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0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1C295E28-BDA3-4FE0-B076-5748C49510D2}" type="datetimeFigureOut">
              <a:rPr lang="id-ID" smtClean="0"/>
              <a:t>03/12/2020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30C4D72-40CB-442C-9EB1-784E749C4EEC}" type="slidenum">
              <a:rPr lang="id-ID" smtClean="0"/>
              <a:t>‹#›</a:t>
            </a:fld>
            <a:endParaRPr lang="id-ID"/>
          </a:p>
        </p:txBody>
      </p:sp>
    </p:spTree>
    <p:extLst>
      <p:ext uri="{BB962C8B-B14F-4D97-AF65-F5344CB8AC3E}">
        <p14:creationId xmlns:p14="http://schemas.microsoft.com/office/powerpoint/2010/main" val="3728308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C295E28-BDA3-4FE0-B076-5748C49510D2}" type="datetimeFigureOut">
              <a:rPr lang="id-ID" smtClean="0"/>
              <a:t>03/12/2020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30C4D72-40CB-442C-9EB1-784E749C4EEC}" type="slidenum">
              <a:rPr lang="id-ID" smtClean="0"/>
              <a:t>‹#›</a:t>
            </a:fld>
            <a:endParaRPr lang="id-ID"/>
          </a:p>
        </p:txBody>
      </p:sp>
    </p:spTree>
    <p:extLst>
      <p:ext uri="{BB962C8B-B14F-4D97-AF65-F5344CB8AC3E}">
        <p14:creationId xmlns:p14="http://schemas.microsoft.com/office/powerpoint/2010/main" val="1184517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C295E28-BDA3-4FE0-B076-5748C49510D2}" type="datetimeFigureOut">
              <a:rPr lang="id-ID" smtClean="0"/>
              <a:t>03/12/2020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30C4D72-40CB-442C-9EB1-784E749C4EEC}" type="slidenum">
              <a:rPr lang="id-ID" smtClean="0"/>
              <a:t>‹#›</a:t>
            </a:fld>
            <a:endParaRPr lang="id-ID"/>
          </a:p>
        </p:txBody>
      </p:sp>
    </p:spTree>
    <p:extLst>
      <p:ext uri="{BB962C8B-B14F-4D97-AF65-F5344CB8AC3E}">
        <p14:creationId xmlns:p14="http://schemas.microsoft.com/office/powerpoint/2010/main" val="1627907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C295E28-BDA3-4FE0-B076-5748C49510D2}" type="datetimeFigureOut">
              <a:rPr lang="id-ID" smtClean="0"/>
              <a:t>03/12/2020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30C4D72-40CB-442C-9EB1-784E749C4EEC}" type="slidenum">
              <a:rPr lang="id-ID" smtClean="0"/>
              <a:t>‹#›</a:t>
            </a:fld>
            <a:endParaRPr lang="id-ID"/>
          </a:p>
        </p:txBody>
      </p:sp>
    </p:spTree>
    <p:extLst>
      <p:ext uri="{BB962C8B-B14F-4D97-AF65-F5344CB8AC3E}">
        <p14:creationId xmlns:p14="http://schemas.microsoft.com/office/powerpoint/2010/main" val="728014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295E28-BDA3-4FE0-B076-5748C49510D2}" type="datetimeFigureOut">
              <a:rPr lang="id-ID" smtClean="0"/>
              <a:t>03/12/2020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30C4D72-40CB-442C-9EB1-784E749C4EEC}" type="slidenum">
              <a:rPr lang="id-ID" smtClean="0"/>
              <a:t>‹#›</a:t>
            </a:fld>
            <a:endParaRPr lang="id-ID"/>
          </a:p>
        </p:txBody>
      </p:sp>
    </p:spTree>
    <p:extLst>
      <p:ext uri="{BB962C8B-B14F-4D97-AF65-F5344CB8AC3E}">
        <p14:creationId xmlns:p14="http://schemas.microsoft.com/office/powerpoint/2010/main" val="3466115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1C295E28-BDA3-4FE0-B076-5748C49510D2}" type="datetimeFigureOut">
              <a:rPr lang="id-ID" smtClean="0"/>
              <a:t>03/12/2020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30C4D72-40CB-442C-9EB1-784E749C4EEC}" type="slidenum">
              <a:rPr lang="id-ID" smtClean="0"/>
              <a:t>‹#›</a:t>
            </a:fld>
            <a:endParaRPr lang="id-ID"/>
          </a:p>
        </p:txBody>
      </p:sp>
    </p:spTree>
    <p:extLst>
      <p:ext uri="{BB962C8B-B14F-4D97-AF65-F5344CB8AC3E}">
        <p14:creationId xmlns:p14="http://schemas.microsoft.com/office/powerpoint/2010/main" val="3822463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1C295E28-BDA3-4FE0-B076-5748C49510D2}" type="datetimeFigureOut">
              <a:rPr lang="id-ID" smtClean="0"/>
              <a:t>03/12/2020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A30C4D72-40CB-442C-9EB1-784E749C4EEC}" type="slidenum">
              <a:rPr lang="id-ID" smtClean="0"/>
              <a:t>‹#›</a:t>
            </a:fld>
            <a:endParaRPr lang="id-ID"/>
          </a:p>
        </p:txBody>
      </p:sp>
    </p:spTree>
    <p:extLst>
      <p:ext uri="{BB962C8B-B14F-4D97-AF65-F5344CB8AC3E}">
        <p14:creationId xmlns:p14="http://schemas.microsoft.com/office/powerpoint/2010/main" val="3155583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1C295E28-BDA3-4FE0-B076-5748C49510D2}" type="datetimeFigureOut">
              <a:rPr lang="id-ID" smtClean="0"/>
              <a:t>03/12/2020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A30C4D72-40CB-442C-9EB1-784E749C4EEC}" type="slidenum">
              <a:rPr lang="id-ID" smtClean="0"/>
              <a:t>‹#›</a:t>
            </a:fld>
            <a:endParaRPr lang="id-ID"/>
          </a:p>
        </p:txBody>
      </p:sp>
    </p:spTree>
    <p:extLst>
      <p:ext uri="{BB962C8B-B14F-4D97-AF65-F5344CB8AC3E}">
        <p14:creationId xmlns:p14="http://schemas.microsoft.com/office/powerpoint/2010/main" val="3408561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295E28-BDA3-4FE0-B076-5748C49510D2}" type="datetimeFigureOut">
              <a:rPr lang="id-ID" smtClean="0"/>
              <a:t>03/12/2020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A30C4D72-40CB-442C-9EB1-784E749C4EEC}" type="slidenum">
              <a:rPr lang="id-ID" smtClean="0"/>
              <a:t>‹#›</a:t>
            </a:fld>
            <a:endParaRPr lang="id-ID"/>
          </a:p>
        </p:txBody>
      </p:sp>
    </p:spTree>
    <p:extLst>
      <p:ext uri="{BB962C8B-B14F-4D97-AF65-F5344CB8AC3E}">
        <p14:creationId xmlns:p14="http://schemas.microsoft.com/office/powerpoint/2010/main" val="3100807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295E28-BDA3-4FE0-B076-5748C49510D2}" type="datetimeFigureOut">
              <a:rPr lang="id-ID" smtClean="0"/>
              <a:t>03/12/2020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30C4D72-40CB-442C-9EB1-784E749C4EEC}" type="slidenum">
              <a:rPr lang="id-ID" smtClean="0"/>
              <a:t>‹#›</a:t>
            </a:fld>
            <a:endParaRPr lang="id-ID"/>
          </a:p>
        </p:txBody>
      </p:sp>
    </p:spTree>
    <p:extLst>
      <p:ext uri="{BB962C8B-B14F-4D97-AF65-F5344CB8AC3E}">
        <p14:creationId xmlns:p14="http://schemas.microsoft.com/office/powerpoint/2010/main" val="3811654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295E28-BDA3-4FE0-B076-5748C49510D2}" type="datetimeFigureOut">
              <a:rPr lang="id-ID" smtClean="0"/>
              <a:t>03/12/2020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30C4D72-40CB-442C-9EB1-784E749C4EEC}" type="slidenum">
              <a:rPr lang="id-ID" smtClean="0"/>
              <a:t>‹#›</a:t>
            </a:fld>
            <a:endParaRPr lang="id-ID"/>
          </a:p>
        </p:txBody>
      </p:sp>
    </p:spTree>
    <p:extLst>
      <p:ext uri="{BB962C8B-B14F-4D97-AF65-F5344CB8AC3E}">
        <p14:creationId xmlns:p14="http://schemas.microsoft.com/office/powerpoint/2010/main" val="1130630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295E28-BDA3-4FE0-B076-5748C49510D2}" type="datetimeFigureOut">
              <a:rPr lang="id-ID" smtClean="0"/>
              <a:t>03/12/2020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0C4D72-40CB-442C-9EB1-784E749C4EEC}" type="slidenum">
              <a:rPr lang="id-ID" smtClean="0"/>
              <a:t>‹#›</a:t>
            </a:fld>
            <a:endParaRPr lang="id-ID"/>
          </a:p>
        </p:txBody>
      </p:sp>
    </p:spTree>
    <p:extLst>
      <p:ext uri="{BB962C8B-B14F-4D97-AF65-F5344CB8AC3E}">
        <p14:creationId xmlns:p14="http://schemas.microsoft.com/office/powerpoint/2010/main" val="24929273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755576" y="3861047"/>
            <a:ext cx="7772400"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lgn="r">
              <a:defRPr/>
            </a:pPr>
            <a:r>
              <a:rPr lang="id-ID" sz="5400" b="1" cap="all" dirty="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Chemical Equilibrium</a:t>
            </a:r>
          </a:p>
        </p:txBody>
      </p:sp>
      <p:pic>
        <p:nvPicPr>
          <p:cNvPr id="6" name="Picture 1035"/>
          <p:cNvPicPr>
            <a:picLocks noChangeAspect="1" noChangeArrowheads="1"/>
          </p:cNvPicPr>
          <p:nvPr/>
        </p:nvPicPr>
        <p:blipFill>
          <a:blip r:embed="rId2" cstate="print"/>
          <a:srcRect/>
          <a:stretch>
            <a:fillRect/>
          </a:stretch>
        </p:blipFill>
        <p:spPr bwMode="auto">
          <a:xfrm>
            <a:off x="6752" y="0"/>
            <a:ext cx="2770187" cy="4448175"/>
          </a:xfrm>
          <a:prstGeom prst="rect">
            <a:avLst/>
          </a:prstGeom>
          <a:noFill/>
          <a:ln w="9525">
            <a:noFill/>
            <a:miter lim="800000"/>
            <a:headEnd/>
            <a:tailEnd/>
          </a:ln>
          <a:effectLst/>
        </p:spPr>
      </p:pic>
    </p:spTree>
    <p:extLst>
      <p:ext uri="{BB962C8B-B14F-4D97-AF65-F5344CB8AC3E}">
        <p14:creationId xmlns:p14="http://schemas.microsoft.com/office/powerpoint/2010/main" val="35718808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bwMode="auto">
          <a:xfrm>
            <a:off x="711984" y="188640"/>
            <a:ext cx="7772400" cy="685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defRPr/>
            </a:pPr>
            <a:r>
              <a:rPr lang="id-ID" sz="3600" b="1" cap="all" dirty="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Equilibrium </a:t>
            </a:r>
            <a:r>
              <a:rPr lang="id-ID" sz="3600" b="1" cap="all" dirty="0" smtClean="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Expressions </a:t>
            </a:r>
            <a:endParaRPr lang="id-ID" sz="3600" dirty="0">
              <a:solidFill>
                <a:schemeClr val="accent2">
                  <a:lumMod val="75000"/>
                </a:schemeClr>
              </a:solidFill>
            </a:endParaRPr>
          </a:p>
        </p:txBody>
      </p:sp>
      <p:grpSp>
        <p:nvGrpSpPr>
          <p:cNvPr id="65" name="Group 2"/>
          <p:cNvGrpSpPr>
            <a:grpSpLocks/>
          </p:cNvGrpSpPr>
          <p:nvPr/>
        </p:nvGrpSpPr>
        <p:grpSpPr bwMode="auto">
          <a:xfrm>
            <a:off x="592138" y="1513814"/>
            <a:ext cx="3394075" cy="461963"/>
            <a:chOff x="1861" y="192"/>
            <a:chExt cx="2138" cy="291"/>
          </a:xfrm>
        </p:grpSpPr>
        <p:sp>
          <p:nvSpPr>
            <p:cNvPr id="119" name="Text Box 3"/>
            <p:cNvSpPr txBox="1">
              <a:spLocks noChangeArrowheads="1"/>
            </p:cNvSpPr>
            <p:nvPr/>
          </p:nvSpPr>
          <p:spPr bwMode="auto">
            <a:xfrm>
              <a:off x="1861" y="192"/>
              <a:ext cx="2138"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N</a:t>
              </a:r>
              <a:r>
                <a:rPr lang="en-US" sz="2400" baseline="-25000">
                  <a:latin typeface="Arial" pitchFamily="34" charset="0"/>
                  <a:cs typeface="Arial" pitchFamily="34" charset="0"/>
                </a:rPr>
                <a:t>2</a:t>
              </a:r>
              <a:r>
                <a:rPr lang="en-US" sz="2400">
                  <a:latin typeface="Arial" pitchFamily="34" charset="0"/>
                  <a:cs typeface="Arial" pitchFamily="34" charset="0"/>
                </a:rPr>
                <a:t>O</a:t>
              </a:r>
              <a:r>
                <a:rPr lang="en-US" sz="2400" baseline="-25000">
                  <a:latin typeface="Arial" pitchFamily="34" charset="0"/>
                  <a:cs typeface="Arial" pitchFamily="34" charset="0"/>
                </a:rPr>
                <a:t>4</a:t>
              </a:r>
              <a:r>
                <a:rPr lang="en-US" sz="2400">
                  <a:latin typeface="Arial" pitchFamily="34" charset="0"/>
                  <a:cs typeface="Arial" pitchFamily="34" charset="0"/>
                </a:rPr>
                <a:t> (</a:t>
              </a:r>
              <a:r>
                <a:rPr lang="en-US" sz="2400" i="1">
                  <a:latin typeface="Arial" pitchFamily="34" charset="0"/>
                  <a:cs typeface="Arial" pitchFamily="34" charset="0"/>
                </a:rPr>
                <a:t>g</a:t>
              </a:r>
              <a:r>
                <a:rPr lang="en-US" sz="2400">
                  <a:latin typeface="Arial" pitchFamily="34" charset="0"/>
                  <a:cs typeface="Arial" pitchFamily="34" charset="0"/>
                </a:rPr>
                <a:t>)          2NO</a:t>
              </a:r>
              <a:r>
                <a:rPr lang="en-US" sz="2400" baseline="-25000">
                  <a:latin typeface="Arial" pitchFamily="34" charset="0"/>
                  <a:cs typeface="Arial" pitchFamily="34" charset="0"/>
                </a:rPr>
                <a:t>2</a:t>
              </a:r>
              <a:r>
                <a:rPr lang="en-US" sz="2400">
                  <a:latin typeface="Arial" pitchFamily="34" charset="0"/>
                  <a:cs typeface="Arial" pitchFamily="34" charset="0"/>
                </a:rPr>
                <a:t> (</a:t>
              </a:r>
              <a:r>
                <a:rPr lang="en-US" sz="2400" i="1">
                  <a:latin typeface="Arial" pitchFamily="34" charset="0"/>
                  <a:cs typeface="Arial" pitchFamily="34" charset="0"/>
                </a:rPr>
                <a:t>g</a:t>
              </a:r>
              <a:r>
                <a:rPr lang="en-US" sz="2400">
                  <a:latin typeface="Arial" pitchFamily="34" charset="0"/>
                  <a:cs typeface="Arial" pitchFamily="34" charset="0"/>
                </a:rPr>
                <a:t>)</a:t>
              </a:r>
            </a:p>
          </p:txBody>
        </p:sp>
        <p:sp>
          <p:nvSpPr>
            <p:cNvPr id="120" name="Line 4"/>
            <p:cNvSpPr>
              <a:spLocks noChangeShapeType="1"/>
            </p:cNvSpPr>
            <p:nvPr/>
          </p:nvSpPr>
          <p:spPr bwMode="auto">
            <a:xfrm>
              <a:off x="2688" y="296"/>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sp>
          <p:nvSpPr>
            <p:cNvPr id="121" name="Line 5"/>
            <p:cNvSpPr>
              <a:spLocks noChangeShapeType="1"/>
            </p:cNvSpPr>
            <p:nvPr/>
          </p:nvSpPr>
          <p:spPr bwMode="auto">
            <a:xfrm flipH="1">
              <a:off x="2688" y="392"/>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grpSp>
      <p:grpSp>
        <p:nvGrpSpPr>
          <p:cNvPr id="122" name="Group 36"/>
          <p:cNvGrpSpPr>
            <a:grpSpLocks/>
          </p:cNvGrpSpPr>
          <p:nvPr/>
        </p:nvGrpSpPr>
        <p:grpSpPr bwMode="auto">
          <a:xfrm>
            <a:off x="457200" y="2275815"/>
            <a:ext cx="3436938" cy="955675"/>
            <a:chOff x="288" y="841"/>
            <a:chExt cx="2165" cy="602"/>
          </a:xfrm>
        </p:grpSpPr>
        <p:sp>
          <p:nvSpPr>
            <p:cNvPr id="123" name="Text Box 6"/>
            <p:cNvSpPr txBox="1">
              <a:spLocks noChangeArrowheads="1"/>
            </p:cNvSpPr>
            <p:nvPr/>
          </p:nvSpPr>
          <p:spPr bwMode="auto">
            <a:xfrm>
              <a:off x="1257" y="1001"/>
              <a:ext cx="1196"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 4.63 x 10</a:t>
              </a:r>
              <a:r>
                <a:rPr lang="en-US" sz="2400" baseline="30000">
                  <a:latin typeface="Arial" pitchFamily="34" charset="0"/>
                  <a:cs typeface="Arial" pitchFamily="34" charset="0"/>
                </a:rPr>
                <a:t>-3</a:t>
              </a:r>
              <a:endParaRPr lang="en-US" sz="2400">
                <a:latin typeface="Arial" pitchFamily="34" charset="0"/>
                <a:cs typeface="Arial" pitchFamily="34" charset="0"/>
              </a:endParaRPr>
            </a:p>
          </p:txBody>
        </p:sp>
        <p:grpSp>
          <p:nvGrpSpPr>
            <p:cNvPr id="124" name="Group 7"/>
            <p:cNvGrpSpPr>
              <a:grpSpLocks/>
            </p:cNvGrpSpPr>
            <p:nvPr/>
          </p:nvGrpSpPr>
          <p:grpSpPr bwMode="auto">
            <a:xfrm>
              <a:off x="288" y="841"/>
              <a:ext cx="1012" cy="602"/>
              <a:chOff x="1776" y="672"/>
              <a:chExt cx="1012" cy="602"/>
            </a:xfrm>
          </p:grpSpPr>
          <p:sp>
            <p:nvSpPr>
              <p:cNvPr id="125" name="Text Box 8"/>
              <p:cNvSpPr txBox="1">
                <a:spLocks noChangeArrowheads="1"/>
              </p:cNvSpPr>
              <p:nvPr/>
            </p:nvSpPr>
            <p:spPr bwMode="auto">
              <a:xfrm>
                <a:off x="1776" y="833"/>
                <a:ext cx="466"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a:latin typeface="Arial" pitchFamily="34" charset="0"/>
                    <a:cs typeface="Arial" pitchFamily="34" charset="0"/>
                  </a:rPr>
                  <a:t> = </a:t>
                </a:r>
                <a:endParaRPr lang="en-US" sz="2400" i="1">
                  <a:latin typeface="Arial" pitchFamily="34" charset="0"/>
                  <a:cs typeface="Arial" pitchFamily="34" charset="0"/>
                </a:endParaRPr>
              </a:p>
            </p:txBody>
          </p:sp>
          <p:grpSp>
            <p:nvGrpSpPr>
              <p:cNvPr id="126" name="Group 9"/>
              <p:cNvGrpSpPr>
                <a:grpSpLocks/>
              </p:cNvGrpSpPr>
              <p:nvPr/>
            </p:nvGrpSpPr>
            <p:grpSpPr bwMode="auto">
              <a:xfrm>
                <a:off x="2130" y="672"/>
                <a:ext cx="658" cy="602"/>
                <a:chOff x="3170" y="2473"/>
                <a:chExt cx="658" cy="602"/>
              </a:xfrm>
            </p:grpSpPr>
            <p:sp>
              <p:nvSpPr>
                <p:cNvPr id="127" name="Text Box 10"/>
                <p:cNvSpPr txBox="1">
                  <a:spLocks noChangeArrowheads="1"/>
                </p:cNvSpPr>
                <p:nvPr/>
              </p:nvSpPr>
              <p:spPr bwMode="auto">
                <a:xfrm>
                  <a:off x="3170" y="2473"/>
                  <a:ext cx="658"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[NO</a:t>
                  </a:r>
                  <a:r>
                    <a:rPr lang="en-US" sz="2400" baseline="-25000">
                      <a:latin typeface="Arial" pitchFamily="34" charset="0"/>
                      <a:cs typeface="Arial" pitchFamily="34" charset="0"/>
                    </a:rPr>
                    <a:t>2</a:t>
                  </a:r>
                  <a:r>
                    <a:rPr lang="en-US" sz="2400">
                      <a:latin typeface="Arial" pitchFamily="34" charset="0"/>
                      <a:cs typeface="Arial" pitchFamily="34" charset="0"/>
                    </a:rPr>
                    <a:t>]</a:t>
                  </a:r>
                  <a:r>
                    <a:rPr lang="en-US" sz="2400" baseline="30000">
                      <a:latin typeface="Arial" pitchFamily="34" charset="0"/>
                      <a:cs typeface="Arial" pitchFamily="34" charset="0"/>
                    </a:rPr>
                    <a:t>2</a:t>
                  </a:r>
                  <a:endParaRPr lang="en-US" sz="2400">
                    <a:latin typeface="Arial" pitchFamily="34" charset="0"/>
                    <a:cs typeface="Arial" pitchFamily="34" charset="0"/>
                  </a:endParaRPr>
                </a:p>
              </p:txBody>
            </p:sp>
            <p:sp>
              <p:nvSpPr>
                <p:cNvPr id="128" name="Text Box 11"/>
                <p:cNvSpPr txBox="1">
                  <a:spLocks noChangeArrowheads="1"/>
                </p:cNvSpPr>
                <p:nvPr/>
              </p:nvSpPr>
              <p:spPr bwMode="auto">
                <a:xfrm>
                  <a:off x="3170" y="2784"/>
                  <a:ext cx="658"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[N</a:t>
                  </a:r>
                  <a:r>
                    <a:rPr lang="en-US" sz="2400" baseline="-25000">
                      <a:latin typeface="Arial" pitchFamily="34" charset="0"/>
                      <a:cs typeface="Arial" pitchFamily="34" charset="0"/>
                    </a:rPr>
                    <a:t>2</a:t>
                  </a:r>
                  <a:r>
                    <a:rPr lang="en-US" sz="2400">
                      <a:latin typeface="Arial" pitchFamily="34" charset="0"/>
                      <a:cs typeface="Arial" pitchFamily="34" charset="0"/>
                    </a:rPr>
                    <a:t>O</a:t>
                  </a:r>
                  <a:r>
                    <a:rPr lang="en-US" sz="2400" baseline="-25000">
                      <a:latin typeface="Arial" pitchFamily="34" charset="0"/>
                      <a:cs typeface="Arial" pitchFamily="34" charset="0"/>
                    </a:rPr>
                    <a:t>4</a:t>
                  </a:r>
                  <a:r>
                    <a:rPr lang="en-US" sz="2400">
                      <a:latin typeface="Arial" pitchFamily="34" charset="0"/>
                      <a:cs typeface="Arial" pitchFamily="34" charset="0"/>
                    </a:rPr>
                    <a:t>]</a:t>
                  </a:r>
                </a:p>
              </p:txBody>
            </p:sp>
            <p:sp>
              <p:nvSpPr>
                <p:cNvPr id="129" name="Line 12"/>
                <p:cNvSpPr>
                  <a:spLocks noChangeShapeType="1"/>
                </p:cNvSpPr>
                <p:nvPr/>
              </p:nvSpPr>
              <p:spPr bwMode="auto">
                <a:xfrm>
                  <a:off x="3232" y="2772"/>
                  <a:ext cx="528" cy="0"/>
                </a:xfrm>
                <a:prstGeom prst="line">
                  <a:avLst/>
                </a:prstGeom>
                <a:noFill/>
                <a:ln w="28575">
                  <a:solidFill>
                    <a:schemeClr val="tx1"/>
                  </a:solidFill>
                  <a:round/>
                  <a:headEnd/>
                  <a:tailEnd/>
                </a:ln>
                <a:effectLst/>
              </p:spPr>
              <p:txBody>
                <a:bodyPr/>
                <a:lstStyle/>
                <a:p>
                  <a:endParaRPr lang="en-US" sz="2400">
                    <a:latin typeface="Arial" pitchFamily="34" charset="0"/>
                    <a:cs typeface="Arial" pitchFamily="34" charset="0"/>
                  </a:endParaRPr>
                </a:p>
              </p:txBody>
            </p:sp>
          </p:grpSp>
        </p:grpSp>
      </p:grpSp>
      <p:grpSp>
        <p:nvGrpSpPr>
          <p:cNvPr id="130" name="Group 13"/>
          <p:cNvGrpSpPr>
            <a:grpSpLocks/>
          </p:cNvGrpSpPr>
          <p:nvPr/>
        </p:nvGrpSpPr>
        <p:grpSpPr bwMode="auto">
          <a:xfrm>
            <a:off x="5181600" y="1513814"/>
            <a:ext cx="3394075" cy="461963"/>
            <a:chOff x="1861" y="192"/>
            <a:chExt cx="2138" cy="291"/>
          </a:xfrm>
        </p:grpSpPr>
        <p:sp>
          <p:nvSpPr>
            <p:cNvPr id="131" name="Text Box 14"/>
            <p:cNvSpPr txBox="1">
              <a:spLocks noChangeArrowheads="1"/>
            </p:cNvSpPr>
            <p:nvPr/>
          </p:nvSpPr>
          <p:spPr bwMode="auto">
            <a:xfrm>
              <a:off x="1861" y="192"/>
              <a:ext cx="2138"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2NO</a:t>
              </a:r>
              <a:r>
                <a:rPr lang="en-US" sz="2400" baseline="-25000">
                  <a:latin typeface="Arial" pitchFamily="34" charset="0"/>
                  <a:cs typeface="Arial" pitchFamily="34" charset="0"/>
                </a:rPr>
                <a:t>2</a:t>
              </a:r>
              <a:r>
                <a:rPr lang="en-US" sz="2400">
                  <a:latin typeface="Arial" pitchFamily="34" charset="0"/>
                  <a:cs typeface="Arial" pitchFamily="34" charset="0"/>
                </a:rPr>
                <a:t> (</a:t>
              </a:r>
              <a:r>
                <a:rPr lang="en-US" sz="2400" i="1">
                  <a:latin typeface="Arial" pitchFamily="34" charset="0"/>
                  <a:cs typeface="Arial" pitchFamily="34" charset="0"/>
                </a:rPr>
                <a:t>g</a:t>
              </a:r>
              <a:r>
                <a:rPr lang="en-US" sz="2400">
                  <a:latin typeface="Arial" pitchFamily="34" charset="0"/>
                  <a:cs typeface="Arial" pitchFamily="34" charset="0"/>
                </a:rPr>
                <a:t>)          N</a:t>
              </a:r>
              <a:r>
                <a:rPr lang="en-US" sz="2400" baseline="-25000">
                  <a:latin typeface="Arial" pitchFamily="34" charset="0"/>
                  <a:cs typeface="Arial" pitchFamily="34" charset="0"/>
                </a:rPr>
                <a:t>2</a:t>
              </a:r>
              <a:r>
                <a:rPr lang="en-US" sz="2400">
                  <a:latin typeface="Arial" pitchFamily="34" charset="0"/>
                  <a:cs typeface="Arial" pitchFamily="34" charset="0"/>
                </a:rPr>
                <a:t>O</a:t>
              </a:r>
              <a:r>
                <a:rPr lang="en-US" sz="2400" baseline="-25000">
                  <a:latin typeface="Arial" pitchFamily="34" charset="0"/>
                  <a:cs typeface="Arial" pitchFamily="34" charset="0"/>
                </a:rPr>
                <a:t>4</a:t>
              </a:r>
              <a:r>
                <a:rPr lang="en-US" sz="2400">
                  <a:latin typeface="Arial" pitchFamily="34" charset="0"/>
                  <a:cs typeface="Arial" pitchFamily="34" charset="0"/>
                </a:rPr>
                <a:t> (</a:t>
              </a:r>
              <a:r>
                <a:rPr lang="en-US" sz="2400" i="1">
                  <a:latin typeface="Arial" pitchFamily="34" charset="0"/>
                  <a:cs typeface="Arial" pitchFamily="34" charset="0"/>
                </a:rPr>
                <a:t>g</a:t>
              </a:r>
              <a:r>
                <a:rPr lang="en-US" sz="2400">
                  <a:latin typeface="Arial" pitchFamily="34" charset="0"/>
                  <a:cs typeface="Arial" pitchFamily="34" charset="0"/>
                </a:rPr>
                <a:t>)</a:t>
              </a:r>
            </a:p>
          </p:txBody>
        </p:sp>
        <p:sp>
          <p:nvSpPr>
            <p:cNvPr id="132" name="Line 15"/>
            <p:cNvSpPr>
              <a:spLocks noChangeShapeType="1"/>
            </p:cNvSpPr>
            <p:nvPr/>
          </p:nvSpPr>
          <p:spPr bwMode="auto">
            <a:xfrm>
              <a:off x="2688" y="296"/>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sp>
          <p:nvSpPr>
            <p:cNvPr id="133" name="Line 16"/>
            <p:cNvSpPr>
              <a:spLocks noChangeShapeType="1"/>
            </p:cNvSpPr>
            <p:nvPr/>
          </p:nvSpPr>
          <p:spPr bwMode="auto">
            <a:xfrm flipH="1">
              <a:off x="2688" y="392"/>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grpSp>
      <p:grpSp>
        <p:nvGrpSpPr>
          <p:cNvPr id="134" name="Group 32"/>
          <p:cNvGrpSpPr>
            <a:grpSpLocks/>
          </p:cNvGrpSpPr>
          <p:nvPr/>
        </p:nvGrpSpPr>
        <p:grpSpPr bwMode="auto">
          <a:xfrm>
            <a:off x="5029201" y="2275815"/>
            <a:ext cx="1681163" cy="955675"/>
            <a:chOff x="3168" y="672"/>
            <a:chExt cx="1059" cy="602"/>
          </a:xfrm>
        </p:grpSpPr>
        <p:sp>
          <p:nvSpPr>
            <p:cNvPr id="135" name="Text Box 18"/>
            <p:cNvSpPr txBox="1">
              <a:spLocks noChangeArrowheads="1"/>
            </p:cNvSpPr>
            <p:nvPr/>
          </p:nvSpPr>
          <p:spPr bwMode="auto">
            <a:xfrm>
              <a:off x="3168" y="833"/>
              <a:ext cx="519"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a:latin typeface="Arial" pitchFamily="34" charset="0"/>
                  <a:cs typeface="Arial" pitchFamily="34" charset="0"/>
                </a:rPr>
                <a:t>  = </a:t>
              </a:r>
              <a:endParaRPr lang="en-US" sz="2400" i="1">
                <a:latin typeface="Arial" pitchFamily="34" charset="0"/>
                <a:cs typeface="Arial" pitchFamily="34" charset="0"/>
              </a:endParaRPr>
            </a:p>
          </p:txBody>
        </p:sp>
        <p:grpSp>
          <p:nvGrpSpPr>
            <p:cNvPr id="136" name="Group 19"/>
            <p:cNvGrpSpPr>
              <a:grpSpLocks/>
            </p:cNvGrpSpPr>
            <p:nvPr/>
          </p:nvGrpSpPr>
          <p:grpSpPr bwMode="auto">
            <a:xfrm>
              <a:off x="3569" y="672"/>
              <a:ext cx="658" cy="602"/>
              <a:chOff x="3167" y="2473"/>
              <a:chExt cx="658" cy="602"/>
            </a:xfrm>
          </p:grpSpPr>
          <p:sp>
            <p:nvSpPr>
              <p:cNvPr id="138" name="Text Box 20"/>
              <p:cNvSpPr txBox="1">
                <a:spLocks noChangeArrowheads="1"/>
              </p:cNvSpPr>
              <p:nvPr/>
            </p:nvSpPr>
            <p:spPr bwMode="auto">
              <a:xfrm>
                <a:off x="3167" y="2473"/>
                <a:ext cx="658" cy="291"/>
              </a:xfrm>
              <a:prstGeom prst="rect">
                <a:avLst/>
              </a:prstGeom>
              <a:noFill/>
              <a:ln w="9525">
                <a:noFill/>
                <a:miter lim="800000"/>
                <a:headEnd/>
                <a:tailEnd/>
              </a:ln>
              <a:effectLst/>
            </p:spPr>
            <p:txBody>
              <a:bodyPr wrap="none">
                <a:spAutoFit/>
              </a:bodyPr>
              <a:lstStyle/>
              <a:p>
                <a:pPr algn="ctr"/>
                <a:r>
                  <a:rPr lang="en-US" sz="2400">
                    <a:latin typeface="Arial" pitchFamily="34" charset="0"/>
                    <a:cs typeface="Arial" pitchFamily="34" charset="0"/>
                  </a:rPr>
                  <a:t>[N</a:t>
                </a:r>
                <a:r>
                  <a:rPr lang="en-US" sz="2400" baseline="-25000">
                    <a:latin typeface="Arial" pitchFamily="34" charset="0"/>
                    <a:cs typeface="Arial" pitchFamily="34" charset="0"/>
                  </a:rPr>
                  <a:t>2</a:t>
                </a:r>
                <a:r>
                  <a:rPr lang="en-US" sz="2400">
                    <a:latin typeface="Arial" pitchFamily="34" charset="0"/>
                    <a:cs typeface="Arial" pitchFamily="34" charset="0"/>
                  </a:rPr>
                  <a:t>O</a:t>
                </a:r>
                <a:r>
                  <a:rPr lang="en-US" sz="2400" baseline="-25000">
                    <a:latin typeface="Arial" pitchFamily="34" charset="0"/>
                    <a:cs typeface="Arial" pitchFamily="34" charset="0"/>
                  </a:rPr>
                  <a:t>4</a:t>
                </a:r>
                <a:r>
                  <a:rPr lang="en-US" sz="2400">
                    <a:latin typeface="Arial" pitchFamily="34" charset="0"/>
                    <a:cs typeface="Arial" pitchFamily="34" charset="0"/>
                  </a:rPr>
                  <a:t>]</a:t>
                </a:r>
              </a:p>
            </p:txBody>
          </p:sp>
          <p:sp>
            <p:nvSpPr>
              <p:cNvPr id="139" name="Text Box 21"/>
              <p:cNvSpPr txBox="1">
                <a:spLocks noChangeArrowheads="1"/>
              </p:cNvSpPr>
              <p:nvPr/>
            </p:nvSpPr>
            <p:spPr bwMode="auto">
              <a:xfrm>
                <a:off x="3167" y="2784"/>
                <a:ext cx="658" cy="291"/>
              </a:xfrm>
              <a:prstGeom prst="rect">
                <a:avLst/>
              </a:prstGeom>
              <a:noFill/>
              <a:ln w="9525">
                <a:noFill/>
                <a:miter lim="800000"/>
                <a:headEnd/>
                <a:tailEnd/>
              </a:ln>
              <a:effectLst/>
            </p:spPr>
            <p:txBody>
              <a:bodyPr wrap="none">
                <a:spAutoFit/>
              </a:bodyPr>
              <a:lstStyle/>
              <a:p>
                <a:pPr algn="ctr"/>
                <a:r>
                  <a:rPr lang="en-US" sz="2400">
                    <a:latin typeface="Arial" pitchFamily="34" charset="0"/>
                    <a:cs typeface="Arial" pitchFamily="34" charset="0"/>
                  </a:rPr>
                  <a:t>[NO</a:t>
                </a:r>
                <a:r>
                  <a:rPr lang="en-US" sz="2400" baseline="-25000">
                    <a:latin typeface="Arial" pitchFamily="34" charset="0"/>
                    <a:cs typeface="Arial" pitchFamily="34" charset="0"/>
                  </a:rPr>
                  <a:t>2</a:t>
                </a:r>
                <a:r>
                  <a:rPr lang="en-US" sz="2400">
                    <a:latin typeface="Arial" pitchFamily="34" charset="0"/>
                    <a:cs typeface="Arial" pitchFamily="34" charset="0"/>
                  </a:rPr>
                  <a:t>]</a:t>
                </a:r>
                <a:r>
                  <a:rPr lang="en-US" sz="2400" baseline="30000">
                    <a:latin typeface="Arial" pitchFamily="34" charset="0"/>
                    <a:cs typeface="Arial" pitchFamily="34" charset="0"/>
                  </a:rPr>
                  <a:t>2</a:t>
                </a:r>
                <a:endParaRPr lang="en-US" sz="2400">
                  <a:latin typeface="Arial" pitchFamily="34" charset="0"/>
                  <a:cs typeface="Arial" pitchFamily="34" charset="0"/>
                </a:endParaRPr>
              </a:p>
            </p:txBody>
          </p:sp>
          <p:sp>
            <p:nvSpPr>
              <p:cNvPr id="140" name="Line 22"/>
              <p:cNvSpPr>
                <a:spLocks noChangeShapeType="1"/>
              </p:cNvSpPr>
              <p:nvPr/>
            </p:nvSpPr>
            <p:spPr bwMode="auto">
              <a:xfrm>
                <a:off x="3232" y="2772"/>
                <a:ext cx="528" cy="0"/>
              </a:xfrm>
              <a:prstGeom prst="line">
                <a:avLst/>
              </a:prstGeom>
              <a:noFill/>
              <a:ln w="28575">
                <a:solidFill>
                  <a:schemeClr val="tx1"/>
                </a:solidFill>
                <a:round/>
                <a:headEnd/>
                <a:tailEnd/>
              </a:ln>
              <a:effectLst/>
            </p:spPr>
            <p:txBody>
              <a:bodyPr/>
              <a:lstStyle/>
              <a:p>
                <a:endParaRPr lang="en-US" sz="2400">
                  <a:latin typeface="Arial" pitchFamily="34" charset="0"/>
                  <a:cs typeface="Arial" pitchFamily="34" charset="0"/>
                </a:endParaRPr>
              </a:p>
            </p:txBody>
          </p:sp>
        </p:grpSp>
        <p:sp>
          <p:nvSpPr>
            <p:cNvPr id="137" name="Text Box 24"/>
            <p:cNvSpPr txBox="1">
              <a:spLocks noChangeArrowheads="1"/>
            </p:cNvSpPr>
            <p:nvPr/>
          </p:nvSpPr>
          <p:spPr bwMode="auto">
            <a:xfrm>
              <a:off x="3304" y="799"/>
              <a:ext cx="153"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a:t>
              </a:r>
            </a:p>
          </p:txBody>
        </p:sp>
      </p:grpSp>
      <p:grpSp>
        <p:nvGrpSpPr>
          <p:cNvPr id="141" name="Group 30"/>
          <p:cNvGrpSpPr>
            <a:grpSpLocks/>
          </p:cNvGrpSpPr>
          <p:nvPr/>
        </p:nvGrpSpPr>
        <p:grpSpPr bwMode="auto">
          <a:xfrm>
            <a:off x="6626225" y="2313917"/>
            <a:ext cx="765175" cy="868363"/>
            <a:chOff x="1238" y="3008"/>
            <a:chExt cx="482" cy="547"/>
          </a:xfrm>
        </p:grpSpPr>
        <p:sp>
          <p:nvSpPr>
            <p:cNvPr id="142" name="Text Box 25"/>
            <p:cNvSpPr txBox="1">
              <a:spLocks noChangeArrowheads="1"/>
            </p:cNvSpPr>
            <p:nvPr/>
          </p:nvSpPr>
          <p:spPr bwMode="auto">
            <a:xfrm>
              <a:off x="1238" y="3145"/>
              <a:ext cx="229"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a:t>
              </a:r>
            </a:p>
          </p:txBody>
        </p:sp>
        <p:grpSp>
          <p:nvGrpSpPr>
            <p:cNvPr id="143" name="Group 29"/>
            <p:cNvGrpSpPr>
              <a:grpSpLocks/>
            </p:cNvGrpSpPr>
            <p:nvPr/>
          </p:nvGrpSpPr>
          <p:grpSpPr bwMode="auto">
            <a:xfrm>
              <a:off x="1432" y="3008"/>
              <a:ext cx="288" cy="547"/>
              <a:chOff x="3264" y="2784"/>
              <a:chExt cx="288" cy="547"/>
            </a:xfrm>
          </p:grpSpPr>
          <p:sp>
            <p:nvSpPr>
              <p:cNvPr id="144" name="Text Box 26"/>
              <p:cNvSpPr txBox="1">
                <a:spLocks noChangeArrowheads="1"/>
              </p:cNvSpPr>
              <p:nvPr/>
            </p:nvSpPr>
            <p:spPr bwMode="auto">
              <a:xfrm>
                <a:off x="3297" y="2784"/>
                <a:ext cx="224"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1</a:t>
                </a:r>
              </a:p>
            </p:txBody>
          </p:sp>
          <p:sp>
            <p:nvSpPr>
              <p:cNvPr id="145" name="Line 27"/>
              <p:cNvSpPr>
                <a:spLocks noChangeShapeType="1"/>
              </p:cNvSpPr>
              <p:nvPr/>
            </p:nvSpPr>
            <p:spPr bwMode="auto">
              <a:xfrm>
                <a:off x="3264" y="3056"/>
                <a:ext cx="288" cy="0"/>
              </a:xfrm>
              <a:prstGeom prst="line">
                <a:avLst/>
              </a:prstGeom>
              <a:noFill/>
              <a:ln w="28575">
                <a:solidFill>
                  <a:schemeClr val="tx1"/>
                </a:solidFill>
                <a:round/>
                <a:headEnd/>
                <a:tailEnd/>
              </a:ln>
              <a:effectLst/>
            </p:spPr>
            <p:txBody>
              <a:bodyPr/>
              <a:lstStyle/>
              <a:p>
                <a:endParaRPr lang="en-US" sz="2400">
                  <a:latin typeface="Arial" pitchFamily="34" charset="0"/>
                  <a:cs typeface="Arial" pitchFamily="34" charset="0"/>
                </a:endParaRPr>
              </a:p>
            </p:txBody>
          </p:sp>
          <p:sp>
            <p:nvSpPr>
              <p:cNvPr id="146" name="Text Box 28"/>
              <p:cNvSpPr txBox="1">
                <a:spLocks noChangeArrowheads="1"/>
              </p:cNvSpPr>
              <p:nvPr/>
            </p:nvSpPr>
            <p:spPr bwMode="auto">
              <a:xfrm>
                <a:off x="3286" y="3040"/>
                <a:ext cx="246"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p>
            </p:txBody>
          </p:sp>
        </p:grpSp>
      </p:grpSp>
      <p:sp>
        <p:nvSpPr>
          <p:cNvPr id="147" name="Text Box 31"/>
          <p:cNvSpPr txBox="1">
            <a:spLocks noChangeArrowheads="1"/>
          </p:cNvSpPr>
          <p:nvPr/>
        </p:nvSpPr>
        <p:spPr bwMode="auto">
          <a:xfrm>
            <a:off x="7413625" y="2529814"/>
            <a:ext cx="963725"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 216</a:t>
            </a:r>
          </a:p>
        </p:txBody>
      </p:sp>
      <p:sp>
        <p:nvSpPr>
          <p:cNvPr id="148" name="Text Box 34"/>
          <p:cNvSpPr txBox="1">
            <a:spLocks noChangeArrowheads="1"/>
          </p:cNvSpPr>
          <p:nvPr/>
        </p:nvSpPr>
        <p:spPr bwMode="auto">
          <a:xfrm>
            <a:off x="609600" y="4280826"/>
            <a:ext cx="7848600" cy="1200329"/>
          </a:xfrm>
          <a:prstGeom prst="rect">
            <a:avLst/>
          </a:prstGeom>
          <a:noFill/>
          <a:ln w="9525">
            <a:noFill/>
            <a:miter lim="800000"/>
            <a:headEnd/>
            <a:tailEnd/>
          </a:ln>
          <a:effectLst/>
        </p:spPr>
        <p:txBody>
          <a:bodyPr>
            <a:spAutoFit/>
          </a:bodyPr>
          <a:lstStyle/>
          <a:p>
            <a:r>
              <a:rPr lang="en-US" sz="2400">
                <a:latin typeface="Arial" pitchFamily="34" charset="0"/>
                <a:cs typeface="Arial" pitchFamily="34" charset="0"/>
              </a:rPr>
              <a:t>When the equation for a reversible reaction is written in the opposite direction, the equilibrium constant becomes the reciprocal of the original equilibrium constant.</a:t>
            </a:r>
          </a:p>
        </p:txBody>
      </p:sp>
    </p:spTree>
    <p:extLst>
      <p:ext uri="{BB962C8B-B14F-4D97-AF65-F5344CB8AC3E}">
        <p14:creationId xmlns:p14="http://schemas.microsoft.com/office/powerpoint/2010/main" val="24112749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bwMode="auto">
          <a:xfrm>
            <a:off x="711984" y="188640"/>
            <a:ext cx="7772400" cy="685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defRPr/>
            </a:pPr>
            <a:r>
              <a:rPr lang="id-ID" sz="3600" b="1" cap="all" dirty="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Equilibrium </a:t>
            </a:r>
            <a:r>
              <a:rPr lang="id-ID" sz="3600" b="1" cap="all" dirty="0" smtClean="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Expressions </a:t>
            </a:r>
            <a:endParaRPr lang="id-ID" sz="3600" dirty="0">
              <a:solidFill>
                <a:schemeClr val="accent2">
                  <a:lumMod val="75000"/>
                </a:schemeClr>
              </a:solidFill>
            </a:endParaRPr>
          </a:p>
        </p:txBody>
      </p:sp>
      <p:sp>
        <p:nvSpPr>
          <p:cNvPr id="35" name="Text Box 2"/>
          <p:cNvSpPr txBox="1">
            <a:spLocks noChangeArrowheads="1"/>
          </p:cNvSpPr>
          <p:nvPr/>
        </p:nvSpPr>
        <p:spPr bwMode="auto">
          <a:xfrm>
            <a:off x="107504" y="980728"/>
            <a:ext cx="5829673" cy="461665"/>
          </a:xfrm>
          <a:prstGeom prst="rect">
            <a:avLst/>
          </a:prstGeom>
          <a:noFill/>
          <a:ln w="9525">
            <a:noFill/>
            <a:miter lim="800000"/>
            <a:headEnd/>
            <a:tailEnd/>
          </a:ln>
          <a:effectLst/>
        </p:spPr>
        <p:txBody>
          <a:bodyPr wrap="none">
            <a:spAutoFit/>
          </a:bodyPr>
          <a:lstStyle/>
          <a:p>
            <a:pPr algn="ctr"/>
            <a:r>
              <a:rPr lang="en-US" sz="2400" dirty="0">
                <a:latin typeface="Arial" pitchFamily="34" charset="0"/>
                <a:cs typeface="Arial" pitchFamily="34" charset="0"/>
              </a:rPr>
              <a:t>Writing Equilibrium Constant Expressions</a:t>
            </a:r>
          </a:p>
        </p:txBody>
      </p:sp>
      <p:sp>
        <p:nvSpPr>
          <p:cNvPr id="36" name="Text Box 3"/>
          <p:cNvSpPr txBox="1">
            <a:spLocks noChangeArrowheads="1"/>
          </p:cNvSpPr>
          <p:nvPr/>
        </p:nvSpPr>
        <p:spPr bwMode="auto">
          <a:xfrm>
            <a:off x="254784" y="1628003"/>
            <a:ext cx="8686800" cy="4832092"/>
          </a:xfrm>
          <a:prstGeom prst="rect">
            <a:avLst/>
          </a:prstGeom>
          <a:noFill/>
          <a:ln w="9525">
            <a:noFill/>
            <a:miter lim="800000"/>
            <a:headEnd/>
            <a:tailEnd/>
          </a:ln>
          <a:effectLst/>
        </p:spPr>
        <p:txBody>
          <a:bodyPr>
            <a:spAutoFit/>
          </a:bodyPr>
          <a:lstStyle/>
          <a:p>
            <a:pPr marL="457200" indent="-457200">
              <a:spcBef>
                <a:spcPct val="50000"/>
              </a:spcBef>
              <a:buFontTx/>
              <a:buAutoNum type="arabicPeriod"/>
            </a:pPr>
            <a:r>
              <a:rPr lang="en-US" sz="2200" dirty="0">
                <a:latin typeface="Arial" pitchFamily="34" charset="0"/>
                <a:cs typeface="Arial" pitchFamily="34" charset="0"/>
              </a:rPr>
              <a:t>The concentrations of the reacting species in the condensed phase are expressed in </a:t>
            </a:r>
            <a:r>
              <a:rPr lang="en-US" sz="2200" i="1" dirty="0">
                <a:latin typeface="Arial" pitchFamily="34" charset="0"/>
                <a:cs typeface="Arial" pitchFamily="34" charset="0"/>
              </a:rPr>
              <a:t>M</a:t>
            </a:r>
            <a:r>
              <a:rPr lang="en-US" sz="2200" dirty="0">
                <a:latin typeface="Arial" pitchFamily="34" charset="0"/>
                <a:cs typeface="Arial" pitchFamily="34" charset="0"/>
              </a:rPr>
              <a:t>.  In the gaseous phase, the concentrations can be expressed in </a:t>
            </a:r>
            <a:r>
              <a:rPr lang="en-US" sz="2200" i="1" dirty="0">
                <a:latin typeface="Arial" pitchFamily="34" charset="0"/>
                <a:cs typeface="Arial" pitchFamily="34" charset="0"/>
              </a:rPr>
              <a:t>M</a:t>
            </a:r>
            <a:r>
              <a:rPr lang="en-US" sz="2200" dirty="0">
                <a:latin typeface="Arial" pitchFamily="34" charset="0"/>
                <a:cs typeface="Arial" pitchFamily="34" charset="0"/>
              </a:rPr>
              <a:t> or in atm.</a:t>
            </a:r>
          </a:p>
          <a:p>
            <a:pPr marL="457200" indent="-457200">
              <a:spcBef>
                <a:spcPct val="50000"/>
              </a:spcBef>
              <a:buFontTx/>
              <a:buAutoNum type="arabicPeriod"/>
            </a:pPr>
            <a:r>
              <a:rPr lang="en-US" sz="2200" dirty="0">
                <a:latin typeface="Arial" pitchFamily="34" charset="0"/>
                <a:cs typeface="Arial" pitchFamily="34" charset="0"/>
              </a:rPr>
              <a:t>The concentrations of pure solids, pure liquids and solvents do not appear in the equilibrium constant expressions.</a:t>
            </a:r>
          </a:p>
          <a:p>
            <a:pPr marL="457200" indent="-457200">
              <a:spcBef>
                <a:spcPct val="50000"/>
              </a:spcBef>
              <a:buFontTx/>
              <a:buAutoNum type="arabicPeriod"/>
            </a:pPr>
            <a:r>
              <a:rPr lang="en-US" sz="2200" dirty="0">
                <a:latin typeface="Arial" pitchFamily="34" charset="0"/>
                <a:cs typeface="Arial" pitchFamily="34" charset="0"/>
              </a:rPr>
              <a:t>The equilibrium constant is a dimensionless quantity.</a:t>
            </a:r>
          </a:p>
          <a:p>
            <a:pPr marL="457200" indent="-457200">
              <a:spcBef>
                <a:spcPct val="50000"/>
              </a:spcBef>
              <a:buFontTx/>
              <a:buAutoNum type="arabicPeriod"/>
            </a:pPr>
            <a:r>
              <a:rPr lang="en-US" sz="2200" dirty="0">
                <a:latin typeface="Arial" pitchFamily="34" charset="0"/>
                <a:cs typeface="Arial" pitchFamily="34" charset="0"/>
              </a:rPr>
              <a:t>In quoting a value for the equilibrium constant, you must specify the balanced equation and the temperature.</a:t>
            </a:r>
          </a:p>
          <a:p>
            <a:pPr marL="457200" indent="-457200">
              <a:spcBef>
                <a:spcPct val="50000"/>
              </a:spcBef>
              <a:buFontTx/>
              <a:buAutoNum type="arabicPeriod"/>
            </a:pPr>
            <a:r>
              <a:rPr lang="en-US" sz="2200" dirty="0">
                <a:latin typeface="Arial" pitchFamily="34" charset="0"/>
                <a:cs typeface="Arial" pitchFamily="34" charset="0"/>
              </a:rPr>
              <a:t>If a reaction can be expressed as a sum of two or more reactions, the equilibrium constant for the overall reaction is given by the product of the equilibrium constants of the individual reactions.</a:t>
            </a:r>
          </a:p>
        </p:txBody>
      </p:sp>
    </p:spTree>
    <p:extLst>
      <p:ext uri="{BB962C8B-B14F-4D97-AF65-F5344CB8AC3E}">
        <p14:creationId xmlns:p14="http://schemas.microsoft.com/office/powerpoint/2010/main" val="10227520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bwMode="auto">
          <a:xfrm>
            <a:off x="711984" y="188640"/>
            <a:ext cx="7772400" cy="685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defRPr/>
            </a:pPr>
            <a:r>
              <a:rPr lang="id-ID" sz="3600" b="1" cap="all" dirty="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Equilibrium </a:t>
            </a:r>
            <a:r>
              <a:rPr lang="id-ID" sz="3600" b="1" cap="all" dirty="0" smtClean="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Expressions </a:t>
            </a:r>
            <a:endParaRPr lang="id-ID" sz="3600" dirty="0">
              <a:solidFill>
                <a:schemeClr val="accent2">
                  <a:lumMod val="75000"/>
                </a:schemeClr>
              </a:solidFill>
            </a:endParaRPr>
          </a:p>
        </p:txBody>
      </p:sp>
      <p:sp>
        <p:nvSpPr>
          <p:cNvPr id="5" name="Text Box 3"/>
          <p:cNvSpPr txBox="1">
            <a:spLocks noChangeArrowheads="1"/>
          </p:cNvSpPr>
          <p:nvPr/>
        </p:nvSpPr>
        <p:spPr bwMode="auto">
          <a:xfrm>
            <a:off x="1481086" y="1196121"/>
            <a:ext cx="6215163" cy="461665"/>
          </a:xfrm>
          <a:prstGeom prst="rect">
            <a:avLst/>
          </a:prstGeom>
          <a:noFill/>
          <a:ln w="9525">
            <a:noFill/>
            <a:miter lim="800000"/>
            <a:headEnd/>
            <a:tailEnd/>
          </a:ln>
          <a:effectLst/>
        </p:spPr>
        <p:txBody>
          <a:bodyPr wrap="none">
            <a:spAutoFit/>
          </a:bodyPr>
          <a:lstStyle/>
          <a:p>
            <a:pPr algn="ctr"/>
            <a:r>
              <a:rPr lang="en-US" sz="2400">
                <a:latin typeface="Arial" pitchFamily="34" charset="0"/>
                <a:cs typeface="Arial" pitchFamily="34" charset="0"/>
              </a:rPr>
              <a:t>Chemical Kinetics and Chemical Equilibrium</a:t>
            </a:r>
          </a:p>
        </p:txBody>
      </p:sp>
      <p:grpSp>
        <p:nvGrpSpPr>
          <p:cNvPr id="6" name="Group 11"/>
          <p:cNvGrpSpPr>
            <a:grpSpLocks/>
          </p:cNvGrpSpPr>
          <p:nvPr/>
        </p:nvGrpSpPr>
        <p:grpSpPr bwMode="auto">
          <a:xfrm>
            <a:off x="1955799" y="2134334"/>
            <a:ext cx="2455863" cy="1008063"/>
            <a:chOff x="288" y="632"/>
            <a:chExt cx="1547" cy="635"/>
          </a:xfrm>
        </p:grpSpPr>
        <p:grpSp>
          <p:nvGrpSpPr>
            <p:cNvPr id="7" name="Group 8"/>
            <p:cNvGrpSpPr>
              <a:grpSpLocks/>
            </p:cNvGrpSpPr>
            <p:nvPr/>
          </p:nvGrpSpPr>
          <p:grpSpPr bwMode="auto">
            <a:xfrm>
              <a:off x="288" y="816"/>
              <a:ext cx="1547" cy="291"/>
              <a:chOff x="1190" y="1129"/>
              <a:chExt cx="1547" cy="291"/>
            </a:xfrm>
          </p:grpSpPr>
          <p:sp>
            <p:nvSpPr>
              <p:cNvPr id="10" name="Text Box 4"/>
              <p:cNvSpPr txBox="1">
                <a:spLocks noChangeArrowheads="1"/>
              </p:cNvSpPr>
              <p:nvPr/>
            </p:nvSpPr>
            <p:spPr bwMode="auto">
              <a:xfrm>
                <a:off x="1190" y="1129"/>
                <a:ext cx="1547"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A + 2B          AB</a:t>
                </a:r>
                <a:r>
                  <a:rPr lang="en-US" sz="2400" baseline="-25000">
                    <a:latin typeface="Arial" pitchFamily="34" charset="0"/>
                    <a:cs typeface="Arial" pitchFamily="34" charset="0"/>
                  </a:rPr>
                  <a:t>2</a:t>
                </a:r>
                <a:endParaRPr lang="en-US" sz="2400">
                  <a:latin typeface="Arial" pitchFamily="34" charset="0"/>
                  <a:cs typeface="Arial" pitchFamily="34" charset="0"/>
                </a:endParaRPr>
              </a:p>
            </p:txBody>
          </p:sp>
          <p:grpSp>
            <p:nvGrpSpPr>
              <p:cNvPr id="11" name="Group 5"/>
              <p:cNvGrpSpPr>
                <a:grpSpLocks/>
              </p:cNvGrpSpPr>
              <p:nvPr/>
            </p:nvGrpSpPr>
            <p:grpSpPr bwMode="auto">
              <a:xfrm>
                <a:off x="1904" y="1232"/>
                <a:ext cx="384" cy="96"/>
                <a:chOff x="4896" y="192"/>
                <a:chExt cx="384" cy="96"/>
              </a:xfrm>
            </p:grpSpPr>
            <p:sp>
              <p:nvSpPr>
                <p:cNvPr id="13" name="Line 6"/>
                <p:cNvSpPr>
                  <a:spLocks noChangeShapeType="1"/>
                </p:cNvSpPr>
                <p:nvPr/>
              </p:nvSpPr>
              <p:spPr bwMode="auto">
                <a:xfrm>
                  <a:off x="4896" y="192"/>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sp>
              <p:nvSpPr>
                <p:cNvPr id="14" name="Line 7"/>
                <p:cNvSpPr>
                  <a:spLocks noChangeShapeType="1"/>
                </p:cNvSpPr>
                <p:nvPr/>
              </p:nvSpPr>
              <p:spPr bwMode="auto">
                <a:xfrm flipH="1">
                  <a:off x="4896" y="288"/>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grpSp>
        </p:grpSp>
        <p:sp>
          <p:nvSpPr>
            <p:cNvPr id="8" name="Text Box 9"/>
            <p:cNvSpPr txBox="1">
              <a:spLocks noChangeArrowheads="1"/>
            </p:cNvSpPr>
            <p:nvPr/>
          </p:nvSpPr>
          <p:spPr bwMode="auto">
            <a:xfrm>
              <a:off x="1064" y="632"/>
              <a:ext cx="250"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f</a:t>
              </a:r>
              <a:endParaRPr lang="en-US" sz="2400" i="1">
                <a:latin typeface="Arial" pitchFamily="34" charset="0"/>
                <a:cs typeface="Arial" pitchFamily="34" charset="0"/>
              </a:endParaRPr>
            </a:p>
          </p:txBody>
        </p:sp>
        <p:sp>
          <p:nvSpPr>
            <p:cNvPr id="9" name="Text Box 10"/>
            <p:cNvSpPr txBox="1">
              <a:spLocks noChangeArrowheads="1"/>
            </p:cNvSpPr>
            <p:nvPr/>
          </p:nvSpPr>
          <p:spPr bwMode="auto">
            <a:xfrm>
              <a:off x="1064" y="976"/>
              <a:ext cx="257"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r</a:t>
              </a:r>
              <a:endParaRPr lang="en-US" sz="2400" i="1">
                <a:latin typeface="Arial" pitchFamily="34" charset="0"/>
                <a:cs typeface="Arial" pitchFamily="34" charset="0"/>
              </a:endParaRPr>
            </a:p>
          </p:txBody>
        </p:sp>
      </p:grpSp>
      <p:sp>
        <p:nvSpPr>
          <p:cNvPr id="15" name="Text Box 12"/>
          <p:cNvSpPr txBox="1">
            <a:spLocks noChangeArrowheads="1"/>
          </p:cNvSpPr>
          <p:nvPr/>
        </p:nvSpPr>
        <p:spPr bwMode="auto">
          <a:xfrm>
            <a:off x="4775199" y="2045433"/>
            <a:ext cx="2255746"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rate</a:t>
            </a:r>
            <a:r>
              <a:rPr lang="en-US" sz="2400" baseline="-25000">
                <a:latin typeface="Arial" pitchFamily="34" charset="0"/>
                <a:cs typeface="Arial" pitchFamily="34" charset="0"/>
              </a:rPr>
              <a:t>f</a:t>
            </a:r>
            <a:r>
              <a:rPr lang="en-US" sz="2400">
                <a:latin typeface="Arial" pitchFamily="34" charset="0"/>
                <a:cs typeface="Arial" pitchFamily="34" charset="0"/>
              </a:rPr>
              <a:t> = </a:t>
            </a:r>
            <a:r>
              <a:rPr lang="en-US" sz="2400" i="1">
                <a:latin typeface="Arial" pitchFamily="34" charset="0"/>
                <a:cs typeface="Arial" pitchFamily="34" charset="0"/>
              </a:rPr>
              <a:t>k</a:t>
            </a:r>
            <a:r>
              <a:rPr lang="en-US" sz="2400" baseline="-25000">
                <a:latin typeface="Arial" pitchFamily="34" charset="0"/>
                <a:cs typeface="Arial" pitchFamily="34" charset="0"/>
              </a:rPr>
              <a:t>f</a:t>
            </a:r>
            <a:r>
              <a:rPr lang="en-US" sz="2400" i="1" baseline="-25000">
                <a:latin typeface="Arial" pitchFamily="34" charset="0"/>
                <a:cs typeface="Arial" pitchFamily="34" charset="0"/>
              </a:rPr>
              <a:t> </a:t>
            </a:r>
            <a:r>
              <a:rPr lang="en-US" sz="2400">
                <a:latin typeface="Arial" pitchFamily="34" charset="0"/>
                <a:cs typeface="Arial" pitchFamily="34" charset="0"/>
              </a:rPr>
              <a:t>[A][B]</a:t>
            </a:r>
            <a:r>
              <a:rPr lang="en-US" sz="2400" baseline="30000">
                <a:latin typeface="Arial" pitchFamily="34" charset="0"/>
                <a:cs typeface="Arial" pitchFamily="34" charset="0"/>
              </a:rPr>
              <a:t>2</a:t>
            </a:r>
          </a:p>
        </p:txBody>
      </p:sp>
      <p:sp>
        <p:nvSpPr>
          <p:cNvPr id="16" name="Text Box 13"/>
          <p:cNvSpPr txBox="1">
            <a:spLocks noChangeArrowheads="1"/>
          </p:cNvSpPr>
          <p:nvPr/>
        </p:nvSpPr>
        <p:spPr bwMode="auto">
          <a:xfrm>
            <a:off x="4775199" y="2731233"/>
            <a:ext cx="2108269"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rate</a:t>
            </a:r>
            <a:r>
              <a:rPr lang="en-US" sz="2400" baseline="-25000">
                <a:latin typeface="Arial" pitchFamily="34" charset="0"/>
                <a:cs typeface="Arial" pitchFamily="34" charset="0"/>
              </a:rPr>
              <a:t>r</a:t>
            </a:r>
            <a:r>
              <a:rPr lang="en-US" sz="2400">
                <a:latin typeface="Arial" pitchFamily="34" charset="0"/>
                <a:cs typeface="Arial" pitchFamily="34" charset="0"/>
              </a:rPr>
              <a:t> = </a:t>
            </a:r>
            <a:r>
              <a:rPr lang="en-US" sz="2400" i="1">
                <a:latin typeface="Arial" pitchFamily="34" charset="0"/>
                <a:cs typeface="Arial" pitchFamily="34" charset="0"/>
              </a:rPr>
              <a:t>k</a:t>
            </a:r>
            <a:r>
              <a:rPr lang="en-US" sz="2400" baseline="-25000">
                <a:latin typeface="Arial" pitchFamily="34" charset="0"/>
                <a:cs typeface="Arial" pitchFamily="34" charset="0"/>
              </a:rPr>
              <a:t>r</a:t>
            </a:r>
            <a:r>
              <a:rPr lang="en-US" sz="2400" i="1" baseline="-25000">
                <a:latin typeface="Arial" pitchFamily="34" charset="0"/>
                <a:cs typeface="Arial" pitchFamily="34" charset="0"/>
              </a:rPr>
              <a:t> </a:t>
            </a:r>
            <a:r>
              <a:rPr lang="en-US" sz="2400">
                <a:latin typeface="Arial" pitchFamily="34" charset="0"/>
                <a:cs typeface="Arial" pitchFamily="34" charset="0"/>
              </a:rPr>
              <a:t>[AB</a:t>
            </a:r>
            <a:r>
              <a:rPr lang="en-US" sz="2400" baseline="-25000">
                <a:latin typeface="Arial" pitchFamily="34" charset="0"/>
                <a:cs typeface="Arial" pitchFamily="34" charset="0"/>
              </a:rPr>
              <a:t>2</a:t>
            </a:r>
            <a:r>
              <a:rPr lang="en-US" sz="2400">
                <a:latin typeface="Arial" pitchFamily="34" charset="0"/>
                <a:cs typeface="Arial" pitchFamily="34" charset="0"/>
              </a:rPr>
              <a:t>]</a:t>
            </a:r>
            <a:endParaRPr lang="en-US" sz="2400" baseline="30000">
              <a:latin typeface="Arial" pitchFamily="34" charset="0"/>
              <a:cs typeface="Arial" pitchFamily="34" charset="0"/>
            </a:endParaRPr>
          </a:p>
        </p:txBody>
      </p:sp>
      <p:sp>
        <p:nvSpPr>
          <p:cNvPr id="17" name="Text Box 14"/>
          <p:cNvSpPr txBox="1">
            <a:spLocks noChangeArrowheads="1"/>
          </p:cNvSpPr>
          <p:nvPr/>
        </p:nvSpPr>
        <p:spPr bwMode="auto">
          <a:xfrm>
            <a:off x="3708645" y="3442433"/>
            <a:ext cx="1721946" cy="830997"/>
          </a:xfrm>
          <a:prstGeom prst="rect">
            <a:avLst/>
          </a:prstGeom>
          <a:noFill/>
          <a:ln w="9525">
            <a:noFill/>
            <a:miter lim="800000"/>
            <a:headEnd/>
            <a:tailEnd/>
          </a:ln>
          <a:effectLst/>
        </p:spPr>
        <p:txBody>
          <a:bodyPr wrap="none">
            <a:spAutoFit/>
          </a:bodyPr>
          <a:lstStyle/>
          <a:p>
            <a:pPr algn="ctr"/>
            <a:r>
              <a:rPr lang="en-US" sz="2400">
                <a:latin typeface="Arial" pitchFamily="34" charset="0"/>
                <a:cs typeface="Arial" pitchFamily="34" charset="0"/>
              </a:rPr>
              <a:t>Equilibrium</a:t>
            </a:r>
          </a:p>
          <a:p>
            <a:pPr algn="ctr"/>
            <a:r>
              <a:rPr lang="en-US" sz="2400">
                <a:latin typeface="Arial" pitchFamily="34" charset="0"/>
                <a:cs typeface="Arial" pitchFamily="34" charset="0"/>
              </a:rPr>
              <a:t>rate</a:t>
            </a:r>
            <a:r>
              <a:rPr lang="en-US" sz="2400" baseline="-25000">
                <a:latin typeface="Arial" pitchFamily="34" charset="0"/>
                <a:cs typeface="Arial" pitchFamily="34" charset="0"/>
              </a:rPr>
              <a:t>f</a:t>
            </a:r>
            <a:r>
              <a:rPr lang="en-US" sz="2400">
                <a:latin typeface="Arial" pitchFamily="34" charset="0"/>
                <a:cs typeface="Arial" pitchFamily="34" charset="0"/>
              </a:rPr>
              <a:t> = rate</a:t>
            </a:r>
            <a:r>
              <a:rPr lang="en-US" sz="2400" baseline="-25000">
                <a:latin typeface="Arial" pitchFamily="34" charset="0"/>
                <a:cs typeface="Arial" pitchFamily="34" charset="0"/>
              </a:rPr>
              <a:t>r</a:t>
            </a:r>
            <a:endParaRPr lang="en-US" sz="2400">
              <a:latin typeface="Arial" pitchFamily="34" charset="0"/>
              <a:cs typeface="Arial" pitchFamily="34" charset="0"/>
            </a:endParaRPr>
          </a:p>
        </p:txBody>
      </p:sp>
      <p:sp>
        <p:nvSpPr>
          <p:cNvPr id="18" name="Text Box 15"/>
          <p:cNvSpPr txBox="1">
            <a:spLocks noChangeArrowheads="1"/>
          </p:cNvSpPr>
          <p:nvPr/>
        </p:nvSpPr>
        <p:spPr bwMode="auto">
          <a:xfrm>
            <a:off x="3187699" y="4560033"/>
            <a:ext cx="2743200" cy="461665"/>
          </a:xfrm>
          <a:prstGeom prst="rect">
            <a:avLst/>
          </a:prstGeom>
          <a:noFill/>
          <a:ln w="9525">
            <a:noFill/>
            <a:miter lim="800000"/>
            <a:headEnd/>
            <a:tailEnd/>
          </a:ln>
          <a:effectLst/>
        </p:spPr>
        <p:txBody>
          <a:bodyPr>
            <a:spAutoFit/>
          </a:bodyPr>
          <a:lstStyle/>
          <a:p>
            <a:r>
              <a:rPr lang="en-US" sz="2400" i="1">
                <a:latin typeface="Arial" pitchFamily="34" charset="0"/>
                <a:cs typeface="Arial" pitchFamily="34" charset="0"/>
              </a:rPr>
              <a:t>k</a:t>
            </a:r>
            <a:r>
              <a:rPr lang="en-US" sz="2400" baseline="-25000">
                <a:latin typeface="Arial" pitchFamily="34" charset="0"/>
                <a:cs typeface="Arial" pitchFamily="34" charset="0"/>
              </a:rPr>
              <a:t>f</a:t>
            </a:r>
            <a:r>
              <a:rPr lang="en-US" sz="2400" i="1" baseline="-25000">
                <a:latin typeface="Arial" pitchFamily="34" charset="0"/>
                <a:cs typeface="Arial" pitchFamily="34" charset="0"/>
              </a:rPr>
              <a:t> </a:t>
            </a:r>
            <a:r>
              <a:rPr lang="en-US" sz="2400">
                <a:latin typeface="Arial" pitchFamily="34" charset="0"/>
                <a:cs typeface="Arial" pitchFamily="34" charset="0"/>
              </a:rPr>
              <a:t>[A][B]</a:t>
            </a:r>
            <a:r>
              <a:rPr lang="en-US" sz="2400" baseline="30000">
                <a:latin typeface="Arial" pitchFamily="34" charset="0"/>
                <a:cs typeface="Arial" pitchFamily="34" charset="0"/>
              </a:rPr>
              <a:t>2</a:t>
            </a:r>
            <a:r>
              <a:rPr lang="en-US" sz="2400">
                <a:latin typeface="Arial" pitchFamily="34" charset="0"/>
                <a:cs typeface="Arial" pitchFamily="34" charset="0"/>
              </a:rPr>
              <a:t> = </a:t>
            </a:r>
            <a:r>
              <a:rPr lang="en-US" sz="2400" i="1">
                <a:latin typeface="Arial" pitchFamily="34" charset="0"/>
                <a:cs typeface="Arial" pitchFamily="34" charset="0"/>
              </a:rPr>
              <a:t>k</a:t>
            </a:r>
            <a:r>
              <a:rPr lang="en-US" sz="2400" baseline="-25000">
                <a:latin typeface="Arial" pitchFamily="34" charset="0"/>
                <a:cs typeface="Arial" pitchFamily="34" charset="0"/>
              </a:rPr>
              <a:t>r</a:t>
            </a:r>
            <a:r>
              <a:rPr lang="en-US" sz="2400" i="1" baseline="-25000">
                <a:latin typeface="Arial" pitchFamily="34" charset="0"/>
                <a:cs typeface="Arial" pitchFamily="34" charset="0"/>
              </a:rPr>
              <a:t> </a:t>
            </a:r>
            <a:r>
              <a:rPr lang="en-US" sz="2400">
                <a:latin typeface="Arial" pitchFamily="34" charset="0"/>
                <a:cs typeface="Arial" pitchFamily="34" charset="0"/>
              </a:rPr>
              <a:t>[AB</a:t>
            </a:r>
            <a:r>
              <a:rPr lang="en-US" sz="2400" baseline="-25000">
                <a:latin typeface="Arial" pitchFamily="34" charset="0"/>
                <a:cs typeface="Arial" pitchFamily="34" charset="0"/>
              </a:rPr>
              <a:t>2</a:t>
            </a:r>
            <a:r>
              <a:rPr lang="en-US" sz="2400">
                <a:latin typeface="Arial" pitchFamily="34" charset="0"/>
                <a:cs typeface="Arial" pitchFamily="34" charset="0"/>
              </a:rPr>
              <a:t>]</a:t>
            </a:r>
          </a:p>
        </p:txBody>
      </p:sp>
      <p:grpSp>
        <p:nvGrpSpPr>
          <p:cNvPr id="19" name="Group 19"/>
          <p:cNvGrpSpPr>
            <a:grpSpLocks/>
          </p:cNvGrpSpPr>
          <p:nvPr/>
        </p:nvGrpSpPr>
        <p:grpSpPr bwMode="auto">
          <a:xfrm>
            <a:off x="3428999" y="5245830"/>
            <a:ext cx="407988" cy="879475"/>
            <a:chOff x="907" y="3385"/>
            <a:chExt cx="257" cy="554"/>
          </a:xfrm>
        </p:grpSpPr>
        <p:sp>
          <p:nvSpPr>
            <p:cNvPr id="20" name="Text Box 16"/>
            <p:cNvSpPr txBox="1">
              <a:spLocks noChangeArrowheads="1"/>
            </p:cNvSpPr>
            <p:nvPr/>
          </p:nvSpPr>
          <p:spPr bwMode="auto">
            <a:xfrm>
              <a:off x="910" y="3385"/>
              <a:ext cx="250"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f</a:t>
              </a:r>
              <a:endParaRPr lang="en-US" sz="2400" i="1">
                <a:latin typeface="Arial" pitchFamily="34" charset="0"/>
                <a:cs typeface="Arial" pitchFamily="34" charset="0"/>
              </a:endParaRPr>
            </a:p>
          </p:txBody>
        </p:sp>
        <p:sp>
          <p:nvSpPr>
            <p:cNvPr id="21" name="Text Box 17"/>
            <p:cNvSpPr txBox="1">
              <a:spLocks noChangeArrowheads="1"/>
            </p:cNvSpPr>
            <p:nvPr/>
          </p:nvSpPr>
          <p:spPr bwMode="auto">
            <a:xfrm>
              <a:off x="907" y="3648"/>
              <a:ext cx="257"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r</a:t>
              </a:r>
              <a:endParaRPr lang="en-US" sz="2400" i="1">
                <a:latin typeface="Arial" pitchFamily="34" charset="0"/>
                <a:cs typeface="Arial" pitchFamily="34" charset="0"/>
              </a:endParaRPr>
            </a:p>
          </p:txBody>
        </p:sp>
        <p:sp>
          <p:nvSpPr>
            <p:cNvPr id="22" name="Line 18"/>
            <p:cNvSpPr>
              <a:spLocks noChangeShapeType="1"/>
            </p:cNvSpPr>
            <p:nvPr/>
          </p:nvSpPr>
          <p:spPr bwMode="auto">
            <a:xfrm>
              <a:off x="914" y="3661"/>
              <a:ext cx="240" cy="0"/>
            </a:xfrm>
            <a:prstGeom prst="line">
              <a:avLst/>
            </a:prstGeom>
            <a:noFill/>
            <a:ln w="28575">
              <a:solidFill>
                <a:schemeClr val="tx1"/>
              </a:solidFill>
              <a:round/>
              <a:headEnd/>
              <a:tailEnd/>
            </a:ln>
            <a:effectLst/>
          </p:spPr>
          <p:txBody>
            <a:bodyPr/>
            <a:lstStyle/>
            <a:p>
              <a:endParaRPr lang="en-US" sz="2400">
                <a:latin typeface="Arial" pitchFamily="34" charset="0"/>
                <a:cs typeface="Arial" pitchFamily="34" charset="0"/>
              </a:endParaRPr>
            </a:p>
          </p:txBody>
        </p:sp>
      </p:grpSp>
      <p:grpSp>
        <p:nvGrpSpPr>
          <p:cNvPr id="23" name="Group 24"/>
          <p:cNvGrpSpPr>
            <a:grpSpLocks/>
          </p:cNvGrpSpPr>
          <p:nvPr/>
        </p:nvGrpSpPr>
        <p:grpSpPr bwMode="auto">
          <a:xfrm>
            <a:off x="4797424" y="5245830"/>
            <a:ext cx="1049338" cy="895350"/>
            <a:chOff x="3158" y="3208"/>
            <a:chExt cx="661" cy="564"/>
          </a:xfrm>
        </p:grpSpPr>
        <p:sp>
          <p:nvSpPr>
            <p:cNvPr id="24" name="Text Box 21"/>
            <p:cNvSpPr txBox="1">
              <a:spLocks noChangeArrowheads="1"/>
            </p:cNvSpPr>
            <p:nvPr/>
          </p:nvSpPr>
          <p:spPr bwMode="auto">
            <a:xfrm>
              <a:off x="3211" y="3208"/>
              <a:ext cx="554"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[AB</a:t>
              </a:r>
              <a:r>
                <a:rPr lang="en-US" sz="2400" baseline="-25000">
                  <a:latin typeface="Arial" pitchFamily="34" charset="0"/>
                  <a:cs typeface="Arial" pitchFamily="34" charset="0"/>
                </a:rPr>
                <a:t>2</a:t>
              </a:r>
              <a:r>
                <a:rPr lang="en-US" sz="2400">
                  <a:latin typeface="Arial" pitchFamily="34" charset="0"/>
                  <a:cs typeface="Arial" pitchFamily="34" charset="0"/>
                </a:rPr>
                <a:t>]</a:t>
              </a:r>
            </a:p>
          </p:txBody>
        </p:sp>
        <p:sp>
          <p:nvSpPr>
            <p:cNvPr id="25" name="Text Box 22"/>
            <p:cNvSpPr txBox="1">
              <a:spLocks noChangeArrowheads="1"/>
            </p:cNvSpPr>
            <p:nvPr/>
          </p:nvSpPr>
          <p:spPr bwMode="auto">
            <a:xfrm>
              <a:off x="3158" y="3481"/>
              <a:ext cx="661"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[A][B]</a:t>
              </a:r>
              <a:r>
                <a:rPr lang="en-US" sz="2400" baseline="30000">
                  <a:latin typeface="Arial" pitchFamily="34" charset="0"/>
                  <a:cs typeface="Arial" pitchFamily="34" charset="0"/>
                </a:rPr>
                <a:t>2</a:t>
              </a:r>
              <a:endParaRPr lang="en-US" sz="2400">
                <a:latin typeface="Arial" pitchFamily="34" charset="0"/>
                <a:cs typeface="Arial" pitchFamily="34" charset="0"/>
              </a:endParaRPr>
            </a:p>
          </p:txBody>
        </p:sp>
        <p:sp>
          <p:nvSpPr>
            <p:cNvPr id="26" name="Line 23"/>
            <p:cNvSpPr>
              <a:spLocks noChangeShapeType="1"/>
            </p:cNvSpPr>
            <p:nvPr/>
          </p:nvSpPr>
          <p:spPr bwMode="auto">
            <a:xfrm>
              <a:off x="3173" y="3489"/>
              <a:ext cx="624" cy="0"/>
            </a:xfrm>
            <a:prstGeom prst="line">
              <a:avLst/>
            </a:prstGeom>
            <a:noFill/>
            <a:ln w="28575">
              <a:solidFill>
                <a:schemeClr val="tx1"/>
              </a:solidFill>
              <a:round/>
              <a:headEnd/>
              <a:tailEnd/>
            </a:ln>
            <a:effectLst/>
          </p:spPr>
          <p:txBody>
            <a:bodyPr/>
            <a:lstStyle/>
            <a:p>
              <a:endParaRPr lang="en-US" sz="2400">
                <a:latin typeface="Arial" pitchFamily="34" charset="0"/>
                <a:cs typeface="Arial" pitchFamily="34" charset="0"/>
              </a:endParaRPr>
            </a:p>
          </p:txBody>
        </p:sp>
      </p:grpSp>
      <p:grpSp>
        <p:nvGrpSpPr>
          <p:cNvPr id="27" name="Group 26"/>
          <p:cNvGrpSpPr>
            <a:grpSpLocks/>
          </p:cNvGrpSpPr>
          <p:nvPr/>
        </p:nvGrpSpPr>
        <p:grpSpPr bwMode="auto">
          <a:xfrm>
            <a:off x="3809999" y="5461739"/>
            <a:ext cx="1003300" cy="461963"/>
            <a:chOff x="2536" y="3344"/>
            <a:chExt cx="632" cy="291"/>
          </a:xfrm>
        </p:grpSpPr>
        <p:sp>
          <p:nvSpPr>
            <p:cNvPr id="28" name="Text Box 20"/>
            <p:cNvSpPr txBox="1">
              <a:spLocks noChangeArrowheads="1"/>
            </p:cNvSpPr>
            <p:nvPr/>
          </p:nvSpPr>
          <p:spPr bwMode="auto">
            <a:xfrm>
              <a:off x="2536" y="3344"/>
              <a:ext cx="229"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a:t>
              </a:r>
            </a:p>
          </p:txBody>
        </p:sp>
        <p:sp>
          <p:nvSpPr>
            <p:cNvPr id="29" name="Text Box 25"/>
            <p:cNvSpPr txBox="1">
              <a:spLocks noChangeArrowheads="1"/>
            </p:cNvSpPr>
            <p:nvPr/>
          </p:nvSpPr>
          <p:spPr bwMode="auto">
            <a:xfrm>
              <a:off x="2691" y="3344"/>
              <a:ext cx="477"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c</a:t>
              </a:r>
              <a:r>
                <a:rPr lang="en-US" sz="2400">
                  <a:latin typeface="Arial" pitchFamily="34" charset="0"/>
                  <a:cs typeface="Arial" pitchFamily="34" charset="0"/>
                </a:rPr>
                <a:t> =</a:t>
              </a:r>
              <a:endParaRPr lang="en-US" sz="2400" i="1">
                <a:latin typeface="Arial" pitchFamily="34" charset="0"/>
                <a:cs typeface="Arial" pitchFamily="34" charset="0"/>
              </a:endParaRPr>
            </a:p>
          </p:txBody>
        </p:sp>
      </p:grpSp>
    </p:spTree>
    <p:extLst>
      <p:ext uri="{BB962C8B-B14F-4D97-AF65-F5344CB8AC3E}">
        <p14:creationId xmlns:p14="http://schemas.microsoft.com/office/powerpoint/2010/main" val="41374324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bwMode="auto">
          <a:xfrm>
            <a:off x="711984" y="188640"/>
            <a:ext cx="7772400" cy="685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defRPr/>
            </a:pPr>
            <a:r>
              <a:rPr lang="id-ID" sz="3600" b="1" cap="all" dirty="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Equilibrium Concentrations</a:t>
            </a:r>
            <a:endParaRPr lang="id-ID" sz="3600" dirty="0">
              <a:solidFill>
                <a:schemeClr val="accent2">
                  <a:lumMod val="75000"/>
                </a:schemeClr>
              </a:solidFill>
            </a:endParaRPr>
          </a:p>
        </p:txBody>
      </p:sp>
      <p:sp>
        <p:nvSpPr>
          <p:cNvPr id="30" name="Text Box 3"/>
          <p:cNvSpPr txBox="1">
            <a:spLocks noChangeArrowheads="1"/>
          </p:cNvSpPr>
          <p:nvPr/>
        </p:nvSpPr>
        <p:spPr bwMode="auto">
          <a:xfrm>
            <a:off x="228600" y="1574800"/>
            <a:ext cx="8686800" cy="3416320"/>
          </a:xfrm>
          <a:prstGeom prst="rect">
            <a:avLst/>
          </a:prstGeom>
          <a:noFill/>
          <a:ln w="9525">
            <a:noFill/>
            <a:miter lim="800000"/>
            <a:headEnd/>
            <a:tailEnd/>
          </a:ln>
          <a:effectLst/>
        </p:spPr>
        <p:txBody>
          <a:bodyPr>
            <a:spAutoFit/>
          </a:bodyPr>
          <a:lstStyle/>
          <a:p>
            <a:pPr marL="457200" indent="-457200">
              <a:spcBef>
                <a:spcPct val="50000"/>
              </a:spcBef>
              <a:buFontTx/>
              <a:buAutoNum type="arabicPeriod"/>
            </a:pPr>
            <a:r>
              <a:rPr lang="en-US" sz="2400">
                <a:latin typeface="Arial" pitchFamily="34" charset="0"/>
                <a:cs typeface="Arial" pitchFamily="34" charset="0"/>
              </a:rPr>
              <a:t>Express the equilibrium concentrations of all species in terms of the initial concentrations and a single unknown </a:t>
            </a:r>
            <a:r>
              <a:rPr lang="en-US" sz="2400" i="1">
                <a:latin typeface="Arial" pitchFamily="34" charset="0"/>
                <a:cs typeface="Arial" pitchFamily="34" charset="0"/>
              </a:rPr>
              <a:t>x</a:t>
            </a:r>
            <a:r>
              <a:rPr lang="en-US" sz="2400">
                <a:latin typeface="Arial" pitchFamily="34" charset="0"/>
                <a:cs typeface="Arial" pitchFamily="34" charset="0"/>
              </a:rPr>
              <a:t>, which represents the change in concentration.</a:t>
            </a:r>
          </a:p>
          <a:p>
            <a:pPr marL="457200" indent="-457200">
              <a:spcBef>
                <a:spcPct val="50000"/>
              </a:spcBef>
              <a:buFontTx/>
              <a:buAutoNum type="arabicPeriod"/>
            </a:pPr>
            <a:r>
              <a:rPr lang="en-US" sz="2400">
                <a:latin typeface="Arial" pitchFamily="34" charset="0"/>
                <a:cs typeface="Arial" pitchFamily="34" charset="0"/>
              </a:rPr>
              <a:t>Write the equilibrium constant expression in terms of the equilibrium concentrations.  Knowing the value of the equilibrium constant, solve for </a:t>
            </a:r>
            <a:r>
              <a:rPr lang="en-US" sz="2400" i="1">
                <a:latin typeface="Arial" pitchFamily="34" charset="0"/>
                <a:cs typeface="Arial" pitchFamily="34" charset="0"/>
              </a:rPr>
              <a:t>x</a:t>
            </a:r>
            <a:r>
              <a:rPr lang="en-US" sz="2400">
                <a:latin typeface="Arial" pitchFamily="34" charset="0"/>
                <a:cs typeface="Arial" pitchFamily="34" charset="0"/>
              </a:rPr>
              <a:t>.</a:t>
            </a:r>
          </a:p>
          <a:p>
            <a:pPr marL="457200" indent="-457200">
              <a:spcBef>
                <a:spcPct val="50000"/>
              </a:spcBef>
              <a:buFontTx/>
              <a:buAutoNum type="arabicPeriod"/>
            </a:pPr>
            <a:r>
              <a:rPr lang="en-US" sz="2400">
                <a:latin typeface="Arial" pitchFamily="34" charset="0"/>
                <a:cs typeface="Arial" pitchFamily="34" charset="0"/>
              </a:rPr>
              <a:t>Having solved for </a:t>
            </a:r>
            <a:r>
              <a:rPr lang="en-US" sz="2400" i="1">
                <a:latin typeface="Arial" pitchFamily="34" charset="0"/>
                <a:cs typeface="Arial" pitchFamily="34" charset="0"/>
              </a:rPr>
              <a:t>x</a:t>
            </a:r>
            <a:r>
              <a:rPr lang="en-US" sz="2400">
                <a:latin typeface="Arial" pitchFamily="34" charset="0"/>
                <a:cs typeface="Arial" pitchFamily="34" charset="0"/>
              </a:rPr>
              <a:t>, calculate the equilibrium concentrations of all species.</a:t>
            </a:r>
          </a:p>
        </p:txBody>
      </p:sp>
    </p:spTree>
    <p:extLst>
      <p:ext uri="{BB962C8B-B14F-4D97-AF65-F5344CB8AC3E}">
        <p14:creationId xmlns:p14="http://schemas.microsoft.com/office/powerpoint/2010/main" val="18673868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bwMode="auto">
          <a:xfrm>
            <a:off x="711984" y="188640"/>
            <a:ext cx="7772400" cy="685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defRPr/>
            </a:pPr>
            <a:r>
              <a:rPr lang="id-ID" sz="3600" b="1" cap="all" dirty="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Equilibrium Concentrations</a:t>
            </a:r>
            <a:endParaRPr lang="id-ID" sz="3600" dirty="0">
              <a:solidFill>
                <a:schemeClr val="accent2">
                  <a:lumMod val="75000"/>
                </a:schemeClr>
              </a:solidFill>
            </a:endParaRPr>
          </a:p>
        </p:txBody>
      </p:sp>
      <p:sp>
        <p:nvSpPr>
          <p:cNvPr id="5" name="Text Box 2"/>
          <p:cNvSpPr txBox="1">
            <a:spLocks noChangeArrowheads="1"/>
          </p:cNvSpPr>
          <p:nvPr/>
        </p:nvSpPr>
        <p:spPr bwMode="auto">
          <a:xfrm>
            <a:off x="152400" y="1099520"/>
            <a:ext cx="8991600" cy="2308324"/>
          </a:xfrm>
          <a:prstGeom prst="rect">
            <a:avLst/>
          </a:prstGeom>
          <a:noFill/>
          <a:ln w="9525">
            <a:noFill/>
            <a:miter lim="800000"/>
            <a:headEnd/>
            <a:tailEnd/>
          </a:ln>
          <a:effectLst/>
        </p:spPr>
        <p:txBody>
          <a:bodyPr>
            <a:spAutoFit/>
          </a:bodyPr>
          <a:lstStyle/>
          <a:p>
            <a:pPr eaLnBrk="0" hangingPunct="0"/>
            <a:r>
              <a:rPr lang="en-US" sz="2400" dirty="0">
                <a:latin typeface="Arial" pitchFamily="34" charset="0"/>
                <a:cs typeface="Arial" pitchFamily="34" charset="0"/>
              </a:rPr>
              <a:t>At 1280</a:t>
            </a:r>
            <a:r>
              <a:rPr lang="en-US" sz="2400" baseline="30000" dirty="0">
                <a:latin typeface="Arial" pitchFamily="34" charset="0"/>
                <a:cs typeface="Arial" pitchFamily="34" charset="0"/>
              </a:rPr>
              <a:t>o</a:t>
            </a:r>
            <a:r>
              <a:rPr lang="en-US" sz="2400" dirty="0">
                <a:latin typeface="Arial" pitchFamily="34" charset="0"/>
                <a:cs typeface="Arial" pitchFamily="34" charset="0"/>
              </a:rPr>
              <a:t>C the equilibrium constant (</a:t>
            </a:r>
            <a:r>
              <a:rPr lang="en-US" sz="2400" i="1" dirty="0" err="1">
                <a:latin typeface="Arial" pitchFamily="34" charset="0"/>
                <a:cs typeface="Arial" pitchFamily="34" charset="0"/>
              </a:rPr>
              <a:t>K</a:t>
            </a:r>
            <a:r>
              <a:rPr lang="en-US" sz="2400" i="1" baseline="-25000" dirty="0" err="1">
                <a:latin typeface="Arial" pitchFamily="34" charset="0"/>
                <a:cs typeface="Arial" pitchFamily="34" charset="0"/>
              </a:rPr>
              <a:t>c</a:t>
            </a:r>
            <a:r>
              <a:rPr lang="en-US" sz="2400" dirty="0">
                <a:latin typeface="Arial" pitchFamily="34" charset="0"/>
                <a:cs typeface="Arial" pitchFamily="34" charset="0"/>
              </a:rPr>
              <a:t>) for the reaction</a:t>
            </a:r>
          </a:p>
          <a:p>
            <a:pPr eaLnBrk="0" hangingPunct="0"/>
            <a:endParaRPr lang="en-US" sz="2400" dirty="0">
              <a:latin typeface="Arial" pitchFamily="34" charset="0"/>
              <a:cs typeface="Arial" pitchFamily="34" charset="0"/>
            </a:endParaRPr>
          </a:p>
          <a:p>
            <a:pPr eaLnBrk="0" hangingPunct="0"/>
            <a:endParaRPr lang="en-US" sz="2400" dirty="0">
              <a:latin typeface="Arial" pitchFamily="34" charset="0"/>
              <a:cs typeface="Arial" pitchFamily="34" charset="0"/>
            </a:endParaRPr>
          </a:p>
          <a:p>
            <a:pPr eaLnBrk="0" hangingPunct="0"/>
            <a:r>
              <a:rPr lang="en-US" sz="2400" dirty="0">
                <a:latin typeface="Arial" pitchFamily="34" charset="0"/>
                <a:cs typeface="Arial" pitchFamily="34" charset="0"/>
              </a:rPr>
              <a:t>Is 1.1 x 10</a:t>
            </a:r>
            <a:r>
              <a:rPr lang="en-US" sz="2400" baseline="30000" dirty="0">
                <a:latin typeface="Arial" pitchFamily="34" charset="0"/>
                <a:cs typeface="Arial" pitchFamily="34" charset="0"/>
              </a:rPr>
              <a:t>-3</a:t>
            </a:r>
            <a:r>
              <a:rPr lang="en-US" sz="2400" dirty="0">
                <a:latin typeface="Arial" pitchFamily="34" charset="0"/>
                <a:cs typeface="Arial" pitchFamily="34" charset="0"/>
              </a:rPr>
              <a:t>.  If the initial concentrations are [Br</a:t>
            </a:r>
            <a:r>
              <a:rPr lang="en-US" sz="2400" baseline="-25000" dirty="0">
                <a:latin typeface="Arial" pitchFamily="34" charset="0"/>
                <a:cs typeface="Arial" pitchFamily="34" charset="0"/>
              </a:rPr>
              <a:t>2</a:t>
            </a:r>
            <a:r>
              <a:rPr lang="en-US" sz="2400" dirty="0">
                <a:latin typeface="Arial" pitchFamily="34" charset="0"/>
                <a:cs typeface="Arial" pitchFamily="34" charset="0"/>
              </a:rPr>
              <a:t>] = 0.063 </a:t>
            </a:r>
            <a:r>
              <a:rPr lang="en-US" sz="2400" i="1" dirty="0">
                <a:latin typeface="Arial" pitchFamily="34" charset="0"/>
                <a:cs typeface="Arial" pitchFamily="34" charset="0"/>
              </a:rPr>
              <a:t>M</a:t>
            </a:r>
            <a:r>
              <a:rPr lang="en-US" sz="2400" dirty="0">
                <a:latin typeface="Arial" pitchFamily="34" charset="0"/>
                <a:cs typeface="Arial" pitchFamily="34" charset="0"/>
              </a:rPr>
              <a:t> and [Br] = 0.012 </a:t>
            </a:r>
            <a:r>
              <a:rPr lang="en-US" sz="2400" i="1" dirty="0">
                <a:latin typeface="Arial" pitchFamily="34" charset="0"/>
                <a:cs typeface="Arial" pitchFamily="34" charset="0"/>
              </a:rPr>
              <a:t>M</a:t>
            </a:r>
            <a:r>
              <a:rPr lang="en-US" sz="2400" dirty="0">
                <a:latin typeface="Arial" pitchFamily="34" charset="0"/>
                <a:cs typeface="Arial" pitchFamily="34" charset="0"/>
              </a:rPr>
              <a:t>, calculate the concentrations of these species at equilibrium.</a:t>
            </a:r>
          </a:p>
        </p:txBody>
      </p:sp>
      <p:grpSp>
        <p:nvGrpSpPr>
          <p:cNvPr id="6" name="Group 11"/>
          <p:cNvGrpSpPr>
            <a:grpSpLocks/>
          </p:cNvGrpSpPr>
          <p:nvPr/>
        </p:nvGrpSpPr>
        <p:grpSpPr bwMode="auto">
          <a:xfrm>
            <a:off x="3051175" y="1700808"/>
            <a:ext cx="2859088" cy="461963"/>
            <a:chOff x="950" y="2905"/>
            <a:chExt cx="1801" cy="291"/>
          </a:xfrm>
        </p:grpSpPr>
        <p:sp>
          <p:nvSpPr>
            <p:cNvPr id="7" name="Text Box 4"/>
            <p:cNvSpPr txBox="1">
              <a:spLocks noChangeArrowheads="1"/>
            </p:cNvSpPr>
            <p:nvPr/>
          </p:nvSpPr>
          <p:spPr bwMode="auto">
            <a:xfrm>
              <a:off x="950" y="2905"/>
              <a:ext cx="1801" cy="291"/>
            </a:xfrm>
            <a:prstGeom prst="rect">
              <a:avLst/>
            </a:prstGeom>
            <a:noFill/>
            <a:ln w="9525">
              <a:noFill/>
              <a:miter lim="800000"/>
              <a:headEnd/>
              <a:tailEnd/>
            </a:ln>
            <a:effectLst/>
          </p:spPr>
          <p:txBody>
            <a:bodyPr wrap="none">
              <a:spAutoFit/>
            </a:bodyPr>
            <a:lstStyle/>
            <a:p>
              <a:r>
                <a:rPr lang="en-US" sz="2400" dirty="0">
                  <a:latin typeface="Arial" pitchFamily="34" charset="0"/>
                  <a:cs typeface="Arial" pitchFamily="34" charset="0"/>
                </a:rPr>
                <a:t>Br</a:t>
              </a:r>
              <a:r>
                <a:rPr lang="en-US" sz="2400" baseline="-25000" dirty="0">
                  <a:latin typeface="Arial" pitchFamily="34" charset="0"/>
                  <a:cs typeface="Arial" pitchFamily="34" charset="0"/>
                </a:rPr>
                <a:t>2</a:t>
              </a:r>
              <a:r>
                <a:rPr lang="en-US" sz="2400" dirty="0">
                  <a:latin typeface="Arial" pitchFamily="34" charset="0"/>
                  <a:cs typeface="Arial" pitchFamily="34" charset="0"/>
                </a:rPr>
                <a:t> (</a:t>
              </a:r>
              <a:r>
                <a:rPr lang="en-US" sz="2400" i="1" dirty="0">
                  <a:latin typeface="Arial" pitchFamily="34" charset="0"/>
                  <a:cs typeface="Arial" pitchFamily="34" charset="0"/>
                </a:rPr>
                <a:t>g</a:t>
              </a:r>
              <a:r>
                <a:rPr lang="en-US" sz="2400" dirty="0">
                  <a:latin typeface="Arial" pitchFamily="34" charset="0"/>
                  <a:cs typeface="Arial" pitchFamily="34" charset="0"/>
                </a:rPr>
                <a:t>)          2Br (</a:t>
              </a:r>
              <a:r>
                <a:rPr lang="en-US" sz="2400" i="1" dirty="0">
                  <a:latin typeface="Arial" pitchFamily="34" charset="0"/>
                  <a:cs typeface="Arial" pitchFamily="34" charset="0"/>
                </a:rPr>
                <a:t>g</a:t>
              </a:r>
              <a:r>
                <a:rPr lang="en-US" sz="2400" dirty="0">
                  <a:latin typeface="Arial" pitchFamily="34" charset="0"/>
                  <a:cs typeface="Arial" pitchFamily="34" charset="0"/>
                </a:rPr>
                <a:t>)</a:t>
              </a:r>
            </a:p>
          </p:txBody>
        </p:sp>
        <p:grpSp>
          <p:nvGrpSpPr>
            <p:cNvPr id="8" name="Group 8"/>
            <p:cNvGrpSpPr>
              <a:grpSpLocks/>
            </p:cNvGrpSpPr>
            <p:nvPr/>
          </p:nvGrpSpPr>
          <p:grpSpPr bwMode="auto">
            <a:xfrm>
              <a:off x="1632" y="3008"/>
              <a:ext cx="384" cy="96"/>
              <a:chOff x="4896" y="192"/>
              <a:chExt cx="384" cy="96"/>
            </a:xfrm>
          </p:grpSpPr>
          <p:sp>
            <p:nvSpPr>
              <p:cNvPr id="9" name="Line 9"/>
              <p:cNvSpPr>
                <a:spLocks noChangeShapeType="1"/>
              </p:cNvSpPr>
              <p:nvPr/>
            </p:nvSpPr>
            <p:spPr bwMode="auto">
              <a:xfrm>
                <a:off x="4896" y="192"/>
                <a:ext cx="384" cy="0"/>
              </a:xfrm>
              <a:prstGeom prst="line">
                <a:avLst/>
              </a:prstGeom>
              <a:noFill/>
              <a:ln w="28575">
                <a:solidFill>
                  <a:schemeClr val="accent2"/>
                </a:solidFill>
                <a:round/>
                <a:headEnd/>
                <a:tailEnd type="triangle" w="med" len="med"/>
              </a:ln>
              <a:effectLst/>
            </p:spPr>
            <p:txBody>
              <a:bodyPr/>
              <a:lstStyle/>
              <a:p>
                <a:endParaRPr lang="en-US" sz="2400">
                  <a:latin typeface="Arial" pitchFamily="34" charset="0"/>
                  <a:cs typeface="Arial" pitchFamily="34" charset="0"/>
                </a:endParaRPr>
              </a:p>
            </p:txBody>
          </p:sp>
          <p:sp>
            <p:nvSpPr>
              <p:cNvPr id="10" name="Line 10"/>
              <p:cNvSpPr>
                <a:spLocks noChangeShapeType="1"/>
              </p:cNvSpPr>
              <p:nvPr/>
            </p:nvSpPr>
            <p:spPr bwMode="auto">
              <a:xfrm flipH="1">
                <a:off x="4896" y="288"/>
                <a:ext cx="384" cy="0"/>
              </a:xfrm>
              <a:prstGeom prst="line">
                <a:avLst/>
              </a:prstGeom>
              <a:noFill/>
              <a:ln w="28575">
                <a:solidFill>
                  <a:schemeClr val="accent2"/>
                </a:solidFill>
                <a:round/>
                <a:headEnd/>
                <a:tailEnd type="triangle" w="med" len="med"/>
              </a:ln>
              <a:effectLst/>
            </p:spPr>
            <p:txBody>
              <a:bodyPr/>
              <a:lstStyle/>
              <a:p>
                <a:endParaRPr lang="en-US" sz="2400">
                  <a:latin typeface="Arial" pitchFamily="34" charset="0"/>
                  <a:cs typeface="Arial" pitchFamily="34" charset="0"/>
                </a:endParaRPr>
              </a:p>
            </p:txBody>
          </p:sp>
        </p:grpSp>
      </p:grpSp>
      <p:grpSp>
        <p:nvGrpSpPr>
          <p:cNvPr id="11" name="Group 18"/>
          <p:cNvGrpSpPr>
            <a:grpSpLocks/>
          </p:cNvGrpSpPr>
          <p:nvPr/>
        </p:nvGrpSpPr>
        <p:grpSpPr bwMode="auto">
          <a:xfrm>
            <a:off x="3051175" y="3387234"/>
            <a:ext cx="2859088" cy="461963"/>
            <a:chOff x="432" y="1968"/>
            <a:chExt cx="1801" cy="291"/>
          </a:xfrm>
        </p:grpSpPr>
        <p:sp>
          <p:nvSpPr>
            <p:cNvPr id="13" name="Text Box 13"/>
            <p:cNvSpPr txBox="1">
              <a:spLocks noChangeArrowheads="1"/>
            </p:cNvSpPr>
            <p:nvPr/>
          </p:nvSpPr>
          <p:spPr bwMode="auto">
            <a:xfrm>
              <a:off x="432" y="1968"/>
              <a:ext cx="1801" cy="291"/>
            </a:xfrm>
            <a:prstGeom prst="rect">
              <a:avLst/>
            </a:prstGeom>
            <a:noFill/>
            <a:ln w="9525">
              <a:noFill/>
              <a:miter lim="800000"/>
              <a:headEnd/>
              <a:tailEnd/>
            </a:ln>
            <a:effectLst/>
          </p:spPr>
          <p:txBody>
            <a:bodyPr wrap="none">
              <a:spAutoFit/>
            </a:bodyPr>
            <a:lstStyle/>
            <a:p>
              <a:r>
                <a:rPr lang="en-US" sz="2400" dirty="0">
                  <a:latin typeface="Arial" pitchFamily="34" charset="0"/>
                  <a:cs typeface="Arial" pitchFamily="34" charset="0"/>
                </a:rPr>
                <a:t>Br</a:t>
              </a:r>
              <a:r>
                <a:rPr lang="en-US" sz="2400" baseline="-25000" dirty="0">
                  <a:latin typeface="Arial" pitchFamily="34" charset="0"/>
                  <a:cs typeface="Arial" pitchFamily="34" charset="0"/>
                </a:rPr>
                <a:t>2</a:t>
              </a:r>
              <a:r>
                <a:rPr lang="en-US" sz="2400" dirty="0">
                  <a:latin typeface="Arial" pitchFamily="34" charset="0"/>
                  <a:cs typeface="Arial" pitchFamily="34" charset="0"/>
                </a:rPr>
                <a:t> (</a:t>
              </a:r>
              <a:r>
                <a:rPr lang="en-US" sz="2400" i="1" dirty="0">
                  <a:latin typeface="Arial" pitchFamily="34" charset="0"/>
                  <a:cs typeface="Arial" pitchFamily="34" charset="0"/>
                </a:rPr>
                <a:t>g</a:t>
              </a:r>
              <a:r>
                <a:rPr lang="en-US" sz="2400" dirty="0">
                  <a:latin typeface="Arial" pitchFamily="34" charset="0"/>
                  <a:cs typeface="Arial" pitchFamily="34" charset="0"/>
                </a:rPr>
                <a:t>)          2Br (</a:t>
              </a:r>
              <a:r>
                <a:rPr lang="en-US" sz="2400" i="1" dirty="0">
                  <a:latin typeface="Arial" pitchFamily="34" charset="0"/>
                  <a:cs typeface="Arial" pitchFamily="34" charset="0"/>
                </a:rPr>
                <a:t>g</a:t>
              </a:r>
              <a:r>
                <a:rPr lang="en-US" sz="2400" dirty="0">
                  <a:latin typeface="Arial" pitchFamily="34" charset="0"/>
                  <a:cs typeface="Arial" pitchFamily="34" charset="0"/>
                </a:rPr>
                <a:t>)</a:t>
              </a:r>
            </a:p>
          </p:txBody>
        </p:sp>
        <p:grpSp>
          <p:nvGrpSpPr>
            <p:cNvPr id="14" name="Group 14"/>
            <p:cNvGrpSpPr>
              <a:grpSpLocks/>
            </p:cNvGrpSpPr>
            <p:nvPr/>
          </p:nvGrpSpPr>
          <p:grpSpPr bwMode="auto">
            <a:xfrm>
              <a:off x="1114" y="2071"/>
              <a:ext cx="384" cy="96"/>
              <a:chOff x="4896" y="192"/>
              <a:chExt cx="384" cy="96"/>
            </a:xfrm>
          </p:grpSpPr>
          <p:sp>
            <p:nvSpPr>
              <p:cNvPr id="15" name="Line 15"/>
              <p:cNvSpPr>
                <a:spLocks noChangeShapeType="1"/>
              </p:cNvSpPr>
              <p:nvPr/>
            </p:nvSpPr>
            <p:spPr bwMode="auto">
              <a:xfrm>
                <a:off x="4896" y="192"/>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sp>
            <p:nvSpPr>
              <p:cNvPr id="16" name="Line 16"/>
              <p:cNvSpPr>
                <a:spLocks noChangeShapeType="1"/>
              </p:cNvSpPr>
              <p:nvPr/>
            </p:nvSpPr>
            <p:spPr bwMode="auto">
              <a:xfrm flipH="1">
                <a:off x="4896" y="288"/>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grpSp>
      </p:grpSp>
      <p:sp>
        <p:nvSpPr>
          <p:cNvPr id="18" name="Text Box 19"/>
          <p:cNvSpPr txBox="1">
            <a:spLocks noChangeArrowheads="1"/>
          </p:cNvSpPr>
          <p:nvPr/>
        </p:nvSpPr>
        <p:spPr bwMode="auto">
          <a:xfrm>
            <a:off x="1727200" y="3920631"/>
            <a:ext cx="1451038"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Initial (</a:t>
            </a:r>
            <a:r>
              <a:rPr lang="en-US" sz="2400" i="1">
                <a:latin typeface="Arial" pitchFamily="34" charset="0"/>
                <a:cs typeface="Arial" pitchFamily="34" charset="0"/>
              </a:rPr>
              <a:t>M</a:t>
            </a:r>
            <a:r>
              <a:rPr lang="en-US" sz="2400">
                <a:latin typeface="Arial" pitchFamily="34" charset="0"/>
                <a:cs typeface="Arial" pitchFamily="34" charset="0"/>
              </a:rPr>
              <a:t>)</a:t>
            </a:r>
          </a:p>
        </p:txBody>
      </p:sp>
      <p:sp>
        <p:nvSpPr>
          <p:cNvPr id="19" name="Text Box 20"/>
          <p:cNvSpPr txBox="1">
            <a:spLocks noChangeArrowheads="1"/>
          </p:cNvSpPr>
          <p:nvPr/>
        </p:nvSpPr>
        <p:spPr bwMode="auto">
          <a:xfrm>
            <a:off x="1676400" y="4454031"/>
            <a:ext cx="1811714"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Change (</a:t>
            </a:r>
            <a:r>
              <a:rPr lang="en-US" sz="2400" i="1">
                <a:latin typeface="Arial" pitchFamily="34" charset="0"/>
                <a:cs typeface="Arial" pitchFamily="34" charset="0"/>
              </a:rPr>
              <a:t>M</a:t>
            </a:r>
            <a:r>
              <a:rPr lang="en-US" sz="2400">
                <a:latin typeface="Arial" pitchFamily="34" charset="0"/>
                <a:cs typeface="Arial" pitchFamily="34" charset="0"/>
              </a:rPr>
              <a:t>)</a:t>
            </a:r>
          </a:p>
        </p:txBody>
      </p:sp>
      <p:sp>
        <p:nvSpPr>
          <p:cNvPr id="20" name="Text Box 21"/>
          <p:cNvSpPr txBox="1">
            <a:spLocks noChangeArrowheads="1"/>
          </p:cNvSpPr>
          <p:nvPr/>
        </p:nvSpPr>
        <p:spPr bwMode="auto">
          <a:xfrm>
            <a:off x="1676400" y="4987431"/>
            <a:ext cx="2257349"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Equilibrium (</a:t>
            </a:r>
            <a:r>
              <a:rPr lang="en-US" sz="2400" i="1">
                <a:latin typeface="Arial" pitchFamily="34" charset="0"/>
                <a:cs typeface="Arial" pitchFamily="34" charset="0"/>
              </a:rPr>
              <a:t>M</a:t>
            </a:r>
            <a:r>
              <a:rPr lang="en-US" sz="2400">
                <a:latin typeface="Arial" pitchFamily="34" charset="0"/>
                <a:cs typeface="Arial" pitchFamily="34" charset="0"/>
              </a:rPr>
              <a:t>)</a:t>
            </a:r>
          </a:p>
        </p:txBody>
      </p:sp>
      <p:sp>
        <p:nvSpPr>
          <p:cNvPr id="21" name="Text Box 22"/>
          <p:cNvSpPr txBox="1">
            <a:spLocks noChangeArrowheads="1"/>
          </p:cNvSpPr>
          <p:nvPr/>
        </p:nvSpPr>
        <p:spPr bwMode="auto">
          <a:xfrm>
            <a:off x="4325938" y="3920631"/>
            <a:ext cx="955711"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0.063</a:t>
            </a:r>
          </a:p>
        </p:txBody>
      </p:sp>
      <p:sp>
        <p:nvSpPr>
          <p:cNvPr id="22" name="Text Box 23"/>
          <p:cNvSpPr txBox="1">
            <a:spLocks noChangeArrowheads="1"/>
          </p:cNvSpPr>
          <p:nvPr/>
        </p:nvSpPr>
        <p:spPr bwMode="auto">
          <a:xfrm>
            <a:off x="6124575" y="3920631"/>
            <a:ext cx="955711"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0.012</a:t>
            </a:r>
          </a:p>
        </p:txBody>
      </p:sp>
      <p:sp>
        <p:nvSpPr>
          <p:cNvPr id="23" name="Text Box 24"/>
          <p:cNvSpPr txBox="1">
            <a:spLocks noChangeArrowheads="1"/>
          </p:cNvSpPr>
          <p:nvPr/>
        </p:nvSpPr>
        <p:spPr bwMode="auto">
          <a:xfrm>
            <a:off x="4579938" y="4454031"/>
            <a:ext cx="441146"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a:t>
            </a:r>
            <a:r>
              <a:rPr lang="en-US" sz="2400" i="1">
                <a:latin typeface="Arial" pitchFamily="34" charset="0"/>
                <a:cs typeface="Arial" pitchFamily="34" charset="0"/>
              </a:rPr>
              <a:t>x</a:t>
            </a:r>
            <a:endParaRPr lang="en-US" sz="2400">
              <a:latin typeface="Arial" pitchFamily="34" charset="0"/>
              <a:cs typeface="Arial" pitchFamily="34" charset="0"/>
            </a:endParaRPr>
          </a:p>
        </p:txBody>
      </p:sp>
      <p:sp>
        <p:nvSpPr>
          <p:cNvPr id="24" name="Text Box 25"/>
          <p:cNvSpPr txBox="1">
            <a:spLocks noChangeArrowheads="1"/>
          </p:cNvSpPr>
          <p:nvPr/>
        </p:nvSpPr>
        <p:spPr bwMode="auto">
          <a:xfrm>
            <a:off x="6256338" y="4454031"/>
            <a:ext cx="689612"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+2</a:t>
            </a:r>
            <a:r>
              <a:rPr lang="en-US" sz="2400" i="1">
                <a:latin typeface="Arial" pitchFamily="34" charset="0"/>
                <a:cs typeface="Arial" pitchFamily="34" charset="0"/>
              </a:rPr>
              <a:t>x</a:t>
            </a:r>
            <a:endParaRPr lang="en-US" sz="2400">
              <a:latin typeface="Arial" pitchFamily="34" charset="0"/>
              <a:cs typeface="Arial" pitchFamily="34" charset="0"/>
            </a:endParaRPr>
          </a:p>
        </p:txBody>
      </p:sp>
      <p:sp>
        <p:nvSpPr>
          <p:cNvPr id="25" name="Text Box 26"/>
          <p:cNvSpPr txBox="1">
            <a:spLocks noChangeArrowheads="1"/>
          </p:cNvSpPr>
          <p:nvPr/>
        </p:nvSpPr>
        <p:spPr bwMode="auto">
          <a:xfrm>
            <a:off x="4114800" y="4987431"/>
            <a:ext cx="1382110"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0.063 - </a:t>
            </a:r>
            <a:r>
              <a:rPr lang="en-US" sz="2400" i="1">
                <a:latin typeface="Arial" pitchFamily="34" charset="0"/>
                <a:cs typeface="Arial" pitchFamily="34" charset="0"/>
              </a:rPr>
              <a:t>x</a:t>
            </a:r>
            <a:endParaRPr lang="en-US" sz="2400">
              <a:latin typeface="Arial" pitchFamily="34" charset="0"/>
              <a:cs typeface="Arial" pitchFamily="34" charset="0"/>
            </a:endParaRPr>
          </a:p>
        </p:txBody>
      </p:sp>
      <p:sp>
        <p:nvSpPr>
          <p:cNvPr id="26" name="Text Box 27"/>
          <p:cNvSpPr txBox="1">
            <a:spLocks noChangeArrowheads="1"/>
          </p:cNvSpPr>
          <p:nvPr/>
        </p:nvSpPr>
        <p:spPr bwMode="auto">
          <a:xfrm>
            <a:off x="5791200" y="4987431"/>
            <a:ext cx="1630575"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0.012 + 2</a:t>
            </a:r>
            <a:r>
              <a:rPr lang="en-US" sz="2400" i="1">
                <a:latin typeface="Arial" pitchFamily="34" charset="0"/>
                <a:cs typeface="Arial" pitchFamily="34" charset="0"/>
              </a:rPr>
              <a:t>x</a:t>
            </a:r>
            <a:endParaRPr lang="en-US" sz="2400">
              <a:latin typeface="Arial" pitchFamily="34" charset="0"/>
              <a:cs typeface="Arial" pitchFamily="34" charset="0"/>
            </a:endParaRPr>
          </a:p>
        </p:txBody>
      </p:sp>
      <p:grpSp>
        <p:nvGrpSpPr>
          <p:cNvPr id="27" name="Group 29"/>
          <p:cNvGrpSpPr>
            <a:grpSpLocks/>
          </p:cNvGrpSpPr>
          <p:nvPr/>
        </p:nvGrpSpPr>
        <p:grpSpPr bwMode="auto">
          <a:xfrm>
            <a:off x="381002" y="5697045"/>
            <a:ext cx="1544638" cy="866775"/>
            <a:chOff x="2984" y="1617"/>
            <a:chExt cx="973" cy="546"/>
          </a:xfrm>
        </p:grpSpPr>
        <p:grpSp>
          <p:nvGrpSpPr>
            <p:cNvPr id="28" name="Group 30"/>
            <p:cNvGrpSpPr>
              <a:grpSpLocks/>
            </p:cNvGrpSpPr>
            <p:nvPr/>
          </p:nvGrpSpPr>
          <p:grpSpPr bwMode="auto">
            <a:xfrm>
              <a:off x="3466" y="1617"/>
              <a:ext cx="491" cy="546"/>
              <a:chOff x="1614" y="1440"/>
              <a:chExt cx="491" cy="546"/>
            </a:xfrm>
          </p:grpSpPr>
          <p:sp>
            <p:nvSpPr>
              <p:cNvPr id="31" name="Text Box 31"/>
              <p:cNvSpPr txBox="1">
                <a:spLocks noChangeArrowheads="1"/>
              </p:cNvSpPr>
              <p:nvPr/>
            </p:nvSpPr>
            <p:spPr bwMode="auto">
              <a:xfrm>
                <a:off x="1614" y="1440"/>
                <a:ext cx="489" cy="291"/>
              </a:xfrm>
              <a:prstGeom prst="rect">
                <a:avLst/>
              </a:prstGeom>
              <a:noFill/>
              <a:ln w="9525">
                <a:noFill/>
                <a:miter lim="800000"/>
                <a:headEnd/>
                <a:tailEnd/>
              </a:ln>
              <a:effectLst/>
            </p:spPr>
            <p:txBody>
              <a:bodyPr wrap="none">
                <a:spAutoFit/>
              </a:bodyPr>
              <a:lstStyle/>
              <a:p>
                <a:pPr algn="ctr"/>
                <a:r>
                  <a:rPr lang="en-US" sz="2400">
                    <a:latin typeface="Arial" pitchFamily="34" charset="0"/>
                    <a:cs typeface="Arial" pitchFamily="34" charset="0"/>
                  </a:rPr>
                  <a:t>[Br]</a:t>
                </a:r>
                <a:r>
                  <a:rPr lang="en-US" sz="2400" baseline="30000">
                    <a:latin typeface="Arial" pitchFamily="34" charset="0"/>
                    <a:cs typeface="Arial" pitchFamily="34" charset="0"/>
                  </a:rPr>
                  <a:t>2</a:t>
                </a:r>
                <a:endParaRPr lang="en-US" sz="2400">
                  <a:latin typeface="Arial" pitchFamily="34" charset="0"/>
                  <a:cs typeface="Arial" pitchFamily="34" charset="0"/>
                </a:endParaRPr>
              </a:p>
            </p:txBody>
          </p:sp>
          <p:sp>
            <p:nvSpPr>
              <p:cNvPr id="32" name="Text Box 32"/>
              <p:cNvSpPr txBox="1">
                <a:spLocks noChangeArrowheads="1"/>
              </p:cNvSpPr>
              <p:nvPr/>
            </p:nvSpPr>
            <p:spPr bwMode="auto">
              <a:xfrm>
                <a:off x="1616" y="1695"/>
                <a:ext cx="489" cy="291"/>
              </a:xfrm>
              <a:prstGeom prst="rect">
                <a:avLst/>
              </a:prstGeom>
              <a:noFill/>
              <a:ln w="9525">
                <a:noFill/>
                <a:miter lim="800000"/>
                <a:headEnd/>
                <a:tailEnd/>
              </a:ln>
              <a:effectLst/>
            </p:spPr>
            <p:txBody>
              <a:bodyPr wrap="none">
                <a:spAutoFit/>
              </a:bodyPr>
              <a:lstStyle/>
              <a:p>
                <a:pPr algn="ctr"/>
                <a:r>
                  <a:rPr lang="en-US" sz="2400">
                    <a:latin typeface="Arial" pitchFamily="34" charset="0"/>
                    <a:cs typeface="Arial" pitchFamily="34" charset="0"/>
                  </a:rPr>
                  <a:t>[Br</a:t>
                </a:r>
                <a:r>
                  <a:rPr lang="en-US" sz="2400" baseline="-25000">
                    <a:latin typeface="Arial" pitchFamily="34" charset="0"/>
                    <a:cs typeface="Arial" pitchFamily="34" charset="0"/>
                  </a:rPr>
                  <a:t>2</a:t>
                </a:r>
                <a:r>
                  <a:rPr lang="en-US" sz="2400">
                    <a:latin typeface="Arial" pitchFamily="34" charset="0"/>
                    <a:cs typeface="Arial" pitchFamily="34" charset="0"/>
                  </a:rPr>
                  <a:t>]</a:t>
                </a:r>
              </a:p>
            </p:txBody>
          </p:sp>
          <p:sp>
            <p:nvSpPr>
              <p:cNvPr id="33" name="Line 33"/>
              <p:cNvSpPr>
                <a:spLocks noChangeShapeType="1"/>
              </p:cNvSpPr>
              <p:nvPr/>
            </p:nvSpPr>
            <p:spPr bwMode="auto">
              <a:xfrm>
                <a:off x="1624" y="1712"/>
                <a:ext cx="480" cy="0"/>
              </a:xfrm>
              <a:prstGeom prst="line">
                <a:avLst/>
              </a:prstGeom>
              <a:noFill/>
              <a:ln w="28575">
                <a:solidFill>
                  <a:schemeClr val="tx1"/>
                </a:solidFill>
                <a:round/>
                <a:headEnd/>
                <a:tailEnd/>
              </a:ln>
              <a:effectLst/>
            </p:spPr>
            <p:txBody>
              <a:bodyPr/>
              <a:lstStyle/>
              <a:p>
                <a:endParaRPr lang="en-US" sz="2400">
                  <a:latin typeface="Arial" pitchFamily="34" charset="0"/>
                  <a:cs typeface="Arial" pitchFamily="34" charset="0"/>
                </a:endParaRPr>
              </a:p>
            </p:txBody>
          </p:sp>
        </p:grpSp>
        <p:sp>
          <p:nvSpPr>
            <p:cNvPr id="29" name="Text Box 34"/>
            <p:cNvSpPr txBox="1">
              <a:spLocks noChangeArrowheads="1"/>
            </p:cNvSpPr>
            <p:nvPr/>
          </p:nvSpPr>
          <p:spPr bwMode="auto">
            <a:xfrm>
              <a:off x="2984" y="1744"/>
              <a:ext cx="530"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c</a:t>
              </a:r>
              <a:r>
                <a:rPr lang="en-US" sz="2400">
                  <a:latin typeface="Arial" pitchFamily="34" charset="0"/>
                  <a:cs typeface="Arial" pitchFamily="34" charset="0"/>
                </a:rPr>
                <a:t> = </a:t>
              </a:r>
              <a:endParaRPr lang="en-US" sz="2400" i="1">
                <a:latin typeface="Arial" pitchFamily="34" charset="0"/>
                <a:cs typeface="Arial" pitchFamily="34" charset="0"/>
              </a:endParaRPr>
            </a:p>
          </p:txBody>
        </p:sp>
      </p:grpSp>
      <p:grpSp>
        <p:nvGrpSpPr>
          <p:cNvPr id="34" name="Group 48"/>
          <p:cNvGrpSpPr>
            <a:grpSpLocks/>
          </p:cNvGrpSpPr>
          <p:nvPr/>
        </p:nvGrpSpPr>
        <p:grpSpPr bwMode="auto">
          <a:xfrm>
            <a:off x="2362200" y="5673228"/>
            <a:ext cx="4260850" cy="892175"/>
            <a:chOff x="1488" y="3360"/>
            <a:chExt cx="2684" cy="562"/>
          </a:xfrm>
        </p:grpSpPr>
        <p:sp>
          <p:nvSpPr>
            <p:cNvPr id="35" name="Text Box 28"/>
            <p:cNvSpPr txBox="1">
              <a:spLocks noChangeArrowheads="1"/>
            </p:cNvSpPr>
            <p:nvPr/>
          </p:nvSpPr>
          <p:spPr bwMode="auto">
            <a:xfrm>
              <a:off x="1488" y="3504"/>
              <a:ext cx="530"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c</a:t>
              </a:r>
              <a:r>
                <a:rPr lang="en-US" sz="2400">
                  <a:latin typeface="Arial" pitchFamily="34" charset="0"/>
                  <a:cs typeface="Arial" pitchFamily="34" charset="0"/>
                </a:rPr>
                <a:t> = </a:t>
              </a:r>
              <a:endParaRPr lang="en-US" sz="2400" i="1">
                <a:latin typeface="Arial" pitchFamily="34" charset="0"/>
                <a:cs typeface="Arial" pitchFamily="34" charset="0"/>
              </a:endParaRPr>
            </a:p>
          </p:txBody>
        </p:sp>
        <p:grpSp>
          <p:nvGrpSpPr>
            <p:cNvPr id="36" name="Group 38"/>
            <p:cNvGrpSpPr>
              <a:grpSpLocks/>
            </p:cNvGrpSpPr>
            <p:nvPr/>
          </p:nvGrpSpPr>
          <p:grpSpPr bwMode="auto">
            <a:xfrm>
              <a:off x="1922" y="3360"/>
              <a:ext cx="1228" cy="562"/>
              <a:chOff x="2246" y="3529"/>
              <a:chExt cx="1228" cy="562"/>
            </a:xfrm>
          </p:grpSpPr>
          <p:sp>
            <p:nvSpPr>
              <p:cNvPr id="38" name="Text Box 35"/>
              <p:cNvSpPr txBox="1">
                <a:spLocks noChangeArrowheads="1"/>
              </p:cNvSpPr>
              <p:nvPr/>
            </p:nvSpPr>
            <p:spPr bwMode="auto">
              <a:xfrm>
                <a:off x="2246" y="3529"/>
                <a:ext cx="1228"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(0.012 + 2</a:t>
                </a:r>
                <a:r>
                  <a:rPr lang="en-US" sz="2400" i="1">
                    <a:latin typeface="Arial" pitchFamily="34" charset="0"/>
                    <a:cs typeface="Arial" pitchFamily="34" charset="0"/>
                  </a:rPr>
                  <a:t>x</a:t>
                </a:r>
                <a:r>
                  <a:rPr lang="en-US" sz="2400">
                    <a:latin typeface="Arial" pitchFamily="34" charset="0"/>
                    <a:cs typeface="Arial" pitchFamily="34" charset="0"/>
                  </a:rPr>
                  <a:t>)</a:t>
                </a:r>
                <a:r>
                  <a:rPr lang="en-US" sz="2400" baseline="30000">
                    <a:latin typeface="Arial" pitchFamily="34" charset="0"/>
                    <a:cs typeface="Arial" pitchFamily="34" charset="0"/>
                  </a:rPr>
                  <a:t>2</a:t>
                </a:r>
                <a:endParaRPr lang="en-US" sz="2400">
                  <a:latin typeface="Arial" pitchFamily="34" charset="0"/>
                  <a:cs typeface="Arial" pitchFamily="34" charset="0"/>
                </a:endParaRPr>
              </a:p>
            </p:txBody>
          </p:sp>
          <p:sp>
            <p:nvSpPr>
              <p:cNvPr id="39" name="Text Box 36"/>
              <p:cNvSpPr txBox="1">
                <a:spLocks noChangeArrowheads="1"/>
              </p:cNvSpPr>
              <p:nvPr/>
            </p:nvSpPr>
            <p:spPr bwMode="auto">
              <a:xfrm>
                <a:off x="2423" y="3800"/>
                <a:ext cx="871"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0.063 - </a:t>
                </a:r>
                <a:r>
                  <a:rPr lang="en-US" sz="2400" i="1">
                    <a:latin typeface="Arial" pitchFamily="34" charset="0"/>
                    <a:cs typeface="Arial" pitchFamily="34" charset="0"/>
                  </a:rPr>
                  <a:t>x</a:t>
                </a:r>
                <a:endParaRPr lang="en-US" sz="2400">
                  <a:latin typeface="Arial" pitchFamily="34" charset="0"/>
                  <a:cs typeface="Arial" pitchFamily="34" charset="0"/>
                </a:endParaRPr>
              </a:p>
            </p:txBody>
          </p:sp>
          <p:sp>
            <p:nvSpPr>
              <p:cNvPr id="40" name="Line 37"/>
              <p:cNvSpPr>
                <a:spLocks noChangeShapeType="1"/>
              </p:cNvSpPr>
              <p:nvPr/>
            </p:nvSpPr>
            <p:spPr bwMode="auto">
              <a:xfrm>
                <a:off x="2302" y="3809"/>
                <a:ext cx="1104" cy="0"/>
              </a:xfrm>
              <a:prstGeom prst="line">
                <a:avLst/>
              </a:prstGeom>
              <a:noFill/>
              <a:ln w="28575">
                <a:solidFill>
                  <a:schemeClr val="tx1"/>
                </a:solidFill>
                <a:round/>
                <a:headEnd/>
                <a:tailEnd/>
              </a:ln>
              <a:effectLst/>
            </p:spPr>
            <p:txBody>
              <a:bodyPr/>
              <a:lstStyle/>
              <a:p>
                <a:endParaRPr lang="en-US" sz="2400">
                  <a:latin typeface="Arial" pitchFamily="34" charset="0"/>
                  <a:cs typeface="Arial" pitchFamily="34" charset="0"/>
                </a:endParaRPr>
              </a:p>
            </p:txBody>
          </p:sp>
        </p:grpSp>
        <p:sp>
          <p:nvSpPr>
            <p:cNvPr id="37" name="Text Box 39"/>
            <p:cNvSpPr txBox="1">
              <a:spLocks noChangeArrowheads="1"/>
            </p:cNvSpPr>
            <p:nvPr/>
          </p:nvSpPr>
          <p:spPr bwMode="auto">
            <a:xfrm>
              <a:off x="3084" y="3503"/>
              <a:ext cx="1088"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 1.1 x 10</a:t>
              </a:r>
              <a:r>
                <a:rPr lang="en-US" sz="2400" baseline="30000">
                  <a:latin typeface="Arial" pitchFamily="34" charset="0"/>
                  <a:cs typeface="Arial" pitchFamily="34" charset="0"/>
                </a:rPr>
                <a:t>-3</a:t>
              </a:r>
              <a:endParaRPr lang="en-US" sz="2400">
                <a:latin typeface="Arial" pitchFamily="34" charset="0"/>
                <a:cs typeface="Arial" pitchFamily="34" charset="0"/>
              </a:endParaRPr>
            </a:p>
          </p:txBody>
        </p:sp>
      </p:grpSp>
      <p:sp>
        <p:nvSpPr>
          <p:cNvPr id="46" name="Text Box 47"/>
          <p:cNvSpPr txBox="1">
            <a:spLocks noChangeArrowheads="1"/>
          </p:cNvSpPr>
          <p:nvPr/>
        </p:nvSpPr>
        <p:spPr bwMode="auto">
          <a:xfrm>
            <a:off x="7010400" y="5825631"/>
            <a:ext cx="1828800" cy="461665"/>
          </a:xfrm>
          <a:prstGeom prst="rect">
            <a:avLst/>
          </a:prstGeom>
          <a:noFill/>
          <a:ln w="9525">
            <a:noFill/>
            <a:miter lim="800000"/>
            <a:headEnd/>
            <a:tailEnd/>
          </a:ln>
          <a:effectLst/>
        </p:spPr>
        <p:txBody>
          <a:bodyPr>
            <a:spAutoFit/>
          </a:bodyPr>
          <a:lstStyle/>
          <a:p>
            <a:pPr>
              <a:spcBef>
                <a:spcPct val="50000"/>
              </a:spcBef>
            </a:pPr>
            <a:r>
              <a:rPr lang="en-US" sz="2400">
                <a:latin typeface="Arial" pitchFamily="34" charset="0"/>
                <a:cs typeface="Arial" pitchFamily="34" charset="0"/>
              </a:rPr>
              <a:t>Solve for </a:t>
            </a:r>
            <a:r>
              <a:rPr lang="en-US" sz="2400" i="1">
                <a:latin typeface="Arial" pitchFamily="34" charset="0"/>
                <a:cs typeface="Arial" pitchFamily="34" charset="0"/>
              </a:rPr>
              <a:t>x</a:t>
            </a:r>
            <a:endParaRPr lang="en-US" sz="2400">
              <a:latin typeface="Arial" pitchFamily="34" charset="0"/>
              <a:cs typeface="Arial" pitchFamily="34" charset="0"/>
            </a:endParaRPr>
          </a:p>
        </p:txBody>
      </p:sp>
    </p:spTree>
    <p:extLst>
      <p:ext uri="{BB962C8B-B14F-4D97-AF65-F5344CB8AC3E}">
        <p14:creationId xmlns:p14="http://schemas.microsoft.com/office/powerpoint/2010/main" val="9821497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 name="Group 2"/>
          <p:cNvGrpSpPr>
            <a:grpSpLocks/>
          </p:cNvGrpSpPr>
          <p:nvPr/>
        </p:nvGrpSpPr>
        <p:grpSpPr bwMode="auto">
          <a:xfrm>
            <a:off x="238125" y="88903"/>
            <a:ext cx="4260850" cy="892176"/>
            <a:chOff x="1488" y="3360"/>
            <a:chExt cx="2684" cy="562"/>
          </a:xfrm>
        </p:grpSpPr>
        <p:sp>
          <p:nvSpPr>
            <p:cNvPr id="42" name="Text Box 3"/>
            <p:cNvSpPr txBox="1">
              <a:spLocks noChangeArrowheads="1"/>
            </p:cNvSpPr>
            <p:nvPr/>
          </p:nvSpPr>
          <p:spPr bwMode="auto">
            <a:xfrm>
              <a:off x="1488" y="3504"/>
              <a:ext cx="530"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c</a:t>
              </a:r>
              <a:r>
                <a:rPr lang="en-US" sz="2400">
                  <a:latin typeface="Arial" pitchFamily="34" charset="0"/>
                  <a:cs typeface="Arial" pitchFamily="34" charset="0"/>
                </a:rPr>
                <a:t> = </a:t>
              </a:r>
              <a:endParaRPr lang="en-US" sz="2400" i="1">
                <a:latin typeface="Arial" pitchFamily="34" charset="0"/>
                <a:cs typeface="Arial" pitchFamily="34" charset="0"/>
              </a:endParaRPr>
            </a:p>
          </p:txBody>
        </p:sp>
        <p:grpSp>
          <p:nvGrpSpPr>
            <p:cNvPr id="43" name="Group 4"/>
            <p:cNvGrpSpPr>
              <a:grpSpLocks/>
            </p:cNvGrpSpPr>
            <p:nvPr/>
          </p:nvGrpSpPr>
          <p:grpSpPr bwMode="auto">
            <a:xfrm>
              <a:off x="1922" y="3360"/>
              <a:ext cx="1228" cy="562"/>
              <a:chOff x="2246" y="3529"/>
              <a:chExt cx="1228" cy="562"/>
            </a:xfrm>
          </p:grpSpPr>
          <p:sp>
            <p:nvSpPr>
              <p:cNvPr id="45" name="Text Box 5"/>
              <p:cNvSpPr txBox="1">
                <a:spLocks noChangeArrowheads="1"/>
              </p:cNvSpPr>
              <p:nvPr/>
            </p:nvSpPr>
            <p:spPr bwMode="auto">
              <a:xfrm>
                <a:off x="2246" y="3529"/>
                <a:ext cx="1228"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(0.012 + 2</a:t>
                </a:r>
                <a:r>
                  <a:rPr lang="en-US" sz="2400" i="1">
                    <a:latin typeface="Arial" pitchFamily="34" charset="0"/>
                    <a:cs typeface="Arial" pitchFamily="34" charset="0"/>
                  </a:rPr>
                  <a:t>x</a:t>
                </a:r>
                <a:r>
                  <a:rPr lang="en-US" sz="2400">
                    <a:latin typeface="Arial" pitchFamily="34" charset="0"/>
                    <a:cs typeface="Arial" pitchFamily="34" charset="0"/>
                  </a:rPr>
                  <a:t>)</a:t>
                </a:r>
                <a:r>
                  <a:rPr lang="en-US" sz="2400" baseline="30000">
                    <a:latin typeface="Arial" pitchFamily="34" charset="0"/>
                    <a:cs typeface="Arial" pitchFamily="34" charset="0"/>
                  </a:rPr>
                  <a:t>2</a:t>
                </a:r>
                <a:endParaRPr lang="en-US" sz="2400">
                  <a:latin typeface="Arial" pitchFamily="34" charset="0"/>
                  <a:cs typeface="Arial" pitchFamily="34" charset="0"/>
                </a:endParaRPr>
              </a:p>
            </p:txBody>
          </p:sp>
          <p:sp>
            <p:nvSpPr>
              <p:cNvPr id="47" name="Text Box 6"/>
              <p:cNvSpPr txBox="1">
                <a:spLocks noChangeArrowheads="1"/>
              </p:cNvSpPr>
              <p:nvPr/>
            </p:nvSpPr>
            <p:spPr bwMode="auto">
              <a:xfrm>
                <a:off x="2423" y="3800"/>
                <a:ext cx="871"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0.063 - </a:t>
                </a:r>
                <a:r>
                  <a:rPr lang="en-US" sz="2400" i="1">
                    <a:latin typeface="Arial" pitchFamily="34" charset="0"/>
                    <a:cs typeface="Arial" pitchFamily="34" charset="0"/>
                  </a:rPr>
                  <a:t>x</a:t>
                </a:r>
                <a:endParaRPr lang="en-US" sz="2400">
                  <a:latin typeface="Arial" pitchFamily="34" charset="0"/>
                  <a:cs typeface="Arial" pitchFamily="34" charset="0"/>
                </a:endParaRPr>
              </a:p>
            </p:txBody>
          </p:sp>
          <p:sp>
            <p:nvSpPr>
              <p:cNvPr id="48" name="Line 7"/>
              <p:cNvSpPr>
                <a:spLocks noChangeShapeType="1"/>
              </p:cNvSpPr>
              <p:nvPr/>
            </p:nvSpPr>
            <p:spPr bwMode="auto">
              <a:xfrm>
                <a:off x="2302" y="3809"/>
                <a:ext cx="1104" cy="0"/>
              </a:xfrm>
              <a:prstGeom prst="line">
                <a:avLst/>
              </a:prstGeom>
              <a:noFill/>
              <a:ln w="28575">
                <a:solidFill>
                  <a:schemeClr val="tx1"/>
                </a:solidFill>
                <a:round/>
                <a:headEnd/>
                <a:tailEnd/>
              </a:ln>
              <a:effectLst/>
            </p:spPr>
            <p:txBody>
              <a:bodyPr/>
              <a:lstStyle/>
              <a:p>
                <a:endParaRPr lang="en-US" sz="2400">
                  <a:latin typeface="Arial" pitchFamily="34" charset="0"/>
                  <a:cs typeface="Arial" pitchFamily="34" charset="0"/>
                </a:endParaRPr>
              </a:p>
            </p:txBody>
          </p:sp>
        </p:grpSp>
        <p:sp>
          <p:nvSpPr>
            <p:cNvPr id="44" name="Text Box 8"/>
            <p:cNvSpPr txBox="1">
              <a:spLocks noChangeArrowheads="1"/>
            </p:cNvSpPr>
            <p:nvPr/>
          </p:nvSpPr>
          <p:spPr bwMode="auto">
            <a:xfrm>
              <a:off x="3084" y="3503"/>
              <a:ext cx="1088"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 1.1 x 10</a:t>
              </a:r>
              <a:r>
                <a:rPr lang="en-US" sz="2400" baseline="30000">
                  <a:latin typeface="Arial" pitchFamily="34" charset="0"/>
                  <a:cs typeface="Arial" pitchFamily="34" charset="0"/>
                </a:rPr>
                <a:t>-3</a:t>
              </a:r>
              <a:endParaRPr lang="en-US" sz="2400">
                <a:latin typeface="Arial" pitchFamily="34" charset="0"/>
                <a:cs typeface="Arial" pitchFamily="34" charset="0"/>
              </a:endParaRPr>
            </a:p>
          </p:txBody>
        </p:sp>
      </p:grpSp>
      <p:sp>
        <p:nvSpPr>
          <p:cNvPr id="49" name="Text Box 9"/>
          <p:cNvSpPr txBox="1">
            <a:spLocks noChangeArrowheads="1"/>
          </p:cNvSpPr>
          <p:nvPr/>
        </p:nvSpPr>
        <p:spPr bwMode="auto">
          <a:xfrm>
            <a:off x="228600" y="914400"/>
            <a:ext cx="6754991"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4</a:t>
            </a:r>
            <a:r>
              <a:rPr lang="en-US" sz="2400" i="1">
                <a:latin typeface="Arial" pitchFamily="34" charset="0"/>
                <a:cs typeface="Arial" pitchFamily="34" charset="0"/>
              </a:rPr>
              <a:t>x</a:t>
            </a:r>
            <a:r>
              <a:rPr lang="en-US" sz="2400" baseline="30000">
                <a:latin typeface="Arial" pitchFamily="34" charset="0"/>
                <a:cs typeface="Arial" pitchFamily="34" charset="0"/>
              </a:rPr>
              <a:t>2</a:t>
            </a:r>
            <a:r>
              <a:rPr lang="en-US" sz="2400">
                <a:latin typeface="Arial" pitchFamily="34" charset="0"/>
                <a:cs typeface="Arial" pitchFamily="34" charset="0"/>
              </a:rPr>
              <a:t> + 0.048</a:t>
            </a:r>
            <a:r>
              <a:rPr lang="en-US" sz="2400" i="1">
                <a:latin typeface="Arial" pitchFamily="34" charset="0"/>
                <a:cs typeface="Arial" pitchFamily="34" charset="0"/>
              </a:rPr>
              <a:t>x</a:t>
            </a:r>
            <a:r>
              <a:rPr lang="en-US" sz="2400">
                <a:latin typeface="Arial" pitchFamily="34" charset="0"/>
                <a:cs typeface="Arial" pitchFamily="34" charset="0"/>
              </a:rPr>
              <a:t> + 0.000144 = 0.0000693 – 0.0011</a:t>
            </a:r>
            <a:r>
              <a:rPr lang="en-US" sz="2400" i="1">
                <a:latin typeface="Arial" pitchFamily="34" charset="0"/>
                <a:cs typeface="Arial" pitchFamily="34" charset="0"/>
              </a:rPr>
              <a:t>x</a:t>
            </a:r>
            <a:endParaRPr lang="en-US" sz="2400">
              <a:latin typeface="Arial" pitchFamily="34" charset="0"/>
              <a:cs typeface="Arial" pitchFamily="34" charset="0"/>
            </a:endParaRPr>
          </a:p>
        </p:txBody>
      </p:sp>
      <p:sp>
        <p:nvSpPr>
          <p:cNvPr id="50" name="Text Box 10"/>
          <p:cNvSpPr txBox="1">
            <a:spLocks noChangeArrowheads="1"/>
          </p:cNvSpPr>
          <p:nvPr/>
        </p:nvSpPr>
        <p:spPr bwMode="auto">
          <a:xfrm>
            <a:off x="228600" y="1371600"/>
            <a:ext cx="4397358"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4</a:t>
            </a:r>
            <a:r>
              <a:rPr lang="en-US" sz="2400" i="1">
                <a:latin typeface="Arial" pitchFamily="34" charset="0"/>
                <a:cs typeface="Arial" pitchFamily="34" charset="0"/>
              </a:rPr>
              <a:t>x</a:t>
            </a:r>
            <a:r>
              <a:rPr lang="en-US" sz="2400" baseline="30000">
                <a:latin typeface="Arial" pitchFamily="34" charset="0"/>
                <a:cs typeface="Arial" pitchFamily="34" charset="0"/>
              </a:rPr>
              <a:t>2</a:t>
            </a:r>
            <a:r>
              <a:rPr lang="en-US" sz="2400">
                <a:latin typeface="Arial" pitchFamily="34" charset="0"/>
                <a:cs typeface="Arial" pitchFamily="34" charset="0"/>
              </a:rPr>
              <a:t> + 0.0491</a:t>
            </a:r>
            <a:r>
              <a:rPr lang="en-US" sz="2400" i="1">
                <a:latin typeface="Arial" pitchFamily="34" charset="0"/>
                <a:cs typeface="Arial" pitchFamily="34" charset="0"/>
              </a:rPr>
              <a:t>x</a:t>
            </a:r>
            <a:r>
              <a:rPr lang="en-US" sz="2400">
                <a:latin typeface="Arial" pitchFamily="34" charset="0"/>
                <a:cs typeface="Arial" pitchFamily="34" charset="0"/>
              </a:rPr>
              <a:t> + 0.0000747 = 0</a:t>
            </a:r>
          </a:p>
        </p:txBody>
      </p:sp>
      <p:sp>
        <p:nvSpPr>
          <p:cNvPr id="51" name="Text Box 11"/>
          <p:cNvSpPr txBox="1">
            <a:spLocks noChangeArrowheads="1"/>
          </p:cNvSpPr>
          <p:nvPr/>
        </p:nvSpPr>
        <p:spPr bwMode="auto">
          <a:xfrm>
            <a:off x="1439863" y="1981200"/>
            <a:ext cx="2238113" cy="461665"/>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ax</a:t>
            </a:r>
            <a:r>
              <a:rPr lang="en-US" sz="2400" baseline="30000">
                <a:latin typeface="Arial" pitchFamily="34" charset="0"/>
                <a:cs typeface="Arial" pitchFamily="34" charset="0"/>
              </a:rPr>
              <a:t>2</a:t>
            </a:r>
            <a:r>
              <a:rPr lang="en-US" sz="2400">
                <a:latin typeface="Arial" pitchFamily="34" charset="0"/>
                <a:cs typeface="Arial" pitchFamily="34" charset="0"/>
              </a:rPr>
              <a:t> + </a:t>
            </a:r>
            <a:r>
              <a:rPr lang="en-US" sz="2400" i="1">
                <a:latin typeface="Arial" pitchFamily="34" charset="0"/>
                <a:cs typeface="Arial" pitchFamily="34" charset="0"/>
              </a:rPr>
              <a:t>bx</a:t>
            </a:r>
            <a:r>
              <a:rPr lang="en-US" sz="2400">
                <a:latin typeface="Arial" pitchFamily="34" charset="0"/>
                <a:cs typeface="Arial" pitchFamily="34" charset="0"/>
              </a:rPr>
              <a:t> + </a:t>
            </a:r>
            <a:r>
              <a:rPr lang="en-US" sz="2400" i="1">
                <a:latin typeface="Arial" pitchFamily="34" charset="0"/>
                <a:cs typeface="Arial" pitchFamily="34" charset="0"/>
              </a:rPr>
              <a:t>c</a:t>
            </a:r>
            <a:r>
              <a:rPr lang="en-US" sz="2400">
                <a:latin typeface="Arial" pitchFamily="34" charset="0"/>
                <a:cs typeface="Arial" pitchFamily="34" charset="0"/>
              </a:rPr>
              <a:t> =0</a:t>
            </a:r>
            <a:endParaRPr lang="en-US" sz="2400" i="1">
              <a:latin typeface="Arial" pitchFamily="34" charset="0"/>
              <a:cs typeface="Arial" pitchFamily="34" charset="0"/>
            </a:endParaRPr>
          </a:p>
        </p:txBody>
      </p:sp>
      <p:grpSp>
        <p:nvGrpSpPr>
          <p:cNvPr id="52" name="Group 53"/>
          <p:cNvGrpSpPr>
            <a:grpSpLocks/>
          </p:cNvGrpSpPr>
          <p:nvPr/>
        </p:nvGrpSpPr>
        <p:grpSpPr bwMode="auto">
          <a:xfrm>
            <a:off x="5003802" y="1676403"/>
            <a:ext cx="2733676" cy="931864"/>
            <a:chOff x="3152" y="1056"/>
            <a:chExt cx="1722" cy="587"/>
          </a:xfrm>
        </p:grpSpPr>
        <p:sp>
          <p:nvSpPr>
            <p:cNvPr id="53" name="Text Box 12"/>
            <p:cNvSpPr txBox="1">
              <a:spLocks noChangeArrowheads="1"/>
            </p:cNvSpPr>
            <p:nvPr/>
          </p:nvSpPr>
          <p:spPr bwMode="auto">
            <a:xfrm>
              <a:off x="3504" y="1129"/>
              <a:ext cx="1370"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a:t>
              </a:r>
              <a:r>
                <a:rPr lang="en-US" sz="2400" i="1">
                  <a:latin typeface="Arial" pitchFamily="34" charset="0"/>
                  <a:cs typeface="Arial" pitchFamily="34" charset="0"/>
                </a:rPr>
                <a:t>b ±   b</a:t>
              </a:r>
              <a:r>
                <a:rPr lang="en-US" sz="2400" baseline="30000">
                  <a:latin typeface="Arial" pitchFamily="34" charset="0"/>
                  <a:cs typeface="Arial" pitchFamily="34" charset="0"/>
                </a:rPr>
                <a:t>2</a:t>
              </a:r>
              <a:r>
                <a:rPr lang="en-US" sz="2400">
                  <a:latin typeface="Arial" pitchFamily="34" charset="0"/>
                  <a:cs typeface="Arial" pitchFamily="34" charset="0"/>
                </a:rPr>
                <a:t> – 4</a:t>
              </a:r>
              <a:r>
                <a:rPr lang="en-US" sz="2400" i="1">
                  <a:latin typeface="Arial" pitchFamily="34" charset="0"/>
                  <a:cs typeface="Arial" pitchFamily="34" charset="0"/>
                </a:rPr>
                <a:t>ac</a:t>
              </a:r>
              <a:r>
                <a:rPr lang="en-US" sz="2400">
                  <a:latin typeface="Arial" pitchFamily="34" charset="0"/>
                  <a:cs typeface="Arial" pitchFamily="34" charset="0"/>
                </a:rPr>
                <a:t> </a:t>
              </a:r>
            </a:p>
          </p:txBody>
        </p:sp>
        <p:sp>
          <p:nvSpPr>
            <p:cNvPr id="54" name="Text Box 13"/>
            <p:cNvSpPr txBox="1">
              <a:spLocks noChangeArrowheads="1"/>
            </p:cNvSpPr>
            <p:nvPr/>
          </p:nvSpPr>
          <p:spPr bwMode="auto">
            <a:xfrm>
              <a:off x="3850" y="1056"/>
              <a:ext cx="222"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sym typeface="Symbol" pitchFamily="18" charset="2"/>
                </a:rPr>
                <a:t></a:t>
              </a:r>
              <a:endParaRPr lang="en-US" sz="2400">
                <a:latin typeface="Arial" pitchFamily="34" charset="0"/>
                <a:cs typeface="Arial" pitchFamily="34" charset="0"/>
              </a:endParaRPr>
            </a:p>
          </p:txBody>
        </p:sp>
        <p:sp>
          <p:nvSpPr>
            <p:cNvPr id="55" name="Line 14"/>
            <p:cNvSpPr>
              <a:spLocks noChangeShapeType="1"/>
            </p:cNvSpPr>
            <p:nvPr/>
          </p:nvSpPr>
          <p:spPr bwMode="auto">
            <a:xfrm>
              <a:off x="4066" y="1104"/>
              <a:ext cx="672" cy="0"/>
            </a:xfrm>
            <a:prstGeom prst="line">
              <a:avLst/>
            </a:prstGeom>
            <a:noFill/>
            <a:ln w="28575">
              <a:solidFill>
                <a:schemeClr val="tx1"/>
              </a:solidFill>
              <a:round/>
              <a:headEnd/>
              <a:tailEnd/>
            </a:ln>
            <a:effectLst/>
          </p:spPr>
          <p:txBody>
            <a:bodyPr/>
            <a:lstStyle/>
            <a:p>
              <a:endParaRPr lang="en-US" sz="2400">
                <a:latin typeface="Arial" pitchFamily="34" charset="0"/>
                <a:cs typeface="Arial" pitchFamily="34" charset="0"/>
              </a:endParaRPr>
            </a:p>
          </p:txBody>
        </p:sp>
        <p:sp>
          <p:nvSpPr>
            <p:cNvPr id="56" name="Line 15"/>
            <p:cNvSpPr>
              <a:spLocks noChangeShapeType="1"/>
            </p:cNvSpPr>
            <p:nvPr/>
          </p:nvSpPr>
          <p:spPr bwMode="auto">
            <a:xfrm>
              <a:off x="3559" y="1384"/>
              <a:ext cx="1248" cy="0"/>
            </a:xfrm>
            <a:prstGeom prst="line">
              <a:avLst/>
            </a:prstGeom>
            <a:noFill/>
            <a:ln w="28575">
              <a:solidFill>
                <a:schemeClr val="tx1"/>
              </a:solidFill>
              <a:round/>
              <a:headEnd/>
              <a:tailEnd/>
            </a:ln>
            <a:effectLst/>
          </p:spPr>
          <p:txBody>
            <a:bodyPr/>
            <a:lstStyle/>
            <a:p>
              <a:endParaRPr lang="en-US" sz="2400">
                <a:latin typeface="Arial" pitchFamily="34" charset="0"/>
                <a:cs typeface="Arial" pitchFamily="34" charset="0"/>
              </a:endParaRPr>
            </a:p>
          </p:txBody>
        </p:sp>
        <p:sp>
          <p:nvSpPr>
            <p:cNvPr id="57" name="Text Box 16"/>
            <p:cNvSpPr txBox="1">
              <a:spLocks noChangeArrowheads="1"/>
            </p:cNvSpPr>
            <p:nvPr/>
          </p:nvSpPr>
          <p:spPr bwMode="auto">
            <a:xfrm>
              <a:off x="4018" y="1352"/>
              <a:ext cx="332"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2</a:t>
              </a:r>
              <a:r>
                <a:rPr lang="en-US" sz="2400" i="1">
                  <a:latin typeface="Arial" pitchFamily="34" charset="0"/>
                  <a:cs typeface="Arial" pitchFamily="34" charset="0"/>
                </a:rPr>
                <a:t>a</a:t>
              </a:r>
              <a:endParaRPr lang="en-US" sz="2400">
                <a:latin typeface="Arial" pitchFamily="34" charset="0"/>
                <a:cs typeface="Arial" pitchFamily="34" charset="0"/>
              </a:endParaRPr>
            </a:p>
          </p:txBody>
        </p:sp>
        <p:sp>
          <p:nvSpPr>
            <p:cNvPr id="58" name="Text Box 20"/>
            <p:cNvSpPr txBox="1">
              <a:spLocks noChangeArrowheads="1"/>
            </p:cNvSpPr>
            <p:nvPr/>
          </p:nvSpPr>
          <p:spPr bwMode="auto">
            <a:xfrm>
              <a:off x="3152" y="1240"/>
              <a:ext cx="433"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x</a:t>
              </a:r>
              <a:r>
                <a:rPr lang="en-US" sz="2400">
                  <a:latin typeface="Arial" pitchFamily="34" charset="0"/>
                  <a:cs typeface="Arial" pitchFamily="34" charset="0"/>
                </a:rPr>
                <a:t> = </a:t>
              </a:r>
              <a:endParaRPr lang="en-US" sz="2400" i="1">
                <a:latin typeface="Arial" pitchFamily="34" charset="0"/>
                <a:cs typeface="Arial" pitchFamily="34" charset="0"/>
              </a:endParaRPr>
            </a:p>
          </p:txBody>
        </p:sp>
      </p:grpSp>
      <p:grpSp>
        <p:nvGrpSpPr>
          <p:cNvPr id="59" name="Group 40"/>
          <p:cNvGrpSpPr>
            <a:grpSpLocks/>
          </p:cNvGrpSpPr>
          <p:nvPr/>
        </p:nvGrpSpPr>
        <p:grpSpPr bwMode="auto">
          <a:xfrm>
            <a:off x="152400" y="3200403"/>
            <a:ext cx="5745164" cy="2062164"/>
            <a:chOff x="326" y="2112"/>
            <a:chExt cx="3619" cy="1299"/>
          </a:xfrm>
        </p:grpSpPr>
        <p:grpSp>
          <p:nvGrpSpPr>
            <p:cNvPr id="60" name="Group 22"/>
            <p:cNvGrpSpPr>
              <a:grpSpLocks/>
            </p:cNvGrpSpPr>
            <p:nvPr/>
          </p:nvGrpSpPr>
          <p:grpSpPr bwMode="auto">
            <a:xfrm>
              <a:off x="1998" y="2112"/>
              <a:ext cx="1801" cy="291"/>
              <a:chOff x="432" y="1968"/>
              <a:chExt cx="1801" cy="291"/>
            </a:xfrm>
          </p:grpSpPr>
          <p:sp>
            <p:nvSpPr>
              <p:cNvPr id="70" name="Text Box 23"/>
              <p:cNvSpPr txBox="1">
                <a:spLocks noChangeArrowheads="1"/>
              </p:cNvSpPr>
              <p:nvPr/>
            </p:nvSpPr>
            <p:spPr bwMode="auto">
              <a:xfrm>
                <a:off x="432" y="1968"/>
                <a:ext cx="1801" cy="291"/>
              </a:xfrm>
              <a:prstGeom prst="rect">
                <a:avLst/>
              </a:prstGeom>
              <a:noFill/>
              <a:ln w="9525">
                <a:noFill/>
                <a:miter lim="800000"/>
                <a:headEnd/>
                <a:tailEnd/>
              </a:ln>
              <a:effectLst/>
            </p:spPr>
            <p:txBody>
              <a:bodyPr wrap="none">
                <a:spAutoFit/>
              </a:bodyPr>
              <a:lstStyle/>
              <a:p>
                <a:r>
                  <a:rPr lang="en-US" sz="2400" dirty="0">
                    <a:latin typeface="Arial" pitchFamily="34" charset="0"/>
                    <a:cs typeface="Arial" pitchFamily="34" charset="0"/>
                  </a:rPr>
                  <a:t>Br</a:t>
                </a:r>
                <a:r>
                  <a:rPr lang="en-US" sz="2400" baseline="-25000" dirty="0">
                    <a:latin typeface="Arial" pitchFamily="34" charset="0"/>
                    <a:cs typeface="Arial" pitchFamily="34" charset="0"/>
                  </a:rPr>
                  <a:t>2</a:t>
                </a:r>
                <a:r>
                  <a:rPr lang="en-US" sz="2400" dirty="0">
                    <a:latin typeface="Arial" pitchFamily="34" charset="0"/>
                    <a:cs typeface="Arial" pitchFamily="34" charset="0"/>
                  </a:rPr>
                  <a:t> (</a:t>
                </a:r>
                <a:r>
                  <a:rPr lang="en-US" sz="2400" i="1" dirty="0">
                    <a:latin typeface="Arial" pitchFamily="34" charset="0"/>
                    <a:cs typeface="Arial" pitchFamily="34" charset="0"/>
                  </a:rPr>
                  <a:t>g</a:t>
                </a:r>
                <a:r>
                  <a:rPr lang="en-US" sz="2400" dirty="0">
                    <a:latin typeface="Arial" pitchFamily="34" charset="0"/>
                    <a:cs typeface="Arial" pitchFamily="34" charset="0"/>
                  </a:rPr>
                  <a:t>)          2Br (</a:t>
                </a:r>
                <a:r>
                  <a:rPr lang="en-US" sz="2400" i="1" dirty="0">
                    <a:latin typeface="Arial" pitchFamily="34" charset="0"/>
                    <a:cs typeface="Arial" pitchFamily="34" charset="0"/>
                  </a:rPr>
                  <a:t>g</a:t>
                </a:r>
                <a:r>
                  <a:rPr lang="en-US" sz="2400" dirty="0">
                    <a:latin typeface="Arial" pitchFamily="34" charset="0"/>
                    <a:cs typeface="Arial" pitchFamily="34" charset="0"/>
                  </a:rPr>
                  <a:t>)</a:t>
                </a:r>
              </a:p>
            </p:txBody>
          </p:sp>
          <p:grpSp>
            <p:nvGrpSpPr>
              <p:cNvPr id="71" name="Group 24"/>
              <p:cNvGrpSpPr>
                <a:grpSpLocks/>
              </p:cNvGrpSpPr>
              <p:nvPr/>
            </p:nvGrpSpPr>
            <p:grpSpPr bwMode="auto">
              <a:xfrm>
                <a:off x="1114" y="2071"/>
                <a:ext cx="384" cy="96"/>
                <a:chOff x="4896" y="192"/>
                <a:chExt cx="384" cy="96"/>
              </a:xfrm>
            </p:grpSpPr>
            <p:sp>
              <p:nvSpPr>
                <p:cNvPr id="72" name="Line 25"/>
                <p:cNvSpPr>
                  <a:spLocks noChangeShapeType="1"/>
                </p:cNvSpPr>
                <p:nvPr/>
              </p:nvSpPr>
              <p:spPr bwMode="auto">
                <a:xfrm>
                  <a:off x="4896" y="192"/>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sp>
              <p:nvSpPr>
                <p:cNvPr id="73" name="Line 26"/>
                <p:cNvSpPr>
                  <a:spLocks noChangeShapeType="1"/>
                </p:cNvSpPr>
                <p:nvPr/>
              </p:nvSpPr>
              <p:spPr bwMode="auto">
                <a:xfrm flipH="1">
                  <a:off x="4896" y="288"/>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grpSp>
        </p:grpSp>
        <p:sp>
          <p:nvSpPr>
            <p:cNvPr id="61" name="Text Box 27"/>
            <p:cNvSpPr txBox="1">
              <a:spLocks noChangeArrowheads="1"/>
            </p:cNvSpPr>
            <p:nvPr/>
          </p:nvSpPr>
          <p:spPr bwMode="auto">
            <a:xfrm>
              <a:off x="358" y="2448"/>
              <a:ext cx="914"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Initial (</a:t>
              </a:r>
              <a:r>
                <a:rPr lang="en-US" sz="2400" i="1">
                  <a:latin typeface="Arial" pitchFamily="34" charset="0"/>
                  <a:cs typeface="Arial" pitchFamily="34" charset="0"/>
                </a:rPr>
                <a:t>M</a:t>
              </a:r>
              <a:r>
                <a:rPr lang="en-US" sz="2400">
                  <a:latin typeface="Arial" pitchFamily="34" charset="0"/>
                  <a:cs typeface="Arial" pitchFamily="34" charset="0"/>
                </a:rPr>
                <a:t>)</a:t>
              </a:r>
            </a:p>
          </p:txBody>
        </p:sp>
        <p:sp>
          <p:nvSpPr>
            <p:cNvPr id="62" name="Text Box 28"/>
            <p:cNvSpPr txBox="1">
              <a:spLocks noChangeArrowheads="1"/>
            </p:cNvSpPr>
            <p:nvPr/>
          </p:nvSpPr>
          <p:spPr bwMode="auto">
            <a:xfrm>
              <a:off x="326" y="2784"/>
              <a:ext cx="1141"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Change (</a:t>
              </a:r>
              <a:r>
                <a:rPr lang="en-US" sz="2400" i="1">
                  <a:latin typeface="Arial" pitchFamily="34" charset="0"/>
                  <a:cs typeface="Arial" pitchFamily="34" charset="0"/>
                </a:rPr>
                <a:t>M</a:t>
              </a:r>
              <a:r>
                <a:rPr lang="en-US" sz="2400">
                  <a:latin typeface="Arial" pitchFamily="34" charset="0"/>
                  <a:cs typeface="Arial" pitchFamily="34" charset="0"/>
                </a:rPr>
                <a:t>)</a:t>
              </a:r>
            </a:p>
          </p:txBody>
        </p:sp>
        <p:sp>
          <p:nvSpPr>
            <p:cNvPr id="63" name="Text Box 29"/>
            <p:cNvSpPr txBox="1">
              <a:spLocks noChangeArrowheads="1"/>
            </p:cNvSpPr>
            <p:nvPr/>
          </p:nvSpPr>
          <p:spPr bwMode="auto">
            <a:xfrm>
              <a:off x="326" y="3120"/>
              <a:ext cx="1422"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Equilibrium (</a:t>
              </a:r>
              <a:r>
                <a:rPr lang="en-US" sz="2400" i="1">
                  <a:latin typeface="Arial" pitchFamily="34" charset="0"/>
                  <a:cs typeface="Arial" pitchFamily="34" charset="0"/>
                </a:rPr>
                <a:t>M</a:t>
              </a:r>
              <a:r>
                <a:rPr lang="en-US" sz="2400">
                  <a:latin typeface="Arial" pitchFamily="34" charset="0"/>
                  <a:cs typeface="Arial" pitchFamily="34" charset="0"/>
                </a:rPr>
                <a:t>)</a:t>
              </a:r>
            </a:p>
          </p:txBody>
        </p:sp>
        <p:sp>
          <p:nvSpPr>
            <p:cNvPr id="64" name="Text Box 30"/>
            <p:cNvSpPr txBox="1">
              <a:spLocks noChangeArrowheads="1"/>
            </p:cNvSpPr>
            <p:nvPr/>
          </p:nvSpPr>
          <p:spPr bwMode="auto">
            <a:xfrm>
              <a:off x="1995" y="2448"/>
              <a:ext cx="602"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0.063</a:t>
              </a:r>
            </a:p>
          </p:txBody>
        </p:sp>
        <p:sp>
          <p:nvSpPr>
            <p:cNvPr id="65" name="Text Box 31"/>
            <p:cNvSpPr txBox="1">
              <a:spLocks noChangeArrowheads="1"/>
            </p:cNvSpPr>
            <p:nvPr/>
          </p:nvSpPr>
          <p:spPr bwMode="auto">
            <a:xfrm>
              <a:off x="3128" y="2448"/>
              <a:ext cx="602"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0.012</a:t>
              </a:r>
            </a:p>
          </p:txBody>
        </p:sp>
        <p:sp>
          <p:nvSpPr>
            <p:cNvPr id="66" name="Text Box 32"/>
            <p:cNvSpPr txBox="1">
              <a:spLocks noChangeArrowheads="1"/>
            </p:cNvSpPr>
            <p:nvPr/>
          </p:nvSpPr>
          <p:spPr bwMode="auto">
            <a:xfrm>
              <a:off x="2155" y="2784"/>
              <a:ext cx="278"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a:t>
              </a:r>
              <a:r>
                <a:rPr lang="en-US" sz="2400" i="1">
                  <a:latin typeface="Arial" pitchFamily="34" charset="0"/>
                  <a:cs typeface="Arial" pitchFamily="34" charset="0"/>
                </a:rPr>
                <a:t>x</a:t>
              </a:r>
              <a:endParaRPr lang="en-US" sz="2400">
                <a:latin typeface="Arial" pitchFamily="34" charset="0"/>
                <a:cs typeface="Arial" pitchFamily="34" charset="0"/>
              </a:endParaRPr>
            </a:p>
          </p:txBody>
        </p:sp>
        <p:sp>
          <p:nvSpPr>
            <p:cNvPr id="67" name="Text Box 33"/>
            <p:cNvSpPr txBox="1">
              <a:spLocks noChangeArrowheads="1"/>
            </p:cNvSpPr>
            <p:nvPr/>
          </p:nvSpPr>
          <p:spPr bwMode="auto">
            <a:xfrm>
              <a:off x="3211" y="2784"/>
              <a:ext cx="434"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+2</a:t>
              </a:r>
              <a:r>
                <a:rPr lang="en-US" sz="2400" i="1">
                  <a:latin typeface="Arial" pitchFamily="34" charset="0"/>
                  <a:cs typeface="Arial" pitchFamily="34" charset="0"/>
                </a:rPr>
                <a:t>x</a:t>
              </a:r>
              <a:endParaRPr lang="en-US" sz="2400">
                <a:latin typeface="Arial" pitchFamily="34" charset="0"/>
                <a:cs typeface="Arial" pitchFamily="34" charset="0"/>
              </a:endParaRPr>
            </a:p>
          </p:txBody>
        </p:sp>
        <p:sp>
          <p:nvSpPr>
            <p:cNvPr id="68" name="Text Box 34"/>
            <p:cNvSpPr txBox="1">
              <a:spLocks noChangeArrowheads="1"/>
            </p:cNvSpPr>
            <p:nvPr/>
          </p:nvSpPr>
          <p:spPr bwMode="auto">
            <a:xfrm>
              <a:off x="1862" y="3120"/>
              <a:ext cx="871"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0.063 - </a:t>
              </a:r>
              <a:r>
                <a:rPr lang="en-US" sz="2400" i="1">
                  <a:latin typeface="Arial" pitchFamily="34" charset="0"/>
                  <a:cs typeface="Arial" pitchFamily="34" charset="0"/>
                </a:rPr>
                <a:t>x</a:t>
              </a:r>
              <a:endParaRPr lang="en-US" sz="2400">
                <a:latin typeface="Arial" pitchFamily="34" charset="0"/>
                <a:cs typeface="Arial" pitchFamily="34" charset="0"/>
              </a:endParaRPr>
            </a:p>
          </p:txBody>
        </p:sp>
        <p:sp>
          <p:nvSpPr>
            <p:cNvPr id="69" name="Text Box 35"/>
            <p:cNvSpPr txBox="1">
              <a:spLocks noChangeArrowheads="1"/>
            </p:cNvSpPr>
            <p:nvPr/>
          </p:nvSpPr>
          <p:spPr bwMode="auto">
            <a:xfrm>
              <a:off x="2918" y="3120"/>
              <a:ext cx="1027"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0.012 + 2</a:t>
              </a:r>
              <a:r>
                <a:rPr lang="en-US" sz="2400" i="1">
                  <a:latin typeface="Arial" pitchFamily="34" charset="0"/>
                  <a:cs typeface="Arial" pitchFamily="34" charset="0"/>
                </a:rPr>
                <a:t>x</a:t>
              </a:r>
              <a:endParaRPr lang="en-US" sz="2400">
                <a:latin typeface="Arial" pitchFamily="34" charset="0"/>
                <a:cs typeface="Arial" pitchFamily="34" charset="0"/>
              </a:endParaRPr>
            </a:p>
          </p:txBody>
        </p:sp>
      </p:grpSp>
      <p:sp>
        <p:nvSpPr>
          <p:cNvPr id="74" name="Text Box 41"/>
          <p:cNvSpPr txBox="1">
            <a:spLocks noChangeArrowheads="1"/>
          </p:cNvSpPr>
          <p:nvPr/>
        </p:nvSpPr>
        <p:spPr bwMode="auto">
          <a:xfrm>
            <a:off x="6723063" y="2667000"/>
            <a:ext cx="1904689" cy="461665"/>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x</a:t>
            </a:r>
            <a:r>
              <a:rPr lang="en-US" sz="2400">
                <a:latin typeface="Arial" pitchFamily="34" charset="0"/>
                <a:cs typeface="Arial" pitchFamily="34" charset="0"/>
              </a:rPr>
              <a:t> = -0.00178</a:t>
            </a:r>
            <a:endParaRPr lang="en-US" sz="2400" i="1">
              <a:latin typeface="Arial" pitchFamily="34" charset="0"/>
              <a:cs typeface="Arial" pitchFamily="34" charset="0"/>
            </a:endParaRPr>
          </a:p>
        </p:txBody>
      </p:sp>
      <p:sp>
        <p:nvSpPr>
          <p:cNvPr id="75" name="Text Box 42"/>
          <p:cNvSpPr txBox="1">
            <a:spLocks noChangeArrowheads="1"/>
          </p:cNvSpPr>
          <p:nvPr/>
        </p:nvSpPr>
        <p:spPr bwMode="auto">
          <a:xfrm>
            <a:off x="4894263" y="2667000"/>
            <a:ext cx="1733167" cy="461665"/>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x</a:t>
            </a:r>
            <a:r>
              <a:rPr lang="en-US" sz="2400">
                <a:latin typeface="Arial" pitchFamily="34" charset="0"/>
                <a:cs typeface="Arial" pitchFamily="34" charset="0"/>
              </a:rPr>
              <a:t> = -0.0105</a:t>
            </a:r>
            <a:endParaRPr lang="en-US" sz="2400" i="1">
              <a:latin typeface="Arial" pitchFamily="34" charset="0"/>
              <a:cs typeface="Arial" pitchFamily="34" charset="0"/>
            </a:endParaRPr>
          </a:p>
        </p:txBody>
      </p:sp>
      <p:sp>
        <p:nvSpPr>
          <p:cNvPr id="76" name="Text Box 43"/>
          <p:cNvSpPr txBox="1">
            <a:spLocks noChangeArrowheads="1"/>
          </p:cNvSpPr>
          <p:nvPr/>
        </p:nvSpPr>
        <p:spPr bwMode="auto">
          <a:xfrm>
            <a:off x="381000" y="5486400"/>
            <a:ext cx="6059672"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At equilibrium, [Br] = 0.012 + 2</a:t>
            </a:r>
            <a:r>
              <a:rPr lang="en-US" sz="2400" i="1">
                <a:latin typeface="Arial" pitchFamily="34" charset="0"/>
                <a:cs typeface="Arial" pitchFamily="34" charset="0"/>
              </a:rPr>
              <a:t>x</a:t>
            </a:r>
            <a:r>
              <a:rPr lang="en-US" sz="2400">
                <a:latin typeface="Arial" pitchFamily="34" charset="0"/>
                <a:cs typeface="Arial" pitchFamily="34" charset="0"/>
              </a:rPr>
              <a:t> = -0.009 </a:t>
            </a:r>
            <a:r>
              <a:rPr lang="en-US" sz="2400" i="1">
                <a:latin typeface="Arial" pitchFamily="34" charset="0"/>
                <a:cs typeface="Arial" pitchFamily="34" charset="0"/>
              </a:rPr>
              <a:t>M</a:t>
            </a:r>
            <a:endParaRPr lang="en-US" sz="2400">
              <a:latin typeface="Arial" pitchFamily="34" charset="0"/>
              <a:cs typeface="Arial" pitchFamily="34" charset="0"/>
            </a:endParaRPr>
          </a:p>
        </p:txBody>
      </p:sp>
      <p:sp>
        <p:nvSpPr>
          <p:cNvPr id="77" name="Text Box 44"/>
          <p:cNvSpPr txBox="1">
            <a:spLocks noChangeArrowheads="1"/>
          </p:cNvSpPr>
          <p:nvPr/>
        </p:nvSpPr>
        <p:spPr bwMode="auto">
          <a:xfrm>
            <a:off x="6248400" y="5486400"/>
            <a:ext cx="1999265"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or 0.00844 </a:t>
            </a:r>
            <a:r>
              <a:rPr lang="en-US" sz="2400" i="1">
                <a:latin typeface="Arial" pitchFamily="34" charset="0"/>
                <a:cs typeface="Arial" pitchFamily="34" charset="0"/>
              </a:rPr>
              <a:t>M</a:t>
            </a:r>
          </a:p>
        </p:txBody>
      </p:sp>
      <p:sp>
        <p:nvSpPr>
          <p:cNvPr id="78" name="Oval 45"/>
          <p:cNvSpPr>
            <a:spLocks noChangeArrowheads="1"/>
          </p:cNvSpPr>
          <p:nvPr/>
        </p:nvSpPr>
        <p:spPr bwMode="auto">
          <a:xfrm>
            <a:off x="4800600" y="2590800"/>
            <a:ext cx="1828800" cy="609600"/>
          </a:xfrm>
          <a:prstGeom prst="ellipse">
            <a:avLst/>
          </a:prstGeom>
          <a:noFill/>
          <a:ln w="28575">
            <a:solidFill>
              <a:srgbClr val="FF0000"/>
            </a:solidFill>
            <a:round/>
            <a:headEnd/>
            <a:tailEnd/>
          </a:ln>
          <a:effectLst/>
        </p:spPr>
        <p:txBody>
          <a:bodyPr wrap="none" anchor="ctr"/>
          <a:lstStyle/>
          <a:p>
            <a:endParaRPr lang="en-US" sz="2400">
              <a:latin typeface="Arial" pitchFamily="34" charset="0"/>
              <a:cs typeface="Arial" pitchFamily="34" charset="0"/>
            </a:endParaRPr>
          </a:p>
        </p:txBody>
      </p:sp>
      <p:sp>
        <p:nvSpPr>
          <p:cNvPr id="79" name="Oval 46"/>
          <p:cNvSpPr>
            <a:spLocks noChangeArrowheads="1"/>
          </p:cNvSpPr>
          <p:nvPr/>
        </p:nvSpPr>
        <p:spPr bwMode="auto">
          <a:xfrm>
            <a:off x="6731000" y="2590800"/>
            <a:ext cx="1828800" cy="609600"/>
          </a:xfrm>
          <a:prstGeom prst="ellipse">
            <a:avLst/>
          </a:prstGeom>
          <a:noFill/>
          <a:ln w="28575">
            <a:solidFill>
              <a:srgbClr val="FF0000"/>
            </a:solidFill>
            <a:round/>
            <a:headEnd/>
            <a:tailEnd/>
          </a:ln>
          <a:effectLst/>
        </p:spPr>
        <p:txBody>
          <a:bodyPr wrap="none" anchor="ctr"/>
          <a:lstStyle/>
          <a:p>
            <a:endParaRPr lang="en-US" sz="2400">
              <a:latin typeface="Arial" pitchFamily="34" charset="0"/>
              <a:cs typeface="Arial" pitchFamily="34" charset="0"/>
            </a:endParaRPr>
          </a:p>
        </p:txBody>
      </p:sp>
      <p:sp>
        <p:nvSpPr>
          <p:cNvPr id="80" name="Line 47"/>
          <p:cNvSpPr>
            <a:spLocks noChangeShapeType="1"/>
          </p:cNvSpPr>
          <p:nvPr/>
        </p:nvSpPr>
        <p:spPr bwMode="auto">
          <a:xfrm flipV="1">
            <a:off x="5029200" y="5486400"/>
            <a:ext cx="1219200" cy="457200"/>
          </a:xfrm>
          <a:prstGeom prst="line">
            <a:avLst/>
          </a:prstGeom>
          <a:noFill/>
          <a:ln w="28575">
            <a:solidFill>
              <a:srgbClr val="FF0000"/>
            </a:solidFill>
            <a:round/>
            <a:headEnd/>
            <a:tailEnd/>
          </a:ln>
          <a:effectLst/>
        </p:spPr>
        <p:txBody>
          <a:bodyPr/>
          <a:lstStyle/>
          <a:p>
            <a:endParaRPr lang="en-US" sz="2400">
              <a:latin typeface="Arial" pitchFamily="34" charset="0"/>
              <a:cs typeface="Arial" pitchFamily="34" charset="0"/>
            </a:endParaRPr>
          </a:p>
        </p:txBody>
      </p:sp>
      <p:sp>
        <p:nvSpPr>
          <p:cNvPr id="81" name="Oval 48"/>
          <p:cNvSpPr>
            <a:spLocks noChangeArrowheads="1"/>
          </p:cNvSpPr>
          <p:nvPr/>
        </p:nvSpPr>
        <p:spPr bwMode="auto">
          <a:xfrm>
            <a:off x="6731000" y="2590800"/>
            <a:ext cx="1828800" cy="609600"/>
          </a:xfrm>
          <a:prstGeom prst="ellipse">
            <a:avLst/>
          </a:prstGeom>
          <a:noFill/>
          <a:ln w="28575">
            <a:solidFill>
              <a:srgbClr val="FF0000"/>
            </a:solidFill>
            <a:round/>
            <a:headEnd/>
            <a:tailEnd/>
          </a:ln>
          <a:effectLst/>
        </p:spPr>
        <p:txBody>
          <a:bodyPr wrap="none" anchor="ctr"/>
          <a:lstStyle/>
          <a:p>
            <a:endParaRPr lang="en-US" sz="2400">
              <a:latin typeface="Arial" pitchFamily="34" charset="0"/>
              <a:cs typeface="Arial" pitchFamily="34" charset="0"/>
            </a:endParaRPr>
          </a:p>
        </p:txBody>
      </p:sp>
      <p:sp>
        <p:nvSpPr>
          <p:cNvPr id="82" name="Text Box 50"/>
          <p:cNvSpPr txBox="1">
            <a:spLocks noChangeArrowheads="1"/>
          </p:cNvSpPr>
          <p:nvPr/>
        </p:nvSpPr>
        <p:spPr bwMode="auto">
          <a:xfrm>
            <a:off x="382588" y="5943600"/>
            <a:ext cx="6062878"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At equilibrium, [Br</a:t>
            </a:r>
            <a:r>
              <a:rPr lang="en-US" sz="2400" baseline="-25000">
                <a:latin typeface="Arial" pitchFamily="34" charset="0"/>
                <a:cs typeface="Arial" pitchFamily="34" charset="0"/>
              </a:rPr>
              <a:t>2</a:t>
            </a:r>
            <a:r>
              <a:rPr lang="en-US" sz="2400">
                <a:latin typeface="Arial" pitchFamily="34" charset="0"/>
                <a:cs typeface="Arial" pitchFamily="34" charset="0"/>
              </a:rPr>
              <a:t>] = 0.062 – </a:t>
            </a:r>
            <a:r>
              <a:rPr lang="en-US" sz="2400" i="1">
                <a:latin typeface="Arial" pitchFamily="34" charset="0"/>
                <a:cs typeface="Arial" pitchFamily="34" charset="0"/>
              </a:rPr>
              <a:t>x</a:t>
            </a:r>
            <a:r>
              <a:rPr lang="en-US" sz="2400">
                <a:latin typeface="Arial" pitchFamily="34" charset="0"/>
                <a:cs typeface="Arial" pitchFamily="34" charset="0"/>
              </a:rPr>
              <a:t> = 0.0648 </a:t>
            </a:r>
            <a:r>
              <a:rPr lang="en-US" sz="2400" i="1">
                <a:latin typeface="Arial" pitchFamily="34" charset="0"/>
                <a:cs typeface="Arial" pitchFamily="34" charset="0"/>
              </a:rPr>
              <a:t>M</a:t>
            </a:r>
            <a:endParaRPr lang="en-US" sz="2400">
              <a:latin typeface="Arial" pitchFamily="34" charset="0"/>
              <a:cs typeface="Arial" pitchFamily="34" charset="0"/>
            </a:endParaRPr>
          </a:p>
        </p:txBody>
      </p:sp>
    </p:spTree>
    <p:extLst>
      <p:ext uri="{BB962C8B-B14F-4D97-AF65-F5344CB8AC3E}">
        <p14:creationId xmlns:p14="http://schemas.microsoft.com/office/powerpoint/2010/main" val="40481826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itle 1"/>
          <p:cNvSpPr txBox="1">
            <a:spLocks/>
          </p:cNvSpPr>
          <p:nvPr/>
        </p:nvSpPr>
        <p:spPr bwMode="auto">
          <a:xfrm>
            <a:off x="711984" y="188640"/>
            <a:ext cx="7772400" cy="685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defRPr/>
            </a:pPr>
            <a:r>
              <a:rPr lang="id-ID" sz="3600" b="1" cap="all" dirty="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Le Châtelier’s Principle</a:t>
            </a:r>
          </a:p>
        </p:txBody>
      </p:sp>
      <p:sp>
        <p:nvSpPr>
          <p:cNvPr id="84" name="Text Box 2"/>
          <p:cNvSpPr txBox="1">
            <a:spLocks noChangeArrowheads="1"/>
          </p:cNvSpPr>
          <p:nvPr/>
        </p:nvSpPr>
        <p:spPr bwMode="auto">
          <a:xfrm>
            <a:off x="208628" y="1076542"/>
            <a:ext cx="8763000" cy="1107996"/>
          </a:xfrm>
          <a:prstGeom prst="rect">
            <a:avLst/>
          </a:prstGeom>
          <a:noFill/>
          <a:ln w="9525">
            <a:noFill/>
            <a:miter lim="800000"/>
            <a:headEnd/>
            <a:tailEnd/>
          </a:ln>
          <a:effectLst/>
        </p:spPr>
        <p:txBody>
          <a:bodyPr>
            <a:spAutoFit/>
          </a:bodyPr>
          <a:lstStyle/>
          <a:p>
            <a:pPr>
              <a:spcBef>
                <a:spcPct val="50000"/>
              </a:spcBef>
            </a:pPr>
            <a:r>
              <a:rPr lang="en-US" sz="2200" dirty="0">
                <a:latin typeface="Arial" pitchFamily="34" charset="0"/>
                <a:cs typeface="Arial" pitchFamily="34" charset="0"/>
              </a:rPr>
              <a:t>If an external stress is applied to a system at equilibrium, the system adjusts in such a way that the stress is partially offset as the system reaches a new equilibrium position. </a:t>
            </a:r>
          </a:p>
        </p:txBody>
      </p:sp>
      <p:sp>
        <p:nvSpPr>
          <p:cNvPr id="85" name="Text Box 4"/>
          <p:cNvSpPr txBox="1">
            <a:spLocks noChangeArrowheads="1"/>
          </p:cNvSpPr>
          <p:nvPr/>
        </p:nvSpPr>
        <p:spPr bwMode="auto">
          <a:xfrm>
            <a:off x="381000" y="2738738"/>
            <a:ext cx="3940502" cy="461665"/>
          </a:xfrm>
          <a:prstGeom prst="rect">
            <a:avLst/>
          </a:prstGeom>
          <a:noFill/>
          <a:ln w="9525">
            <a:noFill/>
            <a:miter lim="800000"/>
            <a:headEnd/>
            <a:tailEnd/>
          </a:ln>
          <a:effectLst/>
        </p:spPr>
        <p:txBody>
          <a:bodyPr wrap="none">
            <a:spAutoFit/>
          </a:bodyPr>
          <a:lstStyle/>
          <a:p>
            <a:pPr>
              <a:buFontTx/>
              <a:buChar char="•"/>
            </a:pPr>
            <a:r>
              <a:rPr lang="en-US" sz="2400" dirty="0">
                <a:latin typeface="Arial" pitchFamily="34" charset="0"/>
                <a:cs typeface="Arial" pitchFamily="34" charset="0"/>
              </a:rPr>
              <a:t> Changes in Concentration</a:t>
            </a:r>
          </a:p>
        </p:txBody>
      </p:sp>
      <p:grpSp>
        <p:nvGrpSpPr>
          <p:cNvPr id="86" name="Group 28"/>
          <p:cNvGrpSpPr>
            <a:grpSpLocks/>
          </p:cNvGrpSpPr>
          <p:nvPr/>
        </p:nvGrpSpPr>
        <p:grpSpPr bwMode="auto">
          <a:xfrm>
            <a:off x="549275" y="3816653"/>
            <a:ext cx="4344988" cy="461963"/>
            <a:chOff x="336" y="2016"/>
            <a:chExt cx="2737" cy="291"/>
          </a:xfrm>
        </p:grpSpPr>
        <p:sp>
          <p:nvSpPr>
            <p:cNvPr id="87" name="Text Box 15"/>
            <p:cNvSpPr txBox="1">
              <a:spLocks noChangeArrowheads="1"/>
            </p:cNvSpPr>
            <p:nvPr/>
          </p:nvSpPr>
          <p:spPr bwMode="auto">
            <a:xfrm>
              <a:off x="336" y="2016"/>
              <a:ext cx="2737"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N</a:t>
              </a:r>
              <a:r>
                <a:rPr lang="en-US" sz="2400" baseline="-25000">
                  <a:latin typeface="Arial" pitchFamily="34" charset="0"/>
                  <a:cs typeface="Arial" pitchFamily="34" charset="0"/>
                </a:rPr>
                <a:t>2</a:t>
              </a:r>
              <a:r>
                <a:rPr lang="en-US" sz="2400">
                  <a:latin typeface="Arial" pitchFamily="34" charset="0"/>
                  <a:cs typeface="Arial" pitchFamily="34" charset="0"/>
                </a:rPr>
                <a:t> (</a:t>
              </a:r>
              <a:r>
                <a:rPr lang="en-US" sz="2400" i="1">
                  <a:latin typeface="Arial" pitchFamily="34" charset="0"/>
                  <a:cs typeface="Arial" pitchFamily="34" charset="0"/>
                </a:rPr>
                <a:t>g</a:t>
              </a:r>
              <a:r>
                <a:rPr lang="en-US" sz="2400">
                  <a:latin typeface="Arial" pitchFamily="34" charset="0"/>
                  <a:cs typeface="Arial" pitchFamily="34" charset="0"/>
                </a:rPr>
                <a:t>) + 3H</a:t>
              </a:r>
              <a:r>
                <a:rPr lang="en-US" sz="2400" baseline="-25000">
                  <a:latin typeface="Arial" pitchFamily="34" charset="0"/>
                  <a:cs typeface="Arial" pitchFamily="34" charset="0"/>
                </a:rPr>
                <a:t>2</a:t>
              </a:r>
              <a:r>
                <a:rPr lang="en-US" sz="2400">
                  <a:latin typeface="Arial" pitchFamily="34" charset="0"/>
                  <a:cs typeface="Arial" pitchFamily="34" charset="0"/>
                </a:rPr>
                <a:t> (</a:t>
              </a:r>
              <a:r>
                <a:rPr lang="en-US" sz="2400" i="1">
                  <a:latin typeface="Arial" pitchFamily="34" charset="0"/>
                  <a:cs typeface="Arial" pitchFamily="34" charset="0"/>
                </a:rPr>
                <a:t>g</a:t>
              </a:r>
              <a:r>
                <a:rPr lang="en-US" sz="2400">
                  <a:latin typeface="Arial" pitchFamily="34" charset="0"/>
                  <a:cs typeface="Arial" pitchFamily="34" charset="0"/>
                </a:rPr>
                <a:t>)          2NH</a:t>
              </a:r>
              <a:r>
                <a:rPr lang="en-US" sz="2400" baseline="-25000">
                  <a:latin typeface="Arial" pitchFamily="34" charset="0"/>
                  <a:cs typeface="Arial" pitchFamily="34" charset="0"/>
                </a:rPr>
                <a:t>3</a:t>
              </a:r>
              <a:r>
                <a:rPr lang="en-US" sz="2400">
                  <a:latin typeface="Arial" pitchFamily="34" charset="0"/>
                  <a:cs typeface="Arial" pitchFamily="34" charset="0"/>
                </a:rPr>
                <a:t> (</a:t>
              </a:r>
              <a:r>
                <a:rPr lang="en-US" sz="2400" i="1">
                  <a:latin typeface="Arial" pitchFamily="34" charset="0"/>
                  <a:cs typeface="Arial" pitchFamily="34" charset="0"/>
                </a:rPr>
                <a:t>g</a:t>
              </a:r>
              <a:r>
                <a:rPr lang="en-US" sz="2400">
                  <a:latin typeface="Arial" pitchFamily="34" charset="0"/>
                  <a:cs typeface="Arial" pitchFamily="34" charset="0"/>
                </a:rPr>
                <a:t>)</a:t>
              </a:r>
            </a:p>
          </p:txBody>
        </p:sp>
        <p:grpSp>
          <p:nvGrpSpPr>
            <p:cNvPr id="88" name="Group 16"/>
            <p:cNvGrpSpPr>
              <a:grpSpLocks/>
            </p:cNvGrpSpPr>
            <p:nvPr/>
          </p:nvGrpSpPr>
          <p:grpSpPr bwMode="auto">
            <a:xfrm>
              <a:off x="1728" y="2127"/>
              <a:ext cx="384" cy="96"/>
              <a:chOff x="4896" y="192"/>
              <a:chExt cx="384" cy="96"/>
            </a:xfrm>
          </p:grpSpPr>
          <p:sp>
            <p:nvSpPr>
              <p:cNvPr id="89" name="Line 17"/>
              <p:cNvSpPr>
                <a:spLocks noChangeShapeType="1"/>
              </p:cNvSpPr>
              <p:nvPr/>
            </p:nvSpPr>
            <p:spPr bwMode="auto">
              <a:xfrm>
                <a:off x="4896" y="192"/>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sp>
            <p:nvSpPr>
              <p:cNvPr id="90" name="Line 18"/>
              <p:cNvSpPr>
                <a:spLocks noChangeShapeType="1"/>
              </p:cNvSpPr>
              <p:nvPr/>
            </p:nvSpPr>
            <p:spPr bwMode="auto">
              <a:xfrm flipH="1">
                <a:off x="4896" y="288"/>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grpSp>
      </p:grpSp>
      <p:grpSp>
        <p:nvGrpSpPr>
          <p:cNvPr id="91" name="Group 26"/>
          <p:cNvGrpSpPr>
            <a:grpSpLocks/>
          </p:cNvGrpSpPr>
          <p:nvPr/>
        </p:nvGrpSpPr>
        <p:grpSpPr bwMode="auto">
          <a:xfrm>
            <a:off x="3443287" y="4273852"/>
            <a:ext cx="744538" cy="1287463"/>
            <a:chOff x="2063" y="2304"/>
            <a:chExt cx="469" cy="811"/>
          </a:xfrm>
        </p:grpSpPr>
        <p:sp>
          <p:nvSpPr>
            <p:cNvPr id="92" name="Text Box 20"/>
            <p:cNvSpPr txBox="1">
              <a:spLocks noChangeArrowheads="1"/>
            </p:cNvSpPr>
            <p:nvPr/>
          </p:nvSpPr>
          <p:spPr bwMode="auto">
            <a:xfrm>
              <a:off x="2063" y="2592"/>
              <a:ext cx="469" cy="523"/>
            </a:xfrm>
            <a:prstGeom prst="rect">
              <a:avLst/>
            </a:prstGeom>
            <a:noFill/>
            <a:ln w="9525">
              <a:noFill/>
              <a:miter lim="800000"/>
              <a:headEnd/>
              <a:tailEnd/>
            </a:ln>
            <a:effectLst/>
          </p:spPr>
          <p:txBody>
            <a:bodyPr wrap="none">
              <a:spAutoFit/>
            </a:bodyPr>
            <a:lstStyle/>
            <a:p>
              <a:pPr algn="ctr"/>
              <a:r>
                <a:rPr lang="en-US" sz="2400">
                  <a:latin typeface="Arial" pitchFamily="34" charset="0"/>
                  <a:cs typeface="Arial" pitchFamily="34" charset="0"/>
                </a:rPr>
                <a:t>Add</a:t>
              </a:r>
            </a:p>
            <a:p>
              <a:pPr algn="ctr"/>
              <a:r>
                <a:rPr lang="en-US" sz="2400">
                  <a:latin typeface="Arial" pitchFamily="34" charset="0"/>
                  <a:cs typeface="Arial" pitchFamily="34" charset="0"/>
                </a:rPr>
                <a:t>NH</a:t>
              </a:r>
              <a:r>
                <a:rPr lang="en-US" sz="2400" baseline="-25000">
                  <a:latin typeface="Arial" pitchFamily="34" charset="0"/>
                  <a:cs typeface="Arial" pitchFamily="34" charset="0"/>
                </a:rPr>
                <a:t>3</a:t>
              </a:r>
              <a:endParaRPr lang="en-US" sz="2400">
                <a:latin typeface="Arial" pitchFamily="34" charset="0"/>
                <a:cs typeface="Arial" pitchFamily="34" charset="0"/>
              </a:endParaRPr>
            </a:p>
          </p:txBody>
        </p:sp>
        <p:sp>
          <p:nvSpPr>
            <p:cNvPr id="93" name="Line 21"/>
            <p:cNvSpPr>
              <a:spLocks noChangeShapeType="1"/>
            </p:cNvSpPr>
            <p:nvPr/>
          </p:nvSpPr>
          <p:spPr bwMode="auto">
            <a:xfrm flipV="1">
              <a:off x="2256" y="2304"/>
              <a:ext cx="0" cy="288"/>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grpSp>
      <p:grpSp>
        <p:nvGrpSpPr>
          <p:cNvPr id="94" name="Group 27"/>
          <p:cNvGrpSpPr>
            <a:grpSpLocks/>
          </p:cNvGrpSpPr>
          <p:nvPr/>
        </p:nvGrpSpPr>
        <p:grpSpPr bwMode="auto">
          <a:xfrm>
            <a:off x="460375" y="4527850"/>
            <a:ext cx="2832100" cy="1200150"/>
            <a:chOff x="184" y="2464"/>
            <a:chExt cx="1784" cy="756"/>
          </a:xfrm>
        </p:grpSpPr>
        <p:sp>
          <p:nvSpPr>
            <p:cNvPr id="95" name="Line 22"/>
            <p:cNvSpPr>
              <a:spLocks noChangeShapeType="1"/>
            </p:cNvSpPr>
            <p:nvPr/>
          </p:nvSpPr>
          <p:spPr bwMode="auto">
            <a:xfrm flipH="1">
              <a:off x="1440" y="2832"/>
              <a:ext cx="528"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sp>
          <p:nvSpPr>
            <p:cNvPr id="96" name="Text Box 23"/>
            <p:cNvSpPr txBox="1">
              <a:spLocks noChangeArrowheads="1"/>
            </p:cNvSpPr>
            <p:nvPr/>
          </p:nvSpPr>
          <p:spPr bwMode="auto">
            <a:xfrm>
              <a:off x="184" y="2464"/>
              <a:ext cx="1200" cy="756"/>
            </a:xfrm>
            <a:prstGeom prst="rect">
              <a:avLst/>
            </a:prstGeom>
            <a:noFill/>
            <a:ln w="9525">
              <a:noFill/>
              <a:miter lim="800000"/>
              <a:headEnd/>
              <a:tailEnd/>
            </a:ln>
            <a:effectLst/>
          </p:spPr>
          <p:txBody>
            <a:bodyPr>
              <a:spAutoFit/>
            </a:bodyPr>
            <a:lstStyle/>
            <a:p>
              <a:pPr algn="ctr">
                <a:spcBef>
                  <a:spcPct val="50000"/>
                </a:spcBef>
              </a:pPr>
              <a:r>
                <a:rPr lang="en-US" sz="2400">
                  <a:latin typeface="Arial" pitchFamily="34" charset="0"/>
                  <a:cs typeface="Arial" pitchFamily="34" charset="0"/>
                </a:rPr>
                <a:t>Equilibrium shifts left to offset stress</a:t>
              </a:r>
            </a:p>
          </p:txBody>
        </p:sp>
      </p:grpSp>
      <p:pic>
        <p:nvPicPr>
          <p:cNvPr id="97" name="Picture 29"/>
          <p:cNvPicPr>
            <a:picLocks noChangeAspect="1" noChangeArrowheads="1"/>
          </p:cNvPicPr>
          <p:nvPr/>
        </p:nvPicPr>
        <p:blipFill>
          <a:blip r:embed="rId2" cstate="print"/>
          <a:srcRect/>
          <a:stretch>
            <a:fillRect/>
          </a:stretch>
        </p:blipFill>
        <p:spPr bwMode="auto">
          <a:xfrm>
            <a:off x="6073773" y="2276871"/>
            <a:ext cx="2905125" cy="4562173"/>
          </a:xfrm>
          <a:prstGeom prst="rect">
            <a:avLst/>
          </a:prstGeom>
          <a:noFill/>
          <a:ln w="9525">
            <a:noFill/>
            <a:miter lim="800000"/>
            <a:headEnd/>
            <a:tailEnd/>
          </a:ln>
          <a:effectLst/>
        </p:spPr>
      </p:pic>
    </p:spTree>
    <p:extLst>
      <p:ext uri="{BB962C8B-B14F-4D97-AF65-F5344CB8AC3E}">
        <p14:creationId xmlns:p14="http://schemas.microsoft.com/office/powerpoint/2010/main" val="33184488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itle 1"/>
          <p:cNvSpPr txBox="1">
            <a:spLocks/>
          </p:cNvSpPr>
          <p:nvPr/>
        </p:nvSpPr>
        <p:spPr bwMode="auto">
          <a:xfrm>
            <a:off x="711984" y="188640"/>
            <a:ext cx="7772400" cy="685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defRPr/>
            </a:pPr>
            <a:r>
              <a:rPr lang="id-ID" sz="3600" b="1" cap="all" dirty="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Le Châtelier’s Principle</a:t>
            </a:r>
          </a:p>
        </p:txBody>
      </p:sp>
      <p:sp>
        <p:nvSpPr>
          <p:cNvPr id="18" name="Text Box 3"/>
          <p:cNvSpPr txBox="1">
            <a:spLocks noChangeArrowheads="1"/>
          </p:cNvSpPr>
          <p:nvPr/>
        </p:nvSpPr>
        <p:spPr bwMode="auto">
          <a:xfrm>
            <a:off x="165135" y="2017083"/>
            <a:ext cx="3940502" cy="461665"/>
          </a:xfrm>
          <a:prstGeom prst="rect">
            <a:avLst/>
          </a:prstGeom>
          <a:noFill/>
          <a:ln w="9525">
            <a:noFill/>
            <a:miter lim="800000"/>
            <a:headEnd/>
            <a:tailEnd/>
          </a:ln>
          <a:effectLst/>
        </p:spPr>
        <p:txBody>
          <a:bodyPr wrap="none">
            <a:spAutoFit/>
          </a:bodyPr>
          <a:lstStyle/>
          <a:p>
            <a:pPr>
              <a:buFontTx/>
              <a:buChar char="•"/>
            </a:pPr>
            <a:r>
              <a:rPr lang="en-US" sz="2400" dirty="0">
                <a:latin typeface="Arial" pitchFamily="34" charset="0"/>
                <a:cs typeface="Arial" pitchFamily="34" charset="0"/>
              </a:rPr>
              <a:t> Changes in </a:t>
            </a:r>
            <a:r>
              <a:rPr lang="en-US" sz="2400" dirty="0" smtClean="0">
                <a:latin typeface="Arial" pitchFamily="34" charset="0"/>
                <a:cs typeface="Arial" pitchFamily="34" charset="0"/>
              </a:rPr>
              <a:t>Concentration</a:t>
            </a:r>
            <a:endParaRPr lang="en-US" sz="2400" dirty="0">
              <a:latin typeface="Arial" pitchFamily="34" charset="0"/>
              <a:cs typeface="Arial" pitchFamily="34" charset="0"/>
            </a:endParaRPr>
          </a:p>
        </p:txBody>
      </p:sp>
      <p:sp>
        <p:nvSpPr>
          <p:cNvPr id="19" name="Text Box 4"/>
          <p:cNvSpPr txBox="1">
            <a:spLocks noChangeArrowheads="1"/>
          </p:cNvSpPr>
          <p:nvPr/>
        </p:nvSpPr>
        <p:spPr bwMode="auto">
          <a:xfrm>
            <a:off x="2247577" y="2597911"/>
            <a:ext cx="1313180" cy="461665"/>
          </a:xfrm>
          <a:prstGeom prst="rect">
            <a:avLst/>
          </a:prstGeom>
          <a:noFill/>
          <a:ln w="9525">
            <a:noFill/>
            <a:miter lim="800000"/>
            <a:headEnd/>
            <a:tailEnd/>
          </a:ln>
          <a:effectLst/>
        </p:spPr>
        <p:txBody>
          <a:bodyPr wrap="none">
            <a:spAutoFit/>
          </a:bodyPr>
          <a:lstStyle/>
          <a:p>
            <a:r>
              <a:rPr lang="en-US" sz="2400" b="1" u="sng">
                <a:latin typeface="Arial" pitchFamily="34" charset="0"/>
                <a:cs typeface="Arial" pitchFamily="34" charset="0"/>
              </a:rPr>
              <a:t>Change</a:t>
            </a:r>
          </a:p>
        </p:txBody>
      </p:sp>
      <p:sp>
        <p:nvSpPr>
          <p:cNvPr id="20" name="Text Box 5"/>
          <p:cNvSpPr txBox="1">
            <a:spLocks noChangeArrowheads="1"/>
          </p:cNvSpPr>
          <p:nvPr/>
        </p:nvSpPr>
        <p:spPr bwMode="auto">
          <a:xfrm>
            <a:off x="5547990" y="2597911"/>
            <a:ext cx="3360215" cy="461665"/>
          </a:xfrm>
          <a:prstGeom prst="rect">
            <a:avLst/>
          </a:prstGeom>
          <a:noFill/>
          <a:ln w="9525">
            <a:noFill/>
            <a:miter lim="800000"/>
            <a:headEnd/>
            <a:tailEnd/>
          </a:ln>
          <a:effectLst/>
        </p:spPr>
        <p:txBody>
          <a:bodyPr wrap="none">
            <a:spAutoFit/>
          </a:bodyPr>
          <a:lstStyle/>
          <a:p>
            <a:r>
              <a:rPr lang="en-US" sz="2400" b="1" u="sng">
                <a:latin typeface="Arial" pitchFamily="34" charset="0"/>
                <a:cs typeface="Arial" pitchFamily="34" charset="0"/>
              </a:rPr>
              <a:t>Shifts the Equilibrium</a:t>
            </a:r>
          </a:p>
        </p:txBody>
      </p:sp>
      <p:sp>
        <p:nvSpPr>
          <p:cNvPr id="21" name="Text Box 6"/>
          <p:cNvSpPr txBox="1">
            <a:spLocks noChangeArrowheads="1"/>
          </p:cNvSpPr>
          <p:nvPr/>
        </p:nvSpPr>
        <p:spPr bwMode="auto">
          <a:xfrm>
            <a:off x="266377" y="3131311"/>
            <a:ext cx="5113900"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Increase concentration of product(s)</a:t>
            </a:r>
          </a:p>
        </p:txBody>
      </p:sp>
      <p:sp>
        <p:nvSpPr>
          <p:cNvPr id="22" name="Text Box 7"/>
          <p:cNvSpPr txBox="1">
            <a:spLocks noChangeArrowheads="1"/>
          </p:cNvSpPr>
          <p:nvPr/>
        </p:nvSpPr>
        <p:spPr bwMode="auto">
          <a:xfrm>
            <a:off x="6916415" y="3131311"/>
            <a:ext cx="595035"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left</a:t>
            </a:r>
          </a:p>
        </p:txBody>
      </p:sp>
      <p:sp>
        <p:nvSpPr>
          <p:cNvPr id="23" name="Text Box 9"/>
          <p:cNvSpPr txBox="1">
            <a:spLocks noChangeArrowheads="1"/>
          </p:cNvSpPr>
          <p:nvPr/>
        </p:nvSpPr>
        <p:spPr bwMode="auto">
          <a:xfrm>
            <a:off x="266377" y="3563111"/>
            <a:ext cx="5251759"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Decrease concentration of product(s)</a:t>
            </a:r>
          </a:p>
        </p:txBody>
      </p:sp>
      <p:sp>
        <p:nvSpPr>
          <p:cNvPr id="24" name="Text Box 10"/>
          <p:cNvSpPr txBox="1">
            <a:spLocks noChangeArrowheads="1"/>
          </p:cNvSpPr>
          <p:nvPr/>
        </p:nvSpPr>
        <p:spPr bwMode="auto">
          <a:xfrm>
            <a:off x="6822752" y="3563111"/>
            <a:ext cx="784189"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right</a:t>
            </a:r>
          </a:p>
        </p:txBody>
      </p:sp>
      <p:sp>
        <p:nvSpPr>
          <p:cNvPr id="25" name="Text Box 11"/>
          <p:cNvSpPr txBox="1">
            <a:spLocks noChangeArrowheads="1"/>
          </p:cNvSpPr>
          <p:nvPr/>
        </p:nvSpPr>
        <p:spPr bwMode="auto">
          <a:xfrm>
            <a:off x="266377" y="4426711"/>
            <a:ext cx="5336717"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Decrease concentration of reactant(s)</a:t>
            </a:r>
          </a:p>
        </p:txBody>
      </p:sp>
      <p:sp>
        <p:nvSpPr>
          <p:cNvPr id="26" name="Text Box 12"/>
          <p:cNvSpPr txBox="1">
            <a:spLocks noChangeArrowheads="1"/>
          </p:cNvSpPr>
          <p:nvPr/>
        </p:nvSpPr>
        <p:spPr bwMode="auto">
          <a:xfrm>
            <a:off x="266377" y="3994911"/>
            <a:ext cx="5198859"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Increase concentration of reactant(s)</a:t>
            </a:r>
          </a:p>
        </p:txBody>
      </p:sp>
      <p:sp>
        <p:nvSpPr>
          <p:cNvPr id="27" name="Text Box 13"/>
          <p:cNvSpPr txBox="1">
            <a:spLocks noChangeArrowheads="1"/>
          </p:cNvSpPr>
          <p:nvPr/>
        </p:nvSpPr>
        <p:spPr bwMode="auto">
          <a:xfrm>
            <a:off x="6822752" y="3994911"/>
            <a:ext cx="784189"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right</a:t>
            </a:r>
          </a:p>
        </p:txBody>
      </p:sp>
      <p:sp>
        <p:nvSpPr>
          <p:cNvPr id="28" name="Text Box 14"/>
          <p:cNvSpPr txBox="1">
            <a:spLocks noChangeArrowheads="1"/>
          </p:cNvSpPr>
          <p:nvPr/>
        </p:nvSpPr>
        <p:spPr bwMode="auto">
          <a:xfrm>
            <a:off x="6916415" y="4426711"/>
            <a:ext cx="595035"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left</a:t>
            </a:r>
          </a:p>
        </p:txBody>
      </p:sp>
      <p:grpSp>
        <p:nvGrpSpPr>
          <p:cNvPr id="29" name="Group 20"/>
          <p:cNvGrpSpPr>
            <a:grpSpLocks/>
          </p:cNvGrpSpPr>
          <p:nvPr/>
        </p:nvGrpSpPr>
        <p:grpSpPr bwMode="auto">
          <a:xfrm>
            <a:off x="2846318" y="1403118"/>
            <a:ext cx="3409951" cy="461963"/>
            <a:chOff x="1367" y="1344"/>
            <a:chExt cx="2148" cy="291"/>
          </a:xfrm>
        </p:grpSpPr>
        <p:sp>
          <p:nvSpPr>
            <p:cNvPr id="30" name="Text Box 17"/>
            <p:cNvSpPr txBox="1">
              <a:spLocks noChangeArrowheads="1"/>
            </p:cNvSpPr>
            <p:nvPr/>
          </p:nvSpPr>
          <p:spPr bwMode="auto">
            <a:xfrm>
              <a:off x="1367" y="1344"/>
              <a:ext cx="2148" cy="291"/>
            </a:xfrm>
            <a:prstGeom prst="rect">
              <a:avLst/>
            </a:prstGeom>
            <a:noFill/>
            <a:ln w="9525">
              <a:noFill/>
              <a:miter lim="800000"/>
              <a:headEnd/>
              <a:tailEnd/>
            </a:ln>
            <a:effectLst/>
          </p:spPr>
          <p:txBody>
            <a:bodyPr wrap="none">
              <a:spAutoFit/>
            </a:bodyPr>
            <a:lstStyle/>
            <a:p>
              <a:r>
                <a:rPr lang="en-US" sz="2400" i="1" dirty="0" err="1">
                  <a:latin typeface="Arial" pitchFamily="34" charset="0"/>
                  <a:cs typeface="Arial" pitchFamily="34" charset="0"/>
                </a:rPr>
                <a:t>a</a:t>
              </a:r>
              <a:r>
                <a:rPr lang="en-US" sz="2400" dirty="0" err="1">
                  <a:latin typeface="Arial" pitchFamily="34" charset="0"/>
                  <a:cs typeface="Arial" pitchFamily="34" charset="0"/>
                </a:rPr>
                <a:t>A</a:t>
              </a:r>
              <a:r>
                <a:rPr lang="en-US" sz="2400" dirty="0">
                  <a:latin typeface="Arial" pitchFamily="34" charset="0"/>
                  <a:cs typeface="Arial" pitchFamily="34" charset="0"/>
                </a:rPr>
                <a:t> + </a:t>
              </a:r>
              <a:r>
                <a:rPr lang="en-US" sz="2400" i="1" dirty="0" err="1">
                  <a:latin typeface="Arial" pitchFamily="34" charset="0"/>
                  <a:cs typeface="Arial" pitchFamily="34" charset="0"/>
                </a:rPr>
                <a:t>b</a:t>
              </a:r>
              <a:r>
                <a:rPr lang="en-US" sz="2400" dirty="0" err="1">
                  <a:latin typeface="Arial" pitchFamily="34" charset="0"/>
                  <a:cs typeface="Arial" pitchFamily="34" charset="0"/>
                </a:rPr>
                <a:t>B</a:t>
              </a:r>
              <a:r>
                <a:rPr lang="en-US" sz="2400" dirty="0">
                  <a:latin typeface="Arial" pitchFamily="34" charset="0"/>
                  <a:cs typeface="Arial" pitchFamily="34" charset="0"/>
                </a:rPr>
                <a:t>           </a:t>
              </a:r>
              <a:r>
                <a:rPr lang="en-US" sz="2400" i="1" dirty="0" err="1">
                  <a:latin typeface="Arial" pitchFamily="34" charset="0"/>
                  <a:cs typeface="Arial" pitchFamily="34" charset="0"/>
                </a:rPr>
                <a:t>c</a:t>
              </a:r>
              <a:r>
                <a:rPr lang="en-US" sz="2400" dirty="0" err="1">
                  <a:latin typeface="Arial" pitchFamily="34" charset="0"/>
                  <a:cs typeface="Arial" pitchFamily="34" charset="0"/>
                </a:rPr>
                <a:t>C</a:t>
              </a:r>
              <a:r>
                <a:rPr lang="en-US" sz="2400" dirty="0">
                  <a:latin typeface="Arial" pitchFamily="34" charset="0"/>
                  <a:cs typeface="Arial" pitchFamily="34" charset="0"/>
                </a:rPr>
                <a:t> + </a:t>
              </a:r>
              <a:r>
                <a:rPr lang="en-US" sz="2400" i="1" dirty="0" err="1">
                  <a:latin typeface="Arial" pitchFamily="34" charset="0"/>
                  <a:cs typeface="Arial" pitchFamily="34" charset="0"/>
                </a:rPr>
                <a:t>d</a:t>
              </a:r>
              <a:r>
                <a:rPr lang="en-US" sz="2400" dirty="0" err="1">
                  <a:latin typeface="Arial" pitchFamily="34" charset="0"/>
                  <a:cs typeface="Arial" pitchFamily="34" charset="0"/>
                </a:rPr>
                <a:t>D</a:t>
              </a:r>
              <a:r>
                <a:rPr lang="en-US" sz="2400" dirty="0">
                  <a:latin typeface="Arial" pitchFamily="34" charset="0"/>
                  <a:cs typeface="Arial" pitchFamily="34" charset="0"/>
                </a:rPr>
                <a:t> </a:t>
              </a:r>
              <a:endParaRPr lang="en-US" sz="2400" i="1" dirty="0">
                <a:latin typeface="Arial" pitchFamily="34" charset="0"/>
                <a:cs typeface="Arial" pitchFamily="34" charset="0"/>
              </a:endParaRPr>
            </a:p>
          </p:txBody>
        </p:sp>
        <p:sp>
          <p:nvSpPr>
            <p:cNvPr id="31" name="Line 18"/>
            <p:cNvSpPr>
              <a:spLocks noChangeShapeType="1"/>
            </p:cNvSpPr>
            <p:nvPr/>
          </p:nvSpPr>
          <p:spPr bwMode="auto">
            <a:xfrm>
              <a:off x="2224" y="1448"/>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sp>
          <p:nvSpPr>
            <p:cNvPr id="32" name="Line 19"/>
            <p:cNvSpPr>
              <a:spLocks noChangeShapeType="1"/>
            </p:cNvSpPr>
            <p:nvPr/>
          </p:nvSpPr>
          <p:spPr bwMode="auto">
            <a:xfrm flipH="1">
              <a:off x="2224" y="1544"/>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grpSp>
    </p:spTree>
    <p:extLst>
      <p:ext uri="{BB962C8B-B14F-4D97-AF65-F5344CB8AC3E}">
        <p14:creationId xmlns:p14="http://schemas.microsoft.com/office/powerpoint/2010/main" val="22386576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itle 1"/>
          <p:cNvSpPr txBox="1">
            <a:spLocks/>
          </p:cNvSpPr>
          <p:nvPr/>
        </p:nvSpPr>
        <p:spPr bwMode="auto">
          <a:xfrm>
            <a:off x="711984" y="188640"/>
            <a:ext cx="7772400" cy="685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defRPr/>
            </a:pPr>
            <a:r>
              <a:rPr lang="id-ID" sz="3600" b="1" cap="all" dirty="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Le Châtelier’s Principle</a:t>
            </a:r>
          </a:p>
        </p:txBody>
      </p:sp>
      <p:sp>
        <p:nvSpPr>
          <p:cNvPr id="33" name="Text Box 3"/>
          <p:cNvSpPr txBox="1">
            <a:spLocks noChangeArrowheads="1"/>
          </p:cNvSpPr>
          <p:nvPr/>
        </p:nvSpPr>
        <p:spPr bwMode="auto">
          <a:xfrm>
            <a:off x="211290" y="877767"/>
            <a:ext cx="4967065" cy="461665"/>
          </a:xfrm>
          <a:prstGeom prst="rect">
            <a:avLst/>
          </a:prstGeom>
          <a:noFill/>
          <a:ln w="9525">
            <a:noFill/>
            <a:miter lim="800000"/>
            <a:headEnd/>
            <a:tailEnd/>
          </a:ln>
          <a:effectLst/>
        </p:spPr>
        <p:txBody>
          <a:bodyPr wrap="none">
            <a:spAutoFit/>
          </a:bodyPr>
          <a:lstStyle/>
          <a:p>
            <a:pPr>
              <a:buFontTx/>
              <a:buChar char="•"/>
            </a:pPr>
            <a:r>
              <a:rPr lang="en-US" sz="2400" dirty="0">
                <a:latin typeface="Arial" pitchFamily="34" charset="0"/>
                <a:cs typeface="Arial" pitchFamily="34" charset="0"/>
              </a:rPr>
              <a:t> Changes in Volume and Pressure</a:t>
            </a:r>
          </a:p>
        </p:txBody>
      </p:sp>
      <p:grpSp>
        <p:nvGrpSpPr>
          <p:cNvPr id="34" name="Group 18"/>
          <p:cNvGrpSpPr>
            <a:grpSpLocks/>
          </p:cNvGrpSpPr>
          <p:nvPr/>
        </p:nvGrpSpPr>
        <p:grpSpPr bwMode="auto">
          <a:xfrm>
            <a:off x="2694822" y="1339432"/>
            <a:ext cx="4108673" cy="461963"/>
            <a:chOff x="1531" y="1056"/>
            <a:chExt cx="2431" cy="291"/>
          </a:xfrm>
        </p:grpSpPr>
        <p:sp>
          <p:nvSpPr>
            <p:cNvPr id="35" name="Text Box 5"/>
            <p:cNvSpPr txBox="1">
              <a:spLocks noChangeArrowheads="1"/>
            </p:cNvSpPr>
            <p:nvPr/>
          </p:nvSpPr>
          <p:spPr bwMode="auto">
            <a:xfrm>
              <a:off x="1531" y="1056"/>
              <a:ext cx="2431" cy="291"/>
            </a:xfrm>
            <a:prstGeom prst="rect">
              <a:avLst/>
            </a:prstGeom>
            <a:noFill/>
            <a:ln w="9525">
              <a:noFill/>
              <a:miter lim="800000"/>
              <a:headEnd/>
              <a:tailEnd/>
            </a:ln>
            <a:effectLst/>
          </p:spPr>
          <p:txBody>
            <a:bodyPr wrap="square">
              <a:spAutoFit/>
            </a:bodyPr>
            <a:lstStyle/>
            <a:p>
              <a:r>
                <a:rPr lang="en-US" sz="2400" dirty="0">
                  <a:latin typeface="Arial" pitchFamily="34" charset="0"/>
                  <a:cs typeface="Arial" pitchFamily="34" charset="0"/>
                </a:rPr>
                <a:t>A </a:t>
              </a:r>
              <a:r>
                <a:rPr lang="en-US" sz="2400" i="1" dirty="0">
                  <a:latin typeface="Arial" pitchFamily="34" charset="0"/>
                  <a:cs typeface="Arial" pitchFamily="34" charset="0"/>
                </a:rPr>
                <a:t>(g)</a:t>
              </a:r>
              <a:r>
                <a:rPr lang="en-US" sz="2400" dirty="0">
                  <a:latin typeface="Arial" pitchFamily="34" charset="0"/>
                  <a:cs typeface="Arial" pitchFamily="34" charset="0"/>
                </a:rPr>
                <a:t> + B </a:t>
              </a:r>
              <a:r>
                <a:rPr lang="en-US" sz="2400" i="1" dirty="0">
                  <a:latin typeface="Arial" pitchFamily="34" charset="0"/>
                  <a:cs typeface="Arial" pitchFamily="34" charset="0"/>
                </a:rPr>
                <a:t>(g</a:t>
              </a:r>
              <a:r>
                <a:rPr lang="en-US" sz="2400" i="1" dirty="0" smtClean="0">
                  <a:latin typeface="Arial" pitchFamily="34" charset="0"/>
                  <a:cs typeface="Arial" pitchFamily="34" charset="0"/>
                </a:rPr>
                <a:t>)</a:t>
              </a:r>
              <a:r>
                <a:rPr lang="id-ID" sz="2400" i="1" dirty="0" smtClean="0">
                  <a:latin typeface="Arial" pitchFamily="34" charset="0"/>
                  <a:cs typeface="Arial" pitchFamily="34" charset="0"/>
                </a:rPr>
                <a:t> </a:t>
              </a:r>
              <a:r>
                <a:rPr lang="en-US" sz="2400" i="1" dirty="0" smtClean="0">
                  <a:latin typeface="Arial" pitchFamily="34" charset="0"/>
                  <a:cs typeface="Arial" pitchFamily="34" charset="0"/>
                </a:rPr>
                <a:t> </a:t>
              </a:r>
              <a:r>
                <a:rPr lang="id-ID" sz="2400" i="1" dirty="0" smtClean="0">
                  <a:latin typeface="Arial" pitchFamily="34" charset="0"/>
                  <a:cs typeface="Arial" pitchFamily="34" charset="0"/>
                </a:rPr>
                <a:t>    </a:t>
              </a:r>
              <a:r>
                <a:rPr lang="en-US" sz="2400" i="1" dirty="0" smtClean="0">
                  <a:latin typeface="Arial" pitchFamily="34" charset="0"/>
                  <a:cs typeface="Arial" pitchFamily="34" charset="0"/>
                </a:rPr>
                <a:t>        </a:t>
              </a:r>
              <a:r>
                <a:rPr lang="en-US" sz="2400" dirty="0" smtClean="0">
                  <a:latin typeface="Arial" pitchFamily="34" charset="0"/>
                  <a:cs typeface="Arial" pitchFamily="34" charset="0"/>
                </a:rPr>
                <a:t> </a:t>
              </a:r>
              <a:r>
                <a:rPr lang="en-US" sz="2400" dirty="0">
                  <a:latin typeface="Arial" pitchFamily="34" charset="0"/>
                  <a:cs typeface="Arial" pitchFamily="34" charset="0"/>
                </a:rPr>
                <a:t>C </a:t>
              </a:r>
              <a:r>
                <a:rPr lang="en-US" sz="2400" i="1" dirty="0">
                  <a:latin typeface="Arial" pitchFamily="34" charset="0"/>
                  <a:cs typeface="Arial" pitchFamily="34" charset="0"/>
                </a:rPr>
                <a:t>(g)</a:t>
              </a:r>
            </a:p>
          </p:txBody>
        </p:sp>
        <p:sp>
          <p:nvSpPr>
            <p:cNvPr id="36" name="Line 6"/>
            <p:cNvSpPr>
              <a:spLocks noChangeShapeType="1"/>
            </p:cNvSpPr>
            <p:nvPr/>
          </p:nvSpPr>
          <p:spPr bwMode="auto">
            <a:xfrm>
              <a:off x="2808" y="1160"/>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sp>
          <p:nvSpPr>
            <p:cNvPr id="37" name="Line 7"/>
            <p:cNvSpPr>
              <a:spLocks noChangeShapeType="1"/>
            </p:cNvSpPr>
            <p:nvPr/>
          </p:nvSpPr>
          <p:spPr bwMode="auto">
            <a:xfrm flipH="1">
              <a:off x="2808" y="1256"/>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grpSp>
      <p:sp>
        <p:nvSpPr>
          <p:cNvPr id="38" name="Text Box 8"/>
          <p:cNvSpPr txBox="1">
            <a:spLocks noChangeArrowheads="1"/>
          </p:cNvSpPr>
          <p:nvPr/>
        </p:nvSpPr>
        <p:spPr bwMode="auto">
          <a:xfrm>
            <a:off x="1666875" y="2030048"/>
            <a:ext cx="1127232" cy="400110"/>
          </a:xfrm>
          <a:prstGeom prst="rect">
            <a:avLst/>
          </a:prstGeom>
          <a:noFill/>
          <a:ln w="9525">
            <a:noFill/>
            <a:miter lim="800000"/>
            <a:headEnd/>
            <a:tailEnd/>
          </a:ln>
          <a:effectLst/>
        </p:spPr>
        <p:txBody>
          <a:bodyPr wrap="none">
            <a:spAutoFit/>
          </a:bodyPr>
          <a:lstStyle/>
          <a:p>
            <a:r>
              <a:rPr lang="en-US" sz="2000" b="1" u="sng">
                <a:latin typeface="Arial" pitchFamily="34" charset="0"/>
                <a:cs typeface="Arial" pitchFamily="34" charset="0"/>
              </a:rPr>
              <a:t>Change</a:t>
            </a:r>
          </a:p>
        </p:txBody>
      </p:sp>
      <p:sp>
        <p:nvSpPr>
          <p:cNvPr id="39" name="Text Box 9"/>
          <p:cNvSpPr txBox="1">
            <a:spLocks noChangeArrowheads="1"/>
          </p:cNvSpPr>
          <p:nvPr/>
        </p:nvSpPr>
        <p:spPr bwMode="auto">
          <a:xfrm>
            <a:off x="4389438" y="2030048"/>
            <a:ext cx="2831224" cy="400110"/>
          </a:xfrm>
          <a:prstGeom prst="rect">
            <a:avLst/>
          </a:prstGeom>
          <a:noFill/>
          <a:ln w="9525">
            <a:noFill/>
            <a:miter lim="800000"/>
            <a:headEnd/>
            <a:tailEnd/>
          </a:ln>
          <a:effectLst/>
        </p:spPr>
        <p:txBody>
          <a:bodyPr wrap="none">
            <a:spAutoFit/>
          </a:bodyPr>
          <a:lstStyle/>
          <a:p>
            <a:r>
              <a:rPr lang="en-US" sz="2000" b="1" u="sng">
                <a:latin typeface="Arial" pitchFamily="34" charset="0"/>
                <a:cs typeface="Arial" pitchFamily="34" charset="0"/>
              </a:rPr>
              <a:t>Shifts the Equilibrium</a:t>
            </a:r>
          </a:p>
        </p:txBody>
      </p:sp>
      <p:sp>
        <p:nvSpPr>
          <p:cNvPr id="40" name="Text Box 10"/>
          <p:cNvSpPr txBox="1">
            <a:spLocks noChangeArrowheads="1"/>
          </p:cNvSpPr>
          <p:nvPr/>
        </p:nvSpPr>
        <p:spPr bwMode="auto">
          <a:xfrm>
            <a:off x="981075" y="2563448"/>
            <a:ext cx="2305439" cy="400110"/>
          </a:xfrm>
          <a:prstGeom prst="rect">
            <a:avLst/>
          </a:prstGeom>
          <a:noFill/>
          <a:ln w="9525">
            <a:noFill/>
            <a:miter lim="800000"/>
            <a:headEnd/>
            <a:tailEnd/>
          </a:ln>
          <a:effectLst/>
        </p:spPr>
        <p:txBody>
          <a:bodyPr wrap="none">
            <a:spAutoFit/>
          </a:bodyPr>
          <a:lstStyle/>
          <a:p>
            <a:r>
              <a:rPr lang="en-US" sz="2000">
                <a:latin typeface="Arial" pitchFamily="34" charset="0"/>
                <a:cs typeface="Arial" pitchFamily="34" charset="0"/>
              </a:rPr>
              <a:t>Increase pressure </a:t>
            </a:r>
          </a:p>
        </p:txBody>
      </p:sp>
      <p:sp>
        <p:nvSpPr>
          <p:cNvPr id="41" name="Text Box 11"/>
          <p:cNvSpPr txBox="1">
            <a:spLocks noChangeArrowheads="1"/>
          </p:cNvSpPr>
          <p:nvPr/>
        </p:nvSpPr>
        <p:spPr bwMode="auto">
          <a:xfrm>
            <a:off x="4272843" y="2563448"/>
            <a:ext cx="3560590" cy="400110"/>
          </a:xfrm>
          <a:prstGeom prst="rect">
            <a:avLst/>
          </a:prstGeom>
          <a:noFill/>
          <a:ln w="9525">
            <a:noFill/>
            <a:miter lim="800000"/>
            <a:headEnd/>
            <a:tailEnd/>
          </a:ln>
          <a:effectLst/>
        </p:spPr>
        <p:txBody>
          <a:bodyPr wrap="none">
            <a:spAutoFit/>
          </a:bodyPr>
          <a:lstStyle/>
          <a:p>
            <a:pPr algn="ctr"/>
            <a:r>
              <a:rPr lang="en-US" sz="2000">
                <a:latin typeface="Arial" pitchFamily="34" charset="0"/>
                <a:cs typeface="Arial" pitchFamily="34" charset="0"/>
              </a:rPr>
              <a:t>Side with fewest moles of gas</a:t>
            </a:r>
          </a:p>
        </p:txBody>
      </p:sp>
      <p:sp>
        <p:nvSpPr>
          <p:cNvPr id="42" name="Text Box 12"/>
          <p:cNvSpPr txBox="1">
            <a:spLocks noChangeArrowheads="1"/>
          </p:cNvSpPr>
          <p:nvPr/>
        </p:nvSpPr>
        <p:spPr bwMode="auto">
          <a:xfrm>
            <a:off x="981075" y="2995248"/>
            <a:ext cx="2350323" cy="400110"/>
          </a:xfrm>
          <a:prstGeom prst="rect">
            <a:avLst/>
          </a:prstGeom>
          <a:noFill/>
          <a:ln w="9525">
            <a:noFill/>
            <a:miter lim="800000"/>
            <a:headEnd/>
            <a:tailEnd/>
          </a:ln>
          <a:effectLst/>
        </p:spPr>
        <p:txBody>
          <a:bodyPr wrap="none">
            <a:spAutoFit/>
          </a:bodyPr>
          <a:lstStyle/>
          <a:p>
            <a:r>
              <a:rPr lang="en-US" sz="2000">
                <a:latin typeface="Arial" pitchFamily="34" charset="0"/>
                <a:cs typeface="Arial" pitchFamily="34" charset="0"/>
              </a:rPr>
              <a:t>Decrease pressure</a:t>
            </a:r>
          </a:p>
        </p:txBody>
      </p:sp>
      <p:sp>
        <p:nvSpPr>
          <p:cNvPr id="43" name="Text Box 13"/>
          <p:cNvSpPr txBox="1">
            <a:spLocks noChangeArrowheads="1"/>
          </p:cNvSpPr>
          <p:nvPr/>
        </p:nvSpPr>
        <p:spPr bwMode="auto">
          <a:xfrm>
            <a:off x="4366611" y="2995248"/>
            <a:ext cx="3374642" cy="400110"/>
          </a:xfrm>
          <a:prstGeom prst="rect">
            <a:avLst/>
          </a:prstGeom>
          <a:noFill/>
          <a:ln w="9525">
            <a:noFill/>
            <a:miter lim="800000"/>
            <a:headEnd/>
            <a:tailEnd/>
          </a:ln>
          <a:effectLst/>
        </p:spPr>
        <p:txBody>
          <a:bodyPr wrap="none">
            <a:spAutoFit/>
          </a:bodyPr>
          <a:lstStyle/>
          <a:p>
            <a:pPr algn="ctr"/>
            <a:r>
              <a:rPr lang="en-US" sz="2000">
                <a:latin typeface="Arial" pitchFamily="34" charset="0"/>
                <a:cs typeface="Arial" pitchFamily="34" charset="0"/>
              </a:rPr>
              <a:t>Side with most moles of gas</a:t>
            </a:r>
          </a:p>
        </p:txBody>
      </p:sp>
      <p:sp>
        <p:nvSpPr>
          <p:cNvPr id="44" name="Text Box 14"/>
          <p:cNvSpPr txBox="1">
            <a:spLocks noChangeArrowheads="1"/>
          </p:cNvSpPr>
          <p:nvPr/>
        </p:nvSpPr>
        <p:spPr bwMode="auto">
          <a:xfrm>
            <a:off x="981075" y="3858848"/>
            <a:ext cx="2180405" cy="400110"/>
          </a:xfrm>
          <a:prstGeom prst="rect">
            <a:avLst/>
          </a:prstGeom>
          <a:noFill/>
          <a:ln w="9525">
            <a:noFill/>
            <a:miter lim="800000"/>
            <a:headEnd/>
            <a:tailEnd/>
          </a:ln>
          <a:effectLst/>
        </p:spPr>
        <p:txBody>
          <a:bodyPr wrap="none">
            <a:spAutoFit/>
          </a:bodyPr>
          <a:lstStyle/>
          <a:p>
            <a:r>
              <a:rPr lang="en-US" sz="2000">
                <a:latin typeface="Arial" pitchFamily="34" charset="0"/>
                <a:cs typeface="Arial" pitchFamily="34" charset="0"/>
              </a:rPr>
              <a:t>Decrease volume</a:t>
            </a:r>
          </a:p>
        </p:txBody>
      </p:sp>
      <p:sp>
        <p:nvSpPr>
          <p:cNvPr id="45" name="Text Box 15"/>
          <p:cNvSpPr txBox="1">
            <a:spLocks noChangeArrowheads="1"/>
          </p:cNvSpPr>
          <p:nvPr/>
        </p:nvSpPr>
        <p:spPr bwMode="auto">
          <a:xfrm>
            <a:off x="981075" y="3427048"/>
            <a:ext cx="2064989" cy="400110"/>
          </a:xfrm>
          <a:prstGeom prst="rect">
            <a:avLst/>
          </a:prstGeom>
          <a:noFill/>
          <a:ln w="9525">
            <a:noFill/>
            <a:miter lim="800000"/>
            <a:headEnd/>
            <a:tailEnd/>
          </a:ln>
          <a:effectLst/>
        </p:spPr>
        <p:txBody>
          <a:bodyPr wrap="none">
            <a:spAutoFit/>
          </a:bodyPr>
          <a:lstStyle/>
          <a:p>
            <a:r>
              <a:rPr lang="en-US" sz="2000">
                <a:latin typeface="Arial" pitchFamily="34" charset="0"/>
                <a:cs typeface="Arial" pitchFamily="34" charset="0"/>
              </a:rPr>
              <a:t>Increase volume</a:t>
            </a:r>
          </a:p>
        </p:txBody>
      </p:sp>
      <p:sp>
        <p:nvSpPr>
          <p:cNvPr id="47" name="Text Box 16"/>
          <p:cNvSpPr txBox="1">
            <a:spLocks noChangeArrowheads="1"/>
          </p:cNvSpPr>
          <p:nvPr/>
        </p:nvSpPr>
        <p:spPr bwMode="auto">
          <a:xfrm>
            <a:off x="4366611" y="3427048"/>
            <a:ext cx="3374642" cy="400110"/>
          </a:xfrm>
          <a:prstGeom prst="rect">
            <a:avLst/>
          </a:prstGeom>
          <a:noFill/>
          <a:ln w="9525">
            <a:noFill/>
            <a:miter lim="800000"/>
            <a:headEnd/>
            <a:tailEnd/>
          </a:ln>
          <a:effectLst/>
        </p:spPr>
        <p:txBody>
          <a:bodyPr wrap="none">
            <a:spAutoFit/>
          </a:bodyPr>
          <a:lstStyle/>
          <a:p>
            <a:pPr algn="ctr"/>
            <a:r>
              <a:rPr lang="en-US" sz="2000">
                <a:latin typeface="Arial" pitchFamily="34" charset="0"/>
                <a:cs typeface="Arial" pitchFamily="34" charset="0"/>
              </a:rPr>
              <a:t>Side with most moles of gas</a:t>
            </a:r>
          </a:p>
        </p:txBody>
      </p:sp>
      <p:sp>
        <p:nvSpPr>
          <p:cNvPr id="48" name="Text Box 17"/>
          <p:cNvSpPr txBox="1">
            <a:spLocks noChangeArrowheads="1"/>
          </p:cNvSpPr>
          <p:nvPr/>
        </p:nvSpPr>
        <p:spPr bwMode="auto">
          <a:xfrm>
            <a:off x="4272843" y="3858848"/>
            <a:ext cx="3560590" cy="400110"/>
          </a:xfrm>
          <a:prstGeom prst="rect">
            <a:avLst/>
          </a:prstGeom>
          <a:noFill/>
          <a:ln w="9525">
            <a:noFill/>
            <a:miter lim="800000"/>
            <a:headEnd/>
            <a:tailEnd/>
          </a:ln>
          <a:effectLst/>
        </p:spPr>
        <p:txBody>
          <a:bodyPr wrap="none">
            <a:spAutoFit/>
          </a:bodyPr>
          <a:lstStyle/>
          <a:p>
            <a:pPr algn="ctr"/>
            <a:r>
              <a:rPr lang="en-US" sz="2000">
                <a:latin typeface="Arial" pitchFamily="34" charset="0"/>
                <a:cs typeface="Arial" pitchFamily="34" charset="0"/>
              </a:rPr>
              <a:t>Side with fewest moles of gas</a:t>
            </a:r>
          </a:p>
        </p:txBody>
      </p:sp>
      <p:sp>
        <p:nvSpPr>
          <p:cNvPr id="53" name="Text Box 3"/>
          <p:cNvSpPr txBox="1">
            <a:spLocks noChangeArrowheads="1"/>
          </p:cNvSpPr>
          <p:nvPr/>
        </p:nvSpPr>
        <p:spPr bwMode="auto">
          <a:xfrm>
            <a:off x="261133" y="4507890"/>
            <a:ext cx="3745321" cy="461665"/>
          </a:xfrm>
          <a:prstGeom prst="rect">
            <a:avLst/>
          </a:prstGeom>
          <a:noFill/>
          <a:ln w="9525">
            <a:noFill/>
            <a:miter lim="800000"/>
            <a:headEnd/>
            <a:tailEnd/>
          </a:ln>
          <a:effectLst/>
        </p:spPr>
        <p:txBody>
          <a:bodyPr wrap="none">
            <a:spAutoFit/>
          </a:bodyPr>
          <a:lstStyle/>
          <a:p>
            <a:pPr>
              <a:buFontTx/>
              <a:buChar char="•"/>
            </a:pPr>
            <a:r>
              <a:rPr lang="en-US" sz="2400" dirty="0">
                <a:latin typeface="Arial" pitchFamily="34" charset="0"/>
                <a:cs typeface="Arial" pitchFamily="34" charset="0"/>
              </a:rPr>
              <a:t> Changes in Temperature</a:t>
            </a:r>
          </a:p>
        </p:txBody>
      </p:sp>
      <p:sp>
        <p:nvSpPr>
          <p:cNvPr id="54" name="Text Box 4"/>
          <p:cNvSpPr txBox="1">
            <a:spLocks noChangeArrowheads="1"/>
          </p:cNvSpPr>
          <p:nvPr/>
        </p:nvSpPr>
        <p:spPr bwMode="auto">
          <a:xfrm>
            <a:off x="1332648" y="4969555"/>
            <a:ext cx="1127232" cy="400110"/>
          </a:xfrm>
          <a:prstGeom prst="rect">
            <a:avLst/>
          </a:prstGeom>
          <a:noFill/>
          <a:ln w="9525">
            <a:noFill/>
            <a:miter lim="800000"/>
            <a:headEnd/>
            <a:tailEnd/>
          </a:ln>
          <a:effectLst/>
        </p:spPr>
        <p:txBody>
          <a:bodyPr wrap="none">
            <a:spAutoFit/>
          </a:bodyPr>
          <a:lstStyle/>
          <a:p>
            <a:r>
              <a:rPr lang="en-US" sz="2000" b="1" u="sng">
                <a:latin typeface="Arial" pitchFamily="34" charset="0"/>
                <a:cs typeface="Arial" pitchFamily="34" charset="0"/>
              </a:rPr>
              <a:t>Change</a:t>
            </a:r>
          </a:p>
        </p:txBody>
      </p:sp>
      <p:sp>
        <p:nvSpPr>
          <p:cNvPr id="55" name="Text Box 5"/>
          <p:cNvSpPr txBox="1">
            <a:spLocks noChangeArrowheads="1"/>
          </p:cNvSpPr>
          <p:nvPr/>
        </p:nvSpPr>
        <p:spPr bwMode="auto">
          <a:xfrm>
            <a:off x="4075848" y="4969555"/>
            <a:ext cx="1980029" cy="400110"/>
          </a:xfrm>
          <a:prstGeom prst="rect">
            <a:avLst/>
          </a:prstGeom>
          <a:noFill/>
          <a:ln w="9525">
            <a:noFill/>
            <a:miter lim="800000"/>
            <a:headEnd/>
            <a:tailEnd/>
          </a:ln>
          <a:effectLst/>
        </p:spPr>
        <p:txBody>
          <a:bodyPr wrap="none">
            <a:spAutoFit/>
          </a:bodyPr>
          <a:lstStyle/>
          <a:p>
            <a:r>
              <a:rPr lang="en-US" sz="2000" b="1" u="sng">
                <a:latin typeface="Arial" pitchFamily="34" charset="0"/>
                <a:cs typeface="Arial" pitchFamily="34" charset="0"/>
              </a:rPr>
              <a:t>Exothermic Rx</a:t>
            </a:r>
          </a:p>
        </p:txBody>
      </p:sp>
      <p:sp>
        <p:nvSpPr>
          <p:cNvPr id="56" name="Text Box 6"/>
          <p:cNvSpPr txBox="1">
            <a:spLocks noChangeArrowheads="1"/>
          </p:cNvSpPr>
          <p:nvPr/>
        </p:nvSpPr>
        <p:spPr bwMode="auto">
          <a:xfrm>
            <a:off x="646848" y="5502955"/>
            <a:ext cx="2688557" cy="400110"/>
          </a:xfrm>
          <a:prstGeom prst="rect">
            <a:avLst/>
          </a:prstGeom>
          <a:noFill/>
          <a:ln w="9525">
            <a:noFill/>
            <a:miter lim="800000"/>
            <a:headEnd/>
            <a:tailEnd/>
          </a:ln>
          <a:effectLst/>
        </p:spPr>
        <p:txBody>
          <a:bodyPr wrap="none">
            <a:spAutoFit/>
          </a:bodyPr>
          <a:lstStyle/>
          <a:p>
            <a:r>
              <a:rPr lang="en-US" sz="2000">
                <a:latin typeface="Arial" pitchFamily="34" charset="0"/>
                <a:cs typeface="Arial" pitchFamily="34" charset="0"/>
              </a:rPr>
              <a:t>Increase temperature </a:t>
            </a:r>
          </a:p>
        </p:txBody>
      </p:sp>
      <p:sp>
        <p:nvSpPr>
          <p:cNvPr id="57" name="Text Box 7"/>
          <p:cNvSpPr txBox="1">
            <a:spLocks noChangeArrowheads="1"/>
          </p:cNvSpPr>
          <p:nvPr/>
        </p:nvSpPr>
        <p:spPr bwMode="auto">
          <a:xfrm>
            <a:off x="4434618" y="5502955"/>
            <a:ext cx="1609736" cy="400110"/>
          </a:xfrm>
          <a:prstGeom prst="rect">
            <a:avLst/>
          </a:prstGeom>
          <a:noFill/>
          <a:ln w="9525">
            <a:noFill/>
            <a:miter lim="800000"/>
            <a:headEnd/>
            <a:tailEnd/>
          </a:ln>
          <a:effectLst/>
        </p:spPr>
        <p:txBody>
          <a:bodyPr wrap="none">
            <a:spAutoFit/>
          </a:bodyPr>
          <a:lstStyle/>
          <a:p>
            <a:pPr algn="ctr"/>
            <a:r>
              <a:rPr lang="en-US" sz="2000" i="1">
                <a:latin typeface="Arial" pitchFamily="34" charset="0"/>
                <a:cs typeface="Arial" pitchFamily="34" charset="0"/>
              </a:rPr>
              <a:t>K</a:t>
            </a:r>
            <a:r>
              <a:rPr lang="en-US" sz="2000">
                <a:latin typeface="Arial" pitchFamily="34" charset="0"/>
                <a:cs typeface="Arial" pitchFamily="34" charset="0"/>
              </a:rPr>
              <a:t> decreases</a:t>
            </a:r>
          </a:p>
        </p:txBody>
      </p:sp>
      <p:sp>
        <p:nvSpPr>
          <p:cNvPr id="58" name="Text Box 8"/>
          <p:cNvSpPr txBox="1">
            <a:spLocks noChangeArrowheads="1"/>
          </p:cNvSpPr>
          <p:nvPr/>
        </p:nvSpPr>
        <p:spPr bwMode="auto">
          <a:xfrm>
            <a:off x="646848" y="5960155"/>
            <a:ext cx="2733441" cy="400110"/>
          </a:xfrm>
          <a:prstGeom prst="rect">
            <a:avLst/>
          </a:prstGeom>
          <a:noFill/>
          <a:ln w="9525">
            <a:noFill/>
            <a:miter lim="800000"/>
            <a:headEnd/>
            <a:tailEnd/>
          </a:ln>
          <a:effectLst/>
        </p:spPr>
        <p:txBody>
          <a:bodyPr wrap="none">
            <a:spAutoFit/>
          </a:bodyPr>
          <a:lstStyle/>
          <a:p>
            <a:r>
              <a:rPr lang="en-US" sz="2000">
                <a:latin typeface="Arial" pitchFamily="34" charset="0"/>
                <a:cs typeface="Arial" pitchFamily="34" charset="0"/>
              </a:rPr>
              <a:t>Decrease temperature</a:t>
            </a:r>
          </a:p>
        </p:txBody>
      </p:sp>
      <p:sp>
        <p:nvSpPr>
          <p:cNvPr id="59" name="Text Box 9"/>
          <p:cNvSpPr txBox="1">
            <a:spLocks noChangeArrowheads="1"/>
          </p:cNvSpPr>
          <p:nvPr/>
        </p:nvSpPr>
        <p:spPr bwMode="auto">
          <a:xfrm>
            <a:off x="4477098" y="5960155"/>
            <a:ext cx="1524776" cy="400110"/>
          </a:xfrm>
          <a:prstGeom prst="rect">
            <a:avLst/>
          </a:prstGeom>
          <a:noFill/>
          <a:ln w="9525">
            <a:noFill/>
            <a:miter lim="800000"/>
            <a:headEnd/>
            <a:tailEnd/>
          </a:ln>
          <a:effectLst/>
        </p:spPr>
        <p:txBody>
          <a:bodyPr wrap="none">
            <a:spAutoFit/>
          </a:bodyPr>
          <a:lstStyle/>
          <a:p>
            <a:pPr algn="ctr"/>
            <a:r>
              <a:rPr lang="en-US" sz="2000" i="1">
                <a:latin typeface="Arial" pitchFamily="34" charset="0"/>
                <a:cs typeface="Arial" pitchFamily="34" charset="0"/>
              </a:rPr>
              <a:t>K</a:t>
            </a:r>
            <a:r>
              <a:rPr lang="en-US" sz="2000">
                <a:latin typeface="Arial" pitchFamily="34" charset="0"/>
                <a:cs typeface="Arial" pitchFamily="34" charset="0"/>
              </a:rPr>
              <a:t> increases</a:t>
            </a:r>
            <a:endParaRPr lang="en-US" sz="2000" i="1">
              <a:latin typeface="Arial" pitchFamily="34" charset="0"/>
              <a:cs typeface="Arial" pitchFamily="34" charset="0"/>
            </a:endParaRPr>
          </a:p>
        </p:txBody>
      </p:sp>
      <p:sp>
        <p:nvSpPr>
          <p:cNvPr id="60" name="Text Box 10"/>
          <p:cNvSpPr txBox="1">
            <a:spLocks noChangeArrowheads="1"/>
          </p:cNvSpPr>
          <p:nvPr/>
        </p:nvSpPr>
        <p:spPr bwMode="auto">
          <a:xfrm>
            <a:off x="6819048" y="4969555"/>
            <a:ext cx="2151551" cy="400110"/>
          </a:xfrm>
          <a:prstGeom prst="rect">
            <a:avLst/>
          </a:prstGeom>
          <a:noFill/>
          <a:ln w="9525">
            <a:noFill/>
            <a:miter lim="800000"/>
            <a:headEnd/>
            <a:tailEnd/>
          </a:ln>
          <a:effectLst/>
        </p:spPr>
        <p:txBody>
          <a:bodyPr wrap="none">
            <a:spAutoFit/>
          </a:bodyPr>
          <a:lstStyle/>
          <a:p>
            <a:r>
              <a:rPr lang="en-US" sz="2000" b="1" u="sng">
                <a:latin typeface="Arial" pitchFamily="34" charset="0"/>
                <a:cs typeface="Arial" pitchFamily="34" charset="0"/>
              </a:rPr>
              <a:t>Endothermic Rx</a:t>
            </a:r>
          </a:p>
        </p:txBody>
      </p:sp>
      <p:sp>
        <p:nvSpPr>
          <p:cNvPr id="61" name="Text Box 11"/>
          <p:cNvSpPr txBox="1">
            <a:spLocks noChangeArrowheads="1"/>
          </p:cNvSpPr>
          <p:nvPr/>
        </p:nvSpPr>
        <p:spPr bwMode="auto">
          <a:xfrm>
            <a:off x="7071045" y="5473905"/>
            <a:ext cx="1524776" cy="400110"/>
          </a:xfrm>
          <a:prstGeom prst="rect">
            <a:avLst/>
          </a:prstGeom>
          <a:noFill/>
          <a:ln w="9525">
            <a:noFill/>
            <a:miter lim="800000"/>
            <a:headEnd/>
            <a:tailEnd/>
          </a:ln>
          <a:effectLst/>
        </p:spPr>
        <p:txBody>
          <a:bodyPr wrap="none">
            <a:spAutoFit/>
          </a:bodyPr>
          <a:lstStyle/>
          <a:p>
            <a:pPr algn="ctr"/>
            <a:r>
              <a:rPr lang="en-US" sz="2000" i="1">
                <a:latin typeface="Arial" pitchFamily="34" charset="0"/>
                <a:cs typeface="Arial" pitchFamily="34" charset="0"/>
              </a:rPr>
              <a:t>K</a:t>
            </a:r>
            <a:r>
              <a:rPr lang="en-US" sz="2000">
                <a:latin typeface="Arial" pitchFamily="34" charset="0"/>
                <a:cs typeface="Arial" pitchFamily="34" charset="0"/>
              </a:rPr>
              <a:t> increases</a:t>
            </a:r>
          </a:p>
        </p:txBody>
      </p:sp>
      <p:sp>
        <p:nvSpPr>
          <p:cNvPr id="62" name="Text Box 12"/>
          <p:cNvSpPr txBox="1">
            <a:spLocks noChangeArrowheads="1"/>
          </p:cNvSpPr>
          <p:nvPr/>
        </p:nvSpPr>
        <p:spPr bwMode="auto">
          <a:xfrm>
            <a:off x="7089955" y="5960155"/>
            <a:ext cx="1609736" cy="400110"/>
          </a:xfrm>
          <a:prstGeom prst="rect">
            <a:avLst/>
          </a:prstGeom>
          <a:noFill/>
          <a:ln w="9525">
            <a:noFill/>
            <a:miter lim="800000"/>
            <a:headEnd/>
            <a:tailEnd/>
          </a:ln>
          <a:effectLst/>
        </p:spPr>
        <p:txBody>
          <a:bodyPr wrap="none">
            <a:spAutoFit/>
          </a:bodyPr>
          <a:lstStyle/>
          <a:p>
            <a:pPr algn="ctr"/>
            <a:r>
              <a:rPr lang="en-US" sz="2000" i="1">
                <a:latin typeface="Arial" pitchFamily="34" charset="0"/>
                <a:cs typeface="Arial" pitchFamily="34" charset="0"/>
              </a:rPr>
              <a:t>K</a:t>
            </a:r>
            <a:r>
              <a:rPr lang="en-US" sz="2000">
                <a:latin typeface="Arial" pitchFamily="34" charset="0"/>
                <a:cs typeface="Arial" pitchFamily="34" charset="0"/>
              </a:rPr>
              <a:t> decreases</a:t>
            </a:r>
            <a:endParaRPr lang="en-US" sz="2000" i="1">
              <a:latin typeface="Arial" pitchFamily="34" charset="0"/>
              <a:cs typeface="Arial" pitchFamily="34" charset="0"/>
            </a:endParaRPr>
          </a:p>
        </p:txBody>
      </p:sp>
    </p:spTree>
    <p:extLst>
      <p:ext uri="{BB962C8B-B14F-4D97-AF65-F5344CB8AC3E}">
        <p14:creationId xmlns:p14="http://schemas.microsoft.com/office/powerpoint/2010/main" val="24663388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itle 1"/>
          <p:cNvSpPr txBox="1">
            <a:spLocks/>
          </p:cNvSpPr>
          <p:nvPr/>
        </p:nvSpPr>
        <p:spPr bwMode="auto">
          <a:xfrm>
            <a:off x="711984" y="188640"/>
            <a:ext cx="7772400" cy="685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defRPr/>
            </a:pPr>
            <a:r>
              <a:rPr lang="id-ID" sz="3600" b="1" cap="all" dirty="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Le Châtelier’s Principle</a:t>
            </a:r>
          </a:p>
        </p:txBody>
      </p:sp>
      <p:sp>
        <p:nvSpPr>
          <p:cNvPr id="29" name="Text Box 19"/>
          <p:cNvSpPr txBox="1">
            <a:spLocks noChangeArrowheads="1"/>
          </p:cNvSpPr>
          <p:nvPr/>
        </p:nvSpPr>
        <p:spPr bwMode="auto">
          <a:xfrm>
            <a:off x="855234" y="5486400"/>
            <a:ext cx="6785832" cy="400110"/>
          </a:xfrm>
          <a:prstGeom prst="rect">
            <a:avLst/>
          </a:prstGeom>
          <a:noFill/>
          <a:ln w="9525">
            <a:noFill/>
            <a:miter lim="800000"/>
            <a:headEnd/>
            <a:tailEnd/>
          </a:ln>
          <a:effectLst/>
        </p:spPr>
        <p:txBody>
          <a:bodyPr wrap="none">
            <a:spAutoFit/>
          </a:bodyPr>
          <a:lstStyle/>
          <a:p>
            <a:pPr algn="ctr"/>
            <a:r>
              <a:rPr lang="en-US" sz="2000">
                <a:latin typeface="Arial" pitchFamily="34" charset="0"/>
                <a:cs typeface="Arial" pitchFamily="34" charset="0"/>
              </a:rPr>
              <a:t>Catalyst lowers </a:t>
            </a:r>
            <a:r>
              <a:rPr lang="en-US" sz="2000" i="1">
                <a:latin typeface="Arial" pitchFamily="34" charset="0"/>
                <a:cs typeface="Arial" pitchFamily="34" charset="0"/>
              </a:rPr>
              <a:t>E</a:t>
            </a:r>
            <a:r>
              <a:rPr lang="en-US" sz="2000" i="1" baseline="-25000">
                <a:latin typeface="Arial" pitchFamily="34" charset="0"/>
                <a:cs typeface="Arial" pitchFamily="34" charset="0"/>
              </a:rPr>
              <a:t>a</a:t>
            </a:r>
            <a:r>
              <a:rPr lang="en-US" sz="2000">
                <a:latin typeface="Arial" pitchFamily="34" charset="0"/>
                <a:cs typeface="Arial" pitchFamily="34" charset="0"/>
              </a:rPr>
              <a:t> for </a:t>
            </a:r>
            <a:r>
              <a:rPr lang="en-US" sz="2000" b="1">
                <a:latin typeface="Arial" pitchFamily="34" charset="0"/>
                <a:cs typeface="Arial" pitchFamily="34" charset="0"/>
              </a:rPr>
              <a:t>both</a:t>
            </a:r>
            <a:r>
              <a:rPr lang="en-US" sz="2000">
                <a:latin typeface="Arial" pitchFamily="34" charset="0"/>
                <a:cs typeface="Arial" pitchFamily="34" charset="0"/>
              </a:rPr>
              <a:t> forward and reverse reactions.</a:t>
            </a:r>
          </a:p>
        </p:txBody>
      </p:sp>
      <p:sp>
        <p:nvSpPr>
          <p:cNvPr id="30" name="Text Box 20"/>
          <p:cNvSpPr txBox="1">
            <a:spLocks noChangeArrowheads="1"/>
          </p:cNvSpPr>
          <p:nvPr/>
        </p:nvSpPr>
        <p:spPr bwMode="auto">
          <a:xfrm>
            <a:off x="260350" y="5972175"/>
            <a:ext cx="7478713" cy="707886"/>
          </a:xfrm>
          <a:prstGeom prst="rect">
            <a:avLst/>
          </a:prstGeom>
          <a:noFill/>
          <a:ln w="9525">
            <a:noFill/>
            <a:miter lim="800000"/>
            <a:headEnd/>
            <a:tailEnd/>
          </a:ln>
          <a:effectLst/>
        </p:spPr>
        <p:txBody>
          <a:bodyPr>
            <a:spAutoFit/>
          </a:bodyPr>
          <a:lstStyle/>
          <a:p>
            <a:r>
              <a:rPr lang="en-US" sz="2000">
                <a:latin typeface="Arial" pitchFamily="34" charset="0"/>
                <a:cs typeface="Arial" pitchFamily="34" charset="0"/>
              </a:rPr>
              <a:t>Catalyst does not change equilibrium constant or shift equilibrium.</a:t>
            </a:r>
          </a:p>
        </p:txBody>
      </p:sp>
      <p:sp>
        <p:nvSpPr>
          <p:cNvPr id="31" name="Text Box 23"/>
          <p:cNvSpPr txBox="1">
            <a:spLocks noChangeArrowheads="1"/>
          </p:cNvSpPr>
          <p:nvPr/>
        </p:nvSpPr>
        <p:spPr bwMode="auto">
          <a:xfrm>
            <a:off x="203200" y="1052736"/>
            <a:ext cx="6545382" cy="1323439"/>
          </a:xfrm>
          <a:prstGeom prst="rect">
            <a:avLst/>
          </a:prstGeom>
          <a:noFill/>
          <a:ln w="9525">
            <a:noFill/>
            <a:miter lim="800000"/>
            <a:headEnd/>
            <a:tailEnd/>
          </a:ln>
          <a:effectLst/>
        </p:spPr>
        <p:txBody>
          <a:bodyPr wrap="none">
            <a:spAutoFit/>
          </a:bodyPr>
          <a:lstStyle/>
          <a:p>
            <a:pPr>
              <a:buFontTx/>
              <a:buChar char="•"/>
            </a:pPr>
            <a:r>
              <a:rPr lang="en-US" sz="2000" dirty="0">
                <a:latin typeface="Arial" pitchFamily="34" charset="0"/>
                <a:cs typeface="Arial" pitchFamily="34" charset="0"/>
              </a:rPr>
              <a:t> Adding a Catalyst</a:t>
            </a:r>
          </a:p>
          <a:p>
            <a:pPr lvl="1">
              <a:buFontTx/>
              <a:buChar char="•"/>
            </a:pPr>
            <a:r>
              <a:rPr lang="en-US" sz="2000" dirty="0">
                <a:latin typeface="Arial" pitchFamily="34" charset="0"/>
                <a:cs typeface="Arial" pitchFamily="34" charset="0"/>
              </a:rPr>
              <a:t> does not change </a:t>
            </a:r>
            <a:r>
              <a:rPr lang="en-US" sz="2000" i="1" dirty="0">
                <a:latin typeface="Arial" pitchFamily="34" charset="0"/>
                <a:cs typeface="Arial" pitchFamily="34" charset="0"/>
              </a:rPr>
              <a:t>K</a:t>
            </a:r>
            <a:endParaRPr lang="en-US" sz="2000" dirty="0">
              <a:latin typeface="Arial" pitchFamily="34" charset="0"/>
              <a:cs typeface="Arial" pitchFamily="34" charset="0"/>
            </a:endParaRPr>
          </a:p>
          <a:p>
            <a:pPr lvl="1">
              <a:buFontTx/>
              <a:buChar char="•"/>
            </a:pPr>
            <a:r>
              <a:rPr lang="en-US" sz="2000" dirty="0">
                <a:latin typeface="Arial" pitchFamily="34" charset="0"/>
                <a:cs typeface="Arial" pitchFamily="34" charset="0"/>
              </a:rPr>
              <a:t> does not shift the position of an equilibrium system</a:t>
            </a:r>
          </a:p>
          <a:p>
            <a:pPr lvl="1">
              <a:buFontTx/>
              <a:buChar char="•"/>
            </a:pPr>
            <a:r>
              <a:rPr lang="en-US" sz="2000" dirty="0">
                <a:latin typeface="Arial" pitchFamily="34" charset="0"/>
                <a:cs typeface="Arial" pitchFamily="34" charset="0"/>
              </a:rPr>
              <a:t> system will reach equilibrium sooner</a:t>
            </a:r>
          </a:p>
        </p:txBody>
      </p:sp>
      <p:pic>
        <p:nvPicPr>
          <p:cNvPr id="32" name="Picture 26"/>
          <p:cNvPicPr>
            <a:picLocks noChangeAspect="1" noChangeArrowheads="1"/>
          </p:cNvPicPr>
          <p:nvPr/>
        </p:nvPicPr>
        <p:blipFill>
          <a:blip r:embed="rId2" cstate="print"/>
          <a:srcRect/>
          <a:stretch>
            <a:fillRect/>
          </a:stretch>
        </p:blipFill>
        <p:spPr bwMode="auto">
          <a:xfrm>
            <a:off x="1074169" y="2780928"/>
            <a:ext cx="2560004" cy="2502768"/>
          </a:xfrm>
          <a:prstGeom prst="rect">
            <a:avLst/>
          </a:prstGeom>
          <a:noFill/>
          <a:ln w="9525">
            <a:noFill/>
            <a:miter lim="800000"/>
            <a:headEnd/>
            <a:tailEnd/>
          </a:ln>
          <a:effectLst/>
        </p:spPr>
      </p:pic>
      <p:pic>
        <p:nvPicPr>
          <p:cNvPr id="49" name="Picture 27"/>
          <p:cNvPicPr>
            <a:picLocks noChangeAspect="1" noChangeArrowheads="1"/>
          </p:cNvPicPr>
          <p:nvPr/>
        </p:nvPicPr>
        <p:blipFill>
          <a:blip r:embed="rId3" cstate="print"/>
          <a:srcRect/>
          <a:stretch>
            <a:fillRect/>
          </a:stretch>
        </p:blipFill>
        <p:spPr bwMode="auto">
          <a:xfrm>
            <a:off x="5175209" y="2780928"/>
            <a:ext cx="2497564" cy="2479353"/>
          </a:xfrm>
          <a:prstGeom prst="rect">
            <a:avLst/>
          </a:prstGeom>
          <a:noFill/>
          <a:ln w="9525">
            <a:noFill/>
            <a:miter lim="800000"/>
            <a:headEnd/>
            <a:tailEnd/>
          </a:ln>
          <a:effectLst/>
        </p:spPr>
      </p:pic>
    </p:spTree>
    <p:extLst>
      <p:ext uri="{BB962C8B-B14F-4D97-AF65-F5344CB8AC3E}">
        <p14:creationId xmlns:p14="http://schemas.microsoft.com/office/powerpoint/2010/main" val="30106680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bwMode="auto">
          <a:xfrm>
            <a:off x="654050" y="152401"/>
            <a:ext cx="7772400" cy="685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defRPr/>
            </a:pPr>
            <a:r>
              <a:rPr lang="id-ID" sz="4000" b="1" cap="all" dirty="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Chemical equilibrium </a:t>
            </a:r>
            <a:endParaRPr lang="id-ID" sz="4000" dirty="0">
              <a:solidFill>
                <a:schemeClr val="accent2">
                  <a:lumMod val="75000"/>
                </a:schemeClr>
              </a:solidFill>
            </a:endParaRPr>
          </a:p>
        </p:txBody>
      </p:sp>
      <p:sp>
        <p:nvSpPr>
          <p:cNvPr id="2" name="Rectangle 1"/>
          <p:cNvSpPr/>
          <p:nvPr/>
        </p:nvSpPr>
        <p:spPr>
          <a:xfrm>
            <a:off x="633256" y="1268760"/>
            <a:ext cx="7971191" cy="2308324"/>
          </a:xfrm>
          <a:prstGeom prst="rect">
            <a:avLst/>
          </a:prstGeom>
        </p:spPr>
        <p:txBody>
          <a:bodyPr wrap="square">
            <a:spAutoFit/>
          </a:bodyPr>
          <a:lstStyle/>
          <a:p>
            <a:pPr marL="457200" indent="-457200">
              <a:spcBef>
                <a:spcPct val="50000"/>
              </a:spcBef>
            </a:pPr>
            <a:r>
              <a:rPr lang="en-US" sz="2400" b="1" i="1" dirty="0">
                <a:latin typeface="Arial" pitchFamily="34" charset="0"/>
                <a:cs typeface="Arial" pitchFamily="34" charset="0"/>
              </a:rPr>
              <a:t>Chemical equilibrium</a:t>
            </a:r>
            <a:r>
              <a:rPr lang="en-US" sz="2400" dirty="0">
                <a:latin typeface="Arial" pitchFamily="34" charset="0"/>
                <a:cs typeface="Arial" pitchFamily="34" charset="0"/>
              </a:rPr>
              <a:t> is achieved when:</a:t>
            </a:r>
          </a:p>
          <a:p>
            <a:pPr marL="457200" indent="-457200">
              <a:spcBef>
                <a:spcPct val="50000"/>
              </a:spcBef>
              <a:buFontTx/>
              <a:buChar char="•"/>
            </a:pPr>
            <a:r>
              <a:rPr lang="en-US" sz="2400" dirty="0">
                <a:latin typeface="Arial" pitchFamily="34" charset="0"/>
                <a:cs typeface="Arial" pitchFamily="34" charset="0"/>
              </a:rPr>
              <a:t>the rates of the forward and reverse reactions are equal and </a:t>
            </a:r>
          </a:p>
          <a:p>
            <a:pPr marL="457200" indent="-457200">
              <a:spcBef>
                <a:spcPct val="50000"/>
              </a:spcBef>
              <a:buFontTx/>
              <a:buChar char="•"/>
            </a:pPr>
            <a:r>
              <a:rPr lang="en-US" sz="2400" dirty="0">
                <a:latin typeface="Arial" pitchFamily="34" charset="0"/>
                <a:cs typeface="Arial" pitchFamily="34" charset="0"/>
              </a:rPr>
              <a:t>the concentrations of the reactants and products remain constant</a:t>
            </a:r>
          </a:p>
        </p:txBody>
      </p:sp>
      <p:pic>
        <p:nvPicPr>
          <p:cNvPr id="16" name="Picture 17" descr="CHA56027"/>
          <p:cNvPicPr>
            <a:picLocks noChangeAspect="1" noChangeArrowheads="1"/>
          </p:cNvPicPr>
          <p:nvPr/>
        </p:nvPicPr>
        <p:blipFill>
          <a:blip r:embed="rId2" cstate="print"/>
          <a:srcRect/>
          <a:stretch>
            <a:fillRect/>
          </a:stretch>
        </p:blipFill>
        <p:spPr bwMode="auto">
          <a:xfrm>
            <a:off x="76200" y="4648200"/>
            <a:ext cx="3657600" cy="2006600"/>
          </a:xfrm>
          <a:prstGeom prst="rect">
            <a:avLst/>
          </a:prstGeom>
          <a:noFill/>
        </p:spPr>
      </p:pic>
      <p:sp>
        <p:nvSpPr>
          <p:cNvPr id="18" name="Text Box 4"/>
          <p:cNvSpPr txBox="1">
            <a:spLocks noChangeArrowheads="1"/>
          </p:cNvSpPr>
          <p:nvPr/>
        </p:nvSpPr>
        <p:spPr bwMode="auto">
          <a:xfrm>
            <a:off x="4419600" y="3733800"/>
            <a:ext cx="3352800" cy="400110"/>
          </a:xfrm>
          <a:prstGeom prst="rect">
            <a:avLst/>
          </a:prstGeom>
          <a:noFill/>
          <a:ln w="9525">
            <a:noFill/>
            <a:miter lim="800000"/>
            <a:headEnd/>
            <a:tailEnd/>
          </a:ln>
          <a:effectLst/>
        </p:spPr>
        <p:txBody>
          <a:bodyPr>
            <a:spAutoFit/>
          </a:bodyPr>
          <a:lstStyle/>
          <a:p>
            <a:pPr algn="ctr">
              <a:spcBef>
                <a:spcPct val="50000"/>
              </a:spcBef>
            </a:pPr>
            <a:r>
              <a:rPr lang="en-US" sz="2000" b="1">
                <a:latin typeface="Arial" pitchFamily="34" charset="0"/>
                <a:cs typeface="Arial" pitchFamily="34" charset="0"/>
              </a:rPr>
              <a:t>Physical equilibrium</a:t>
            </a:r>
            <a:r>
              <a:rPr lang="en-US" sz="2000" b="1" i="1">
                <a:latin typeface="Arial" pitchFamily="34" charset="0"/>
                <a:cs typeface="Arial" pitchFamily="34" charset="0"/>
              </a:rPr>
              <a:t> </a:t>
            </a:r>
          </a:p>
        </p:txBody>
      </p:sp>
      <p:grpSp>
        <p:nvGrpSpPr>
          <p:cNvPr id="19" name="Group 18"/>
          <p:cNvGrpSpPr>
            <a:grpSpLocks/>
          </p:cNvGrpSpPr>
          <p:nvPr/>
        </p:nvGrpSpPr>
        <p:grpSpPr bwMode="auto">
          <a:xfrm>
            <a:off x="4660900" y="4343400"/>
            <a:ext cx="1738313" cy="400050"/>
            <a:chOff x="2936" y="2736"/>
            <a:chExt cx="1095" cy="252"/>
          </a:xfrm>
        </p:grpSpPr>
        <p:sp>
          <p:nvSpPr>
            <p:cNvPr id="20" name="Text Box 5"/>
            <p:cNvSpPr txBox="1">
              <a:spLocks noChangeArrowheads="1"/>
            </p:cNvSpPr>
            <p:nvPr/>
          </p:nvSpPr>
          <p:spPr bwMode="auto">
            <a:xfrm>
              <a:off x="2936" y="2736"/>
              <a:ext cx="606" cy="252"/>
            </a:xfrm>
            <a:prstGeom prst="rect">
              <a:avLst/>
            </a:prstGeom>
            <a:noFill/>
            <a:ln w="9525">
              <a:noFill/>
              <a:miter lim="800000"/>
              <a:headEnd/>
              <a:tailEnd/>
            </a:ln>
            <a:effectLst/>
          </p:spPr>
          <p:txBody>
            <a:bodyPr wrap="none">
              <a:spAutoFit/>
            </a:bodyPr>
            <a:lstStyle/>
            <a:p>
              <a:r>
                <a:rPr lang="en-US" sz="2000">
                  <a:latin typeface="Arial" pitchFamily="34" charset="0"/>
                  <a:cs typeface="Arial" pitchFamily="34" charset="0"/>
                </a:rPr>
                <a:t>H</a:t>
              </a:r>
              <a:r>
                <a:rPr lang="en-US" sz="2000" baseline="-25000">
                  <a:latin typeface="Arial" pitchFamily="34" charset="0"/>
                  <a:cs typeface="Arial" pitchFamily="34" charset="0"/>
                </a:rPr>
                <a:t>2</a:t>
              </a:r>
              <a:r>
                <a:rPr lang="en-US" sz="2000">
                  <a:latin typeface="Arial" pitchFamily="34" charset="0"/>
                  <a:cs typeface="Arial" pitchFamily="34" charset="0"/>
                </a:rPr>
                <a:t>O (</a:t>
              </a:r>
              <a:r>
                <a:rPr lang="en-US" sz="2000" i="1">
                  <a:latin typeface="Arial" pitchFamily="34" charset="0"/>
                  <a:cs typeface="Arial" pitchFamily="34" charset="0"/>
                </a:rPr>
                <a:t>l</a:t>
              </a:r>
              <a:r>
                <a:rPr lang="en-US" sz="2000">
                  <a:latin typeface="Arial" pitchFamily="34" charset="0"/>
                  <a:cs typeface="Arial" pitchFamily="34" charset="0"/>
                </a:rPr>
                <a:t>)</a:t>
              </a:r>
            </a:p>
          </p:txBody>
        </p:sp>
        <p:sp>
          <p:nvSpPr>
            <p:cNvPr id="21" name="Line 6"/>
            <p:cNvSpPr>
              <a:spLocks noChangeShapeType="1"/>
            </p:cNvSpPr>
            <p:nvPr/>
          </p:nvSpPr>
          <p:spPr bwMode="auto">
            <a:xfrm>
              <a:off x="3647" y="2840"/>
              <a:ext cx="384" cy="0"/>
            </a:xfrm>
            <a:prstGeom prst="line">
              <a:avLst/>
            </a:prstGeom>
            <a:noFill/>
            <a:ln w="28575">
              <a:solidFill>
                <a:schemeClr val="tx1"/>
              </a:solidFill>
              <a:round/>
              <a:headEnd/>
              <a:tailEnd type="triangle" w="med" len="med"/>
            </a:ln>
            <a:effectLst/>
          </p:spPr>
          <p:txBody>
            <a:bodyPr/>
            <a:lstStyle/>
            <a:p>
              <a:endParaRPr lang="en-US" sz="2000">
                <a:latin typeface="Arial" pitchFamily="34" charset="0"/>
                <a:cs typeface="Arial" pitchFamily="34" charset="0"/>
              </a:endParaRPr>
            </a:p>
          </p:txBody>
        </p:sp>
      </p:grpSp>
      <p:sp>
        <p:nvSpPr>
          <p:cNvPr id="22" name="Text Box 10"/>
          <p:cNvSpPr txBox="1">
            <a:spLocks noChangeArrowheads="1"/>
          </p:cNvSpPr>
          <p:nvPr/>
        </p:nvSpPr>
        <p:spPr bwMode="auto">
          <a:xfrm>
            <a:off x="4419600" y="5105400"/>
            <a:ext cx="3352800" cy="400110"/>
          </a:xfrm>
          <a:prstGeom prst="rect">
            <a:avLst/>
          </a:prstGeom>
          <a:noFill/>
          <a:ln w="9525">
            <a:noFill/>
            <a:miter lim="800000"/>
            <a:headEnd/>
            <a:tailEnd/>
          </a:ln>
          <a:effectLst/>
        </p:spPr>
        <p:txBody>
          <a:bodyPr>
            <a:spAutoFit/>
          </a:bodyPr>
          <a:lstStyle/>
          <a:p>
            <a:pPr algn="ctr">
              <a:spcBef>
                <a:spcPct val="50000"/>
              </a:spcBef>
            </a:pPr>
            <a:r>
              <a:rPr lang="en-US" sz="2000" b="1">
                <a:latin typeface="Arial" pitchFamily="34" charset="0"/>
                <a:cs typeface="Arial" pitchFamily="34" charset="0"/>
              </a:rPr>
              <a:t>Chemical equilibrium</a:t>
            </a:r>
            <a:r>
              <a:rPr lang="en-US" sz="2000" b="1" i="1">
                <a:latin typeface="Arial" pitchFamily="34" charset="0"/>
                <a:cs typeface="Arial" pitchFamily="34" charset="0"/>
              </a:rPr>
              <a:t> </a:t>
            </a:r>
          </a:p>
        </p:txBody>
      </p:sp>
      <p:grpSp>
        <p:nvGrpSpPr>
          <p:cNvPr id="23" name="Group 21"/>
          <p:cNvGrpSpPr>
            <a:grpSpLocks/>
          </p:cNvGrpSpPr>
          <p:nvPr/>
        </p:nvGrpSpPr>
        <p:grpSpPr bwMode="auto">
          <a:xfrm>
            <a:off x="4495800" y="5638800"/>
            <a:ext cx="1922463" cy="400050"/>
            <a:chOff x="2832" y="3552"/>
            <a:chExt cx="1211" cy="252"/>
          </a:xfrm>
        </p:grpSpPr>
        <p:sp>
          <p:nvSpPr>
            <p:cNvPr id="24" name="Text Box 12"/>
            <p:cNvSpPr txBox="1">
              <a:spLocks noChangeArrowheads="1"/>
            </p:cNvSpPr>
            <p:nvPr/>
          </p:nvSpPr>
          <p:spPr bwMode="auto">
            <a:xfrm>
              <a:off x="2832" y="3552"/>
              <a:ext cx="719" cy="252"/>
            </a:xfrm>
            <a:prstGeom prst="rect">
              <a:avLst/>
            </a:prstGeom>
            <a:noFill/>
            <a:ln w="9525">
              <a:noFill/>
              <a:miter lim="800000"/>
              <a:headEnd/>
              <a:tailEnd/>
            </a:ln>
            <a:effectLst/>
          </p:spPr>
          <p:txBody>
            <a:bodyPr wrap="none">
              <a:spAutoFit/>
            </a:bodyPr>
            <a:lstStyle/>
            <a:p>
              <a:r>
                <a:rPr lang="en-US" sz="2000">
                  <a:latin typeface="Arial" pitchFamily="34" charset="0"/>
                  <a:cs typeface="Arial" pitchFamily="34" charset="0"/>
                </a:rPr>
                <a:t>N</a:t>
              </a:r>
              <a:r>
                <a:rPr lang="en-US" sz="2000" baseline="-25000">
                  <a:latin typeface="Arial" pitchFamily="34" charset="0"/>
                  <a:cs typeface="Arial" pitchFamily="34" charset="0"/>
                </a:rPr>
                <a:t>2</a:t>
              </a:r>
              <a:r>
                <a:rPr lang="en-US" sz="2000">
                  <a:latin typeface="Arial" pitchFamily="34" charset="0"/>
                  <a:cs typeface="Arial" pitchFamily="34" charset="0"/>
                </a:rPr>
                <a:t>O</a:t>
              </a:r>
              <a:r>
                <a:rPr lang="en-US" sz="2000" baseline="-25000">
                  <a:latin typeface="Arial" pitchFamily="34" charset="0"/>
                  <a:cs typeface="Arial" pitchFamily="34" charset="0"/>
                </a:rPr>
                <a:t>4</a:t>
              </a:r>
              <a:r>
                <a:rPr lang="en-US" sz="2000">
                  <a:latin typeface="Arial" pitchFamily="34" charset="0"/>
                  <a:cs typeface="Arial" pitchFamily="34" charset="0"/>
                </a:rPr>
                <a:t> (</a:t>
              </a:r>
              <a:r>
                <a:rPr lang="en-US" sz="2000" i="1">
                  <a:latin typeface="Arial" pitchFamily="34" charset="0"/>
                  <a:cs typeface="Arial" pitchFamily="34" charset="0"/>
                </a:rPr>
                <a:t>g</a:t>
              </a:r>
              <a:r>
                <a:rPr lang="en-US" sz="2000">
                  <a:latin typeface="Arial" pitchFamily="34" charset="0"/>
                  <a:cs typeface="Arial" pitchFamily="34" charset="0"/>
                </a:rPr>
                <a:t>)</a:t>
              </a:r>
            </a:p>
          </p:txBody>
        </p:sp>
        <p:sp>
          <p:nvSpPr>
            <p:cNvPr id="25" name="Line 13"/>
            <p:cNvSpPr>
              <a:spLocks noChangeShapeType="1"/>
            </p:cNvSpPr>
            <p:nvPr/>
          </p:nvSpPr>
          <p:spPr bwMode="auto">
            <a:xfrm>
              <a:off x="3659" y="3656"/>
              <a:ext cx="384" cy="0"/>
            </a:xfrm>
            <a:prstGeom prst="line">
              <a:avLst/>
            </a:prstGeom>
            <a:noFill/>
            <a:ln w="28575">
              <a:solidFill>
                <a:schemeClr val="tx1"/>
              </a:solidFill>
              <a:round/>
              <a:headEnd/>
              <a:tailEnd type="triangle" w="med" len="med"/>
            </a:ln>
            <a:effectLst/>
          </p:spPr>
          <p:txBody>
            <a:bodyPr/>
            <a:lstStyle/>
            <a:p>
              <a:endParaRPr lang="en-US" sz="2000">
                <a:latin typeface="Arial" pitchFamily="34" charset="0"/>
                <a:cs typeface="Arial" pitchFamily="34" charset="0"/>
              </a:endParaRPr>
            </a:p>
          </p:txBody>
        </p:sp>
      </p:grpSp>
      <p:grpSp>
        <p:nvGrpSpPr>
          <p:cNvPr id="26" name="Group 20"/>
          <p:cNvGrpSpPr>
            <a:grpSpLocks/>
          </p:cNvGrpSpPr>
          <p:nvPr/>
        </p:nvGrpSpPr>
        <p:grpSpPr bwMode="auto">
          <a:xfrm>
            <a:off x="5789611" y="4343400"/>
            <a:ext cx="1806574" cy="400050"/>
            <a:chOff x="3647" y="2736"/>
            <a:chExt cx="1138" cy="252"/>
          </a:xfrm>
        </p:grpSpPr>
        <p:sp>
          <p:nvSpPr>
            <p:cNvPr id="27" name="Line 8"/>
            <p:cNvSpPr>
              <a:spLocks noChangeShapeType="1"/>
            </p:cNvSpPr>
            <p:nvPr/>
          </p:nvSpPr>
          <p:spPr bwMode="auto">
            <a:xfrm flipH="1">
              <a:off x="3647" y="2936"/>
              <a:ext cx="384" cy="0"/>
            </a:xfrm>
            <a:prstGeom prst="line">
              <a:avLst/>
            </a:prstGeom>
            <a:noFill/>
            <a:ln w="28575">
              <a:solidFill>
                <a:schemeClr val="tx1"/>
              </a:solidFill>
              <a:round/>
              <a:headEnd/>
              <a:tailEnd type="triangle" w="med" len="med"/>
            </a:ln>
            <a:effectLst/>
          </p:spPr>
          <p:txBody>
            <a:bodyPr/>
            <a:lstStyle/>
            <a:p>
              <a:endParaRPr lang="en-US" sz="2000">
                <a:latin typeface="Arial" pitchFamily="34" charset="0"/>
                <a:cs typeface="Arial" pitchFamily="34" charset="0"/>
              </a:endParaRPr>
            </a:p>
          </p:txBody>
        </p:sp>
        <p:sp>
          <p:nvSpPr>
            <p:cNvPr id="28" name="Text Box 19"/>
            <p:cNvSpPr txBox="1">
              <a:spLocks noChangeArrowheads="1"/>
            </p:cNvSpPr>
            <p:nvPr/>
          </p:nvSpPr>
          <p:spPr bwMode="auto">
            <a:xfrm>
              <a:off x="4125" y="2736"/>
              <a:ext cx="660" cy="252"/>
            </a:xfrm>
            <a:prstGeom prst="rect">
              <a:avLst/>
            </a:prstGeom>
            <a:noFill/>
            <a:ln w="9525">
              <a:noFill/>
              <a:miter lim="800000"/>
              <a:headEnd/>
              <a:tailEnd/>
            </a:ln>
            <a:effectLst/>
          </p:spPr>
          <p:txBody>
            <a:bodyPr wrap="none">
              <a:spAutoFit/>
            </a:bodyPr>
            <a:lstStyle/>
            <a:p>
              <a:r>
                <a:rPr lang="en-US" sz="2000">
                  <a:latin typeface="Arial" pitchFamily="34" charset="0"/>
                  <a:cs typeface="Arial" pitchFamily="34" charset="0"/>
                </a:rPr>
                <a:t>H</a:t>
              </a:r>
              <a:r>
                <a:rPr lang="en-US" sz="2000" baseline="-25000">
                  <a:latin typeface="Arial" pitchFamily="34" charset="0"/>
                  <a:cs typeface="Arial" pitchFamily="34" charset="0"/>
                </a:rPr>
                <a:t>2</a:t>
              </a:r>
              <a:r>
                <a:rPr lang="en-US" sz="2000">
                  <a:latin typeface="Arial" pitchFamily="34" charset="0"/>
                  <a:cs typeface="Arial" pitchFamily="34" charset="0"/>
                </a:rPr>
                <a:t>O (</a:t>
              </a:r>
              <a:r>
                <a:rPr lang="en-US" sz="2000" i="1">
                  <a:latin typeface="Arial" pitchFamily="34" charset="0"/>
                  <a:cs typeface="Arial" pitchFamily="34" charset="0"/>
                </a:rPr>
                <a:t>g</a:t>
              </a:r>
              <a:r>
                <a:rPr lang="en-US" sz="2000">
                  <a:latin typeface="Arial" pitchFamily="34" charset="0"/>
                  <a:cs typeface="Arial" pitchFamily="34" charset="0"/>
                </a:rPr>
                <a:t>)</a:t>
              </a:r>
            </a:p>
          </p:txBody>
        </p:sp>
      </p:grpSp>
      <p:grpSp>
        <p:nvGrpSpPr>
          <p:cNvPr id="29" name="Group 23"/>
          <p:cNvGrpSpPr>
            <a:grpSpLocks/>
          </p:cNvGrpSpPr>
          <p:nvPr/>
        </p:nvGrpSpPr>
        <p:grpSpPr bwMode="auto">
          <a:xfrm>
            <a:off x="5808661" y="5638800"/>
            <a:ext cx="1835149" cy="400050"/>
            <a:chOff x="3659" y="3552"/>
            <a:chExt cx="1156" cy="252"/>
          </a:xfrm>
        </p:grpSpPr>
        <p:sp>
          <p:nvSpPr>
            <p:cNvPr id="30" name="Line 14"/>
            <p:cNvSpPr>
              <a:spLocks noChangeShapeType="1"/>
            </p:cNvSpPr>
            <p:nvPr/>
          </p:nvSpPr>
          <p:spPr bwMode="auto">
            <a:xfrm flipH="1">
              <a:off x="3659" y="3752"/>
              <a:ext cx="384" cy="0"/>
            </a:xfrm>
            <a:prstGeom prst="line">
              <a:avLst/>
            </a:prstGeom>
            <a:noFill/>
            <a:ln w="28575">
              <a:solidFill>
                <a:schemeClr val="tx1"/>
              </a:solidFill>
              <a:round/>
              <a:headEnd/>
              <a:tailEnd type="triangle" w="med" len="med"/>
            </a:ln>
            <a:effectLst/>
          </p:spPr>
          <p:txBody>
            <a:bodyPr/>
            <a:lstStyle/>
            <a:p>
              <a:endParaRPr lang="en-US" sz="2000">
                <a:latin typeface="Arial" pitchFamily="34" charset="0"/>
                <a:cs typeface="Arial" pitchFamily="34" charset="0"/>
              </a:endParaRPr>
            </a:p>
          </p:txBody>
        </p:sp>
        <p:sp>
          <p:nvSpPr>
            <p:cNvPr id="31" name="Text Box 22"/>
            <p:cNvSpPr txBox="1">
              <a:spLocks noChangeArrowheads="1"/>
            </p:cNvSpPr>
            <p:nvPr/>
          </p:nvSpPr>
          <p:spPr bwMode="auto">
            <a:xfrm>
              <a:off x="4066" y="3552"/>
              <a:ext cx="749" cy="252"/>
            </a:xfrm>
            <a:prstGeom prst="rect">
              <a:avLst/>
            </a:prstGeom>
            <a:noFill/>
            <a:ln w="9525">
              <a:noFill/>
              <a:miter lim="800000"/>
              <a:headEnd/>
              <a:tailEnd/>
            </a:ln>
            <a:effectLst/>
          </p:spPr>
          <p:txBody>
            <a:bodyPr wrap="none">
              <a:spAutoFit/>
            </a:bodyPr>
            <a:lstStyle/>
            <a:p>
              <a:r>
                <a:rPr lang="en-US" sz="2000">
                  <a:latin typeface="Arial" pitchFamily="34" charset="0"/>
                  <a:cs typeface="Arial" pitchFamily="34" charset="0"/>
                </a:rPr>
                <a:t>2NO</a:t>
              </a:r>
              <a:r>
                <a:rPr lang="en-US" sz="2000" baseline="-25000">
                  <a:latin typeface="Arial" pitchFamily="34" charset="0"/>
                  <a:cs typeface="Arial" pitchFamily="34" charset="0"/>
                </a:rPr>
                <a:t>2</a:t>
              </a:r>
              <a:r>
                <a:rPr lang="en-US" sz="2000">
                  <a:latin typeface="Arial" pitchFamily="34" charset="0"/>
                  <a:cs typeface="Arial" pitchFamily="34" charset="0"/>
                </a:rPr>
                <a:t> (</a:t>
              </a:r>
              <a:r>
                <a:rPr lang="en-US" sz="2000" i="1">
                  <a:latin typeface="Arial" pitchFamily="34" charset="0"/>
                  <a:cs typeface="Arial" pitchFamily="34" charset="0"/>
                </a:rPr>
                <a:t>g</a:t>
              </a:r>
              <a:r>
                <a:rPr lang="en-US" sz="2000">
                  <a:latin typeface="Arial" pitchFamily="34" charset="0"/>
                  <a:cs typeface="Arial" pitchFamily="34" charset="0"/>
                </a:rPr>
                <a:t>)</a:t>
              </a:r>
            </a:p>
          </p:txBody>
        </p:sp>
      </p:grpSp>
    </p:spTree>
    <p:extLst>
      <p:ext uri="{BB962C8B-B14F-4D97-AF65-F5344CB8AC3E}">
        <p14:creationId xmlns:p14="http://schemas.microsoft.com/office/powerpoint/2010/main" val="17504565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itle 1"/>
          <p:cNvSpPr txBox="1">
            <a:spLocks/>
          </p:cNvSpPr>
          <p:nvPr/>
        </p:nvSpPr>
        <p:spPr bwMode="auto">
          <a:xfrm>
            <a:off x="711984" y="188640"/>
            <a:ext cx="7772400" cy="685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defRPr/>
            </a:pPr>
            <a:r>
              <a:rPr lang="id-ID" sz="3600" b="1" cap="all" dirty="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Summary</a:t>
            </a:r>
          </a:p>
        </p:txBody>
      </p:sp>
      <p:grpSp>
        <p:nvGrpSpPr>
          <p:cNvPr id="8" name="Group 30"/>
          <p:cNvGrpSpPr>
            <a:grpSpLocks/>
          </p:cNvGrpSpPr>
          <p:nvPr/>
        </p:nvGrpSpPr>
        <p:grpSpPr bwMode="auto">
          <a:xfrm>
            <a:off x="558800" y="1158876"/>
            <a:ext cx="8001001" cy="830263"/>
            <a:chOff x="352" y="730"/>
            <a:chExt cx="5040" cy="523"/>
          </a:xfrm>
        </p:grpSpPr>
        <p:sp>
          <p:nvSpPr>
            <p:cNvPr id="9" name="Text Box 3"/>
            <p:cNvSpPr txBox="1">
              <a:spLocks noChangeArrowheads="1"/>
            </p:cNvSpPr>
            <p:nvPr/>
          </p:nvSpPr>
          <p:spPr bwMode="auto">
            <a:xfrm>
              <a:off x="352" y="912"/>
              <a:ext cx="827" cy="291"/>
            </a:xfrm>
            <a:prstGeom prst="rect">
              <a:avLst/>
            </a:prstGeom>
            <a:noFill/>
            <a:ln w="9525">
              <a:noFill/>
              <a:miter lim="800000"/>
              <a:headEnd/>
              <a:tailEnd/>
            </a:ln>
            <a:effectLst/>
          </p:spPr>
          <p:txBody>
            <a:bodyPr wrap="none">
              <a:spAutoFit/>
            </a:bodyPr>
            <a:lstStyle/>
            <a:p>
              <a:r>
                <a:rPr lang="en-US" sz="2400" b="1" u="sng">
                  <a:latin typeface="Arial" pitchFamily="34" charset="0"/>
                  <a:cs typeface="Arial" pitchFamily="34" charset="0"/>
                </a:rPr>
                <a:t>Change</a:t>
              </a:r>
            </a:p>
          </p:txBody>
        </p:sp>
        <p:sp>
          <p:nvSpPr>
            <p:cNvPr id="10" name="Text Box 4"/>
            <p:cNvSpPr txBox="1">
              <a:spLocks noChangeArrowheads="1"/>
            </p:cNvSpPr>
            <p:nvPr/>
          </p:nvSpPr>
          <p:spPr bwMode="auto">
            <a:xfrm>
              <a:off x="1584" y="912"/>
              <a:ext cx="1664" cy="291"/>
            </a:xfrm>
            <a:prstGeom prst="rect">
              <a:avLst/>
            </a:prstGeom>
            <a:noFill/>
            <a:ln w="9525">
              <a:noFill/>
              <a:miter lim="800000"/>
              <a:headEnd/>
              <a:tailEnd/>
            </a:ln>
            <a:effectLst/>
          </p:spPr>
          <p:txBody>
            <a:bodyPr wrap="none">
              <a:spAutoFit/>
            </a:bodyPr>
            <a:lstStyle/>
            <a:p>
              <a:r>
                <a:rPr lang="en-US" sz="2400" b="1" u="sng">
                  <a:latin typeface="Arial" pitchFamily="34" charset="0"/>
                  <a:cs typeface="Arial" pitchFamily="34" charset="0"/>
                </a:rPr>
                <a:t>Shift Equilibrium</a:t>
              </a:r>
            </a:p>
          </p:txBody>
        </p:sp>
        <p:sp>
          <p:nvSpPr>
            <p:cNvPr id="11" name="Text Box 5"/>
            <p:cNvSpPr txBox="1">
              <a:spLocks noChangeArrowheads="1"/>
            </p:cNvSpPr>
            <p:nvPr/>
          </p:nvSpPr>
          <p:spPr bwMode="auto">
            <a:xfrm>
              <a:off x="3447" y="730"/>
              <a:ext cx="1945" cy="523"/>
            </a:xfrm>
            <a:prstGeom prst="rect">
              <a:avLst/>
            </a:prstGeom>
            <a:noFill/>
            <a:ln w="9525">
              <a:noFill/>
              <a:miter lim="800000"/>
              <a:headEnd/>
              <a:tailEnd/>
            </a:ln>
            <a:effectLst/>
          </p:spPr>
          <p:txBody>
            <a:bodyPr wrap="none">
              <a:spAutoFit/>
            </a:bodyPr>
            <a:lstStyle/>
            <a:p>
              <a:pPr algn="ctr"/>
              <a:r>
                <a:rPr lang="en-US" sz="2400" b="1">
                  <a:latin typeface="Arial" pitchFamily="34" charset="0"/>
                  <a:cs typeface="Arial" pitchFamily="34" charset="0"/>
                </a:rPr>
                <a:t>Change Equilibrium</a:t>
              </a:r>
            </a:p>
            <a:p>
              <a:pPr algn="ctr"/>
              <a:r>
                <a:rPr lang="en-US" sz="2400" b="1">
                  <a:latin typeface="Arial" pitchFamily="34" charset="0"/>
                  <a:cs typeface="Arial" pitchFamily="34" charset="0"/>
                </a:rPr>
                <a:t> </a:t>
              </a:r>
              <a:r>
                <a:rPr lang="en-US" sz="2400" b="1" u="sng">
                  <a:latin typeface="Arial" pitchFamily="34" charset="0"/>
                  <a:cs typeface="Arial" pitchFamily="34" charset="0"/>
                </a:rPr>
                <a:t>Constant</a:t>
              </a:r>
            </a:p>
          </p:txBody>
        </p:sp>
      </p:grpSp>
      <p:sp>
        <p:nvSpPr>
          <p:cNvPr id="12" name="Text Box 8"/>
          <p:cNvSpPr txBox="1">
            <a:spLocks noChangeArrowheads="1"/>
          </p:cNvSpPr>
          <p:nvPr/>
        </p:nvSpPr>
        <p:spPr bwMode="auto">
          <a:xfrm>
            <a:off x="152400" y="1981200"/>
            <a:ext cx="2103461"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Concentration</a:t>
            </a:r>
          </a:p>
        </p:txBody>
      </p:sp>
      <p:sp>
        <p:nvSpPr>
          <p:cNvPr id="13" name="Text Box 13"/>
          <p:cNvSpPr txBox="1">
            <a:spLocks noChangeArrowheads="1"/>
          </p:cNvSpPr>
          <p:nvPr/>
        </p:nvSpPr>
        <p:spPr bwMode="auto">
          <a:xfrm>
            <a:off x="3478213" y="1981200"/>
            <a:ext cx="663964"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yes</a:t>
            </a:r>
          </a:p>
        </p:txBody>
      </p:sp>
      <p:sp>
        <p:nvSpPr>
          <p:cNvPr id="14" name="Text Box 18"/>
          <p:cNvSpPr txBox="1">
            <a:spLocks noChangeArrowheads="1"/>
          </p:cNvSpPr>
          <p:nvPr/>
        </p:nvSpPr>
        <p:spPr bwMode="auto">
          <a:xfrm>
            <a:off x="6970713" y="1981200"/>
            <a:ext cx="527709"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no</a:t>
            </a:r>
          </a:p>
        </p:txBody>
      </p:sp>
      <p:sp>
        <p:nvSpPr>
          <p:cNvPr id="15" name="Text Box 9"/>
          <p:cNvSpPr txBox="1">
            <a:spLocks noChangeArrowheads="1"/>
          </p:cNvSpPr>
          <p:nvPr/>
        </p:nvSpPr>
        <p:spPr bwMode="auto">
          <a:xfrm>
            <a:off x="492125" y="2552700"/>
            <a:ext cx="1417376"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Pressure</a:t>
            </a:r>
          </a:p>
        </p:txBody>
      </p:sp>
      <p:sp>
        <p:nvSpPr>
          <p:cNvPr id="16" name="Text Box 14"/>
          <p:cNvSpPr txBox="1">
            <a:spLocks noChangeArrowheads="1"/>
          </p:cNvSpPr>
          <p:nvPr/>
        </p:nvSpPr>
        <p:spPr bwMode="auto">
          <a:xfrm>
            <a:off x="3478213" y="2552700"/>
            <a:ext cx="784189"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yes*</a:t>
            </a:r>
          </a:p>
        </p:txBody>
      </p:sp>
      <p:sp>
        <p:nvSpPr>
          <p:cNvPr id="17" name="Text Box 19"/>
          <p:cNvSpPr txBox="1">
            <a:spLocks noChangeArrowheads="1"/>
          </p:cNvSpPr>
          <p:nvPr/>
        </p:nvSpPr>
        <p:spPr bwMode="auto">
          <a:xfrm>
            <a:off x="6970713" y="2552700"/>
            <a:ext cx="527709"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no</a:t>
            </a:r>
          </a:p>
        </p:txBody>
      </p:sp>
      <p:sp>
        <p:nvSpPr>
          <p:cNvPr id="18" name="Text Box 10"/>
          <p:cNvSpPr txBox="1">
            <a:spLocks noChangeArrowheads="1"/>
          </p:cNvSpPr>
          <p:nvPr/>
        </p:nvSpPr>
        <p:spPr bwMode="auto">
          <a:xfrm>
            <a:off x="584200" y="3124200"/>
            <a:ext cx="1212833"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Volume</a:t>
            </a:r>
          </a:p>
        </p:txBody>
      </p:sp>
      <p:sp>
        <p:nvSpPr>
          <p:cNvPr id="19" name="Text Box 15"/>
          <p:cNvSpPr txBox="1">
            <a:spLocks noChangeArrowheads="1"/>
          </p:cNvSpPr>
          <p:nvPr/>
        </p:nvSpPr>
        <p:spPr bwMode="auto">
          <a:xfrm>
            <a:off x="3478213" y="3124200"/>
            <a:ext cx="784189"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yes*</a:t>
            </a:r>
          </a:p>
        </p:txBody>
      </p:sp>
      <p:sp>
        <p:nvSpPr>
          <p:cNvPr id="20" name="Text Box 20"/>
          <p:cNvSpPr txBox="1">
            <a:spLocks noChangeArrowheads="1"/>
          </p:cNvSpPr>
          <p:nvPr/>
        </p:nvSpPr>
        <p:spPr bwMode="auto">
          <a:xfrm>
            <a:off x="6970713" y="3124200"/>
            <a:ext cx="527709"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no</a:t>
            </a:r>
          </a:p>
        </p:txBody>
      </p:sp>
      <p:sp>
        <p:nvSpPr>
          <p:cNvPr id="21" name="Text Box 11"/>
          <p:cNvSpPr txBox="1">
            <a:spLocks noChangeArrowheads="1"/>
          </p:cNvSpPr>
          <p:nvPr/>
        </p:nvSpPr>
        <p:spPr bwMode="auto">
          <a:xfrm>
            <a:off x="228600" y="3695700"/>
            <a:ext cx="1913857"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Temperature</a:t>
            </a:r>
          </a:p>
        </p:txBody>
      </p:sp>
      <p:sp>
        <p:nvSpPr>
          <p:cNvPr id="22" name="Text Box 16"/>
          <p:cNvSpPr txBox="1">
            <a:spLocks noChangeArrowheads="1"/>
          </p:cNvSpPr>
          <p:nvPr/>
        </p:nvSpPr>
        <p:spPr bwMode="auto">
          <a:xfrm>
            <a:off x="3478213" y="3695700"/>
            <a:ext cx="663964"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yes</a:t>
            </a:r>
          </a:p>
        </p:txBody>
      </p:sp>
      <p:sp>
        <p:nvSpPr>
          <p:cNvPr id="23" name="Text Box 21"/>
          <p:cNvSpPr txBox="1">
            <a:spLocks noChangeArrowheads="1"/>
          </p:cNvSpPr>
          <p:nvPr/>
        </p:nvSpPr>
        <p:spPr bwMode="auto">
          <a:xfrm>
            <a:off x="6904038" y="3695700"/>
            <a:ext cx="663964"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yes</a:t>
            </a:r>
          </a:p>
        </p:txBody>
      </p:sp>
      <p:sp>
        <p:nvSpPr>
          <p:cNvPr id="24" name="Text Box 12"/>
          <p:cNvSpPr txBox="1">
            <a:spLocks noChangeArrowheads="1"/>
          </p:cNvSpPr>
          <p:nvPr/>
        </p:nvSpPr>
        <p:spPr bwMode="auto">
          <a:xfrm>
            <a:off x="550863" y="4267200"/>
            <a:ext cx="1297150"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Catalyst</a:t>
            </a:r>
          </a:p>
        </p:txBody>
      </p:sp>
      <p:sp>
        <p:nvSpPr>
          <p:cNvPr id="25" name="Text Box 17"/>
          <p:cNvSpPr txBox="1">
            <a:spLocks noChangeArrowheads="1"/>
          </p:cNvSpPr>
          <p:nvPr/>
        </p:nvSpPr>
        <p:spPr bwMode="auto">
          <a:xfrm>
            <a:off x="3544888" y="4267200"/>
            <a:ext cx="527709"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no</a:t>
            </a:r>
          </a:p>
        </p:txBody>
      </p:sp>
      <p:sp>
        <p:nvSpPr>
          <p:cNvPr id="26" name="Text Box 22"/>
          <p:cNvSpPr txBox="1">
            <a:spLocks noChangeArrowheads="1"/>
          </p:cNvSpPr>
          <p:nvPr/>
        </p:nvSpPr>
        <p:spPr bwMode="auto">
          <a:xfrm>
            <a:off x="6970713" y="4267200"/>
            <a:ext cx="527709"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no</a:t>
            </a:r>
          </a:p>
        </p:txBody>
      </p:sp>
      <p:sp>
        <p:nvSpPr>
          <p:cNvPr id="27" name="Text Box 29"/>
          <p:cNvSpPr txBox="1">
            <a:spLocks noChangeArrowheads="1"/>
          </p:cNvSpPr>
          <p:nvPr/>
        </p:nvSpPr>
        <p:spPr bwMode="auto">
          <a:xfrm>
            <a:off x="41275" y="5181600"/>
            <a:ext cx="9036448"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*Dependent on relative moles of gaseous reactants and products</a:t>
            </a:r>
          </a:p>
        </p:txBody>
      </p:sp>
    </p:spTree>
    <p:extLst>
      <p:ext uri="{BB962C8B-B14F-4D97-AF65-F5344CB8AC3E}">
        <p14:creationId xmlns:p14="http://schemas.microsoft.com/office/powerpoint/2010/main" val="34038060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bwMode="auto">
          <a:xfrm>
            <a:off x="654050" y="152401"/>
            <a:ext cx="7772400" cy="685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defRPr/>
            </a:pPr>
            <a:r>
              <a:rPr lang="id-ID" sz="4000" b="1" cap="all" dirty="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Chemical equilibrium </a:t>
            </a:r>
            <a:endParaRPr lang="id-ID" sz="4000" dirty="0">
              <a:solidFill>
                <a:schemeClr val="accent2">
                  <a:lumMod val="75000"/>
                </a:schemeClr>
              </a:solidFill>
            </a:endParaRPr>
          </a:p>
        </p:txBody>
      </p:sp>
      <p:pic>
        <p:nvPicPr>
          <p:cNvPr id="33" name="Picture 24"/>
          <p:cNvPicPr>
            <a:picLocks noChangeAspect="1" noChangeArrowheads="1"/>
          </p:cNvPicPr>
          <p:nvPr/>
        </p:nvPicPr>
        <p:blipFill>
          <a:blip r:embed="rId2" cstate="print"/>
          <a:srcRect/>
          <a:stretch>
            <a:fillRect/>
          </a:stretch>
        </p:blipFill>
        <p:spPr bwMode="auto">
          <a:xfrm>
            <a:off x="3347519" y="1765842"/>
            <a:ext cx="2095522" cy="2467069"/>
          </a:xfrm>
          <a:prstGeom prst="rect">
            <a:avLst/>
          </a:prstGeom>
          <a:noFill/>
          <a:ln w="9525">
            <a:noFill/>
            <a:miter lim="800000"/>
            <a:headEnd/>
            <a:tailEnd/>
          </a:ln>
          <a:effectLst/>
        </p:spPr>
      </p:pic>
      <p:pic>
        <p:nvPicPr>
          <p:cNvPr id="34" name="Picture 25"/>
          <p:cNvPicPr>
            <a:picLocks noChangeAspect="1" noChangeArrowheads="1"/>
          </p:cNvPicPr>
          <p:nvPr/>
        </p:nvPicPr>
        <p:blipFill>
          <a:blip r:embed="rId3" cstate="print"/>
          <a:srcRect/>
          <a:stretch>
            <a:fillRect/>
          </a:stretch>
        </p:blipFill>
        <p:spPr bwMode="auto">
          <a:xfrm>
            <a:off x="6402353" y="1737268"/>
            <a:ext cx="2052176" cy="2403906"/>
          </a:xfrm>
          <a:prstGeom prst="rect">
            <a:avLst/>
          </a:prstGeom>
          <a:noFill/>
          <a:ln w="9525">
            <a:noFill/>
            <a:miter lim="800000"/>
            <a:headEnd/>
            <a:tailEnd/>
          </a:ln>
          <a:effectLst/>
        </p:spPr>
      </p:pic>
      <p:pic>
        <p:nvPicPr>
          <p:cNvPr id="35" name="Picture 23"/>
          <p:cNvPicPr>
            <a:picLocks noChangeAspect="1" noChangeArrowheads="1"/>
          </p:cNvPicPr>
          <p:nvPr/>
        </p:nvPicPr>
        <p:blipFill>
          <a:blip r:embed="rId4" cstate="print"/>
          <a:srcRect/>
          <a:stretch>
            <a:fillRect/>
          </a:stretch>
        </p:blipFill>
        <p:spPr bwMode="auto">
          <a:xfrm>
            <a:off x="259121" y="1737267"/>
            <a:ext cx="2154970" cy="2463353"/>
          </a:xfrm>
          <a:prstGeom prst="rect">
            <a:avLst/>
          </a:prstGeom>
          <a:noFill/>
          <a:ln w="9525">
            <a:noFill/>
            <a:miter lim="800000"/>
            <a:headEnd/>
            <a:tailEnd/>
          </a:ln>
          <a:effectLst/>
        </p:spPr>
      </p:pic>
      <p:grpSp>
        <p:nvGrpSpPr>
          <p:cNvPr id="36" name="Group 2"/>
          <p:cNvGrpSpPr>
            <a:grpSpLocks/>
          </p:cNvGrpSpPr>
          <p:nvPr/>
        </p:nvGrpSpPr>
        <p:grpSpPr bwMode="auto">
          <a:xfrm>
            <a:off x="3012518" y="1005653"/>
            <a:ext cx="3244850" cy="461963"/>
            <a:chOff x="1976" y="3552"/>
            <a:chExt cx="2044" cy="291"/>
          </a:xfrm>
        </p:grpSpPr>
        <p:sp>
          <p:nvSpPr>
            <p:cNvPr id="37" name="Text Box 3"/>
            <p:cNvSpPr txBox="1">
              <a:spLocks noChangeArrowheads="1"/>
            </p:cNvSpPr>
            <p:nvPr/>
          </p:nvSpPr>
          <p:spPr bwMode="auto">
            <a:xfrm>
              <a:off x="1976" y="3552"/>
              <a:ext cx="2044" cy="291"/>
            </a:xfrm>
            <a:prstGeom prst="rect">
              <a:avLst/>
            </a:prstGeom>
            <a:noFill/>
            <a:ln w="9525">
              <a:noFill/>
              <a:miter lim="800000"/>
              <a:headEnd/>
              <a:tailEnd/>
            </a:ln>
            <a:effectLst/>
          </p:spPr>
          <p:txBody>
            <a:bodyPr wrap="none">
              <a:spAutoFit/>
            </a:bodyPr>
            <a:lstStyle/>
            <a:p>
              <a:r>
                <a:rPr lang="en-US" sz="2400" dirty="0"/>
                <a:t>N</a:t>
              </a:r>
              <a:r>
                <a:rPr lang="en-US" sz="2400" baseline="-25000" dirty="0"/>
                <a:t>2</a:t>
              </a:r>
              <a:r>
                <a:rPr lang="en-US" sz="2400" dirty="0"/>
                <a:t>O</a:t>
              </a:r>
              <a:r>
                <a:rPr lang="en-US" sz="2400" baseline="-25000" dirty="0"/>
                <a:t>4</a:t>
              </a:r>
              <a:r>
                <a:rPr lang="en-US" sz="2400" dirty="0"/>
                <a:t> (</a:t>
              </a:r>
              <a:r>
                <a:rPr lang="en-US" sz="2400" i="1" dirty="0"/>
                <a:t>g</a:t>
              </a:r>
              <a:r>
                <a:rPr lang="en-US" sz="2400" dirty="0"/>
                <a:t>)        </a:t>
              </a:r>
              <a:r>
                <a:rPr lang="id-ID" sz="2400" dirty="0" smtClean="0"/>
                <a:t>	</a:t>
              </a:r>
              <a:r>
                <a:rPr lang="en-US" sz="2400" dirty="0" smtClean="0"/>
                <a:t>  </a:t>
              </a:r>
              <a:r>
                <a:rPr lang="en-US" sz="2400" dirty="0"/>
                <a:t>2NO</a:t>
              </a:r>
              <a:r>
                <a:rPr lang="en-US" sz="2400" baseline="-25000" dirty="0"/>
                <a:t>2</a:t>
              </a:r>
              <a:r>
                <a:rPr lang="en-US" sz="2400" dirty="0"/>
                <a:t> (</a:t>
              </a:r>
              <a:r>
                <a:rPr lang="en-US" sz="2400" i="1" dirty="0"/>
                <a:t>g</a:t>
              </a:r>
              <a:r>
                <a:rPr lang="en-US" sz="2400" dirty="0"/>
                <a:t>)</a:t>
              </a:r>
            </a:p>
          </p:txBody>
        </p:sp>
        <p:sp>
          <p:nvSpPr>
            <p:cNvPr id="38" name="Line 4"/>
            <p:cNvSpPr>
              <a:spLocks noChangeShapeType="1"/>
            </p:cNvSpPr>
            <p:nvPr/>
          </p:nvSpPr>
          <p:spPr bwMode="auto">
            <a:xfrm>
              <a:off x="2803" y="3656"/>
              <a:ext cx="384" cy="0"/>
            </a:xfrm>
            <a:prstGeom prst="line">
              <a:avLst/>
            </a:prstGeom>
            <a:noFill/>
            <a:ln w="28575">
              <a:solidFill>
                <a:schemeClr val="tx1"/>
              </a:solidFill>
              <a:round/>
              <a:headEnd/>
              <a:tailEnd type="triangle" w="med" len="med"/>
            </a:ln>
            <a:effectLst/>
          </p:spPr>
          <p:txBody>
            <a:bodyPr/>
            <a:lstStyle/>
            <a:p>
              <a:endParaRPr lang="en-US" sz="2400"/>
            </a:p>
          </p:txBody>
        </p:sp>
        <p:sp>
          <p:nvSpPr>
            <p:cNvPr id="39" name="Line 5"/>
            <p:cNvSpPr>
              <a:spLocks noChangeShapeType="1"/>
            </p:cNvSpPr>
            <p:nvPr/>
          </p:nvSpPr>
          <p:spPr bwMode="auto">
            <a:xfrm flipH="1">
              <a:off x="2803" y="3752"/>
              <a:ext cx="384" cy="0"/>
            </a:xfrm>
            <a:prstGeom prst="line">
              <a:avLst/>
            </a:prstGeom>
            <a:noFill/>
            <a:ln w="28575">
              <a:solidFill>
                <a:schemeClr val="tx1"/>
              </a:solidFill>
              <a:round/>
              <a:headEnd/>
              <a:tailEnd type="triangle" w="med" len="med"/>
            </a:ln>
            <a:effectLst/>
          </p:spPr>
          <p:txBody>
            <a:bodyPr/>
            <a:lstStyle/>
            <a:p>
              <a:endParaRPr lang="en-US" sz="2400"/>
            </a:p>
          </p:txBody>
        </p:sp>
      </p:grpSp>
      <p:sp>
        <p:nvSpPr>
          <p:cNvPr id="40" name="Text Box 7"/>
          <p:cNvSpPr txBox="1">
            <a:spLocks noChangeArrowheads="1"/>
          </p:cNvSpPr>
          <p:nvPr/>
        </p:nvSpPr>
        <p:spPr bwMode="auto">
          <a:xfrm>
            <a:off x="467544" y="4200620"/>
            <a:ext cx="2261765" cy="400110"/>
          </a:xfrm>
          <a:prstGeom prst="rect">
            <a:avLst/>
          </a:prstGeom>
          <a:noFill/>
          <a:ln w="9525">
            <a:noFill/>
            <a:miter lim="800000"/>
            <a:headEnd/>
            <a:tailEnd/>
          </a:ln>
          <a:effectLst/>
        </p:spPr>
        <p:txBody>
          <a:bodyPr wrap="square">
            <a:spAutoFit/>
          </a:bodyPr>
          <a:lstStyle/>
          <a:p>
            <a:pPr algn="ctr"/>
            <a:r>
              <a:rPr lang="en-US" sz="2000" dirty="0"/>
              <a:t>Start with NO</a:t>
            </a:r>
            <a:r>
              <a:rPr lang="en-US" sz="2000" baseline="-25000" dirty="0"/>
              <a:t>2</a:t>
            </a:r>
            <a:endParaRPr lang="en-US" sz="2000" dirty="0"/>
          </a:p>
        </p:txBody>
      </p:sp>
      <p:sp>
        <p:nvSpPr>
          <p:cNvPr id="41" name="Text Box 8"/>
          <p:cNvSpPr txBox="1">
            <a:spLocks noChangeArrowheads="1"/>
          </p:cNvSpPr>
          <p:nvPr/>
        </p:nvSpPr>
        <p:spPr bwMode="auto">
          <a:xfrm>
            <a:off x="3672907" y="4273302"/>
            <a:ext cx="1914547" cy="400110"/>
          </a:xfrm>
          <a:prstGeom prst="rect">
            <a:avLst/>
          </a:prstGeom>
          <a:noFill/>
          <a:ln w="9525">
            <a:noFill/>
            <a:miter lim="800000"/>
            <a:headEnd/>
            <a:tailEnd/>
          </a:ln>
          <a:effectLst/>
        </p:spPr>
        <p:txBody>
          <a:bodyPr wrap="square">
            <a:spAutoFit/>
          </a:bodyPr>
          <a:lstStyle/>
          <a:p>
            <a:pPr algn="ctr"/>
            <a:r>
              <a:rPr lang="en-US" sz="2000" dirty="0"/>
              <a:t>Start with N</a:t>
            </a:r>
            <a:r>
              <a:rPr lang="en-US" sz="2000" baseline="-25000" dirty="0"/>
              <a:t>2</a:t>
            </a:r>
            <a:r>
              <a:rPr lang="en-US" sz="2000" dirty="0"/>
              <a:t>O</a:t>
            </a:r>
            <a:r>
              <a:rPr lang="en-US" sz="2000" baseline="-25000" dirty="0"/>
              <a:t>4</a:t>
            </a:r>
          </a:p>
        </p:txBody>
      </p:sp>
      <p:sp>
        <p:nvSpPr>
          <p:cNvPr id="42" name="Text Box 9"/>
          <p:cNvSpPr txBox="1">
            <a:spLocks noChangeArrowheads="1"/>
          </p:cNvSpPr>
          <p:nvPr/>
        </p:nvSpPr>
        <p:spPr bwMode="auto">
          <a:xfrm>
            <a:off x="6334901" y="4238406"/>
            <a:ext cx="2808312" cy="400110"/>
          </a:xfrm>
          <a:prstGeom prst="rect">
            <a:avLst/>
          </a:prstGeom>
          <a:noFill/>
          <a:ln w="9525">
            <a:noFill/>
            <a:miter lim="800000"/>
            <a:headEnd/>
            <a:tailEnd/>
          </a:ln>
          <a:effectLst/>
        </p:spPr>
        <p:txBody>
          <a:bodyPr wrap="square">
            <a:spAutoFit/>
          </a:bodyPr>
          <a:lstStyle/>
          <a:p>
            <a:pPr algn="ctr"/>
            <a:r>
              <a:rPr lang="en-US" sz="2000" dirty="0"/>
              <a:t>Start with NO</a:t>
            </a:r>
            <a:r>
              <a:rPr lang="en-US" sz="2000" baseline="-25000" dirty="0"/>
              <a:t>2</a:t>
            </a:r>
            <a:r>
              <a:rPr lang="en-US" sz="2000" dirty="0"/>
              <a:t> &amp; N</a:t>
            </a:r>
            <a:r>
              <a:rPr lang="en-US" sz="2000" baseline="-25000" dirty="0"/>
              <a:t>2</a:t>
            </a:r>
            <a:r>
              <a:rPr lang="en-US" sz="2000" dirty="0"/>
              <a:t>O</a:t>
            </a:r>
            <a:r>
              <a:rPr lang="en-US" sz="2000" baseline="-25000" dirty="0"/>
              <a:t>4</a:t>
            </a:r>
          </a:p>
        </p:txBody>
      </p:sp>
      <p:grpSp>
        <p:nvGrpSpPr>
          <p:cNvPr id="43" name="Group 12"/>
          <p:cNvGrpSpPr>
            <a:grpSpLocks/>
          </p:cNvGrpSpPr>
          <p:nvPr/>
        </p:nvGrpSpPr>
        <p:grpSpPr bwMode="auto">
          <a:xfrm>
            <a:off x="1513937" y="2528053"/>
            <a:ext cx="685860" cy="1003176"/>
            <a:chOff x="1320" y="3174"/>
            <a:chExt cx="1047" cy="810"/>
          </a:xfrm>
        </p:grpSpPr>
        <p:sp>
          <p:nvSpPr>
            <p:cNvPr id="44" name="Line 10"/>
            <p:cNvSpPr>
              <a:spLocks noChangeShapeType="1"/>
            </p:cNvSpPr>
            <p:nvPr/>
          </p:nvSpPr>
          <p:spPr bwMode="auto">
            <a:xfrm>
              <a:off x="1776" y="3600"/>
              <a:ext cx="0" cy="384"/>
            </a:xfrm>
            <a:prstGeom prst="line">
              <a:avLst/>
            </a:prstGeom>
            <a:noFill/>
            <a:ln w="28575">
              <a:solidFill>
                <a:srgbClr val="FF0000"/>
              </a:solidFill>
              <a:round/>
              <a:headEnd/>
              <a:tailEnd type="triangle" w="med" len="med"/>
            </a:ln>
            <a:effectLst/>
          </p:spPr>
          <p:txBody>
            <a:bodyPr/>
            <a:lstStyle/>
            <a:p>
              <a:endParaRPr lang="en-US"/>
            </a:p>
          </p:txBody>
        </p:sp>
        <p:sp>
          <p:nvSpPr>
            <p:cNvPr id="45" name="Text Box 11"/>
            <p:cNvSpPr txBox="1">
              <a:spLocks noChangeArrowheads="1"/>
            </p:cNvSpPr>
            <p:nvPr/>
          </p:nvSpPr>
          <p:spPr bwMode="auto">
            <a:xfrm>
              <a:off x="1320" y="3174"/>
              <a:ext cx="1047" cy="288"/>
            </a:xfrm>
            <a:prstGeom prst="rect">
              <a:avLst/>
            </a:prstGeom>
            <a:noFill/>
            <a:ln w="9525">
              <a:noFill/>
              <a:miter lim="800000"/>
              <a:headEnd/>
              <a:tailEnd/>
            </a:ln>
            <a:effectLst/>
          </p:spPr>
          <p:txBody>
            <a:bodyPr wrap="none">
              <a:spAutoFit/>
            </a:bodyPr>
            <a:lstStyle/>
            <a:p>
              <a:r>
                <a:rPr lang="en-US" dirty="0">
                  <a:solidFill>
                    <a:srgbClr val="FF0000"/>
                  </a:solidFill>
                </a:rPr>
                <a:t>equilibrium</a:t>
              </a:r>
            </a:p>
          </p:txBody>
        </p:sp>
      </p:grpSp>
      <p:grpSp>
        <p:nvGrpSpPr>
          <p:cNvPr id="46" name="Group 13"/>
          <p:cNvGrpSpPr>
            <a:grpSpLocks/>
          </p:cNvGrpSpPr>
          <p:nvPr/>
        </p:nvGrpSpPr>
        <p:grpSpPr bwMode="auto">
          <a:xfrm>
            <a:off x="4500006" y="2120978"/>
            <a:ext cx="685860" cy="876850"/>
            <a:chOff x="1240" y="3276"/>
            <a:chExt cx="1047" cy="708"/>
          </a:xfrm>
        </p:grpSpPr>
        <p:sp>
          <p:nvSpPr>
            <p:cNvPr id="47" name="Line 14"/>
            <p:cNvSpPr>
              <a:spLocks noChangeShapeType="1"/>
            </p:cNvSpPr>
            <p:nvPr/>
          </p:nvSpPr>
          <p:spPr bwMode="auto">
            <a:xfrm>
              <a:off x="1776" y="3600"/>
              <a:ext cx="0" cy="384"/>
            </a:xfrm>
            <a:prstGeom prst="line">
              <a:avLst/>
            </a:prstGeom>
            <a:noFill/>
            <a:ln w="28575">
              <a:solidFill>
                <a:srgbClr val="FF0000"/>
              </a:solidFill>
              <a:round/>
              <a:headEnd/>
              <a:tailEnd type="triangle" w="med" len="med"/>
            </a:ln>
            <a:effectLst/>
          </p:spPr>
          <p:txBody>
            <a:bodyPr/>
            <a:lstStyle/>
            <a:p>
              <a:endParaRPr lang="en-US"/>
            </a:p>
          </p:txBody>
        </p:sp>
        <p:sp>
          <p:nvSpPr>
            <p:cNvPr id="48" name="Text Box 15"/>
            <p:cNvSpPr txBox="1">
              <a:spLocks noChangeArrowheads="1"/>
            </p:cNvSpPr>
            <p:nvPr/>
          </p:nvSpPr>
          <p:spPr bwMode="auto">
            <a:xfrm>
              <a:off x="1240" y="3276"/>
              <a:ext cx="1047" cy="288"/>
            </a:xfrm>
            <a:prstGeom prst="rect">
              <a:avLst/>
            </a:prstGeom>
            <a:noFill/>
            <a:ln w="9525">
              <a:noFill/>
              <a:miter lim="800000"/>
              <a:headEnd/>
              <a:tailEnd/>
            </a:ln>
            <a:effectLst/>
          </p:spPr>
          <p:txBody>
            <a:bodyPr wrap="none">
              <a:spAutoFit/>
            </a:bodyPr>
            <a:lstStyle/>
            <a:p>
              <a:r>
                <a:rPr lang="en-US" dirty="0">
                  <a:solidFill>
                    <a:srgbClr val="FF0000"/>
                  </a:solidFill>
                </a:rPr>
                <a:t>equilibrium</a:t>
              </a:r>
            </a:p>
          </p:txBody>
        </p:sp>
      </p:grpSp>
      <p:grpSp>
        <p:nvGrpSpPr>
          <p:cNvPr id="49" name="Group 16"/>
          <p:cNvGrpSpPr>
            <a:grpSpLocks/>
          </p:cNvGrpSpPr>
          <p:nvPr/>
        </p:nvGrpSpPr>
        <p:grpSpPr bwMode="auto">
          <a:xfrm>
            <a:off x="7524194" y="2138904"/>
            <a:ext cx="685860" cy="782725"/>
            <a:chOff x="1240" y="3352"/>
            <a:chExt cx="1047" cy="632"/>
          </a:xfrm>
        </p:grpSpPr>
        <p:sp>
          <p:nvSpPr>
            <p:cNvPr id="50" name="Line 17"/>
            <p:cNvSpPr>
              <a:spLocks noChangeShapeType="1"/>
            </p:cNvSpPr>
            <p:nvPr/>
          </p:nvSpPr>
          <p:spPr bwMode="auto">
            <a:xfrm>
              <a:off x="1776" y="3600"/>
              <a:ext cx="0" cy="384"/>
            </a:xfrm>
            <a:prstGeom prst="line">
              <a:avLst/>
            </a:prstGeom>
            <a:noFill/>
            <a:ln w="28575">
              <a:solidFill>
                <a:srgbClr val="FF0000"/>
              </a:solidFill>
              <a:round/>
              <a:headEnd/>
              <a:tailEnd type="triangle" w="med" len="med"/>
            </a:ln>
            <a:effectLst/>
          </p:spPr>
          <p:txBody>
            <a:bodyPr/>
            <a:lstStyle/>
            <a:p>
              <a:endParaRPr lang="en-US"/>
            </a:p>
          </p:txBody>
        </p:sp>
        <p:sp>
          <p:nvSpPr>
            <p:cNvPr id="51" name="Text Box 18"/>
            <p:cNvSpPr txBox="1">
              <a:spLocks noChangeArrowheads="1"/>
            </p:cNvSpPr>
            <p:nvPr/>
          </p:nvSpPr>
          <p:spPr bwMode="auto">
            <a:xfrm>
              <a:off x="1240" y="3352"/>
              <a:ext cx="1047" cy="288"/>
            </a:xfrm>
            <a:prstGeom prst="rect">
              <a:avLst/>
            </a:prstGeom>
            <a:noFill/>
            <a:ln w="9525">
              <a:noFill/>
              <a:miter lim="800000"/>
              <a:headEnd/>
              <a:tailEnd/>
            </a:ln>
            <a:effectLst/>
          </p:spPr>
          <p:txBody>
            <a:bodyPr wrap="none">
              <a:spAutoFit/>
            </a:bodyPr>
            <a:lstStyle/>
            <a:p>
              <a:r>
                <a:rPr lang="en-US">
                  <a:solidFill>
                    <a:srgbClr val="FF0000"/>
                  </a:solidFill>
                </a:rPr>
                <a:t>equilibrium</a:t>
              </a:r>
            </a:p>
          </p:txBody>
        </p:sp>
      </p:grpSp>
      <p:pic>
        <p:nvPicPr>
          <p:cNvPr id="52" name="Picture 22" descr="14_01"/>
          <p:cNvPicPr>
            <a:picLocks noChangeAspect="1" noChangeArrowheads="1"/>
          </p:cNvPicPr>
          <p:nvPr/>
        </p:nvPicPr>
        <p:blipFill>
          <a:blip r:embed="rId5" cstate="print"/>
          <a:srcRect t="4611"/>
          <a:stretch>
            <a:fillRect/>
          </a:stretch>
        </p:blipFill>
        <p:spPr bwMode="auto">
          <a:xfrm>
            <a:off x="2400847" y="4917146"/>
            <a:ext cx="4057650" cy="1311604"/>
          </a:xfrm>
          <a:prstGeom prst="rect">
            <a:avLst/>
          </a:prstGeom>
          <a:noFill/>
        </p:spPr>
      </p:pic>
    </p:spTree>
    <p:extLst>
      <p:ext uri="{BB962C8B-B14F-4D97-AF65-F5344CB8AC3E}">
        <p14:creationId xmlns:p14="http://schemas.microsoft.com/office/powerpoint/2010/main" val="22080305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bwMode="auto">
          <a:xfrm>
            <a:off x="654050" y="152401"/>
            <a:ext cx="7772400" cy="685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defRPr/>
            </a:pPr>
            <a:r>
              <a:rPr lang="id-ID" sz="4000" b="1" cap="all" dirty="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Chemical equilibrium </a:t>
            </a:r>
            <a:endParaRPr lang="id-ID" sz="4000" dirty="0">
              <a:solidFill>
                <a:schemeClr val="accent2">
                  <a:lumMod val="75000"/>
                </a:schemeClr>
              </a:solidFill>
            </a:endParaRPr>
          </a:p>
        </p:txBody>
      </p:sp>
      <p:grpSp>
        <p:nvGrpSpPr>
          <p:cNvPr id="36" name="Group 2"/>
          <p:cNvGrpSpPr>
            <a:grpSpLocks/>
          </p:cNvGrpSpPr>
          <p:nvPr/>
        </p:nvGrpSpPr>
        <p:grpSpPr bwMode="auto">
          <a:xfrm>
            <a:off x="3012518" y="1005653"/>
            <a:ext cx="3244850" cy="461963"/>
            <a:chOff x="1976" y="3552"/>
            <a:chExt cx="2044" cy="291"/>
          </a:xfrm>
        </p:grpSpPr>
        <p:sp>
          <p:nvSpPr>
            <p:cNvPr id="37" name="Text Box 3"/>
            <p:cNvSpPr txBox="1">
              <a:spLocks noChangeArrowheads="1"/>
            </p:cNvSpPr>
            <p:nvPr/>
          </p:nvSpPr>
          <p:spPr bwMode="auto">
            <a:xfrm>
              <a:off x="1976" y="3552"/>
              <a:ext cx="2044" cy="291"/>
            </a:xfrm>
            <a:prstGeom prst="rect">
              <a:avLst/>
            </a:prstGeom>
            <a:noFill/>
            <a:ln w="9525">
              <a:noFill/>
              <a:miter lim="800000"/>
              <a:headEnd/>
              <a:tailEnd/>
            </a:ln>
            <a:effectLst/>
          </p:spPr>
          <p:txBody>
            <a:bodyPr wrap="none">
              <a:spAutoFit/>
            </a:bodyPr>
            <a:lstStyle/>
            <a:p>
              <a:r>
                <a:rPr lang="en-US" sz="2400" dirty="0"/>
                <a:t>N</a:t>
              </a:r>
              <a:r>
                <a:rPr lang="en-US" sz="2400" baseline="-25000" dirty="0"/>
                <a:t>2</a:t>
              </a:r>
              <a:r>
                <a:rPr lang="en-US" sz="2400" dirty="0"/>
                <a:t>O</a:t>
              </a:r>
              <a:r>
                <a:rPr lang="en-US" sz="2400" baseline="-25000" dirty="0"/>
                <a:t>4</a:t>
              </a:r>
              <a:r>
                <a:rPr lang="en-US" sz="2400" dirty="0"/>
                <a:t> (</a:t>
              </a:r>
              <a:r>
                <a:rPr lang="en-US" sz="2400" i="1" dirty="0"/>
                <a:t>g</a:t>
              </a:r>
              <a:r>
                <a:rPr lang="en-US" sz="2400" dirty="0"/>
                <a:t>)        </a:t>
              </a:r>
              <a:r>
                <a:rPr lang="id-ID" sz="2400" dirty="0" smtClean="0"/>
                <a:t>	</a:t>
              </a:r>
              <a:r>
                <a:rPr lang="en-US" sz="2400" dirty="0" smtClean="0"/>
                <a:t>  </a:t>
              </a:r>
              <a:r>
                <a:rPr lang="en-US" sz="2400" dirty="0"/>
                <a:t>2NO</a:t>
              </a:r>
              <a:r>
                <a:rPr lang="en-US" sz="2400" baseline="-25000" dirty="0"/>
                <a:t>2</a:t>
              </a:r>
              <a:r>
                <a:rPr lang="en-US" sz="2400" dirty="0"/>
                <a:t> (</a:t>
              </a:r>
              <a:r>
                <a:rPr lang="en-US" sz="2400" i="1" dirty="0"/>
                <a:t>g</a:t>
              </a:r>
              <a:r>
                <a:rPr lang="en-US" sz="2400" dirty="0"/>
                <a:t>)</a:t>
              </a:r>
            </a:p>
          </p:txBody>
        </p:sp>
        <p:sp>
          <p:nvSpPr>
            <p:cNvPr id="38" name="Line 4"/>
            <p:cNvSpPr>
              <a:spLocks noChangeShapeType="1"/>
            </p:cNvSpPr>
            <p:nvPr/>
          </p:nvSpPr>
          <p:spPr bwMode="auto">
            <a:xfrm>
              <a:off x="2803" y="3656"/>
              <a:ext cx="384" cy="0"/>
            </a:xfrm>
            <a:prstGeom prst="line">
              <a:avLst/>
            </a:prstGeom>
            <a:noFill/>
            <a:ln w="28575">
              <a:solidFill>
                <a:schemeClr val="tx1"/>
              </a:solidFill>
              <a:round/>
              <a:headEnd/>
              <a:tailEnd type="triangle" w="med" len="med"/>
            </a:ln>
            <a:effectLst/>
          </p:spPr>
          <p:txBody>
            <a:bodyPr/>
            <a:lstStyle/>
            <a:p>
              <a:endParaRPr lang="en-US" sz="2400"/>
            </a:p>
          </p:txBody>
        </p:sp>
        <p:sp>
          <p:nvSpPr>
            <p:cNvPr id="39" name="Line 5"/>
            <p:cNvSpPr>
              <a:spLocks noChangeShapeType="1"/>
            </p:cNvSpPr>
            <p:nvPr/>
          </p:nvSpPr>
          <p:spPr bwMode="auto">
            <a:xfrm flipH="1">
              <a:off x="2803" y="3752"/>
              <a:ext cx="384" cy="0"/>
            </a:xfrm>
            <a:prstGeom prst="line">
              <a:avLst/>
            </a:prstGeom>
            <a:noFill/>
            <a:ln w="28575">
              <a:solidFill>
                <a:schemeClr val="tx1"/>
              </a:solidFill>
              <a:round/>
              <a:headEnd/>
              <a:tailEnd type="triangle" w="med" len="med"/>
            </a:ln>
            <a:effectLst/>
          </p:spPr>
          <p:txBody>
            <a:bodyPr/>
            <a:lstStyle/>
            <a:p>
              <a:endParaRPr lang="en-US" sz="2400"/>
            </a:p>
          </p:txBody>
        </p:sp>
      </p:grpSp>
      <p:pic>
        <p:nvPicPr>
          <p:cNvPr id="52" name="Picture 22" descr="14_01"/>
          <p:cNvPicPr>
            <a:picLocks noChangeAspect="1" noChangeArrowheads="1"/>
          </p:cNvPicPr>
          <p:nvPr/>
        </p:nvPicPr>
        <p:blipFill>
          <a:blip r:embed="rId2" cstate="print"/>
          <a:srcRect t="4611"/>
          <a:stretch>
            <a:fillRect/>
          </a:stretch>
        </p:blipFill>
        <p:spPr bwMode="auto">
          <a:xfrm>
            <a:off x="2296556" y="5301208"/>
            <a:ext cx="4057650" cy="1311604"/>
          </a:xfrm>
          <a:prstGeom prst="rect">
            <a:avLst/>
          </a:prstGeom>
          <a:noFill/>
        </p:spPr>
      </p:pic>
      <p:grpSp>
        <p:nvGrpSpPr>
          <p:cNvPr id="104" name="Group 103"/>
          <p:cNvGrpSpPr/>
          <p:nvPr/>
        </p:nvGrpSpPr>
        <p:grpSpPr>
          <a:xfrm>
            <a:off x="2326481" y="1603776"/>
            <a:ext cx="4100283" cy="3189684"/>
            <a:chOff x="1981200" y="1447800"/>
            <a:chExt cx="3921128" cy="3160713"/>
          </a:xfrm>
        </p:grpSpPr>
        <p:grpSp>
          <p:nvGrpSpPr>
            <p:cNvPr id="106" name="Group 33"/>
            <p:cNvGrpSpPr>
              <a:grpSpLocks/>
            </p:cNvGrpSpPr>
            <p:nvPr/>
          </p:nvGrpSpPr>
          <p:grpSpPr bwMode="auto">
            <a:xfrm>
              <a:off x="2667001" y="1447800"/>
              <a:ext cx="1503363" cy="950913"/>
              <a:chOff x="1776" y="672"/>
              <a:chExt cx="947" cy="599"/>
            </a:xfrm>
          </p:grpSpPr>
          <p:sp>
            <p:nvSpPr>
              <p:cNvPr id="118" name="Text Box 6"/>
              <p:cNvSpPr txBox="1">
                <a:spLocks noChangeArrowheads="1"/>
              </p:cNvSpPr>
              <p:nvPr/>
            </p:nvSpPr>
            <p:spPr bwMode="auto">
              <a:xfrm>
                <a:off x="1776" y="833"/>
                <a:ext cx="384" cy="288"/>
              </a:xfrm>
              <a:prstGeom prst="rect">
                <a:avLst/>
              </a:prstGeom>
              <a:noFill/>
              <a:ln w="9525">
                <a:noFill/>
                <a:miter lim="800000"/>
                <a:headEnd/>
                <a:tailEnd/>
              </a:ln>
              <a:effectLst/>
            </p:spPr>
            <p:txBody>
              <a:bodyPr wrap="none">
                <a:spAutoFit/>
              </a:bodyPr>
              <a:lstStyle/>
              <a:p>
                <a:r>
                  <a:rPr lang="en-US" sz="2400" i="1" dirty="0"/>
                  <a:t>K</a:t>
                </a:r>
                <a:r>
                  <a:rPr lang="en-US" sz="2400" dirty="0"/>
                  <a:t> = </a:t>
                </a:r>
                <a:endParaRPr lang="en-US" sz="2400" i="1" dirty="0"/>
              </a:p>
            </p:txBody>
          </p:sp>
          <p:grpSp>
            <p:nvGrpSpPr>
              <p:cNvPr id="119" name="Group 11"/>
              <p:cNvGrpSpPr>
                <a:grpSpLocks/>
              </p:cNvGrpSpPr>
              <p:nvPr/>
            </p:nvGrpSpPr>
            <p:grpSpPr bwMode="auto">
              <a:xfrm>
                <a:off x="2130" y="672"/>
                <a:ext cx="593" cy="599"/>
                <a:chOff x="3170" y="2473"/>
                <a:chExt cx="593" cy="599"/>
              </a:xfrm>
            </p:grpSpPr>
            <p:sp>
              <p:nvSpPr>
                <p:cNvPr id="120" name="Text Box 8"/>
                <p:cNvSpPr txBox="1">
                  <a:spLocks noChangeArrowheads="1"/>
                </p:cNvSpPr>
                <p:nvPr/>
              </p:nvSpPr>
              <p:spPr bwMode="auto">
                <a:xfrm>
                  <a:off x="3170" y="2473"/>
                  <a:ext cx="593" cy="288"/>
                </a:xfrm>
                <a:prstGeom prst="rect">
                  <a:avLst/>
                </a:prstGeom>
                <a:noFill/>
                <a:ln w="9525">
                  <a:noFill/>
                  <a:miter lim="800000"/>
                  <a:headEnd/>
                  <a:tailEnd/>
                </a:ln>
                <a:effectLst/>
              </p:spPr>
              <p:txBody>
                <a:bodyPr wrap="none">
                  <a:spAutoFit/>
                </a:bodyPr>
                <a:lstStyle/>
                <a:p>
                  <a:r>
                    <a:rPr lang="en-US" sz="2400" dirty="0"/>
                    <a:t>[NO</a:t>
                  </a:r>
                  <a:r>
                    <a:rPr lang="en-US" sz="2400" baseline="-25000" dirty="0"/>
                    <a:t>2</a:t>
                  </a:r>
                  <a:r>
                    <a:rPr lang="en-US" sz="2400" dirty="0"/>
                    <a:t>]</a:t>
                  </a:r>
                  <a:r>
                    <a:rPr lang="en-US" sz="2400" baseline="30000" dirty="0"/>
                    <a:t>2</a:t>
                  </a:r>
                  <a:endParaRPr lang="en-US" sz="2400" dirty="0"/>
                </a:p>
              </p:txBody>
            </p:sp>
            <p:sp>
              <p:nvSpPr>
                <p:cNvPr id="121" name="Text Box 9"/>
                <p:cNvSpPr txBox="1">
                  <a:spLocks noChangeArrowheads="1"/>
                </p:cNvSpPr>
                <p:nvPr/>
              </p:nvSpPr>
              <p:spPr bwMode="auto">
                <a:xfrm>
                  <a:off x="3170" y="2784"/>
                  <a:ext cx="593" cy="288"/>
                </a:xfrm>
                <a:prstGeom prst="rect">
                  <a:avLst/>
                </a:prstGeom>
                <a:noFill/>
                <a:ln w="9525">
                  <a:noFill/>
                  <a:miter lim="800000"/>
                  <a:headEnd/>
                  <a:tailEnd/>
                </a:ln>
                <a:effectLst/>
              </p:spPr>
              <p:txBody>
                <a:bodyPr wrap="none">
                  <a:spAutoFit/>
                </a:bodyPr>
                <a:lstStyle/>
                <a:p>
                  <a:r>
                    <a:rPr lang="en-US" sz="2400"/>
                    <a:t>[N</a:t>
                  </a:r>
                  <a:r>
                    <a:rPr lang="en-US" sz="2400" baseline="-25000"/>
                    <a:t>2</a:t>
                  </a:r>
                  <a:r>
                    <a:rPr lang="en-US" sz="2400"/>
                    <a:t>O</a:t>
                  </a:r>
                  <a:r>
                    <a:rPr lang="en-US" sz="2400" baseline="-25000"/>
                    <a:t>4</a:t>
                  </a:r>
                  <a:r>
                    <a:rPr lang="en-US" sz="2400"/>
                    <a:t>]</a:t>
                  </a:r>
                </a:p>
              </p:txBody>
            </p:sp>
            <p:sp>
              <p:nvSpPr>
                <p:cNvPr id="122" name="Line 10"/>
                <p:cNvSpPr>
                  <a:spLocks noChangeShapeType="1"/>
                </p:cNvSpPr>
                <p:nvPr/>
              </p:nvSpPr>
              <p:spPr bwMode="auto">
                <a:xfrm>
                  <a:off x="3232" y="2772"/>
                  <a:ext cx="528" cy="0"/>
                </a:xfrm>
                <a:prstGeom prst="line">
                  <a:avLst/>
                </a:prstGeom>
                <a:noFill/>
                <a:ln w="28575">
                  <a:solidFill>
                    <a:schemeClr val="tx1"/>
                  </a:solidFill>
                  <a:round/>
                  <a:headEnd/>
                  <a:tailEnd/>
                </a:ln>
                <a:effectLst/>
              </p:spPr>
              <p:txBody>
                <a:bodyPr/>
                <a:lstStyle/>
                <a:p>
                  <a:endParaRPr lang="en-US" sz="2400"/>
                </a:p>
              </p:txBody>
            </p:sp>
          </p:grpSp>
        </p:grpSp>
        <p:grpSp>
          <p:nvGrpSpPr>
            <p:cNvPr id="107" name="Group 17"/>
            <p:cNvGrpSpPr>
              <a:grpSpLocks/>
            </p:cNvGrpSpPr>
            <p:nvPr/>
          </p:nvGrpSpPr>
          <p:grpSpPr bwMode="auto">
            <a:xfrm>
              <a:off x="2805114" y="2895605"/>
              <a:ext cx="3097214" cy="457201"/>
              <a:chOff x="1863" y="1488"/>
              <a:chExt cx="1951" cy="288"/>
            </a:xfrm>
          </p:grpSpPr>
          <p:sp>
            <p:nvSpPr>
              <p:cNvPr id="115" name="Text Box 13"/>
              <p:cNvSpPr txBox="1">
                <a:spLocks noChangeArrowheads="1"/>
              </p:cNvSpPr>
              <p:nvPr/>
            </p:nvSpPr>
            <p:spPr bwMode="auto">
              <a:xfrm>
                <a:off x="1863" y="1488"/>
                <a:ext cx="1951" cy="288"/>
              </a:xfrm>
              <a:prstGeom prst="rect">
                <a:avLst/>
              </a:prstGeom>
              <a:noFill/>
              <a:ln w="9525">
                <a:noFill/>
                <a:miter lim="800000"/>
                <a:headEnd/>
                <a:tailEnd/>
              </a:ln>
              <a:effectLst/>
            </p:spPr>
            <p:txBody>
              <a:bodyPr wrap="none">
                <a:spAutoFit/>
              </a:bodyPr>
              <a:lstStyle/>
              <a:p>
                <a:r>
                  <a:rPr lang="en-US" sz="2400" i="1" dirty="0" err="1"/>
                  <a:t>a</a:t>
                </a:r>
                <a:r>
                  <a:rPr lang="en-US" sz="2400" dirty="0" err="1"/>
                  <a:t>A</a:t>
                </a:r>
                <a:r>
                  <a:rPr lang="en-US" sz="2400" dirty="0"/>
                  <a:t> + </a:t>
                </a:r>
                <a:r>
                  <a:rPr lang="en-US" sz="2400" i="1" dirty="0" err="1"/>
                  <a:t>b</a:t>
                </a:r>
                <a:r>
                  <a:rPr lang="en-US" sz="2400" dirty="0" err="1"/>
                  <a:t>B</a:t>
                </a:r>
                <a:r>
                  <a:rPr lang="en-US" sz="2400" dirty="0"/>
                  <a:t>        </a:t>
                </a:r>
                <a:r>
                  <a:rPr lang="id-ID" sz="2400" dirty="0" smtClean="0"/>
                  <a:t>	</a:t>
                </a:r>
                <a:r>
                  <a:rPr lang="en-US" sz="2400" dirty="0" smtClean="0"/>
                  <a:t>  </a:t>
                </a:r>
                <a:r>
                  <a:rPr lang="id-ID" sz="2400" dirty="0" smtClean="0"/>
                  <a:t>  </a:t>
                </a:r>
                <a:r>
                  <a:rPr lang="en-US" sz="2400" i="1" dirty="0" err="1" smtClean="0"/>
                  <a:t>c</a:t>
                </a:r>
                <a:r>
                  <a:rPr lang="en-US" sz="2400" dirty="0" err="1" smtClean="0"/>
                  <a:t>C</a:t>
                </a:r>
                <a:r>
                  <a:rPr lang="en-US" sz="2400" dirty="0" smtClean="0"/>
                  <a:t> </a:t>
                </a:r>
                <a:r>
                  <a:rPr lang="en-US" sz="2400" dirty="0"/>
                  <a:t>+ </a:t>
                </a:r>
                <a:r>
                  <a:rPr lang="en-US" sz="2400" i="1" dirty="0" err="1"/>
                  <a:t>d</a:t>
                </a:r>
                <a:r>
                  <a:rPr lang="en-US" sz="2400" dirty="0" err="1"/>
                  <a:t>D</a:t>
                </a:r>
                <a:endParaRPr lang="en-US" sz="2400" i="1" dirty="0"/>
              </a:p>
            </p:txBody>
          </p:sp>
          <p:sp>
            <p:nvSpPr>
              <p:cNvPr id="116" name="Line 15"/>
              <p:cNvSpPr>
                <a:spLocks noChangeShapeType="1"/>
              </p:cNvSpPr>
              <p:nvPr/>
            </p:nvSpPr>
            <p:spPr bwMode="auto">
              <a:xfrm>
                <a:off x="2688" y="1592"/>
                <a:ext cx="384" cy="0"/>
              </a:xfrm>
              <a:prstGeom prst="line">
                <a:avLst/>
              </a:prstGeom>
              <a:noFill/>
              <a:ln w="28575">
                <a:solidFill>
                  <a:schemeClr val="tx1"/>
                </a:solidFill>
                <a:round/>
                <a:headEnd/>
                <a:tailEnd type="triangle" w="med" len="med"/>
              </a:ln>
              <a:effectLst/>
            </p:spPr>
            <p:txBody>
              <a:bodyPr/>
              <a:lstStyle/>
              <a:p>
                <a:endParaRPr lang="en-US" sz="2400"/>
              </a:p>
            </p:txBody>
          </p:sp>
          <p:sp>
            <p:nvSpPr>
              <p:cNvPr id="117" name="Line 16"/>
              <p:cNvSpPr>
                <a:spLocks noChangeShapeType="1"/>
              </p:cNvSpPr>
              <p:nvPr/>
            </p:nvSpPr>
            <p:spPr bwMode="auto">
              <a:xfrm flipH="1">
                <a:off x="2688" y="1688"/>
                <a:ext cx="384" cy="0"/>
              </a:xfrm>
              <a:prstGeom prst="line">
                <a:avLst/>
              </a:prstGeom>
              <a:noFill/>
              <a:ln w="28575">
                <a:solidFill>
                  <a:schemeClr val="tx1"/>
                </a:solidFill>
                <a:round/>
                <a:headEnd/>
                <a:tailEnd type="triangle" w="med" len="med"/>
              </a:ln>
              <a:effectLst/>
            </p:spPr>
            <p:txBody>
              <a:bodyPr/>
              <a:lstStyle/>
              <a:p>
                <a:endParaRPr lang="en-US" sz="2400"/>
              </a:p>
            </p:txBody>
          </p:sp>
        </p:grpSp>
        <p:grpSp>
          <p:nvGrpSpPr>
            <p:cNvPr id="108" name="Group 24"/>
            <p:cNvGrpSpPr>
              <a:grpSpLocks/>
            </p:cNvGrpSpPr>
            <p:nvPr/>
          </p:nvGrpSpPr>
          <p:grpSpPr bwMode="auto">
            <a:xfrm>
              <a:off x="1981200" y="3657600"/>
              <a:ext cx="1682750" cy="950913"/>
              <a:chOff x="1046" y="2696"/>
              <a:chExt cx="1060" cy="599"/>
            </a:xfrm>
          </p:grpSpPr>
          <p:sp>
            <p:nvSpPr>
              <p:cNvPr id="110" name="Text Box 19"/>
              <p:cNvSpPr txBox="1">
                <a:spLocks noChangeArrowheads="1"/>
              </p:cNvSpPr>
              <p:nvPr/>
            </p:nvSpPr>
            <p:spPr bwMode="auto">
              <a:xfrm>
                <a:off x="1046" y="2857"/>
                <a:ext cx="384" cy="288"/>
              </a:xfrm>
              <a:prstGeom prst="rect">
                <a:avLst/>
              </a:prstGeom>
              <a:noFill/>
              <a:ln w="9525">
                <a:noFill/>
                <a:miter lim="800000"/>
                <a:headEnd/>
                <a:tailEnd/>
              </a:ln>
              <a:effectLst/>
            </p:spPr>
            <p:txBody>
              <a:bodyPr wrap="none">
                <a:spAutoFit/>
              </a:bodyPr>
              <a:lstStyle/>
              <a:p>
                <a:r>
                  <a:rPr lang="en-US" sz="2400" i="1" dirty="0"/>
                  <a:t>K</a:t>
                </a:r>
                <a:r>
                  <a:rPr lang="en-US" sz="2400" dirty="0"/>
                  <a:t> = </a:t>
                </a:r>
                <a:endParaRPr lang="en-US" sz="2400" i="1" dirty="0"/>
              </a:p>
            </p:txBody>
          </p:sp>
          <p:grpSp>
            <p:nvGrpSpPr>
              <p:cNvPr id="111" name="Group 23"/>
              <p:cNvGrpSpPr>
                <a:grpSpLocks/>
              </p:cNvGrpSpPr>
              <p:nvPr/>
            </p:nvGrpSpPr>
            <p:grpSpPr bwMode="auto">
              <a:xfrm>
                <a:off x="1400" y="2696"/>
                <a:ext cx="706" cy="599"/>
                <a:chOff x="3379" y="2761"/>
                <a:chExt cx="706" cy="599"/>
              </a:xfrm>
            </p:grpSpPr>
            <p:sp>
              <p:nvSpPr>
                <p:cNvPr id="112" name="Text Box 20"/>
                <p:cNvSpPr txBox="1">
                  <a:spLocks noChangeArrowheads="1"/>
                </p:cNvSpPr>
                <p:nvPr/>
              </p:nvSpPr>
              <p:spPr bwMode="auto">
                <a:xfrm>
                  <a:off x="3379" y="2761"/>
                  <a:ext cx="668" cy="288"/>
                </a:xfrm>
                <a:prstGeom prst="rect">
                  <a:avLst/>
                </a:prstGeom>
                <a:noFill/>
                <a:ln w="9525">
                  <a:noFill/>
                  <a:miter lim="800000"/>
                  <a:headEnd/>
                  <a:tailEnd/>
                </a:ln>
                <a:effectLst/>
              </p:spPr>
              <p:txBody>
                <a:bodyPr wrap="none">
                  <a:spAutoFit/>
                </a:bodyPr>
                <a:lstStyle/>
                <a:p>
                  <a:r>
                    <a:rPr lang="en-US" sz="2400" dirty="0"/>
                    <a:t>[C]</a:t>
                  </a:r>
                  <a:r>
                    <a:rPr lang="en-US" sz="2400" baseline="30000" dirty="0"/>
                    <a:t>c</a:t>
                  </a:r>
                  <a:r>
                    <a:rPr lang="en-US" sz="2400" dirty="0"/>
                    <a:t>[D]</a:t>
                  </a:r>
                  <a:r>
                    <a:rPr lang="en-US" sz="2400" baseline="30000" dirty="0"/>
                    <a:t>d</a:t>
                  </a:r>
                  <a:endParaRPr lang="en-US" sz="2400" dirty="0"/>
                </a:p>
              </p:txBody>
            </p:sp>
            <p:sp>
              <p:nvSpPr>
                <p:cNvPr id="113" name="Text Box 21"/>
                <p:cNvSpPr txBox="1">
                  <a:spLocks noChangeArrowheads="1"/>
                </p:cNvSpPr>
                <p:nvPr/>
              </p:nvSpPr>
              <p:spPr bwMode="auto">
                <a:xfrm>
                  <a:off x="3386" y="3072"/>
                  <a:ext cx="670" cy="288"/>
                </a:xfrm>
                <a:prstGeom prst="rect">
                  <a:avLst/>
                </a:prstGeom>
                <a:noFill/>
                <a:ln w="9525">
                  <a:noFill/>
                  <a:miter lim="800000"/>
                  <a:headEnd/>
                  <a:tailEnd/>
                </a:ln>
                <a:effectLst/>
              </p:spPr>
              <p:txBody>
                <a:bodyPr wrap="none">
                  <a:spAutoFit/>
                </a:bodyPr>
                <a:lstStyle/>
                <a:p>
                  <a:r>
                    <a:rPr lang="en-US" sz="2400" dirty="0"/>
                    <a:t>[A]</a:t>
                  </a:r>
                  <a:r>
                    <a:rPr lang="en-US" sz="2400" baseline="30000" dirty="0"/>
                    <a:t>a</a:t>
                  </a:r>
                  <a:r>
                    <a:rPr lang="en-US" sz="2400" dirty="0"/>
                    <a:t>[B]</a:t>
                  </a:r>
                  <a:r>
                    <a:rPr lang="en-US" sz="2400" baseline="30000" dirty="0"/>
                    <a:t>b</a:t>
                  </a:r>
                  <a:endParaRPr lang="en-US" sz="2400" dirty="0"/>
                </a:p>
              </p:txBody>
            </p:sp>
            <p:sp>
              <p:nvSpPr>
                <p:cNvPr id="114" name="Line 22"/>
                <p:cNvSpPr>
                  <a:spLocks noChangeShapeType="1"/>
                </p:cNvSpPr>
                <p:nvPr/>
              </p:nvSpPr>
              <p:spPr bwMode="auto">
                <a:xfrm>
                  <a:off x="3413" y="3060"/>
                  <a:ext cx="672" cy="0"/>
                </a:xfrm>
                <a:prstGeom prst="line">
                  <a:avLst/>
                </a:prstGeom>
                <a:noFill/>
                <a:ln w="28575">
                  <a:solidFill>
                    <a:schemeClr val="tx1"/>
                  </a:solidFill>
                  <a:round/>
                  <a:headEnd/>
                  <a:tailEnd/>
                </a:ln>
                <a:effectLst/>
              </p:spPr>
              <p:txBody>
                <a:bodyPr/>
                <a:lstStyle/>
                <a:p>
                  <a:endParaRPr lang="en-US" sz="2400"/>
                </a:p>
              </p:txBody>
            </p:sp>
          </p:grpSp>
        </p:grpSp>
      </p:grpSp>
    </p:spTree>
    <p:extLst>
      <p:ext uri="{BB962C8B-B14F-4D97-AF65-F5344CB8AC3E}">
        <p14:creationId xmlns:p14="http://schemas.microsoft.com/office/powerpoint/2010/main" val="2786258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bwMode="auto">
          <a:xfrm>
            <a:off x="654050" y="152401"/>
            <a:ext cx="7772400" cy="685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defRPr/>
            </a:pPr>
            <a:r>
              <a:rPr lang="id-ID" sz="4000" b="1" cap="all" dirty="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Chemical equilibrium </a:t>
            </a:r>
            <a:endParaRPr lang="id-ID" sz="4000" dirty="0">
              <a:solidFill>
                <a:schemeClr val="accent2">
                  <a:lumMod val="75000"/>
                </a:schemeClr>
              </a:solidFill>
            </a:endParaRPr>
          </a:p>
        </p:txBody>
      </p:sp>
      <p:sp>
        <p:nvSpPr>
          <p:cNvPr id="26" name="Text Box 4"/>
          <p:cNvSpPr txBox="1">
            <a:spLocks noChangeArrowheads="1"/>
          </p:cNvSpPr>
          <p:nvPr/>
        </p:nvSpPr>
        <p:spPr bwMode="auto">
          <a:xfrm>
            <a:off x="970779" y="2776736"/>
            <a:ext cx="938077" cy="400110"/>
          </a:xfrm>
          <a:prstGeom prst="rect">
            <a:avLst/>
          </a:prstGeom>
          <a:noFill/>
          <a:ln w="9525">
            <a:noFill/>
            <a:miter lim="800000"/>
            <a:headEnd/>
            <a:tailEnd/>
          </a:ln>
          <a:effectLst/>
        </p:spPr>
        <p:txBody>
          <a:bodyPr wrap="none">
            <a:spAutoFit/>
          </a:bodyPr>
          <a:lstStyle/>
          <a:p>
            <a:r>
              <a:rPr lang="en-US" sz="2000" i="1">
                <a:latin typeface="Arial" pitchFamily="34" charset="0"/>
                <a:cs typeface="Arial" pitchFamily="34" charset="0"/>
              </a:rPr>
              <a:t>K</a:t>
            </a:r>
            <a:r>
              <a:rPr lang="en-US" sz="2000">
                <a:latin typeface="Arial" pitchFamily="34" charset="0"/>
                <a:cs typeface="Arial" pitchFamily="34" charset="0"/>
              </a:rPr>
              <a:t> &gt;&gt; 1</a:t>
            </a:r>
            <a:endParaRPr lang="en-US" sz="2000" i="1">
              <a:latin typeface="Arial" pitchFamily="34" charset="0"/>
              <a:cs typeface="Arial" pitchFamily="34" charset="0"/>
            </a:endParaRPr>
          </a:p>
        </p:txBody>
      </p:sp>
      <p:sp>
        <p:nvSpPr>
          <p:cNvPr id="27" name="Text Box 5"/>
          <p:cNvSpPr txBox="1">
            <a:spLocks noChangeArrowheads="1"/>
          </p:cNvSpPr>
          <p:nvPr/>
        </p:nvSpPr>
        <p:spPr bwMode="auto">
          <a:xfrm>
            <a:off x="970779" y="3310136"/>
            <a:ext cx="938077" cy="400110"/>
          </a:xfrm>
          <a:prstGeom prst="rect">
            <a:avLst/>
          </a:prstGeom>
          <a:noFill/>
          <a:ln w="9525">
            <a:noFill/>
            <a:miter lim="800000"/>
            <a:headEnd/>
            <a:tailEnd/>
          </a:ln>
          <a:effectLst/>
        </p:spPr>
        <p:txBody>
          <a:bodyPr wrap="none">
            <a:spAutoFit/>
          </a:bodyPr>
          <a:lstStyle/>
          <a:p>
            <a:r>
              <a:rPr lang="en-US" sz="2000" i="1">
                <a:latin typeface="Arial" pitchFamily="34" charset="0"/>
                <a:cs typeface="Arial" pitchFamily="34" charset="0"/>
              </a:rPr>
              <a:t>K</a:t>
            </a:r>
            <a:r>
              <a:rPr lang="en-US" sz="2000">
                <a:latin typeface="Arial" pitchFamily="34" charset="0"/>
                <a:cs typeface="Arial" pitchFamily="34" charset="0"/>
              </a:rPr>
              <a:t> &lt;&lt; 1</a:t>
            </a:r>
            <a:endParaRPr lang="en-US" sz="2000" i="1">
              <a:latin typeface="Arial" pitchFamily="34" charset="0"/>
              <a:cs typeface="Arial" pitchFamily="34" charset="0"/>
            </a:endParaRPr>
          </a:p>
        </p:txBody>
      </p:sp>
      <p:sp>
        <p:nvSpPr>
          <p:cNvPr id="28" name="Text Box 6"/>
          <p:cNvSpPr txBox="1">
            <a:spLocks noChangeArrowheads="1"/>
          </p:cNvSpPr>
          <p:nvPr/>
        </p:nvSpPr>
        <p:spPr bwMode="auto">
          <a:xfrm>
            <a:off x="2228079" y="2776736"/>
            <a:ext cx="2667000" cy="400110"/>
          </a:xfrm>
          <a:prstGeom prst="rect">
            <a:avLst/>
          </a:prstGeom>
          <a:noFill/>
          <a:ln w="9525">
            <a:noFill/>
            <a:miter lim="800000"/>
            <a:headEnd/>
            <a:tailEnd/>
          </a:ln>
          <a:effectLst/>
        </p:spPr>
        <p:txBody>
          <a:bodyPr>
            <a:spAutoFit/>
          </a:bodyPr>
          <a:lstStyle/>
          <a:p>
            <a:pPr algn="ctr"/>
            <a:r>
              <a:rPr lang="en-US" sz="2000">
                <a:latin typeface="Arial" pitchFamily="34" charset="0"/>
                <a:cs typeface="Arial" pitchFamily="34" charset="0"/>
              </a:rPr>
              <a:t>Lie to the right</a:t>
            </a:r>
          </a:p>
        </p:txBody>
      </p:sp>
      <p:sp>
        <p:nvSpPr>
          <p:cNvPr id="29" name="Text Box 7"/>
          <p:cNvSpPr txBox="1">
            <a:spLocks noChangeArrowheads="1"/>
          </p:cNvSpPr>
          <p:nvPr/>
        </p:nvSpPr>
        <p:spPr bwMode="auto">
          <a:xfrm>
            <a:off x="5809479" y="2776736"/>
            <a:ext cx="2514600" cy="400110"/>
          </a:xfrm>
          <a:prstGeom prst="rect">
            <a:avLst/>
          </a:prstGeom>
          <a:noFill/>
          <a:ln w="9525">
            <a:noFill/>
            <a:miter lim="800000"/>
            <a:headEnd/>
            <a:tailEnd/>
          </a:ln>
          <a:effectLst/>
        </p:spPr>
        <p:txBody>
          <a:bodyPr>
            <a:spAutoFit/>
          </a:bodyPr>
          <a:lstStyle/>
          <a:p>
            <a:pPr algn="ctr"/>
            <a:r>
              <a:rPr lang="en-US" sz="2000">
                <a:latin typeface="Arial" pitchFamily="34" charset="0"/>
                <a:cs typeface="Arial" pitchFamily="34" charset="0"/>
              </a:rPr>
              <a:t>Favor products</a:t>
            </a:r>
          </a:p>
        </p:txBody>
      </p:sp>
      <p:sp>
        <p:nvSpPr>
          <p:cNvPr id="30" name="Text Box 8"/>
          <p:cNvSpPr txBox="1">
            <a:spLocks noChangeArrowheads="1"/>
          </p:cNvSpPr>
          <p:nvPr/>
        </p:nvSpPr>
        <p:spPr bwMode="auto">
          <a:xfrm>
            <a:off x="2228079" y="3310136"/>
            <a:ext cx="2667000" cy="400110"/>
          </a:xfrm>
          <a:prstGeom prst="rect">
            <a:avLst/>
          </a:prstGeom>
          <a:noFill/>
          <a:ln w="9525">
            <a:noFill/>
            <a:miter lim="800000"/>
            <a:headEnd/>
            <a:tailEnd/>
          </a:ln>
          <a:effectLst/>
        </p:spPr>
        <p:txBody>
          <a:bodyPr>
            <a:spAutoFit/>
          </a:bodyPr>
          <a:lstStyle/>
          <a:p>
            <a:pPr algn="ctr"/>
            <a:r>
              <a:rPr lang="en-US" sz="2000">
                <a:latin typeface="Arial" pitchFamily="34" charset="0"/>
                <a:cs typeface="Arial" pitchFamily="34" charset="0"/>
              </a:rPr>
              <a:t>Lie to the left</a:t>
            </a:r>
          </a:p>
        </p:txBody>
      </p:sp>
      <p:sp>
        <p:nvSpPr>
          <p:cNvPr id="31" name="Text Box 9"/>
          <p:cNvSpPr txBox="1">
            <a:spLocks noChangeArrowheads="1"/>
          </p:cNvSpPr>
          <p:nvPr/>
        </p:nvSpPr>
        <p:spPr bwMode="auto">
          <a:xfrm>
            <a:off x="5809479" y="3310136"/>
            <a:ext cx="2514600" cy="400110"/>
          </a:xfrm>
          <a:prstGeom prst="rect">
            <a:avLst/>
          </a:prstGeom>
          <a:noFill/>
          <a:ln w="9525">
            <a:noFill/>
            <a:miter lim="800000"/>
            <a:headEnd/>
            <a:tailEnd/>
          </a:ln>
          <a:effectLst/>
        </p:spPr>
        <p:txBody>
          <a:bodyPr>
            <a:spAutoFit/>
          </a:bodyPr>
          <a:lstStyle/>
          <a:p>
            <a:pPr algn="ctr"/>
            <a:r>
              <a:rPr lang="en-US" sz="2000">
                <a:latin typeface="Arial" pitchFamily="34" charset="0"/>
                <a:cs typeface="Arial" pitchFamily="34" charset="0"/>
              </a:rPr>
              <a:t>Favor reactants</a:t>
            </a:r>
          </a:p>
        </p:txBody>
      </p:sp>
      <p:sp>
        <p:nvSpPr>
          <p:cNvPr id="32" name="Text Box 10"/>
          <p:cNvSpPr txBox="1">
            <a:spLocks noChangeArrowheads="1"/>
          </p:cNvSpPr>
          <p:nvPr/>
        </p:nvSpPr>
        <p:spPr bwMode="auto">
          <a:xfrm>
            <a:off x="4540250" y="2156024"/>
            <a:ext cx="1941558" cy="400110"/>
          </a:xfrm>
          <a:prstGeom prst="rect">
            <a:avLst/>
          </a:prstGeom>
          <a:noFill/>
          <a:ln w="9525">
            <a:noFill/>
            <a:miter lim="800000"/>
            <a:headEnd/>
            <a:tailEnd/>
          </a:ln>
          <a:effectLst/>
        </p:spPr>
        <p:txBody>
          <a:bodyPr wrap="none">
            <a:spAutoFit/>
          </a:bodyPr>
          <a:lstStyle/>
          <a:p>
            <a:pPr algn="ctr"/>
            <a:r>
              <a:rPr lang="en-US" sz="2000" u="sng">
                <a:latin typeface="Arial" pitchFamily="34" charset="0"/>
                <a:cs typeface="Arial" pitchFamily="34" charset="0"/>
              </a:rPr>
              <a:t>Equilibrium Will</a:t>
            </a:r>
          </a:p>
        </p:txBody>
      </p:sp>
      <p:pic>
        <p:nvPicPr>
          <p:cNvPr id="33" name="Picture 27"/>
          <p:cNvPicPr>
            <a:picLocks noChangeAspect="1" noChangeArrowheads="1"/>
          </p:cNvPicPr>
          <p:nvPr/>
        </p:nvPicPr>
        <p:blipFill>
          <a:blip r:embed="rId2" cstate="print"/>
          <a:srcRect/>
          <a:stretch>
            <a:fillRect/>
          </a:stretch>
        </p:blipFill>
        <p:spPr bwMode="auto">
          <a:xfrm>
            <a:off x="467541" y="4072136"/>
            <a:ext cx="3886200" cy="2106613"/>
          </a:xfrm>
          <a:prstGeom prst="rect">
            <a:avLst/>
          </a:prstGeom>
          <a:noFill/>
          <a:ln w="9525">
            <a:noFill/>
            <a:miter lim="800000"/>
            <a:headEnd/>
            <a:tailEnd/>
          </a:ln>
          <a:effectLst/>
        </p:spPr>
      </p:pic>
      <p:pic>
        <p:nvPicPr>
          <p:cNvPr id="34" name="Picture 28"/>
          <p:cNvPicPr>
            <a:picLocks noChangeAspect="1" noChangeArrowheads="1"/>
          </p:cNvPicPr>
          <p:nvPr/>
        </p:nvPicPr>
        <p:blipFill>
          <a:blip r:embed="rId3" cstate="print"/>
          <a:srcRect/>
          <a:stretch>
            <a:fillRect/>
          </a:stretch>
        </p:blipFill>
        <p:spPr bwMode="auto">
          <a:xfrm>
            <a:off x="4810941" y="4170561"/>
            <a:ext cx="3733800" cy="1958975"/>
          </a:xfrm>
          <a:prstGeom prst="rect">
            <a:avLst/>
          </a:prstGeom>
          <a:noFill/>
          <a:ln w="9525">
            <a:noFill/>
            <a:miter lim="800000"/>
            <a:headEnd/>
            <a:tailEnd/>
          </a:ln>
          <a:effectLst/>
        </p:spPr>
      </p:pic>
      <p:grpSp>
        <p:nvGrpSpPr>
          <p:cNvPr id="35" name="Group 13"/>
          <p:cNvGrpSpPr>
            <a:grpSpLocks/>
          </p:cNvGrpSpPr>
          <p:nvPr/>
        </p:nvGrpSpPr>
        <p:grpSpPr bwMode="auto">
          <a:xfrm>
            <a:off x="1524000" y="1039815"/>
            <a:ext cx="1682750" cy="893763"/>
            <a:chOff x="1046" y="2696"/>
            <a:chExt cx="1060" cy="563"/>
          </a:xfrm>
        </p:grpSpPr>
        <p:sp>
          <p:nvSpPr>
            <p:cNvPr id="40" name="Text Box 14"/>
            <p:cNvSpPr txBox="1">
              <a:spLocks noChangeArrowheads="1"/>
            </p:cNvSpPr>
            <p:nvPr/>
          </p:nvSpPr>
          <p:spPr bwMode="auto">
            <a:xfrm>
              <a:off x="1046" y="2857"/>
              <a:ext cx="407" cy="252"/>
            </a:xfrm>
            <a:prstGeom prst="rect">
              <a:avLst/>
            </a:prstGeom>
            <a:noFill/>
            <a:ln w="9525">
              <a:noFill/>
              <a:miter lim="800000"/>
              <a:headEnd/>
              <a:tailEnd/>
            </a:ln>
            <a:effectLst/>
          </p:spPr>
          <p:txBody>
            <a:bodyPr wrap="none">
              <a:spAutoFit/>
            </a:bodyPr>
            <a:lstStyle/>
            <a:p>
              <a:r>
                <a:rPr lang="en-US" sz="2000" i="1">
                  <a:latin typeface="Arial" pitchFamily="34" charset="0"/>
                  <a:cs typeface="Arial" pitchFamily="34" charset="0"/>
                </a:rPr>
                <a:t>K</a:t>
              </a:r>
              <a:r>
                <a:rPr lang="en-US" sz="2000">
                  <a:latin typeface="Arial" pitchFamily="34" charset="0"/>
                  <a:cs typeface="Arial" pitchFamily="34" charset="0"/>
                </a:rPr>
                <a:t> = </a:t>
              </a:r>
              <a:endParaRPr lang="en-US" sz="2000" i="1">
                <a:latin typeface="Arial" pitchFamily="34" charset="0"/>
                <a:cs typeface="Arial" pitchFamily="34" charset="0"/>
              </a:endParaRPr>
            </a:p>
          </p:txBody>
        </p:sp>
        <p:grpSp>
          <p:nvGrpSpPr>
            <p:cNvPr id="41" name="Group 15"/>
            <p:cNvGrpSpPr>
              <a:grpSpLocks/>
            </p:cNvGrpSpPr>
            <p:nvPr/>
          </p:nvGrpSpPr>
          <p:grpSpPr bwMode="auto">
            <a:xfrm>
              <a:off x="1400" y="2696"/>
              <a:ext cx="706" cy="563"/>
              <a:chOff x="3379" y="2761"/>
              <a:chExt cx="706" cy="563"/>
            </a:xfrm>
          </p:grpSpPr>
          <p:sp>
            <p:nvSpPr>
              <p:cNvPr id="42" name="Text Box 16"/>
              <p:cNvSpPr txBox="1">
                <a:spLocks noChangeArrowheads="1"/>
              </p:cNvSpPr>
              <p:nvPr/>
            </p:nvSpPr>
            <p:spPr bwMode="auto">
              <a:xfrm>
                <a:off x="3379" y="2761"/>
                <a:ext cx="641" cy="252"/>
              </a:xfrm>
              <a:prstGeom prst="rect">
                <a:avLst/>
              </a:prstGeom>
              <a:noFill/>
              <a:ln w="9525">
                <a:noFill/>
                <a:miter lim="800000"/>
                <a:headEnd/>
                <a:tailEnd/>
              </a:ln>
              <a:effectLst/>
            </p:spPr>
            <p:txBody>
              <a:bodyPr wrap="none">
                <a:spAutoFit/>
              </a:bodyPr>
              <a:lstStyle/>
              <a:p>
                <a:r>
                  <a:rPr lang="en-US" sz="2000">
                    <a:latin typeface="Arial" pitchFamily="34" charset="0"/>
                    <a:cs typeface="Arial" pitchFamily="34" charset="0"/>
                  </a:rPr>
                  <a:t>[C]</a:t>
                </a:r>
                <a:r>
                  <a:rPr lang="en-US" sz="2000" baseline="30000">
                    <a:latin typeface="Arial" pitchFamily="34" charset="0"/>
                    <a:cs typeface="Arial" pitchFamily="34" charset="0"/>
                  </a:rPr>
                  <a:t>c</a:t>
                </a:r>
                <a:r>
                  <a:rPr lang="en-US" sz="2000">
                    <a:latin typeface="Arial" pitchFamily="34" charset="0"/>
                    <a:cs typeface="Arial" pitchFamily="34" charset="0"/>
                  </a:rPr>
                  <a:t>[D]</a:t>
                </a:r>
                <a:r>
                  <a:rPr lang="en-US" sz="2000" baseline="30000">
                    <a:latin typeface="Arial" pitchFamily="34" charset="0"/>
                    <a:cs typeface="Arial" pitchFamily="34" charset="0"/>
                  </a:rPr>
                  <a:t>d</a:t>
                </a:r>
                <a:endParaRPr lang="en-US" sz="2000">
                  <a:latin typeface="Arial" pitchFamily="34" charset="0"/>
                  <a:cs typeface="Arial" pitchFamily="34" charset="0"/>
                </a:endParaRPr>
              </a:p>
            </p:txBody>
          </p:sp>
          <p:sp>
            <p:nvSpPr>
              <p:cNvPr id="43" name="Text Box 17"/>
              <p:cNvSpPr txBox="1">
                <a:spLocks noChangeArrowheads="1"/>
              </p:cNvSpPr>
              <p:nvPr/>
            </p:nvSpPr>
            <p:spPr bwMode="auto">
              <a:xfrm>
                <a:off x="3386" y="3072"/>
                <a:ext cx="629" cy="252"/>
              </a:xfrm>
              <a:prstGeom prst="rect">
                <a:avLst/>
              </a:prstGeom>
              <a:noFill/>
              <a:ln w="9525">
                <a:noFill/>
                <a:miter lim="800000"/>
                <a:headEnd/>
                <a:tailEnd/>
              </a:ln>
              <a:effectLst/>
            </p:spPr>
            <p:txBody>
              <a:bodyPr wrap="none">
                <a:spAutoFit/>
              </a:bodyPr>
              <a:lstStyle/>
              <a:p>
                <a:r>
                  <a:rPr lang="en-US" sz="2000" dirty="0">
                    <a:latin typeface="Arial" pitchFamily="34" charset="0"/>
                    <a:cs typeface="Arial" pitchFamily="34" charset="0"/>
                  </a:rPr>
                  <a:t>[A]</a:t>
                </a:r>
                <a:r>
                  <a:rPr lang="en-US" sz="2000" baseline="30000" dirty="0">
                    <a:latin typeface="Arial" pitchFamily="34" charset="0"/>
                    <a:cs typeface="Arial" pitchFamily="34" charset="0"/>
                  </a:rPr>
                  <a:t>a</a:t>
                </a:r>
                <a:r>
                  <a:rPr lang="en-US" sz="2000" dirty="0">
                    <a:latin typeface="Arial" pitchFamily="34" charset="0"/>
                    <a:cs typeface="Arial" pitchFamily="34" charset="0"/>
                  </a:rPr>
                  <a:t>[B]</a:t>
                </a:r>
                <a:r>
                  <a:rPr lang="en-US" sz="2000" baseline="30000" dirty="0">
                    <a:latin typeface="Arial" pitchFamily="34" charset="0"/>
                    <a:cs typeface="Arial" pitchFamily="34" charset="0"/>
                  </a:rPr>
                  <a:t>b</a:t>
                </a:r>
                <a:endParaRPr lang="en-US" sz="2000" dirty="0">
                  <a:latin typeface="Arial" pitchFamily="34" charset="0"/>
                  <a:cs typeface="Arial" pitchFamily="34" charset="0"/>
                </a:endParaRPr>
              </a:p>
            </p:txBody>
          </p:sp>
          <p:sp>
            <p:nvSpPr>
              <p:cNvPr id="44" name="Line 18"/>
              <p:cNvSpPr>
                <a:spLocks noChangeShapeType="1"/>
              </p:cNvSpPr>
              <p:nvPr/>
            </p:nvSpPr>
            <p:spPr bwMode="auto">
              <a:xfrm>
                <a:off x="3413" y="3060"/>
                <a:ext cx="672" cy="0"/>
              </a:xfrm>
              <a:prstGeom prst="line">
                <a:avLst/>
              </a:prstGeom>
              <a:noFill/>
              <a:ln w="28575">
                <a:solidFill>
                  <a:schemeClr val="tx1"/>
                </a:solidFill>
                <a:round/>
                <a:headEnd/>
                <a:tailEnd/>
              </a:ln>
              <a:effectLst/>
            </p:spPr>
            <p:txBody>
              <a:bodyPr/>
              <a:lstStyle/>
              <a:p>
                <a:endParaRPr lang="en-US" sz="2000">
                  <a:latin typeface="Arial" pitchFamily="34" charset="0"/>
                  <a:cs typeface="Arial" pitchFamily="34" charset="0"/>
                </a:endParaRPr>
              </a:p>
            </p:txBody>
          </p:sp>
        </p:grpSp>
      </p:grpSp>
      <p:grpSp>
        <p:nvGrpSpPr>
          <p:cNvPr id="45" name="Group 20"/>
          <p:cNvGrpSpPr>
            <a:grpSpLocks/>
          </p:cNvGrpSpPr>
          <p:nvPr/>
        </p:nvGrpSpPr>
        <p:grpSpPr bwMode="auto">
          <a:xfrm>
            <a:off x="4557713" y="1228729"/>
            <a:ext cx="3387725" cy="400051"/>
            <a:chOff x="1863" y="1488"/>
            <a:chExt cx="2134" cy="252"/>
          </a:xfrm>
        </p:grpSpPr>
        <p:sp>
          <p:nvSpPr>
            <p:cNvPr id="46" name="Text Box 21"/>
            <p:cNvSpPr txBox="1">
              <a:spLocks noChangeArrowheads="1"/>
            </p:cNvSpPr>
            <p:nvPr/>
          </p:nvSpPr>
          <p:spPr bwMode="auto">
            <a:xfrm>
              <a:off x="1863" y="1488"/>
              <a:ext cx="2134" cy="252"/>
            </a:xfrm>
            <a:prstGeom prst="rect">
              <a:avLst/>
            </a:prstGeom>
            <a:noFill/>
            <a:ln w="9525">
              <a:noFill/>
              <a:miter lim="800000"/>
              <a:headEnd/>
              <a:tailEnd/>
            </a:ln>
            <a:effectLst/>
          </p:spPr>
          <p:txBody>
            <a:bodyPr wrap="none">
              <a:spAutoFit/>
            </a:bodyPr>
            <a:lstStyle/>
            <a:p>
              <a:r>
                <a:rPr lang="en-US" sz="2000" i="1" dirty="0" err="1">
                  <a:latin typeface="Arial" pitchFamily="34" charset="0"/>
                  <a:cs typeface="Arial" pitchFamily="34" charset="0"/>
                </a:rPr>
                <a:t>a</a:t>
              </a:r>
              <a:r>
                <a:rPr lang="en-US" sz="2000" dirty="0" err="1">
                  <a:latin typeface="Arial" pitchFamily="34" charset="0"/>
                  <a:cs typeface="Arial" pitchFamily="34" charset="0"/>
                </a:rPr>
                <a:t>A</a:t>
              </a:r>
              <a:r>
                <a:rPr lang="en-US" sz="2000" dirty="0">
                  <a:latin typeface="Arial" pitchFamily="34" charset="0"/>
                  <a:cs typeface="Arial" pitchFamily="34" charset="0"/>
                </a:rPr>
                <a:t> + </a:t>
              </a:r>
              <a:r>
                <a:rPr lang="en-US" sz="2000" i="1" dirty="0" err="1">
                  <a:latin typeface="Arial" pitchFamily="34" charset="0"/>
                  <a:cs typeface="Arial" pitchFamily="34" charset="0"/>
                </a:rPr>
                <a:t>b</a:t>
              </a:r>
              <a:r>
                <a:rPr lang="en-US" sz="2000" dirty="0" err="1">
                  <a:latin typeface="Arial" pitchFamily="34" charset="0"/>
                  <a:cs typeface="Arial" pitchFamily="34" charset="0"/>
                </a:rPr>
                <a:t>B</a:t>
              </a:r>
              <a:r>
                <a:rPr lang="en-US" sz="2000" dirty="0">
                  <a:latin typeface="Arial" pitchFamily="34" charset="0"/>
                  <a:cs typeface="Arial" pitchFamily="34" charset="0"/>
                </a:rPr>
                <a:t>  </a:t>
              </a:r>
              <a:r>
                <a:rPr lang="id-ID" sz="2000" dirty="0" smtClean="0">
                  <a:latin typeface="Arial" pitchFamily="34" charset="0"/>
                  <a:cs typeface="Arial" pitchFamily="34" charset="0"/>
                </a:rPr>
                <a:t>	</a:t>
              </a:r>
              <a:r>
                <a:rPr lang="en-US" sz="2000" dirty="0" smtClean="0">
                  <a:latin typeface="Arial" pitchFamily="34" charset="0"/>
                  <a:cs typeface="Arial" pitchFamily="34" charset="0"/>
                </a:rPr>
                <a:t>     </a:t>
              </a:r>
              <a:r>
                <a:rPr lang="en-US" sz="2000" i="1" dirty="0" err="1" smtClean="0">
                  <a:latin typeface="Arial" pitchFamily="34" charset="0"/>
                  <a:cs typeface="Arial" pitchFamily="34" charset="0"/>
                </a:rPr>
                <a:t>c</a:t>
              </a:r>
              <a:r>
                <a:rPr lang="en-US" sz="2000" dirty="0" err="1" smtClean="0">
                  <a:latin typeface="Arial" pitchFamily="34" charset="0"/>
                  <a:cs typeface="Arial" pitchFamily="34" charset="0"/>
                </a:rPr>
                <a:t>C</a:t>
              </a:r>
              <a:r>
                <a:rPr lang="en-US" sz="2000" dirty="0" smtClean="0">
                  <a:latin typeface="Arial" pitchFamily="34" charset="0"/>
                  <a:cs typeface="Arial" pitchFamily="34" charset="0"/>
                </a:rPr>
                <a:t> </a:t>
              </a:r>
              <a:r>
                <a:rPr lang="en-US" sz="2000" dirty="0">
                  <a:latin typeface="Arial" pitchFamily="34" charset="0"/>
                  <a:cs typeface="Arial" pitchFamily="34" charset="0"/>
                </a:rPr>
                <a:t>+ </a:t>
              </a:r>
              <a:r>
                <a:rPr lang="en-US" sz="2000" i="1" dirty="0" err="1">
                  <a:latin typeface="Arial" pitchFamily="34" charset="0"/>
                  <a:cs typeface="Arial" pitchFamily="34" charset="0"/>
                </a:rPr>
                <a:t>d</a:t>
              </a:r>
              <a:r>
                <a:rPr lang="en-US" sz="2000" dirty="0" err="1">
                  <a:latin typeface="Arial" pitchFamily="34" charset="0"/>
                  <a:cs typeface="Arial" pitchFamily="34" charset="0"/>
                </a:rPr>
                <a:t>D</a:t>
              </a:r>
              <a:endParaRPr lang="en-US" sz="2000" i="1" dirty="0">
                <a:latin typeface="Arial" pitchFamily="34" charset="0"/>
                <a:cs typeface="Arial" pitchFamily="34" charset="0"/>
              </a:endParaRPr>
            </a:p>
          </p:txBody>
        </p:sp>
        <p:sp>
          <p:nvSpPr>
            <p:cNvPr id="47" name="Line 22"/>
            <p:cNvSpPr>
              <a:spLocks noChangeShapeType="1"/>
            </p:cNvSpPr>
            <p:nvPr/>
          </p:nvSpPr>
          <p:spPr bwMode="auto">
            <a:xfrm>
              <a:off x="2688" y="1592"/>
              <a:ext cx="384" cy="0"/>
            </a:xfrm>
            <a:prstGeom prst="line">
              <a:avLst/>
            </a:prstGeom>
            <a:noFill/>
            <a:ln w="28575">
              <a:solidFill>
                <a:schemeClr val="tx1"/>
              </a:solidFill>
              <a:round/>
              <a:headEnd/>
              <a:tailEnd type="triangle" w="med" len="med"/>
            </a:ln>
            <a:effectLst/>
          </p:spPr>
          <p:txBody>
            <a:bodyPr/>
            <a:lstStyle/>
            <a:p>
              <a:endParaRPr lang="en-US" sz="2000">
                <a:latin typeface="Arial" pitchFamily="34" charset="0"/>
                <a:cs typeface="Arial" pitchFamily="34" charset="0"/>
              </a:endParaRPr>
            </a:p>
          </p:txBody>
        </p:sp>
        <p:sp>
          <p:nvSpPr>
            <p:cNvPr id="48" name="Line 23"/>
            <p:cNvSpPr>
              <a:spLocks noChangeShapeType="1"/>
            </p:cNvSpPr>
            <p:nvPr/>
          </p:nvSpPr>
          <p:spPr bwMode="auto">
            <a:xfrm flipH="1">
              <a:off x="2688" y="1688"/>
              <a:ext cx="384" cy="0"/>
            </a:xfrm>
            <a:prstGeom prst="line">
              <a:avLst/>
            </a:prstGeom>
            <a:noFill/>
            <a:ln w="28575">
              <a:solidFill>
                <a:schemeClr val="tx1"/>
              </a:solidFill>
              <a:round/>
              <a:headEnd/>
              <a:tailEnd type="triangle" w="med" len="med"/>
            </a:ln>
            <a:effectLst/>
          </p:spPr>
          <p:txBody>
            <a:bodyPr/>
            <a:lstStyle/>
            <a:p>
              <a:endParaRPr lang="en-US" sz="2000">
                <a:latin typeface="Arial" pitchFamily="34" charset="0"/>
                <a:cs typeface="Arial" pitchFamily="34" charset="0"/>
              </a:endParaRPr>
            </a:p>
          </p:txBody>
        </p:sp>
      </p:grpSp>
    </p:spTree>
    <p:extLst>
      <p:ext uri="{BB962C8B-B14F-4D97-AF65-F5344CB8AC3E}">
        <p14:creationId xmlns:p14="http://schemas.microsoft.com/office/powerpoint/2010/main" val="23105531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bwMode="auto">
          <a:xfrm>
            <a:off x="654050" y="152401"/>
            <a:ext cx="7772400" cy="685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defRPr/>
            </a:pPr>
            <a:r>
              <a:rPr lang="id-ID" sz="4000" b="1" cap="all" dirty="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Homogenous equilibrium </a:t>
            </a:r>
            <a:endParaRPr lang="id-ID" sz="4000" dirty="0">
              <a:solidFill>
                <a:schemeClr val="accent2">
                  <a:lumMod val="75000"/>
                </a:schemeClr>
              </a:solidFill>
            </a:endParaRPr>
          </a:p>
        </p:txBody>
      </p:sp>
      <p:grpSp>
        <p:nvGrpSpPr>
          <p:cNvPr id="24" name="Group 3"/>
          <p:cNvGrpSpPr>
            <a:grpSpLocks/>
          </p:cNvGrpSpPr>
          <p:nvPr/>
        </p:nvGrpSpPr>
        <p:grpSpPr bwMode="auto">
          <a:xfrm>
            <a:off x="2916239" y="1331118"/>
            <a:ext cx="3394076" cy="461963"/>
            <a:chOff x="1837" y="192"/>
            <a:chExt cx="2138" cy="291"/>
          </a:xfrm>
        </p:grpSpPr>
        <p:sp>
          <p:nvSpPr>
            <p:cNvPr id="25" name="Text Box 4"/>
            <p:cNvSpPr txBox="1">
              <a:spLocks noChangeArrowheads="1"/>
            </p:cNvSpPr>
            <p:nvPr/>
          </p:nvSpPr>
          <p:spPr bwMode="auto">
            <a:xfrm>
              <a:off x="1837" y="192"/>
              <a:ext cx="2138"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N</a:t>
              </a:r>
              <a:r>
                <a:rPr lang="en-US" sz="2400" baseline="-25000">
                  <a:latin typeface="Arial" pitchFamily="34" charset="0"/>
                  <a:cs typeface="Arial" pitchFamily="34" charset="0"/>
                </a:rPr>
                <a:t>2</a:t>
              </a:r>
              <a:r>
                <a:rPr lang="en-US" sz="2400">
                  <a:latin typeface="Arial" pitchFamily="34" charset="0"/>
                  <a:cs typeface="Arial" pitchFamily="34" charset="0"/>
                </a:rPr>
                <a:t>O</a:t>
              </a:r>
              <a:r>
                <a:rPr lang="en-US" sz="2400" baseline="-25000">
                  <a:latin typeface="Arial" pitchFamily="34" charset="0"/>
                  <a:cs typeface="Arial" pitchFamily="34" charset="0"/>
                </a:rPr>
                <a:t>4</a:t>
              </a:r>
              <a:r>
                <a:rPr lang="en-US" sz="2400">
                  <a:latin typeface="Arial" pitchFamily="34" charset="0"/>
                  <a:cs typeface="Arial" pitchFamily="34" charset="0"/>
                </a:rPr>
                <a:t> (</a:t>
              </a:r>
              <a:r>
                <a:rPr lang="en-US" sz="2400" i="1">
                  <a:latin typeface="Arial" pitchFamily="34" charset="0"/>
                  <a:cs typeface="Arial" pitchFamily="34" charset="0"/>
                </a:rPr>
                <a:t>g</a:t>
              </a:r>
              <a:r>
                <a:rPr lang="en-US" sz="2400">
                  <a:latin typeface="Arial" pitchFamily="34" charset="0"/>
                  <a:cs typeface="Arial" pitchFamily="34" charset="0"/>
                </a:rPr>
                <a:t>)          2NO</a:t>
              </a:r>
              <a:r>
                <a:rPr lang="en-US" sz="2400" baseline="-25000">
                  <a:latin typeface="Arial" pitchFamily="34" charset="0"/>
                  <a:cs typeface="Arial" pitchFamily="34" charset="0"/>
                </a:rPr>
                <a:t>2</a:t>
              </a:r>
              <a:r>
                <a:rPr lang="en-US" sz="2400">
                  <a:latin typeface="Arial" pitchFamily="34" charset="0"/>
                  <a:cs typeface="Arial" pitchFamily="34" charset="0"/>
                </a:rPr>
                <a:t> (</a:t>
              </a:r>
              <a:r>
                <a:rPr lang="en-US" sz="2400" i="1">
                  <a:latin typeface="Arial" pitchFamily="34" charset="0"/>
                  <a:cs typeface="Arial" pitchFamily="34" charset="0"/>
                </a:rPr>
                <a:t>g</a:t>
              </a:r>
              <a:r>
                <a:rPr lang="en-US" sz="2400">
                  <a:latin typeface="Arial" pitchFamily="34" charset="0"/>
                  <a:cs typeface="Arial" pitchFamily="34" charset="0"/>
                </a:rPr>
                <a:t>)</a:t>
              </a:r>
            </a:p>
          </p:txBody>
        </p:sp>
        <p:sp>
          <p:nvSpPr>
            <p:cNvPr id="36" name="Line 5"/>
            <p:cNvSpPr>
              <a:spLocks noChangeShapeType="1"/>
            </p:cNvSpPr>
            <p:nvPr/>
          </p:nvSpPr>
          <p:spPr bwMode="auto">
            <a:xfrm>
              <a:off x="2688" y="296"/>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sp>
          <p:nvSpPr>
            <p:cNvPr id="37" name="Line 6"/>
            <p:cNvSpPr>
              <a:spLocks noChangeShapeType="1"/>
            </p:cNvSpPr>
            <p:nvPr/>
          </p:nvSpPr>
          <p:spPr bwMode="auto">
            <a:xfrm flipH="1">
              <a:off x="2688" y="392"/>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grpSp>
      <p:grpSp>
        <p:nvGrpSpPr>
          <p:cNvPr id="38" name="Group 7"/>
          <p:cNvGrpSpPr>
            <a:grpSpLocks/>
          </p:cNvGrpSpPr>
          <p:nvPr/>
        </p:nvGrpSpPr>
        <p:grpSpPr bwMode="auto">
          <a:xfrm>
            <a:off x="1822451" y="2155034"/>
            <a:ext cx="1714501" cy="955676"/>
            <a:chOff x="1708" y="672"/>
            <a:chExt cx="1080" cy="602"/>
          </a:xfrm>
        </p:grpSpPr>
        <p:sp>
          <p:nvSpPr>
            <p:cNvPr id="39" name="Text Box 8"/>
            <p:cNvSpPr txBox="1">
              <a:spLocks noChangeArrowheads="1"/>
            </p:cNvSpPr>
            <p:nvPr/>
          </p:nvSpPr>
          <p:spPr bwMode="auto">
            <a:xfrm>
              <a:off x="1708" y="833"/>
              <a:ext cx="530" cy="291"/>
            </a:xfrm>
            <a:prstGeom prst="rect">
              <a:avLst/>
            </a:prstGeom>
            <a:noFill/>
            <a:ln w="9525">
              <a:noFill/>
              <a:miter lim="800000"/>
              <a:headEnd/>
              <a:tailEnd/>
            </a:ln>
            <a:effectLst/>
          </p:spPr>
          <p:txBody>
            <a:bodyPr wrap="none">
              <a:spAutoFit/>
            </a:bodyPr>
            <a:lstStyle/>
            <a:p>
              <a:pPr algn="r"/>
              <a:r>
                <a:rPr lang="en-US" sz="2400" i="1">
                  <a:latin typeface="Arial" pitchFamily="34" charset="0"/>
                  <a:cs typeface="Arial" pitchFamily="34" charset="0"/>
                </a:rPr>
                <a:t>K</a:t>
              </a:r>
              <a:r>
                <a:rPr lang="en-US" sz="2400" i="1" baseline="-25000">
                  <a:latin typeface="Arial" pitchFamily="34" charset="0"/>
                  <a:cs typeface="Arial" pitchFamily="34" charset="0"/>
                </a:rPr>
                <a:t>c</a:t>
              </a:r>
              <a:r>
                <a:rPr lang="en-US" sz="2400">
                  <a:latin typeface="Arial" pitchFamily="34" charset="0"/>
                  <a:cs typeface="Arial" pitchFamily="34" charset="0"/>
                </a:rPr>
                <a:t> = </a:t>
              </a:r>
              <a:endParaRPr lang="en-US" sz="2400" i="1">
                <a:latin typeface="Arial" pitchFamily="34" charset="0"/>
                <a:cs typeface="Arial" pitchFamily="34" charset="0"/>
              </a:endParaRPr>
            </a:p>
          </p:txBody>
        </p:sp>
        <p:grpSp>
          <p:nvGrpSpPr>
            <p:cNvPr id="49" name="Group 9"/>
            <p:cNvGrpSpPr>
              <a:grpSpLocks/>
            </p:cNvGrpSpPr>
            <p:nvPr/>
          </p:nvGrpSpPr>
          <p:grpSpPr bwMode="auto">
            <a:xfrm>
              <a:off x="2130" y="672"/>
              <a:ext cx="658" cy="602"/>
              <a:chOff x="3170" y="2473"/>
              <a:chExt cx="658" cy="602"/>
            </a:xfrm>
          </p:grpSpPr>
          <p:sp>
            <p:nvSpPr>
              <p:cNvPr id="50" name="Text Box 10"/>
              <p:cNvSpPr txBox="1">
                <a:spLocks noChangeArrowheads="1"/>
              </p:cNvSpPr>
              <p:nvPr/>
            </p:nvSpPr>
            <p:spPr bwMode="auto">
              <a:xfrm>
                <a:off x="3170" y="2473"/>
                <a:ext cx="658"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[NO</a:t>
                </a:r>
                <a:r>
                  <a:rPr lang="en-US" sz="2400" baseline="-25000">
                    <a:latin typeface="Arial" pitchFamily="34" charset="0"/>
                    <a:cs typeface="Arial" pitchFamily="34" charset="0"/>
                  </a:rPr>
                  <a:t>2</a:t>
                </a:r>
                <a:r>
                  <a:rPr lang="en-US" sz="2400">
                    <a:latin typeface="Arial" pitchFamily="34" charset="0"/>
                    <a:cs typeface="Arial" pitchFamily="34" charset="0"/>
                  </a:rPr>
                  <a:t>]</a:t>
                </a:r>
                <a:r>
                  <a:rPr lang="en-US" sz="2400" baseline="30000">
                    <a:latin typeface="Arial" pitchFamily="34" charset="0"/>
                    <a:cs typeface="Arial" pitchFamily="34" charset="0"/>
                  </a:rPr>
                  <a:t>2</a:t>
                </a:r>
                <a:endParaRPr lang="en-US" sz="2400">
                  <a:latin typeface="Arial" pitchFamily="34" charset="0"/>
                  <a:cs typeface="Arial" pitchFamily="34" charset="0"/>
                </a:endParaRPr>
              </a:p>
            </p:txBody>
          </p:sp>
          <p:sp>
            <p:nvSpPr>
              <p:cNvPr id="51" name="Text Box 11"/>
              <p:cNvSpPr txBox="1">
                <a:spLocks noChangeArrowheads="1"/>
              </p:cNvSpPr>
              <p:nvPr/>
            </p:nvSpPr>
            <p:spPr bwMode="auto">
              <a:xfrm>
                <a:off x="3170" y="2784"/>
                <a:ext cx="658"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[N</a:t>
                </a:r>
                <a:r>
                  <a:rPr lang="en-US" sz="2400" baseline="-25000">
                    <a:latin typeface="Arial" pitchFamily="34" charset="0"/>
                    <a:cs typeface="Arial" pitchFamily="34" charset="0"/>
                  </a:rPr>
                  <a:t>2</a:t>
                </a:r>
                <a:r>
                  <a:rPr lang="en-US" sz="2400">
                    <a:latin typeface="Arial" pitchFamily="34" charset="0"/>
                    <a:cs typeface="Arial" pitchFamily="34" charset="0"/>
                  </a:rPr>
                  <a:t>O</a:t>
                </a:r>
                <a:r>
                  <a:rPr lang="en-US" sz="2400" baseline="-25000">
                    <a:latin typeface="Arial" pitchFamily="34" charset="0"/>
                    <a:cs typeface="Arial" pitchFamily="34" charset="0"/>
                  </a:rPr>
                  <a:t>4</a:t>
                </a:r>
                <a:r>
                  <a:rPr lang="en-US" sz="2400">
                    <a:latin typeface="Arial" pitchFamily="34" charset="0"/>
                    <a:cs typeface="Arial" pitchFamily="34" charset="0"/>
                  </a:rPr>
                  <a:t>]</a:t>
                </a:r>
              </a:p>
            </p:txBody>
          </p:sp>
          <p:sp>
            <p:nvSpPr>
              <p:cNvPr id="52" name="Line 12"/>
              <p:cNvSpPr>
                <a:spLocks noChangeShapeType="1"/>
              </p:cNvSpPr>
              <p:nvPr/>
            </p:nvSpPr>
            <p:spPr bwMode="auto">
              <a:xfrm>
                <a:off x="3232" y="2772"/>
                <a:ext cx="528" cy="0"/>
              </a:xfrm>
              <a:prstGeom prst="line">
                <a:avLst/>
              </a:prstGeom>
              <a:noFill/>
              <a:ln w="28575">
                <a:solidFill>
                  <a:schemeClr val="tx1"/>
                </a:solidFill>
                <a:round/>
                <a:headEnd/>
                <a:tailEnd/>
              </a:ln>
              <a:effectLst/>
            </p:spPr>
            <p:txBody>
              <a:bodyPr/>
              <a:lstStyle/>
              <a:p>
                <a:endParaRPr lang="en-US" sz="2400">
                  <a:latin typeface="Arial" pitchFamily="34" charset="0"/>
                  <a:cs typeface="Arial" pitchFamily="34" charset="0"/>
                </a:endParaRPr>
              </a:p>
            </p:txBody>
          </p:sp>
        </p:grpSp>
      </p:grpSp>
      <p:grpSp>
        <p:nvGrpSpPr>
          <p:cNvPr id="53" name="Group 38"/>
          <p:cNvGrpSpPr>
            <a:grpSpLocks/>
          </p:cNvGrpSpPr>
          <p:nvPr/>
        </p:nvGrpSpPr>
        <p:grpSpPr bwMode="auto">
          <a:xfrm>
            <a:off x="3733800" y="1356518"/>
            <a:ext cx="2511425" cy="457200"/>
            <a:chOff x="2352" y="800"/>
            <a:chExt cx="1582" cy="288"/>
          </a:xfrm>
        </p:grpSpPr>
        <p:sp>
          <p:nvSpPr>
            <p:cNvPr id="54" name="Oval 13"/>
            <p:cNvSpPr>
              <a:spLocks noChangeArrowheads="1"/>
            </p:cNvSpPr>
            <p:nvPr/>
          </p:nvSpPr>
          <p:spPr bwMode="auto">
            <a:xfrm>
              <a:off x="2352" y="800"/>
              <a:ext cx="288" cy="288"/>
            </a:xfrm>
            <a:prstGeom prst="ellipse">
              <a:avLst/>
            </a:prstGeom>
            <a:noFill/>
            <a:ln w="28575">
              <a:solidFill>
                <a:srgbClr val="FF0000"/>
              </a:solidFill>
              <a:round/>
              <a:headEnd/>
              <a:tailEnd/>
            </a:ln>
            <a:effectLst/>
          </p:spPr>
          <p:txBody>
            <a:bodyPr wrap="none" anchor="ctr"/>
            <a:lstStyle/>
            <a:p>
              <a:endParaRPr lang="en-US" sz="2400">
                <a:latin typeface="Arial" pitchFamily="34" charset="0"/>
                <a:cs typeface="Arial" pitchFamily="34" charset="0"/>
              </a:endParaRPr>
            </a:p>
          </p:txBody>
        </p:sp>
        <p:sp>
          <p:nvSpPr>
            <p:cNvPr id="55" name="Oval 14"/>
            <p:cNvSpPr>
              <a:spLocks noChangeArrowheads="1"/>
            </p:cNvSpPr>
            <p:nvPr/>
          </p:nvSpPr>
          <p:spPr bwMode="auto">
            <a:xfrm>
              <a:off x="3646" y="800"/>
              <a:ext cx="288" cy="288"/>
            </a:xfrm>
            <a:prstGeom prst="ellipse">
              <a:avLst/>
            </a:prstGeom>
            <a:noFill/>
            <a:ln w="28575">
              <a:solidFill>
                <a:srgbClr val="FF0000"/>
              </a:solidFill>
              <a:round/>
              <a:headEnd/>
              <a:tailEnd/>
            </a:ln>
            <a:effectLst/>
          </p:spPr>
          <p:txBody>
            <a:bodyPr wrap="none" anchor="ctr"/>
            <a:lstStyle/>
            <a:p>
              <a:endParaRPr lang="en-US" sz="2400">
                <a:latin typeface="Arial" pitchFamily="34" charset="0"/>
                <a:cs typeface="Arial" pitchFamily="34" charset="0"/>
              </a:endParaRPr>
            </a:p>
          </p:txBody>
        </p:sp>
      </p:grpSp>
      <p:grpSp>
        <p:nvGrpSpPr>
          <p:cNvPr id="56" name="Group 43"/>
          <p:cNvGrpSpPr>
            <a:grpSpLocks/>
          </p:cNvGrpSpPr>
          <p:nvPr/>
        </p:nvGrpSpPr>
        <p:grpSpPr bwMode="auto">
          <a:xfrm>
            <a:off x="5254627" y="2082004"/>
            <a:ext cx="1782763" cy="1223961"/>
            <a:chOff x="3262" y="1216"/>
            <a:chExt cx="1123" cy="771"/>
          </a:xfrm>
        </p:grpSpPr>
        <p:sp>
          <p:nvSpPr>
            <p:cNvPr id="57" name="Text Box 15"/>
            <p:cNvSpPr txBox="1">
              <a:spLocks noChangeArrowheads="1"/>
            </p:cNvSpPr>
            <p:nvPr/>
          </p:nvSpPr>
          <p:spPr bwMode="auto">
            <a:xfrm>
              <a:off x="3262" y="1463"/>
              <a:ext cx="537"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p</a:t>
              </a:r>
              <a:r>
                <a:rPr lang="en-US" sz="2400">
                  <a:latin typeface="Arial" pitchFamily="34" charset="0"/>
                  <a:cs typeface="Arial" pitchFamily="34" charset="0"/>
                </a:rPr>
                <a:t> = </a:t>
              </a:r>
              <a:endParaRPr lang="en-US" sz="2400" i="1">
                <a:latin typeface="Arial" pitchFamily="34" charset="0"/>
                <a:cs typeface="Arial" pitchFamily="34" charset="0"/>
              </a:endParaRPr>
            </a:p>
          </p:txBody>
        </p:sp>
        <p:grpSp>
          <p:nvGrpSpPr>
            <p:cNvPr id="58" name="Group 22"/>
            <p:cNvGrpSpPr>
              <a:grpSpLocks/>
            </p:cNvGrpSpPr>
            <p:nvPr/>
          </p:nvGrpSpPr>
          <p:grpSpPr bwMode="auto">
            <a:xfrm>
              <a:off x="3762" y="1216"/>
              <a:ext cx="585" cy="442"/>
              <a:chOff x="4166" y="2345"/>
              <a:chExt cx="585" cy="442"/>
            </a:xfrm>
          </p:grpSpPr>
          <p:sp>
            <p:nvSpPr>
              <p:cNvPr id="63" name="Text Box 18"/>
              <p:cNvSpPr txBox="1">
                <a:spLocks noChangeArrowheads="1"/>
              </p:cNvSpPr>
              <p:nvPr/>
            </p:nvSpPr>
            <p:spPr bwMode="auto">
              <a:xfrm>
                <a:off x="4272" y="2496"/>
                <a:ext cx="479"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NO</a:t>
                </a:r>
                <a:r>
                  <a:rPr lang="en-US" sz="2400" baseline="-25000">
                    <a:latin typeface="Arial" pitchFamily="34" charset="0"/>
                    <a:cs typeface="Arial" pitchFamily="34" charset="0"/>
                  </a:rPr>
                  <a:t>2</a:t>
                </a:r>
                <a:endParaRPr lang="en-US" sz="2400">
                  <a:latin typeface="Arial" pitchFamily="34" charset="0"/>
                  <a:cs typeface="Arial" pitchFamily="34" charset="0"/>
                </a:endParaRPr>
              </a:p>
            </p:txBody>
          </p:sp>
          <p:sp>
            <p:nvSpPr>
              <p:cNvPr id="64" name="Text Box 20"/>
              <p:cNvSpPr txBox="1">
                <a:spLocks noChangeArrowheads="1"/>
              </p:cNvSpPr>
              <p:nvPr/>
            </p:nvSpPr>
            <p:spPr bwMode="auto">
              <a:xfrm>
                <a:off x="4166" y="2345"/>
                <a:ext cx="364"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P </a:t>
                </a:r>
                <a:r>
                  <a:rPr lang="en-US" sz="2400" baseline="30000">
                    <a:latin typeface="Arial" pitchFamily="34" charset="0"/>
                    <a:cs typeface="Arial" pitchFamily="34" charset="0"/>
                  </a:rPr>
                  <a:t>2</a:t>
                </a:r>
                <a:endParaRPr lang="en-US" sz="2400" i="1">
                  <a:latin typeface="Arial" pitchFamily="34" charset="0"/>
                  <a:cs typeface="Arial" pitchFamily="34" charset="0"/>
                </a:endParaRPr>
              </a:p>
            </p:txBody>
          </p:sp>
        </p:grpSp>
        <p:grpSp>
          <p:nvGrpSpPr>
            <p:cNvPr id="59" name="Group 23"/>
            <p:cNvGrpSpPr>
              <a:grpSpLocks/>
            </p:cNvGrpSpPr>
            <p:nvPr/>
          </p:nvGrpSpPr>
          <p:grpSpPr bwMode="auto">
            <a:xfrm>
              <a:off x="3742" y="1553"/>
              <a:ext cx="643" cy="434"/>
              <a:chOff x="3206" y="3833"/>
              <a:chExt cx="643" cy="434"/>
            </a:xfrm>
          </p:grpSpPr>
          <p:sp>
            <p:nvSpPr>
              <p:cNvPr id="61" name="Text Box 19"/>
              <p:cNvSpPr txBox="1">
                <a:spLocks noChangeArrowheads="1"/>
              </p:cNvSpPr>
              <p:nvPr/>
            </p:nvSpPr>
            <p:spPr bwMode="auto">
              <a:xfrm>
                <a:off x="3298" y="3976"/>
                <a:ext cx="551"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N</a:t>
                </a:r>
                <a:r>
                  <a:rPr lang="en-US" sz="2400" baseline="-25000">
                    <a:latin typeface="Arial" pitchFamily="34" charset="0"/>
                    <a:cs typeface="Arial" pitchFamily="34" charset="0"/>
                  </a:rPr>
                  <a:t>2</a:t>
                </a:r>
                <a:r>
                  <a:rPr lang="en-US" sz="2400">
                    <a:latin typeface="Arial" pitchFamily="34" charset="0"/>
                    <a:cs typeface="Arial" pitchFamily="34" charset="0"/>
                  </a:rPr>
                  <a:t>O</a:t>
                </a:r>
                <a:r>
                  <a:rPr lang="en-US" sz="2400" baseline="-25000">
                    <a:latin typeface="Arial" pitchFamily="34" charset="0"/>
                    <a:cs typeface="Arial" pitchFamily="34" charset="0"/>
                  </a:rPr>
                  <a:t>4</a:t>
                </a:r>
                <a:endParaRPr lang="en-US" sz="2400">
                  <a:latin typeface="Arial" pitchFamily="34" charset="0"/>
                  <a:cs typeface="Arial" pitchFamily="34" charset="0"/>
                </a:endParaRPr>
              </a:p>
            </p:txBody>
          </p:sp>
          <p:sp>
            <p:nvSpPr>
              <p:cNvPr id="62" name="Text Box 21"/>
              <p:cNvSpPr txBox="1">
                <a:spLocks noChangeArrowheads="1"/>
              </p:cNvSpPr>
              <p:nvPr/>
            </p:nvSpPr>
            <p:spPr bwMode="auto">
              <a:xfrm>
                <a:off x="3206" y="3833"/>
                <a:ext cx="246"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P</a:t>
                </a:r>
              </a:p>
            </p:txBody>
          </p:sp>
        </p:grpSp>
        <p:sp>
          <p:nvSpPr>
            <p:cNvPr id="60" name="Line 24"/>
            <p:cNvSpPr>
              <a:spLocks noChangeShapeType="1"/>
            </p:cNvSpPr>
            <p:nvPr/>
          </p:nvSpPr>
          <p:spPr bwMode="auto">
            <a:xfrm>
              <a:off x="3791" y="1607"/>
              <a:ext cx="432" cy="0"/>
            </a:xfrm>
            <a:prstGeom prst="line">
              <a:avLst/>
            </a:prstGeom>
            <a:noFill/>
            <a:ln w="28575">
              <a:solidFill>
                <a:schemeClr val="tx1"/>
              </a:solidFill>
              <a:round/>
              <a:headEnd/>
              <a:tailEnd/>
            </a:ln>
            <a:effectLst/>
          </p:spPr>
          <p:txBody>
            <a:bodyPr/>
            <a:lstStyle/>
            <a:p>
              <a:endParaRPr lang="en-US" sz="2400">
                <a:latin typeface="Arial" pitchFamily="34" charset="0"/>
                <a:cs typeface="Arial" pitchFamily="34" charset="0"/>
              </a:endParaRPr>
            </a:p>
          </p:txBody>
        </p:sp>
      </p:grpSp>
      <p:grpSp>
        <p:nvGrpSpPr>
          <p:cNvPr id="65" name="Group 33"/>
          <p:cNvGrpSpPr>
            <a:grpSpLocks/>
          </p:cNvGrpSpPr>
          <p:nvPr/>
        </p:nvGrpSpPr>
        <p:grpSpPr bwMode="auto">
          <a:xfrm>
            <a:off x="2171700" y="4302924"/>
            <a:ext cx="5087938" cy="461963"/>
            <a:chOff x="1863" y="3264"/>
            <a:chExt cx="3205" cy="291"/>
          </a:xfrm>
        </p:grpSpPr>
        <p:sp>
          <p:nvSpPr>
            <p:cNvPr id="66" name="Text Box 30"/>
            <p:cNvSpPr txBox="1">
              <a:spLocks noChangeArrowheads="1"/>
            </p:cNvSpPr>
            <p:nvPr/>
          </p:nvSpPr>
          <p:spPr bwMode="auto">
            <a:xfrm>
              <a:off x="1863" y="3264"/>
              <a:ext cx="3205"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a</a:t>
              </a:r>
              <a:r>
                <a:rPr lang="en-US" sz="2400">
                  <a:latin typeface="Arial" pitchFamily="34" charset="0"/>
                  <a:cs typeface="Arial" pitchFamily="34" charset="0"/>
                </a:rPr>
                <a:t>A </a:t>
              </a:r>
              <a:r>
                <a:rPr lang="en-US" sz="2400" i="1">
                  <a:latin typeface="Arial" pitchFamily="34" charset="0"/>
                  <a:cs typeface="Arial" pitchFamily="34" charset="0"/>
                </a:rPr>
                <a:t>(g)</a:t>
              </a:r>
              <a:r>
                <a:rPr lang="en-US" sz="2400">
                  <a:latin typeface="Arial" pitchFamily="34" charset="0"/>
                  <a:cs typeface="Arial" pitchFamily="34" charset="0"/>
                </a:rPr>
                <a:t> + </a:t>
              </a:r>
              <a:r>
                <a:rPr lang="en-US" sz="2400" i="1">
                  <a:latin typeface="Arial" pitchFamily="34" charset="0"/>
                  <a:cs typeface="Arial" pitchFamily="34" charset="0"/>
                </a:rPr>
                <a:t>b</a:t>
              </a:r>
              <a:r>
                <a:rPr lang="en-US" sz="2400">
                  <a:latin typeface="Arial" pitchFamily="34" charset="0"/>
                  <a:cs typeface="Arial" pitchFamily="34" charset="0"/>
                </a:rPr>
                <a:t>B </a:t>
              </a:r>
              <a:r>
                <a:rPr lang="en-US" sz="2400" i="1">
                  <a:latin typeface="Arial" pitchFamily="34" charset="0"/>
                  <a:cs typeface="Arial" pitchFamily="34" charset="0"/>
                </a:rPr>
                <a:t>(g)</a:t>
              </a:r>
              <a:r>
                <a:rPr lang="en-US" sz="2400">
                  <a:latin typeface="Arial" pitchFamily="34" charset="0"/>
                  <a:cs typeface="Arial" pitchFamily="34" charset="0"/>
                </a:rPr>
                <a:t>          </a:t>
              </a:r>
              <a:r>
                <a:rPr lang="en-US" sz="2400" i="1">
                  <a:latin typeface="Arial" pitchFamily="34" charset="0"/>
                  <a:cs typeface="Arial" pitchFamily="34" charset="0"/>
                </a:rPr>
                <a:t>c</a:t>
              </a:r>
              <a:r>
                <a:rPr lang="en-US" sz="2400">
                  <a:latin typeface="Arial" pitchFamily="34" charset="0"/>
                  <a:cs typeface="Arial" pitchFamily="34" charset="0"/>
                </a:rPr>
                <a:t>C </a:t>
              </a:r>
              <a:r>
                <a:rPr lang="en-US" sz="2400" i="1">
                  <a:latin typeface="Arial" pitchFamily="34" charset="0"/>
                  <a:cs typeface="Arial" pitchFamily="34" charset="0"/>
                </a:rPr>
                <a:t>(g)</a:t>
              </a:r>
              <a:r>
                <a:rPr lang="en-US" sz="2400">
                  <a:latin typeface="Arial" pitchFamily="34" charset="0"/>
                  <a:cs typeface="Arial" pitchFamily="34" charset="0"/>
                </a:rPr>
                <a:t> + </a:t>
              </a:r>
              <a:r>
                <a:rPr lang="en-US" sz="2400" i="1">
                  <a:latin typeface="Arial" pitchFamily="34" charset="0"/>
                  <a:cs typeface="Arial" pitchFamily="34" charset="0"/>
                </a:rPr>
                <a:t>d</a:t>
              </a:r>
              <a:r>
                <a:rPr lang="en-US" sz="2400">
                  <a:latin typeface="Arial" pitchFamily="34" charset="0"/>
                  <a:cs typeface="Arial" pitchFamily="34" charset="0"/>
                </a:rPr>
                <a:t>D </a:t>
              </a:r>
              <a:r>
                <a:rPr lang="en-US" sz="2400" i="1">
                  <a:latin typeface="Arial" pitchFamily="34" charset="0"/>
                  <a:cs typeface="Arial" pitchFamily="34" charset="0"/>
                </a:rPr>
                <a:t>(g)</a:t>
              </a:r>
            </a:p>
          </p:txBody>
        </p:sp>
        <p:sp>
          <p:nvSpPr>
            <p:cNvPr id="67" name="Line 31"/>
            <p:cNvSpPr>
              <a:spLocks noChangeShapeType="1"/>
            </p:cNvSpPr>
            <p:nvPr/>
          </p:nvSpPr>
          <p:spPr bwMode="auto">
            <a:xfrm>
              <a:off x="3176" y="3368"/>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sp>
          <p:nvSpPr>
            <p:cNvPr id="68" name="Line 32"/>
            <p:cNvSpPr>
              <a:spLocks noChangeShapeType="1"/>
            </p:cNvSpPr>
            <p:nvPr/>
          </p:nvSpPr>
          <p:spPr bwMode="auto">
            <a:xfrm flipH="1">
              <a:off x="3176" y="3464"/>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grpSp>
      <p:sp>
        <p:nvSpPr>
          <p:cNvPr id="69" name="Text Box 35"/>
          <p:cNvSpPr txBox="1">
            <a:spLocks noChangeArrowheads="1"/>
          </p:cNvSpPr>
          <p:nvPr/>
        </p:nvSpPr>
        <p:spPr bwMode="auto">
          <a:xfrm>
            <a:off x="3568700" y="4937918"/>
            <a:ext cx="2032159" cy="461665"/>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p</a:t>
            </a:r>
            <a:r>
              <a:rPr lang="en-US" sz="2400">
                <a:latin typeface="Arial" pitchFamily="34" charset="0"/>
                <a:cs typeface="Arial" pitchFamily="34" charset="0"/>
              </a:rPr>
              <a:t> = </a:t>
            </a:r>
            <a:r>
              <a:rPr lang="en-US" sz="2400" i="1">
                <a:latin typeface="Arial" pitchFamily="34" charset="0"/>
                <a:cs typeface="Arial" pitchFamily="34" charset="0"/>
              </a:rPr>
              <a:t>K</a:t>
            </a:r>
            <a:r>
              <a:rPr lang="en-US" sz="2400" i="1" baseline="-25000">
                <a:latin typeface="Arial" pitchFamily="34" charset="0"/>
                <a:cs typeface="Arial" pitchFamily="34" charset="0"/>
              </a:rPr>
              <a:t>c</a:t>
            </a:r>
            <a:r>
              <a:rPr lang="en-US" sz="2400" i="1">
                <a:latin typeface="Arial" pitchFamily="34" charset="0"/>
                <a:cs typeface="Arial" pitchFamily="34" charset="0"/>
              </a:rPr>
              <a:t>(RT)</a:t>
            </a:r>
            <a:r>
              <a:rPr lang="en-US" sz="2400" i="1" baseline="30000">
                <a:latin typeface="Arial" pitchFamily="34" charset="0"/>
                <a:cs typeface="Arial" pitchFamily="34" charset="0"/>
              </a:rPr>
              <a:t>Dn</a:t>
            </a:r>
            <a:endParaRPr lang="en-US" sz="2400" i="1">
              <a:latin typeface="Arial" pitchFamily="34" charset="0"/>
              <a:cs typeface="Arial" pitchFamily="34" charset="0"/>
            </a:endParaRPr>
          </a:p>
        </p:txBody>
      </p:sp>
      <p:sp>
        <p:nvSpPr>
          <p:cNvPr id="70" name="Text Box 36"/>
          <p:cNvSpPr txBox="1">
            <a:spLocks noChangeArrowheads="1"/>
          </p:cNvSpPr>
          <p:nvPr/>
        </p:nvSpPr>
        <p:spPr bwMode="auto">
          <a:xfrm>
            <a:off x="255588" y="5598318"/>
            <a:ext cx="8715848" cy="461665"/>
          </a:xfrm>
          <a:prstGeom prst="rect">
            <a:avLst/>
          </a:prstGeom>
          <a:noFill/>
          <a:ln w="9525">
            <a:noFill/>
            <a:miter lim="800000"/>
            <a:headEnd/>
            <a:tailEnd/>
          </a:ln>
          <a:effectLst/>
        </p:spPr>
        <p:txBody>
          <a:bodyPr wrap="none">
            <a:spAutoFit/>
          </a:bodyPr>
          <a:lstStyle/>
          <a:p>
            <a:r>
              <a:rPr lang="en-US" sz="2400" dirty="0" err="1">
                <a:latin typeface="Arial" pitchFamily="34" charset="0"/>
                <a:cs typeface="Arial" pitchFamily="34" charset="0"/>
              </a:rPr>
              <a:t>D</a:t>
            </a:r>
            <a:r>
              <a:rPr lang="en-US" sz="2400" i="1" dirty="0" err="1">
                <a:latin typeface="Arial" pitchFamily="34" charset="0"/>
                <a:cs typeface="Arial" pitchFamily="34" charset="0"/>
              </a:rPr>
              <a:t>n</a:t>
            </a:r>
            <a:r>
              <a:rPr lang="en-US" sz="2400" dirty="0">
                <a:latin typeface="Arial" pitchFamily="34" charset="0"/>
                <a:cs typeface="Arial" pitchFamily="34" charset="0"/>
              </a:rPr>
              <a:t> = moles of gaseous products – moles of gaseous reactants</a:t>
            </a:r>
          </a:p>
        </p:txBody>
      </p:sp>
      <p:sp>
        <p:nvSpPr>
          <p:cNvPr id="71" name="Text Box 37"/>
          <p:cNvSpPr txBox="1">
            <a:spLocks noChangeArrowheads="1"/>
          </p:cNvSpPr>
          <p:nvPr/>
        </p:nvSpPr>
        <p:spPr bwMode="auto">
          <a:xfrm>
            <a:off x="706438" y="6030118"/>
            <a:ext cx="2568332" cy="461665"/>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 (</a:t>
            </a:r>
            <a:r>
              <a:rPr lang="en-US" sz="2400" i="1">
                <a:latin typeface="Arial" pitchFamily="34" charset="0"/>
                <a:cs typeface="Arial" pitchFamily="34" charset="0"/>
              </a:rPr>
              <a:t>c</a:t>
            </a:r>
            <a:r>
              <a:rPr lang="en-US" sz="2400">
                <a:latin typeface="Arial" pitchFamily="34" charset="0"/>
                <a:cs typeface="Arial" pitchFamily="34" charset="0"/>
              </a:rPr>
              <a:t> + </a:t>
            </a:r>
            <a:r>
              <a:rPr lang="en-US" sz="2400" i="1">
                <a:latin typeface="Arial" pitchFamily="34" charset="0"/>
                <a:cs typeface="Arial" pitchFamily="34" charset="0"/>
              </a:rPr>
              <a:t>d)</a:t>
            </a:r>
            <a:r>
              <a:rPr lang="en-US" sz="2400">
                <a:latin typeface="Arial" pitchFamily="34" charset="0"/>
                <a:cs typeface="Arial" pitchFamily="34" charset="0"/>
              </a:rPr>
              <a:t> – (</a:t>
            </a:r>
            <a:r>
              <a:rPr lang="en-US" sz="2400" i="1">
                <a:latin typeface="Arial" pitchFamily="34" charset="0"/>
                <a:cs typeface="Arial" pitchFamily="34" charset="0"/>
              </a:rPr>
              <a:t>a</a:t>
            </a:r>
            <a:r>
              <a:rPr lang="en-US" sz="2400">
                <a:latin typeface="Arial" pitchFamily="34" charset="0"/>
                <a:cs typeface="Arial" pitchFamily="34" charset="0"/>
              </a:rPr>
              <a:t> + </a:t>
            </a:r>
            <a:r>
              <a:rPr lang="en-US" sz="2400" i="1">
                <a:latin typeface="Arial" pitchFamily="34" charset="0"/>
                <a:cs typeface="Arial" pitchFamily="34" charset="0"/>
              </a:rPr>
              <a:t>b</a:t>
            </a:r>
            <a:r>
              <a:rPr lang="en-US" sz="2400">
                <a:latin typeface="Arial" pitchFamily="34" charset="0"/>
                <a:cs typeface="Arial" pitchFamily="34" charset="0"/>
              </a:rPr>
              <a:t>)</a:t>
            </a:r>
          </a:p>
        </p:txBody>
      </p:sp>
      <p:grpSp>
        <p:nvGrpSpPr>
          <p:cNvPr id="72" name="Group 39"/>
          <p:cNvGrpSpPr>
            <a:grpSpLocks/>
          </p:cNvGrpSpPr>
          <p:nvPr/>
        </p:nvGrpSpPr>
        <p:grpSpPr bwMode="auto">
          <a:xfrm>
            <a:off x="3581402" y="3250411"/>
            <a:ext cx="2082801" cy="1031876"/>
            <a:chOff x="2246" y="1984"/>
            <a:chExt cx="1312" cy="650"/>
          </a:xfrm>
        </p:grpSpPr>
        <p:sp>
          <p:nvSpPr>
            <p:cNvPr id="73" name="Text Box 27"/>
            <p:cNvSpPr txBox="1">
              <a:spLocks noChangeArrowheads="1"/>
            </p:cNvSpPr>
            <p:nvPr/>
          </p:nvSpPr>
          <p:spPr bwMode="auto">
            <a:xfrm>
              <a:off x="2246" y="1984"/>
              <a:ext cx="1312"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In most cases</a:t>
              </a:r>
            </a:p>
          </p:txBody>
        </p:sp>
        <p:sp>
          <p:nvSpPr>
            <p:cNvPr id="74" name="Text Box 28"/>
            <p:cNvSpPr txBox="1">
              <a:spLocks noChangeArrowheads="1"/>
            </p:cNvSpPr>
            <p:nvPr/>
          </p:nvSpPr>
          <p:spPr bwMode="auto">
            <a:xfrm>
              <a:off x="2521" y="2343"/>
              <a:ext cx="724"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c</a:t>
              </a:r>
              <a:r>
                <a:rPr lang="en-US" sz="2400" i="1">
                  <a:latin typeface="Arial" pitchFamily="34" charset="0"/>
                  <a:cs typeface="Arial" pitchFamily="34" charset="0"/>
                </a:rPr>
                <a:t> </a:t>
              </a:r>
              <a:r>
                <a:rPr lang="en-US" sz="2400" i="1">
                  <a:latin typeface="Arial" pitchFamily="34" charset="0"/>
                  <a:cs typeface="Arial" pitchFamily="34" charset="0"/>
                  <a:sym typeface="Symbol" pitchFamily="18" charset="2"/>
                </a:rPr>
                <a:t> K</a:t>
              </a:r>
              <a:r>
                <a:rPr lang="en-US" sz="2400" i="1" baseline="-25000">
                  <a:latin typeface="Arial" pitchFamily="34" charset="0"/>
                  <a:cs typeface="Arial" pitchFamily="34" charset="0"/>
                  <a:sym typeface="Symbol" pitchFamily="18" charset="2"/>
                </a:rPr>
                <a:t>p</a:t>
              </a:r>
              <a:endParaRPr lang="en-US" sz="2400" i="1">
                <a:latin typeface="Arial" pitchFamily="34" charset="0"/>
                <a:cs typeface="Arial" pitchFamily="34" charset="0"/>
              </a:endParaRPr>
            </a:p>
          </p:txBody>
        </p:sp>
      </p:grpSp>
    </p:spTree>
    <p:extLst>
      <p:ext uri="{BB962C8B-B14F-4D97-AF65-F5344CB8AC3E}">
        <p14:creationId xmlns:p14="http://schemas.microsoft.com/office/powerpoint/2010/main" val="38579588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bwMode="auto">
          <a:xfrm>
            <a:off x="654050" y="152401"/>
            <a:ext cx="7772400" cy="685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defRPr/>
            </a:pPr>
            <a:r>
              <a:rPr lang="id-ID" sz="4000" b="1" cap="all" dirty="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Homogenous equilibrium </a:t>
            </a:r>
            <a:endParaRPr lang="id-ID" sz="4000" dirty="0">
              <a:solidFill>
                <a:schemeClr val="accent2">
                  <a:lumMod val="75000"/>
                </a:schemeClr>
              </a:solidFill>
            </a:endParaRPr>
          </a:p>
        </p:txBody>
      </p:sp>
      <p:grpSp>
        <p:nvGrpSpPr>
          <p:cNvPr id="40" name="Group 8"/>
          <p:cNvGrpSpPr>
            <a:grpSpLocks/>
          </p:cNvGrpSpPr>
          <p:nvPr/>
        </p:nvGrpSpPr>
        <p:grpSpPr bwMode="auto">
          <a:xfrm>
            <a:off x="732501" y="1906219"/>
            <a:ext cx="8018463" cy="400050"/>
            <a:chOff x="471" y="720"/>
            <a:chExt cx="5051" cy="252"/>
          </a:xfrm>
        </p:grpSpPr>
        <p:sp>
          <p:nvSpPr>
            <p:cNvPr id="41" name="Text Box 3"/>
            <p:cNvSpPr txBox="1">
              <a:spLocks noChangeArrowheads="1"/>
            </p:cNvSpPr>
            <p:nvPr/>
          </p:nvSpPr>
          <p:spPr bwMode="auto">
            <a:xfrm>
              <a:off x="471" y="720"/>
              <a:ext cx="5051" cy="252"/>
            </a:xfrm>
            <a:prstGeom prst="rect">
              <a:avLst/>
            </a:prstGeom>
            <a:noFill/>
            <a:ln w="9525">
              <a:noFill/>
              <a:miter lim="800000"/>
              <a:headEnd/>
              <a:tailEnd/>
            </a:ln>
            <a:effectLst/>
          </p:spPr>
          <p:txBody>
            <a:bodyPr wrap="none">
              <a:spAutoFit/>
            </a:bodyPr>
            <a:lstStyle/>
            <a:p>
              <a:r>
                <a:rPr lang="en-US" sz="2000" dirty="0">
                  <a:latin typeface="Arial" pitchFamily="34" charset="0"/>
                  <a:cs typeface="Arial" pitchFamily="34" charset="0"/>
                </a:rPr>
                <a:t>CH</a:t>
              </a:r>
              <a:r>
                <a:rPr lang="en-US" sz="2000" baseline="-25000" dirty="0">
                  <a:latin typeface="Arial" pitchFamily="34" charset="0"/>
                  <a:cs typeface="Arial" pitchFamily="34" charset="0"/>
                </a:rPr>
                <a:t>3</a:t>
              </a:r>
              <a:r>
                <a:rPr lang="en-US" sz="2000" dirty="0">
                  <a:latin typeface="Arial" pitchFamily="34" charset="0"/>
                  <a:cs typeface="Arial" pitchFamily="34" charset="0"/>
                </a:rPr>
                <a:t>COOH (</a:t>
              </a:r>
              <a:r>
                <a:rPr lang="en-US" sz="2000" i="1" dirty="0" err="1">
                  <a:latin typeface="Arial" pitchFamily="34" charset="0"/>
                  <a:cs typeface="Arial" pitchFamily="34" charset="0"/>
                </a:rPr>
                <a:t>aq</a:t>
              </a:r>
              <a:r>
                <a:rPr lang="en-US" sz="2000" dirty="0">
                  <a:latin typeface="Arial" pitchFamily="34" charset="0"/>
                  <a:cs typeface="Arial" pitchFamily="34" charset="0"/>
                </a:rPr>
                <a:t>) + H</a:t>
              </a:r>
              <a:r>
                <a:rPr lang="en-US" sz="2000" baseline="-25000" dirty="0">
                  <a:latin typeface="Arial" pitchFamily="34" charset="0"/>
                  <a:cs typeface="Arial" pitchFamily="34" charset="0"/>
                </a:rPr>
                <a:t>2</a:t>
              </a:r>
              <a:r>
                <a:rPr lang="en-US" sz="2000" dirty="0">
                  <a:latin typeface="Arial" pitchFamily="34" charset="0"/>
                  <a:cs typeface="Arial" pitchFamily="34" charset="0"/>
                </a:rPr>
                <a:t>O (</a:t>
              </a:r>
              <a:r>
                <a:rPr lang="en-US" sz="2000" i="1" dirty="0">
                  <a:latin typeface="Arial" pitchFamily="34" charset="0"/>
                  <a:cs typeface="Arial" pitchFamily="34" charset="0"/>
                </a:rPr>
                <a:t>l</a:t>
              </a:r>
              <a:r>
                <a:rPr lang="en-US" sz="2000" dirty="0">
                  <a:latin typeface="Arial" pitchFamily="34" charset="0"/>
                  <a:cs typeface="Arial" pitchFamily="34" charset="0"/>
                </a:rPr>
                <a:t>)       </a:t>
              </a:r>
              <a:r>
                <a:rPr lang="id-ID" sz="2000" dirty="0" smtClean="0">
                  <a:latin typeface="Arial" pitchFamily="34" charset="0"/>
                  <a:cs typeface="Arial" pitchFamily="34" charset="0"/>
                </a:rPr>
                <a:t>		</a:t>
              </a:r>
              <a:r>
                <a:rPr lang="en-US" sz="2000" dirty="0" smtClean="0">
                  <a:latin typeface="Arial" pitchFamily="34" charset="0"/>
                  <a:cs typeface="Arial" pitchFamily="34" charset="0"/>
                </a:rPr>
                <a:t> </a:t>
              </a:r>
              <a:r>
                <a:rPr lang="en-US" sz="2000" dirty="0">
                  <a:latin typeface="Arial" pitchFamily="34" charset="0"/>
                  <a:cs typeface="Arial" pitchFamily="34" charset="0"/>
                </a:rPr>
                <a:t>CH</a:t>
              </a:r>
              <a:r>
                <a:rPr lang="en-US" sz="2000" baseline="-25000" dirty="0">
                  <a:latin typeface="Arial" pitchFamily="34" charset="0"/>
                  <a:cs typeface="Arial" pitchFamily="34" charset="0"/>
                </a:rPr>
                <a:t>3</a:t>
              </a:r>
              <a:r>
                <a:rPr lang="en-US" sz="2000" dirty="0">
                  <a:latin typeface="Arial" pitchFamily="34" charset="0"/>
                  <a:cs typeface="Arial" pitchFamily="34" charset="0"/>
                </a:rPr>
                <a:t>COO</a:t>
              </a:r>
              <a:r>
                <a:rPr lang="en-US" sz="2000" baseline="30000" dirty="0">
                  <a:latin typeface="Arial" pitchFamily="34" charset="0"/>
                  <a:cs typeface="Arial" pitchFamily="34" charset="0"/>
                </a:rPr>
                <a:t>-</a:t>
              </a:r>
              <a:r>
                <a:rPr lang="en-US" sz="2000" dirty="0">
                  <a:latin typeface="Arial" pitchFamily="34" charset="0"/>
                  <a:cs typeface="Arial" pitchFamily="34" charset="0"/>
                </a:rPr>
                <a:t> (</a:t>
              </a:r>
              <a:r>
                <a:rPr lang="en-US" sz="2000" i="1" dirty="0" err="1">
                  <a:latin typeface="Arial" pitchFamily="34" charset="0"/>
                  <a:cs typeface="Arial" pitchFamily="34" charset="0"/>
                </a:rPr>
                <a:t>aq</a:t>
              </a:r>
              <a:r>
                <a:rPr lang="en-US" sz="2000" dirty="0">
                  <a:latin typeface="Arial" pitchFamily="34" charset="0"/>
                  <a:cs typeface="Arial" pitchFamily="34" charset="0"/>
                </a:rPr>
                <a:t>) + H</a:t>
              </a:r>
              <a:r>
                <a:rPr lang="en-US" sz="2000" baseline="-25000" dirty="0">
                  <a:latin typeface="Arial" pitchFamily="34" charset="0"/>
                  <a:cs typeface="Arial" pitchFamily="34" charset="0"/>
                </a:rPr>
                <a:t>3</a:t>
              </a:r>
              <a:r>
                <a:rPr lang="en-US" sz="2000" dirty="0">
                  <a:latin typeface="Arial" pitchFamily="34" charset="0"/>
                  <a:cs typeface="Arial" pitchFamily="34" charset="0"/>
                </a:rPr>
                <a:t>O</a:t>
              </a:r>
              <a:r>
                <a:rPr lang="en-US" sz="2000" baseline="30000" dirty="0">
                  <a:latin typeface="Arial" pitchFamily="34" charset="0"/>
                  <a:cs typeface="Arial" pitchFamily="34" charset="0"/>
                </a:rPr>
                <a:t>+ </a:t>
              </a:r>
              <a:r>
                <a:rPr lang="en-US" sz="2000" dirty="0">
                  <a:latin typeface="Arial" pitchFamily="34" charset="0"/>
                  <a:cs typeface="Arial" pitchFamily="34" charset="0"/>
                </a:rPr>
                <a:t>(</a:t>
              </a:r>
              <a:r>
                <a:rPr lang="en-US" sz="2000" i="1" dirty="0" err="1">
                  <a:latin typeface="Arial" pitchFamily="34" charset="0"/>
                  <a:cs typeface="Arial" pitchFamily="34" charset="0"/>
                </a:rPr>
                <a:t>aq</a:t>
              </a:r>
              <a:r>
                <a:rPr lang="en-US" sz="2000" dirty="0">
                  <a:latin typeface="Arial" pitchFamily="34" charset="0"/>
                  <a:cs typeface="Arial" pitchFamily="34" charset="0"/>
                </a:rPr>
                <a:t>)</a:t>
              </a:r>
            </a:p>
          </p:txBody>
        </p:sp>
        <p:sp>
          <p:nvSpPr>
            <p:cNvPr id="42" name="Line 4"/>
            <p:cNvSpPr>
              <a:spLocks noChangeShapeType="1"/>
            </p:cNvSpPr>
            <p:nvPr/>
          </p:nvSpPr>
          <p:spPr bwMode="auto">
            <a:xfrm>
              <a:off x="2648" y="832"/>
              <a:ext cx="384" cy="0"/>
            </a:xfrm>
            <a:prstGeom prst="line">
              <a:avLst/>
            </a:prstGeom>
            <a:noFill/>
            <a:ln w="28575">
              <a:solidFill>
                <a:schemeClr val="tx1"/>
              </a:solidFill>
              <a:round/>
              <a:headEnd/>
              <a:tailEnd type="triangle" w="med" len="med"/>
            </a:ln>
            <a:effectLst/>
          </p:spPr>
          <p:txBody>
            <a:bodyPr/>
            <a:lstStyle/>
            <a:p>
              <a:endParaRPr lang="en-US" sz="2000">
                <a:latin typeface="Arial" pitchFamily="34" charset="0"/>
                <a:cs typeface="Arial" pitchFamily="34" charset="0"/>
              </a:endParaRPr>
            </a:p>
          </p:txBody>
        </p:sp>
        <p:sp>
          <p:nvSpPr>
            <p:cNvPr id="43" name="Line 5"/>
            <p:cNvSpPr>
              <a:spLocks noChangeShapeType="1"/>
            </p:cNvSpPr>
            <p:nvPr/>
          </p:nvSpPr>
          <p:spPr bwMode="auto">
            <a:xfrm flipH="1">
              <a:off x="2648" y="928"/>
              <a:ext cx="384" cy="0"/>
            </a:xfrm>
            <a:prstGeom prst="line">
              <a:avLst/>
            </a:prstGeom>
            <a:noFill/>
            <a:ln w="28575">
              <a:solidFill>
                <a:schemeClr val="tx1"/>
              </a:solidFill>
              <a:round/>
              <a:headEnd/>
              <a:tailEnd type="triangle" w="med" len="med"/>
            </a:ln>
            <a:effectLst/>
          </p:spPr>
          <p:txBody>
            <a:bodyPr/>
            <a:lstStyle/>
            <a:p>
              <a:endParaRPr lang="en-US" sz="2000">
                <a:latin typeface="Arial" pitchFamily="34" charset="0"/>
                <a:cs typeface="Arial" pitchFamily="34" charset="0"/>
              </a:endParaRPr>
            </a:p>
          </p:txBody>
        </p:sp>
      </p:grpSp>
      <p:grpSp>
        <p:nvGrpSpPr>
          <p:cNvPr id="44" name="Group 32"/>
          <p:cNvGrpSpPr>
            <a:grpSpLocks/>
          </p:cNvGrpSpPr>
          <p:nvPr/>
        </p:nvGrpSpPr>
        <p:grpSpPr bwMode="auto">
          <a:xfrm>
            <a:off x="975389" y="3003181"/>
            <a:ext cx="660401" cy="446087"/>
            <a:chOff x="624" y="1411"/>
            <a:chExt cx="416" cy="281"/>
          </a:xfrm>
        </p:grpSpPr>
        <p:sp>
          <p:nvSpPr>
            <p:cNvPr id="45" name="Text Box 9"/>
            <p:cNvSpPr txBox="1">
              <a:spLocks noChangeArrowheads="1"/>
            </p:cNvSpPr>
            <p:nvPr/>
          </p:nvSpPr>
          <p:spPr bwMode="auto">
            <a:xfrm>
              <a:off x="624" y="1440"/>
              <a:ext cx="416" cy="252"/>
            </a:xfrm>
            <a:prstGeom prst="rect">
              <a:avLst/>
            </a:prstGeom>
            <a:noFill/>
            <a:ln w="9525">
              <a:noFill/>
              <a:miter lim="800000"/>
              <a:headEnd/>
              <a:tailEnd/>
            </a:ln>
            <a:effectLst/>
          </p:spPr>
          <p:txBody>
            <a:bodyPr wrap="none">
              <a:spAutoFit/>
            </a:bodyPr>
            <a:lstStyle/>
            <a:p>
              <a:r>
                <a:rPr lang="en-US" sz="2000" i="1">
                  <a:latin typeface="Arial" pitchFamily="34" charset="0"/>
                  <a:cs typeface="Arial" pitchFamily="34" charset="0"/>
                </a:rPr>
                <a:t>K</a:t>
              </a:r>
              <a:r>
                <a:rPr lang="en-US" sz="2000" i="1" baseline="-25000">
                  <a:latin typeface="Arial" pitchFamily="34" charset="0"/>
                  <a:cs typeface="Arial" pitchFamily="34" charset="0"/>
                </a:rPr>
                <a:t>c</a:t>
              </a:r>
              <a:r>
                <a:rPr lang="en-US" sz="2000">
                  <a:latin typeface="Arial" pitchFamily="34" charset="0"/>
                  <a:cs typeface="Arial" pitchFamily="34" charset="0"/>
                </a:rPr>
                <a:t> =</a:t>
              </a:r>
              <a:endParaRPr lang="en-US" sz="2000" i="1">
                <a:latin typeface="Arial" pitchFamily="34" charset="0"/>
                <a:cs typeface="Arial" pitchFamily="34" charset="0"/>
              </a:endParaRPr>
            </a:p>
          </p:txBody>
        </p:sp>
        <p:sp>
          <p:nvSpPr>
            <p:cNvPr id="46" name="Text Box 10"/>
            <p:cNvSpPr txBox="1">
              <a:spLocks noChangeArrowheads="1"/>
            </p:cNvSpPr>
            <p:nvPr/>
          </p:nvSpPr>
          <p:spPr bwMode="auto">
            <a:xfrm>
              <a:off x="754" y="1411"/>
              <a:ext cx="147" cy="252"/>
            </a:xfrm>
            <a:prstGeom prst="rect">
              <a:avLst/>
            </a:prstGeom>
            <a:noFill/>
            <a:ln w="9525">
              <a:noFill/>
              <a:miter lim="800000"/>
              <a:headEnd/>
              <a:tailEnd/>
            </a:ln>
            <a:effectLst/>
          </p:spPr>
          <p:txBody>
            <a:bodyPr wrap="none">
              <a:spAutoFit/>
            </a:bodyPr>
            <a:lstStyle/>
            <a:p>
              <a:r>
                <a:rPr lang="en-US" sz="2000">
                  <a:latin typeface="Arial" pitchFamily="34" charset="0"/>
                  <a:cs typeface="Arial" pitchFamily="34" charset="0"/>
                </a:rPr>
                <a:t>′</a:t>
              </a:r>
            </a:p>
          </p:txBody>
        </p:sp>
      </p:grpSp>
      <p:grpSp>
        <p:nvGrpSpPr>
          <p:cNvPr id="47" name="Group 14"/>
          <p:cNvGrpSpPr>
            <a:grpSpLocks/>
          </p:cNvGrpSpPr>
          <p:nvPr/>
        </p:nvGrpSpPr>
        <p:grpSpPr bwMode="auto">
          <a:xfrm>
            <a:off x="1651663" y="2873013"/>
            <a:ext cx="2498725" cy="804863"/>
            <a:chOff x="944" y="3385"/>
            <a:chExt cx="1574" cy="507"/>
          </a:xfrm>
        </p:grpSpPr>
        <p:sp>
          <p:nvSpPr>
            <p:cNvPr id="48" name="Text Box 11"/>
            <p:cNvSpPr txBox="1">
              <a:spLocks noChangeArrowheads="1"/>
            </p:cNvSpPr>
            <p:nvPr/>
          </p:nvSpPr>
          <p:spPr bwMode="auto">
            <a:xfrm>
              <a:off x="954" y="3385"/>
              <a:ext cx="1356" cy="252"/>
            </a:xfrm>
            <a:prstGeom prst="rect">
              <a:avLst/>
            </a:prstGeom>
            <a:noFill/>
            <a:ln w="9525">
              <a:noFill/>
              <a:miter lim="800000"/>
              <a:headEnd/>
              <a:tailEnd/>
            </a:ln>
            <a:effectLst/>
          </p:spPr>
          <p:txBody>
            <a:bodyPr wrap="none">
              <a:spAutoFit/>
            </a:bodyPr>
            <a:lstStyle/>
            <a:p>
              <a:r>
                <a:rPr lang="en-US" sz="2000" dirty="0">
                  <a:latin typeface="Arial" pitchFamily="34" charset="0"/>
                  <a:cs typeface="Arial" pitchFamily="34" charset="0"/>
                </a:rPr>
                <a:t>[CH</a:t>
              </a:r>
              <a:r>
                <a:rPr lang="en-US" sz="2000" baseline="-25000" dirty="0">
                  <a:latin typeface="Arial" pitchFamily="34" charset="0"/>
                  <a:cs typeface="Arial" pitchFamily="34" charset="0"/>
                </a:rPr>
                <a:t>3</a:t>
              </a:r>
              <a:r>
                <a:rPr lang="en-US" sz="2000" dirty="0">
                  <a:latin typeface="Arial" pitchFamily="34" charset="0"/>
                  <a:cs typeface="Arial" pitchFamily="34" charset="0"/>
                </a:rPr>
                <a:t>COO</a:t>
              </a:r>
              <a:r>
                <a:rPr lang="en-US" sz="2000" baseline="30000" dirty="0">
                  <a:latin typeface="Arial" pitchFamily="34" charset="0"/>
                  <a:cs typeface="Arial" pitchFamily="34" charset="0"/>
                </a:rPr>
                <a:t>-</a:t>
              </a:r>
              <a:r>
                <a:rPr lang="en-US" sz="2000" dirty="0">
                  <a:latin typeface="Arial" pitchFamily="34" charset="0"/>
                  <a:cs typeface="Arial" pitchFamily="34" charset="0"/>
                </a:rPr>
                <a:t>][H</a:t>
              </a:r>
              <a:r>
                <a:rPr lang="en-US" sz="2000" baseline="-25000" dirty="0">
                  <a:latin typeface="Arial" pitchFamily="34" charset="0"/>
                  <a:cs typeface="Arial" pitchFamily="34" charset="0"/>
                </a:rPr>
                <a:t>3</a:t>
              </a:r>
              <a:r>
                <a:rPr lang="en-US" sz="2000" dirty="0">
                  <a:latin typeface="Arial" pitchFamily="34" charset="0"/>
                  <a:cs typeface="Arial" pitchFamily="34" charset="0"/>
                </a:rPr>
                <a:t>O</a:t>
              </a:r>
              <a:r>
                <a:rPr lang="en-US" sz="2000" baseline="30000" dirty="0">
                  <a:latin typeface="Arial" pitchFamily="34" charset="0"/>
                  <a:cs typeface="Arial" pitchFamily="34" charset="0"/>
                </a:rPr>
                <a:t>+</a:t>
              </a:r>
              <a:r>
                <a:rPr lang="en-US" sz="2000" dirty="0">
                  <a:latin typeface="Arial" pitchFamily="34" charset="0"/>
                  <a:cs typeface="Arial" pitchFamily="34" charset="0"/>
                </a:rPr>
                <a:t>]</a:t>
              </a:r>
            </a:p>
          </p:txBody>
        </p:sp>
        <p:sp>
          <p:nvSpPr>
            <p:cNvPr id="75" name="Text Box 12"/>
            <p:cNvSpPr txBox="1">
              <a:spLocks noChangeArrowheads="1"/>
            </p:cNvSpPr>
            <p:nvPr/>
          </p:nvSpPr>
          <p:spPr bwMode="auto">
            <a:xfrm>
              <a:off x="944" y="3640"/>
              <a:ext cx="1374" cy="252"/>
            </a:xfrm>
            <a:prstGeom prst="rect">
              <a:avLst/>
            </a:prstGeom>
            <a:noFill/>
            <a:ln w="9525">
              <a:noFill/>
              <a:miter lim="800000"/>
              <a:headEnd/>
              <a:tailEnd/>
            </a:ln>
            <a:effectLst/>
          </p:spPr>
          <p:txBody>
            <a:bodyPr wrap="none">
              <a:spAutoFit/>
            </a:bodyPr>
            <a:lstStyle/>
            <a:p>
              <a:r>
                <a:rPr lang="en-US" sz="2000">
                  <a:latin typeface="Arial" pitchFamily="34" charset="0"/>
                  <a:cs typeface="Arial" pitchFamily="34" charset="0"/>
                </a:rPr>
                <a:t>[CH</a:t>
              </a:r>
              <a:r>
                <a:rPr lang="en-US" sz="2000" baseline="-25000">
                  <a:latin typeface="Arial" pitchFamily="34" charset="0"/>
                  <a:cs typeface="Arial" pitchFamily="34" charset="0"/>
                </a:rPr>
                <a:t>3</a:t>
              </a:r>
              <a:r>
                <a:rPr lang="en-US" sz="2000">
                  <a:latin typeface="Arial" pitchFamily="34" charset="0"/>
                  <a:cs typeface="Arial" pitchFamily="34" charset="0"/>
                </a:rPr>
                <a:t>COOH][H</a:t>
              </a:r>
              <a:r>
                <a:rPr lang="en-US" sz="2000" baseline="-25000">
                  <a:latin typeface="Arial" pitchFamily="34" charset="0"/>
                  <a:cs typeface="Arial" pitchFamily="34" charset="0"/>
                </a:rPr>
                <a:t>2</a:t>
              </a:r>
              <a:r>
                <a:rPr lang="en-US" sz="2000">
                  <a:latin typeface="Arial" pitchFamily="34" charset="0"/>
                  <a:cs typeface="Arial" pitchFamily="34" charset="0"/>
                </a:rPr>
                <a:t>O]</a:t>
              </a:r>
            </a:p>
          </p:txBody>
        </p:sp>
        <p:sp>
          <p:nvSpPr>
            <p:cNvPr id="76" name="Line 13"/>
            <p:cNvSpPr>
              <a:spLocks noChangeShapeType="1"/>
            </p:cNvSpPr>
            <p:nvPr/>
          </p:nvSpPr>
          <p:spPr bwMode="auto">
            <a:xfrm>
              <a:off x="982" y="3657"/>
              <a:ext cx="1536" cy="0"/>
            </a:xfrm>
            <a:prstGeom prst="line">
              <a:avLst/>
            </a:prstGeom>
            <a:noFill/>
            <a:ln w="28575">
              <a:solidFill>
                <a:schemeClr val="tx1"/>
              </a:solidFill>
              <a:round/>
              <a:headEnd/>
              <a:tailEnd/>
            </a:ln>
            <a:effectLst/>
          </p:spPr>
          <p:txBody>
            <a:bodyPr/>
            <a:lstStyle/>
            <a:p>
              <a:endParaRPr lang="en-US" sz="2000">
                <a:latin typeface="Arial" pitchFamily="34" charset="0"/>
                <a:cs typeface="Arial" pitchFamily="34" charset="0"/>
              </a:endParaRPr>
            </a:p>
          </p:txBody>
        </p:sp>
      </p:grpSp>
      <p:sp>
        <p:nvSpPr>
          <p:cNvPr id="77" name="Text Box 16"/>
          <p:cNvSpPr txBox="1">
            <a:spLocks noChangeArrowheads="1"/>
          </p:cNvSpPr>
          <p:nvPr/>
        </p:nvSpPr>
        <p:spPr bwMode="auto">
          <a:xfrm>
            <a:off x="5042563" y="3053982"/>
            <a:ext cx="2063385" cy="400110"/>
          </a:xfrm>
          <a:prstGeom prst="rect">
            <a:avLst/>
          </a:prstGeom>
          <a:noFill/>
          <a:ln w="9525">
            <a:noFill/>
            <a:miter lim="800000"/>
            <a:headEnd/>
            <a:tailEnd/>
          </a:ln>
          <a:effectLst/>
        </p:spPr>
        <p:txBody>
          <a:bodyPr wrap="none">
            <a:spAutoFit/>
          </a:bodyPr>
          <a:lstStyle/>
          <a:p>
            <a:r>
              <a:rPr lang="en-US" sz="2000">
                <a:latin typeface="Arial" pitchFamily="34" charset="0"/>
                <a:cs typeface="Arial" pitchFamily="34" charset="0"/>
              </a:rPr>
              <a:t>[H</a:t>
            </a:r>
            <a:r>
              <a:rPr lang="en-US" sz="2000" baseline="-25000">
                <a:latin typeface="Arial" pitchFamily="34" charset="0"/>
                <a:cs typeface="Arial" pitchFamily="34" charset="0"/>
              </a:rPr>
              <a:t>2</a:t>
            </a:r>
            <a:r>
              <a:rPr lang="en-US" sz="2000">
                <a:latin typeface="Arial" pitchFamily="34" charset="0"/>
                <a:cs typeface="Arial" pitchFamily="34" charset="0"/>
              </a:rPr>
              <a:t>O] </a:t>
            </a:r>
            <a:r>
              <a:rPr lang="en-US" sz="2000">
                <a:latin typeface="Arial" pitchFamily="34" charset="0"/>
                <a:cs typeface="Arial" pitchFamily="34" charset="0"/>
                <a:sym typeface="Symbol" pitchFamily="18" charset="2"/>
              </a:rPr>
              <a:t>= constant</a:t>
            </a:r>
            <a:endParaRPr lang="en-US" sz="2000">
              <a:latin typeface="Arial" pitchFamily="34" charset="0"/>
              <a:cs typeface="Arial" pitchFamily="34" charset="0"/>
            </a:endParaRPr>
          </a:p>
        </p:txBody>
      </p:sp>
      <p:sp>
        <p:nvSpPr>
          <p:cNvPr id="78" name="Text Box 17"/>
          <p:cNvSpPr txBox="1">
            <a:spLocks noChangeArrowheads="1"/>
          </p:cNvSpPr>
          <p:nvPr/>
        </p:nvSpPr>
        <p:spPr bwMode="auto">
          <a:xfrm>
            <a:off x="2270788" y="4408119"/>
            <a:ext cx="731290" cy="400110"/>
          </a:xfrm>
          <a:prstGeom prst="rect">
            <a:avLst/>
          </a:prstGeom>
          <a:noFill/>
          <a:ln w="9525">
            <a:noFill/>
            <a:miter lim="800000"/>
            <a:headEnd/>
            <a:tailEnd/>
          </a:ln>
          <a:effectLst/>
        </p:spPr>
        <p:txBody>
          <a:bodyPr wrap="none">
            <a:spAutoFit/>
          </a:bodyPr>
          <a:lstStyle/>
          <a:p>
            <a:r>
              <a:rPr lang="en-US" sz="2000" i="1">
                <a:latin typeface="Arial" pitchFamily="34" charset="0"/>
                <a:cs typeface="Arial" pitchFamily="34" charset="0"/>
              </a:rPr>
              <a:t>K</a:t>
            </a:r>
            <a:r>
              <a:rPr lang="en-US" sz="2000" i="1" baseline="-25000">
                <a:latin typeface="Arial" pitchFamily="34" charset="0"/>
                <a:cs typeface="Arial" pitchFamily="34" charset="0"/>
              </a:rPr>
              <a:t>c</a:t>
            </a:r>
            <a:r>
              <a:rPr lang="en-US" sz="2000" i="1">
                <a:latin typeface="Arial" pitchFamily="34" charset="0"/>
                <a:cs typeface="Arial" pitchFamily="34" charset="0"/>
              </a:rPr>
              <a:t> = </a:t>
            </a:r>
          </a:p>
        </p:txBody>
      </p:sp>
      <p:grpSp>
        <p:nvGrpSpPr>
          <p:cNvPr id="79" name="Group 18"/>
          <p:cNvGrpSpPr>
            <a:grpSpLocks/>
          </p:cNvGrpSpPr>
          <p:nvPr/>
        </p:nvGrpSpPr>
        <p:grpSpPr bwMode="auto">
          <a:xfrm>
            <a:off x="3055013" y="4192219"/>
            <a:ext cx="2482850" cy="804863"/>
            <a:chOff x="954" y="3385"/>
            <a:chExt cx="1564" cy="507"/>
          </a:xfrm>
        </p:grpSpPr>
        <p:sp>
          <p:nvSpPr>
            <p:cNvPr id="80" name="Text Box 19"/>
            <p:cNvSpPr txBox="1">
              <a:spLocks noChangeArrowheads="1"/>
            </p:cNvSpPr>
            <p:nvPr/>
          </p:nvSpPr>
          <p:spPr bwMode="auto">
            <a:xfrm>
              <a:off x="954" y="3385"/>
              <a:ext cx="1356" cy="252"/>
            </a:xfrm>
            <a:prstGeom prst="rect">
              <a:avLst/>
            </a:prstGeom>
            <a:noFill/>
            <a:ln w="9525">
              <a:noFill/>
              <a:miter lim="800000"/>
              <a:headEnd/>
              <a:tailEnd/>
            </a:ln>
            <a:effectLst/>
          </p:spPr>
          <p:txBody>
            <a:bodyPr wrap="none">
              <a:spAutoFit/>
            </a:bodyPr>
            <a:lstStyle/>
            <a:p>
              <a:r>
                <a:rPr lang="en-US" sz="2000">
                  <a:latin typeface="Arial" pitchFamily="34" charset="0"/>
                  <a:cs typeface="Arial" pitchFamily="34" charset="0"/>
                </a:rPr>
                <a:t>[CH</a:t>
              </a:r>
              <a:r>
                <a:rPr lang="en-US" sz="2000" baseline="-25000">
                  <a:latin typeface="Arial" pitchFamily="34" charset="0"/>
                  <a:cs typeface="Arial" pitchFamily="34" charset="0"/>
                </a:rPr>
                <a:t>3</a:t>
              </a:r>
              <a:r>
                <a:rPr lang="en-US" sz="2000">
                  <a:latin typeface="Arial" pitchFamily="34" charset="0"/>
                  <a:cs typeface="Arial" pitchFamily="34" charset="0"/>
                </a:rPr>
                <a:t>COO</a:t>
              </a:r>
              <a:r>
                <a:rPr lang="en-US" sz="2000" baseline="30000">
                  <a:latin typeface="Arial" pitchFamily="34" charset="0"/>
                  <a:cs typeface="Arial" pitchFamily="34" charset="0"/>
                </a:rPr>
                <a:t>-</a:t>
              </a:r>
              <a:r>
                <a:rPr lang="en-US" sz="2000">
                  <a:latin typeface="Arial" pitchFamily="34" charset="0"/>
                  <a:cs typeface="Arial" pitchFamily="34" charset="0"/>
                </a:rPr>
                <a:t>][H</a:t>
              </a:r>
              <a:r>
                <a:rPr lang="en-US" sz="2000" baseline="-25000">
                  <a:latin typeface="Arial" pitchFamily="34" charset="0"/>
                  <a:cs typeface="Arial" pitchFamily="34" charset="0"/>
                </a:rPr>
                <a:t>3</a:t>
              </a:r>
              <a:r>
                <a:rPr lang="en-US" sz="2000">
                  <a:latin typeface="Arial" pitchFamily="34" charset="0"/>
                  <a:cs typeface="Arial" pitchFamily="34" charset="0"/>
                </a:rPr>
                <a:t>O</a:t>
              </a:r>
              <a:r>
                <a:rPr lang="en-US" sz="2000" baseline="30000">
                  <a:latin typeface="Arial" pitchFamily="34" charset="0"/>
                  <a:cs typeface="Arial" pitchFamily="34" charset="0"/>
                </a:rPr>
                <a:t>+</a:t>
              </a:r>
              <a:r>
                <a:rPr lang="en-US" sz="2000">
                  <a:latin typeface="Arial" pitchFamily="34" charset="0"/>
                  <a:cs typeface="Arial" pitchFamily="34" charset="0"/>
                </a:rPr>
                <a:t>]</a:t>
              </a:r>
            </a:p>
          </p:txBody>
        </p:sp>
        <p:sp>
          <p:nvSpPr>
            <p:cNvPr id="81" name="Text Box 20"/>
            <p:cNvSpPr txBox="1">
              <a:spLocks noChangeArrowheads="1"/>
            </p:cNvSpPr>
            <p:nvPr/>
          </p:nvSpPr>
          <p:spPr bwMode="auto">
            <a:xfrm>
              <a:off x="1256" y="3640"/>
              <a:ext cx="984" cy="252"/>
            </a:xfrm>
            <a:prstGeom prst="rect">
              <a:avLst/>
            </a:prstGeom>
            <a:noFill/>
            <a:ln w="9525">
              <a:noFill/>
              <a:miter lim="800000"/>
              <a:headEnd/>
              <a:tailEnd/>
            </a:ln>
            <a:effectLst/>
          </p:spPr>
          <p:txBody>
            <a:bodyPr wrap="none">
              <a:spAutoFit/>
            </a:bodyPr>
            <a:lstStyle/>
            <a:p>
              <a:pPr algn="ctr"/>
              <a:r>
                <a:rPr lang="en-US" sz="2000">
                  <a:latin typeface="Arial" pitchFamily="34" charset="0"/>
                  <a:cs typeface="Arial" pitchFamily="34" charset="0"/>
                </a:rPr>
                <a:t>[CH</a:t>
              </a:r>
              <a:r>
                <a:rPr lang="en-US" sz="2000" baseline="-25000">
                  <a:latin typeface="Arial" pitchFamily="34" charset="0"/>
                  <a:cs typeface="Arial" pitchFamily="34" charset="0"/>
                </a:rPr>
                <a:t>3</a:t>
              </a:r>
              <a:r>
                <a:rPr lang="en-US" sz="2000">
                  <a:latin typeface="Arial" pitchFamily="34" charset="0"/>
                  <a:cs typeface="Arial" pitchFamily="34" charset="0"/>
                </a:rPr>
                <a:t>COOH]</a:t>
              </a:r>
            </a:p>
          </p:txBody>
        </p:sp>
        <p:sp>
          <p:nvSpPr>
            <p:cNvPr id="82" name="Line 21"/>
            <p:cNvSpPr>
              <a:spLocks noChangeShapeType="1"/>
            </p:cNvSpPr>
            <p:nvPr/>
          </p:nvSpPr>
          <p:spPr bwMode="auto">
            <a:xfrm>
              <a:off x="982" y="3657"/>
              <a:ext cx="1536" cy="0"/>
            </a:xfrm>
            <a:prstGeom prst="line">
              <a:avLst/>
            </a:prstGeom>
            <a:noFill/>
            <a:ln w="28575">
              <a:solidFill>
                <a:schemeClr val="tx1"/>
              </a:solidFill>
              <a:round/>
              <a:headEnd/>
              <a:tailEnd/>
            </a:ln>
            <a:effectLst/>
          </p:spPr>
          <p:txBody>
            <a:bodyPr/>
            <a:lstStyle/>
            <a:p>
              <a:endParaRPr lang="en-US" sz="2000">
                <a:latin typeface="Arial" pitchFamily="34" charset="0"/>
                <a:cs typeface="Arial" pitchFamily="34" charset="0"/>
              </a:endParaRPr>
            </a:p>
          </p:txBody>
        </p:sp>
      </p:grpSp>
      <p:grpSp>
        <p:nvGrpSpPr>
          <p:cNvPr id="83" name="Group 26"/>
          <p:cNvGrpSpPr>
            <a:grpSpLocks/>
          </p:cNvGrpSpPr>
          <p:nvPr/>
        </p:nvGrpSpPr>
        <p:grpSpPr bwMode="auto">
          <a:xfrm>
            <a:off x="5622002" y="4330337"/>
            <a:ext cx="1387475" cy="473075"/>
            <a:chOff x="1142" y="3579"/>
            <a:chExt cx="874" cy="298"/>
          </a:xfrm>
        </p:grpSpPr>
        <p:sp>
          <p:nvSpPr>
            <p:cNvPr id="84" name="Text Box 22"/>
            <p:cNvSpPr txBox="1">
              <a:spLocks noChangeArrowheads="1"/>
            </p:cNvSpPr>
            <p:nvPr/>
          </p:nvSpPr>
          <p:spPr bwMode="auto">
            <a:xfrm>
              <a:off x="1142" y="3625"/>
              <a:ext cx="255" cy="252"/>
            </a:xfrm>
            <a:prstGeom prst="rect">
              <a:avLst/>
            </a:prstGeom>
            <a:noFill/>
            <a:ln w="9525">
              <a:noFill/>
              <a:miter lim="800000"/>
              <a:headEnd/>
              <a:tailEnd/>
            </a:ln>
            <a:effectLst/>
          </p:spPr>
          <p:txBody>
            <a:bodyPr wrap="none">
              <a:spAutoFit/>
            </a:bodyPr>
            <a:lstStyle/>
            <a:p>
              <a:r>
                <a:rPr lang="en-US" sz="2000">
                  <a:latin typeface="Arial" pitchFamily="34" charset="0"/>
                  <a:cs typeface="Arial" pitchFamily="34" charset="0"/>
                </a:rPr>
                <a:t>= </a:t>
              </a:r>
            </a:p>
          </p:txBody>
        </p:sp>
        <p:grpSp>
          <p:nvGrpSpPr>
            <p:cNvPr id="85" name="Group 23"/>
            <p:cNvGrpSpPr>
              <a:grpSpLocks/>
            </p:cNvGrpSpPr>
            <p:nvPr/>
          </p:nvGrpSpPr>
          <p:grpSpPr bwMode="auto">
            <a:xfrm>
              <a:off x="1303" y="3579"/>
              <a:ext cx="713" cy="298"/>
              <a:chOff x="758" y="1899"/>
              <a:chExt cx="713" cy="298"/>
            </a:xfrm>
          </p:grpSpPr>
          <p:sp>
            <p:nvSpPr>
              <p:cNvPr id="86" name="Text Box 24"/>
              <p:cNvSpPr txBox="1">
                <a:spLocks noChangeArrowheads="1"/>
              </p:cNvSpPr>
              <p:nvPr/>
            </p:nvSpPr>
            <p:spPr bwMode="auto">
              <a:xfrm>
                <a:off x="758" y="1945"/>
                <a:ext cx="713" cy="252"/>
              </a:xfrm>
              <a:prstGeom prst="rect">
                <a:avLst/>
              </a:prstGeom>
              <a:noFill/>
              <a:ln w="9525">
                <a:noFill/>
                <a:miter lim="800000"/>
                <a:headEnd/>
                <a:tailEnd/>
              </a:ln>
              <a:effectLst/>
            </p:spPr>
            <p:txBody>
              <a:bodyPr wrap="none">
                <a:spAutoFit/>
              </a:bodyPr>
              <a:lstStyle/>
              <a:p>
                <a:r>
                  <a:rPr lang="en-US" sz="2000" i="1">
                    <a:latin typeface="Arial" pitchFamily="34" charset="0"/>
                    <a:cs typeface="Arial" pitchFamily="34" charset="0"/>
                  </a:rPr>
                  <a:t>K</a:t>
                </a:r>
                <a:r>
                  <a:rPr lang="en-US" sz="2000" i="1" baseline="-25000">
                    <a:latin typeface="Arial" pitchFamily="34" charset="0"/>
                    <a:cs typeface="Arial" pitchFamily="34" charset="0"/>
                  </a:rPr>
                  <a:t>c</a:t>
                </a:r>
                <a:r>
                  <a:rPr lang="en-US" sz="2000">
                    <a:latin typeface="Arial" pitchFamily="34" charset="0"/>
                    <a:cs typeface="Arial" pitchFamily="34" charset="0"/>
                  </a:rPr>
                  <a:t> [H</a:t>
                </a:r>
                <a:r>
                  <a:rPr lang="en-US" sz="2000" baseline="-25000">
                    <a:latin typeface="Arial" pitchFamily="34" charset="0"/>
                    <a:cs typeface="Arial" pitchFamily="34" charset="0"/>
                  </a:rPr>
                  <a:t>2</a:t>
                </a:r>
                <a:r>
                  <a:rPr lang="en-US" sz="2000">
                    <a:latin typeface="Arial" pitchFamily="34" charset="0"/>
                    <a:cs typeface="Arial" pitchFamily="34" charset="0"/>
                  </a:rPr>
                  <a:t>O]</a:t>
                </a:r>
                <a:endParaRPr lang="en-US" sz="2000" i="1">
                  <a:latin typeface="Arial" pitchFamily="34" charset="0"/>
                  <a:cs typeface="Arial" pitchFamily="34" charset="0"/>
                </a:endParaRPr>
              </a:p>
            </p:txBody>
          </p:sp>
          <p:sp>
            <p:nvSpPr>
              <p:cNvPr id="87" name="Text Box 25"/>
              <p:cNvSpPr txBox="1">
                <a:spLocks noChangeArrowheads="1"/>
              </p:cNvSpPr>
              <p:nvPr/>
            </p:nvSpPr>
            <p:spPr bwMode="auto">
              <a:xfrm>
                <a:off x="888" y="1899"/>
                <a:ext cx="147" cy="252"/>
              </a:xfrm>
              <a:prstGeom prst="rect">
                <a:avLst/>
              </a:prstGeom>
              <a:noFill/>
              <a:ln w="9525">
                <a:noFill/>
                <a:miter lim="800000"/>
                <a:headEnd/>
                <a:tailEnd/>
              </a:ln>
              <a:effectLst/>
            </p:spPr>
            <p:txBody>
              <a:bodyPr wrap="none">
                <a:spAutoFit/>
              </a:bodyPr>
              <a:lstStyle/>
              <a:p>
                <a:r>
                  <a:rPr lang="en-US" sz="2000">
                    <a:latin typeface="Arial" pitchFamily="34" charset="0"/>
                    <a:cs typeface="Arial" pitchFamily="34" charset="0"/>
                  </a:rPr>
                  <a:t>′</a:t>
                </a:r>
              </a:p>
            </p:txBody>
          </p:sp>
        </p:grpSp>
      </p:grpSp>
      <p:sp>
        <p:nvSpPr>
          <p:cNvPr id="88" name="Text Box 27"/>
          <p:cNvSpPr txBox="1">
            <a:spLocks noChangeArrowheads="1"/>
          </p:cNvSpPr>
          <p:nvPr/>
        </p:nvSpPr>
        <p:spPr bwMode="auto">
          <a:xfrm>
            <a:off x="289588" y="5732094"/>
            <a:ext cx="8321675" cy="400110"/>
          </a:xfrm>
          <a:prstGeom prst="rect">
            <a:avLst/>
          </a:prstGeom>
          <a:noFill/>
          <a:ln w="9525">
            <a:noFill/>
            <a:miter lim="800000"/>
            <a:headEnd/>
            <a:tailEnd/>
          </a:ln>
          <a:effectLst/>
        </p:spPr>
        <p:txBody>
          <a:bodyPr>
            <a:spAutoFit/>
          </a:bodyPr>
          <a:lstStyle/>
          <a:p>
            <a:r>
              <a:rPr lang="en-US" sz="2000">
                <a:latin typeface="Arial" pitchFamily="34" charset="0"/>
                <a:cs typeface="Arial" pitchFamily="34" charset="0"/>
              </a:rPr>
              <a:t>General practice </a:t>
            </a:r>
            <a:r>
              <a:rPr lang="en-US" sz="2000" b="1">
                <a:latin typeface="Arial" pitchFamily="34" charset="0"/>
                <a:cs typeface="Arial" pitchFamily="34" charset="0"/>
              </a:rPr>
              <a:t>not</a:t>
            </a:r>
            <a:r>
              <a:rPr lang="en-US" sz="2000">
                <a:latin typeface="Arial" pitchFamily="34" charset="0"/>
                <a:cs typeface="Arial" pitchFamily="34" charset="0"/>
              </a:rPr>
              <a:t> to include units for the equilibrium constant.</a:t>
            </a:r>
          </a:p>
        </p:txBody>
      </p:sp>
    </p:spTree>
    <p:extLst>
      <p:ext uri="{BB962C8B-B14F-4D97-AF65-F5344CB8AC3E}">
        <p14:creationId xmlns:p14="http://schemas.microsoft.com/office/powerpoint/2010/main" val="32794733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bwMode="auto">
          <a:xfrm>
            <a:off x="654050" y="152401"/>
            <a:ext cx="7772400" cy="685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defRPr/>
            </a:pPr>
            <a:r>
              <a:rPr lang="id-ID" sz="3600" b="1" cap="all" dirty="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Heterogenous equilibrium </a:t>
            </a:r>
            <a:endParaRPr lang="id-ID" sz="3600" dirty="0">
              <a:solidFill>
                <a:schemeClr val="accent2">
                  <a:lumMod val="75000"/>
                </a:schemeClr>
              </a:solidFill>
            </a:endParaRPr>
          </a:p>
        </p:txBody>
      </p:sp>
      <p:grpSp>
        <p:nvGrpSpPr>
          <p:cNvPr id="26" name="Group 7"/>
          <p:cNvGrpSpPr>
            <a:grpSpLocks/>
          </p:cNvGrpSpPr>
          <p:nvPr/>
        </p:nvGrpSpPr>
        <p:grpSpPr bwMode="auto">
          <a:xfrm>
            <a:off x="2235200" y="1284290"/>
            <a:ext cx="4911726" cy="461963"/>
            <a:chOff x="1574" y="1081"/>
            <a:chExt cx="3094" cy="291"/>
          </a:xfrm>
        </p:grpSpPr>
        <p:sp>
          <p:nvSpPr>
            <p:cNvPr id="27" name="Text Box 3"/>
            <p:cNvSpPr txBox="1">
              <a:spLocks noChangeArrowheads="1"/>
            </p:cNvSpPr>
            <p:nvPr/>
          </p:nvSpPr>
          <p:spPr bwMode="auto">
            <a:xfrm>
              <a:off x="1574" y="1081"/>
              <a:ext cx="3094"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CaCO</a:t>
              </a:r>
              <a:r>
                <a:rPr lang="en-US" sz="2400" baseline="-25000">
                  <a:latin typeface="Arial" pitchFamily="34" charset="0"/>
                  <a:cs typeface="Arial" pitchFamily="34" charset="0"/>
                </a:rPr>
                <a:t>3</a:t>
              </a:r>
              <a:r>
                <a:rPr lang="en-US" sz="2400">
                  <a:latin typeface="Arial" pitchFamily="34" charset="0"/>
                  <a:cs typeface="Arial" pitchFamily="34" charset="0"/>
                </a:rPr>
                <a:t> (</a:t>
              </a:r>
              <a:r>
                <a:rPr lang="en-US" sz="2400" i="1">
                  <a:latin typeface="Arial" pitchFamily="34" charset="0"/>
                  <a:cs typeface="Arial" pitchFamily="34" charset="0"/>
                </a:rPr>
                <a:t>s</a:t>
              </a:r>
              <a:r>
                <a:rPr lang="en-US" sz="2400">
                  <a:latin typeface="Arial" pitchFamily="34" charset="0"/>
                  <a:cs typeface="Arial" pitchFamily="34" charset="0"/>
                </a:rPr>
                <a:t>)          CaO (</a:t>
              </a:r>
              <a:r>
                <a:rPr lang="en-US" sz="2400" i="1">
                  <a:latin typeface="Arial" pitchFamily="34" charset="0"/>
                  <a:cs typeface="Arial" pitchFamily="34" charset="0"/>
                </a:rPr>
                <a:t>s</a:t>
              </a:r>
              <a:r>
                <a:rPr lang="en-US" sz="2400">
                  <a:latin typeface="Arial" pitchFamily="34" charset="0"/>
                  <a:cs typeface="Arial" pitchFamily="34" charset="0"/>
                </a:rPr>
                <a:t>) + CO</a:t>
              </a:r>
              <a:r>
                <a:rPr lang="en-US" sz="2400" baseline="-25000">
                  <a:latin typeface="Arial" pitchFamily="34" charset="0"/>
                  <a:cs typeface="Arial" pitchFamily="34" charset="0"/>
                </a:rPr>
                <a:t>2</a:t>
              </a:r>
              <a:r>
                <a:rPr lang="en-US" sz="2400">
                  <a:latin typeface="Arial" pitchFamily="34" charset="0"/>
                  <a:cs typeface="Arial" pitchFamily="34" charset="0"/>
                </a:rPr>
                <a:t> (</a:t>
              </a:r>
              <a:r>
                <a:rPr lang="en-US" sz="2400" i="1">
                  <a:latin typeface="Arial" pitchFamily="34" charset="0"/>
                  <a:cs typeface="Arial" pitchFamily="34" charset="0"/>
                </a:rPr>
                <a:t>g</a:t>
              </a:r>
              <a:r>
                <a:rPr lang="en-US" sz="2400">
                  <a:latin typeface="Arial" pitchFamily="34" charset="0"/>
                  <a:cs typeface="Arial" pitchFamily="34" charset="0"/>
                </a:rPr>
                <a:t>)</a:t>
              </a:r>
            </a:p>
          </p:txBody>
        </p:sp>
        <p:grpSp>
          <p:nvGrpSpPr>
            <p:cNvPr id="28" name="Group 4"/>
            <p:cNvGrpSpPr>
              <a:grpSpLocks/>
            </p:cNvGrpSpPr>
            <p:nvPr/>
          </p:nvGrpSpPr>
          <p:grpSpPr bwMode="auto">
            <a:xfrm>
              <a:off x="2552" y="1192"/>
              <a:ext cx="384" cy="96"/>
              <a:chOff x="4896" y="192"/>
              <a:chExt cx="384" cy="96"/>
            </a:xfrm>
          </p:grpSpPr>
          <p:sp>
            <p:nvSpPr>
              <p:cNvPr id="29" name="Line 5"/>
              <p:cNvSpPr>
                <a:spLocks noChangeShapeType="1"/>
              </p:cNvSpPr>
              <p:nvPr/>
            </p:nvSpPr>
            <p:spPr bwMode="auto">
              <a:xfrm>
                <a:off x="4896" y="192"/>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sp>
            <p:nvSpPr>
              <p:cNvPr id="30" name="Line 6"/>
              <p:cNvSpPr>
                <a:spLocks noChangeShapeType="1"/>
              </p:cNvSpPr>
              <p:nvPr/>
            </p:nvSpPr>
            <p:spPr bwMode="auto">
              <a:xfrm flipH="1">
                <a:off x="4896" y="288"/>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grpSp>
      </p:grpSp>
      <p:sp>
        <p:nvSpPr>
          <p:cNvPr id="31" name="Text Box 17"/>
          <p:cNvSpPr txBox="1">
            <a:spLocks noChangeArrowheads="1"/>
          </p:cNvSpPr>
          <p:nvPr/>
        </p:nvSpPr>
        <p:spPr bwMode="auto">
          <a:xfrm>
            <a:off x="5029200" y="2286000"/>
            <a:ext cx="2837636" cy="830997"/>
          </a:xfrm>
          <a:prstGeom prst="rect">
            <a:avLst/>
          </a:prstGeom>
          <a:noFill/>
          <a:ln w="9525">
            <a:noFill/>
            <a:miter lim="800000"/>
            <a:headEnd/>
            <a:tailEnd/>
          </a:ln>
          <a:effectLst/>
        </p:spPr>
        <p:txBody>
          <a:bodyPr wrap="none">
            <a:spAutoFit/>
          </a:bodyPr>
          <a:lstStyle/>
          <a:p>
            <a:r>
              <a:rPr lang="en-US" sz="2400" dirty="0">
                <a:latin typeface="Arial" pitchFamily="34" charset="0"/>
                <a:cs typeface="Arial" pitchFamily="34" charset="0"/>
              </a:rPr>
              <a:t>[CaCO</a:t>
            </a:r>
            <a:r>
              <a:rPr lang="en-US" sz="2400" baseline="-25000" dirty="0">
                <a:latin typeface="Arial" pitchFamily="34" charset="0"/>
                <a:cs typeface="Arial" pitchFamily="34" charset="0"/>
              </a:rPr>
              <a:t>3</a:t>
            </a:r>
            <a:r>
              <a:rPr lang="en-US" sz="2400" dirty="0">
                <a:latin typeface="Arial" pitchFamily="34" charset="0"/>
                <a:cs typeface="Arial" pitchFamily="34" charset="0"/>
              </a:rPr>
              <a:t>] = constant</a:t>
            </a:r>
          </a:p>
          <a:p>
            <a:r>
              <a:rPr lang="en-US" sz="2400" dirty="0">
                <a:latin typeface="Arial" pitchFamily="34" charset="0"/>
                <a:cs typeface="Arial" pitchFamily="34" charset="0"/>
              </a:rPr>
              <a:t>[</a:t>
            </a:r>
            <a:r>
              <a:rPr lang="en-US" sz="2400" dirty="0" err="1">
                <a:latin typeface="Arial" pitchFamily="34" charset="0"/>
                <a:cs typeface="Arial" pitchFamily="34" charset="0"/>
              </a:rPr>
              <a:t>CaO</a:t>
            </a:r>
            <a:r>
              <a:rPr lang="en-US" sz="2400" dirty="0">
                <a:latin typeface="Arial" pitchFamily="34" charset="0"/>
                <a:cs typeface="Arial" pitchFamily="34" charset="0"/>
              </a:rPr>
              <a:t>] = constant</a:t>
            </a:r>
          </a:p>
        </p:txBody>
      </p:sp>
      <p:sp>
        <p:nvSpPr>
          <p:cNvPr id="32" name="Text Box 18"/>
          <p:cNvSpPr txBox="1">
            <a:spLocks noChangeArrowheads="1"/>
          </p:cNvSpPr>
          <p:nvPr/>
        </p:nvSpPr>
        <p:spPr bwMode="auto">
          <a:xfrm>
            <a:off x="381000" y="3570288"/>
            <a:ext cx="1936749" cy="461665"/>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c</a:t>
            </a:r>
            <a:r>
              <a:rPr lang="en-US" sz="2400" i="1">
                <a:latin typeface="Arial" pitchFamily="34" charset="0"/>
                <a:cs typeface="Arial" pitchFamily="34" charset="0"/>
              </a:rPr>
              <a:t> </a:t>
            </a:r>
            <a:r>
              <a:rPr lang="en-US" sz="2400">
                <a:latin typeface="Arial" pitchFamily="34" charset="0"/>
                <a:cs typeface="Arial" pitchFamily="34" charset="0"/>
              </a:rPr>
              <a:t>= [CO</a:t>
            </a:r>
            <a:r>
              <a:rPr lang="en-US" sz="2400" baseline="-25000">
                <a:latin typeface="Arial" pitchFamily="34" charset="0"/>
                <a:cs typeface="Arial" pitchFamily="34" charset="0"/>
              </a:rPr>
              <a:t>2</a:t>
            </a:r>
            <a:r>
              <a:rPr lang="en-US" sz="2400">
                <a:latin typeface="Arial" pitchFamily="34" charset="0"/>
                <a:cs typeface="Arial" pitchFamily="34" charset="0"/>
              </a:rPr>
              <a:t>] = </a:t>
            </a:r>
            <a:endParaRPr lang="en-US" sz="2400" i="1">
              <a:latin typeface="Arial" pitchFamily="34" charset="0"/>
              <a:cs typeface="Arial" pitchFamily="34" charset="0"/>
            </a:endParaRPr>
          </a:p>
        </p:txBody>
      </p:sp>
      <p:grpSp>
        <p:nvGrpSpPr>
          <p:cNvPr id="33" name="Group 30"/>
          <p:cNvGrpSpPr>
            <a:grpSpLocks/>
          </p:cNvGrpSpPr>
          <p:nvPr/>
        </p:nvGrpSpPr>
        <p:grpSpPr bwMode="auto">
          <a:xfrm>
            <a:off x="5795961" y="3576635"/>
            <a:ext cx="1501774" cy="688974"/>
            <a:chOff x="3638" y="3193"/>
            <a:chExt cx="946" cy="434"/>
          </a:xfrm>
        </p:grpSpPr>
        <p:sp>
          <p:nvSpPr>
            <p:cNvPr id="34" name="Text Box 28"/>
            <p:cNvSpPr txBox="1">
              <a:spLocks noChangeArrowheads="1"/>
            </p:cNvSpPr>
            <p:nvPr/>
          </p:nvSpPr>
          <p:spPr bwMode="auto">
            <a:xfrm>
              <a:off x="3638" y="3193"/>
              <a:ext cx="861"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p</a:t>
              </a:r>
              <a:r>
                <a:rPr lang="en-US" sz="2400">
                  <a:latin typeface="Arial" pitchFamily="34" charset="0"/>
                  <a:cs typeface="Arial" pitchFamily="34" charset="0"/>
                </a:rPr>
                <a:t> = </a:t>
              </a:r>
              <a:r>
                <a:rPr lang="en-US" sz="2400" i="1">
                  <a:latin typeface="Arial" pitchFamily="34" charset="0"/>
                  <a:cs typeface="Arial" pitchFamily="34" charset="0"/>
                </a:rPr>
                <a:t>P</a:t>
              </a:r>
              <a:r>
                <a:rPr lang="en-US" sz="2400" baseline="-25000">
                  <a:latin typeface="Arial" pitchFamily="34" charset="0"/>
                  <a:cs typeface="Arial" pitchFamily="34" charset="0"/>
                </a:rPr>
                <a:t>CO</a:t>
              </a:r>
              <a:endParaRPr lang="en-US" sz="2400" i="1">
                <a:latin typeface="Arial" pitchFamily="34" charset="0"/>
                <a:cs typeface="Arial" pitchFamily="34" charset="0"/>
              </a:endParaRPr>
            </a:p>
          </p:txBody>
        </p:sp>
        <p:sp>
          <p:nvSpPr>
            <p:cNvPr id="35" name="Text Box 29"/>
            <p:cNvSpPr txBox="1">
              <a:spLocks noChangeArrowheads="1"/>
            </p:cNvSpPr>
            <p:nvPr/>
          </p:nvSpPr>
          <p:spPr bwMode="auto">
            <a:xfrm>
              <a:off x="4360" y="3336"/>
              <a:ext cx="224"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2</a:t>
              </a:r>
            </a:p>
          </p:txBody>
        </p:sp>
      </p:grpSp>
      <p:sp>
        <p:nvSpPr>
          <p:cNvPr id="36" name="Text Box 32"/>
          <p:cNvSpPr txBox="1">
            <a:spLocks noChangeArrowheads="1"/>
          </p:cNvSpPr>
          <p:nvPr/>
        </p:nvSpPr>
        <p:spPr bwMode="auto">
          <a:xfrm>
            <a:off x="517525" y="4603750"/>
            <a:ext cx="8169275" cy="830997"/>
          </a:xfrm>
          <a:prstGeom prst="rect">
            <a:avLst/>
          </a:prstGeom>
          <a:noFill/>
          <a:ln w="57150" cmpd="thinThick">
            <a:solidFill>
              <a:schemeClr val="tx1"/>
            </a:solidFill>
            <a:miter lim="800000"/>
            <a:headEnd/>
            <a:tailEnd/>
          </a:ln>
          <a:effectLst/>
        </p:spPr>
        <p:txBody>
          <a:bodyPr>
            <a:spAutoFit/>
          </a:bodyPr>
          <a:lstStyle/>
          <a:p>
            <a:pPr algn="ctr">
              <a:spcBef>
                <a:spcPct val="50000"/>
              </a:spcBef>
            </a:pPr>
            <a:r>
              <a:rPr lang="en-US" sz="2400">
                <a:latin typeface="Arial" pitchFamily="34" charset="0"/>
                <a:cs typeface="Arial" pitchFamily="34" charset="0"/>
              </a:rPr>
              <a:t>The concentration of </a:t>
            </a:r>
            <a:r>
              <a:rPr lang="en-US" sz="2400" b="1">
                <a:latin typeface="Arial" pitchFamily="34" charset="0"/>
                <a:cs typeface="Arial" pitchFamily="34" charset="0"/>
              </a:rPr>
              <a:t>solids</a:t>
            </a:r>
            <a:r>
              <a:rPr lang="en-US" sz="2400">
                <a:latin typeface="Arial" pitchFamily="34" charset="0"/>
                <a:cs typeface="Arial" pitchFamily="34" charset="0"/>
              </a:rPr>
              <a:t> and </a:t>
            </a:r>
            <a:r>
              <a:rPr lang="en-US" sz="2400" b="1">
                <a:latin typeface="Arial" pitchFamily="34" charset="0"/>
                <a:cs typeface="Arial" pitchFamily="34" charset="0"/>
              </a:rPr>
              <a:t>pure liquids</a:t>
            </a:r>
            <a:r>
              <a:rPr lang="en-US" sz="2400">
                <a:latin typeface="Arial" pitchFamily="34" charset="0"/>
                <a:cs typeface="Arial" pitchFamily="34" charset="0"/>
              </a:rPr>
              <a:t> are not included in the expression for the equilibrium constant.</a:t>
            </a:r>
          </a:p>
        </p:txBody>
      </p:sp>
      <p:grpSp>
        <p:nvGrpSpPr>
          <p:cNvPr id="37" name="Group 37"/>
          <p:cNvGrpSpPr>
            <a:grpSpLocks/>
          </p:cNvGrpSpPr>
          <p:nvPr/>
        </p:nvGrpSpPr>
        <p:grpSpPr bwMode="auto">
          <a:xfrm>
            <a:off x="3330575" y="1320800"/>
            <a:ext cx="3717925" cy="457200"/>
            <a:chOff x="2098" y="832"/>
            <a:chExt cx="2342" cy="288"/>
          </a:xfrm>
        </p:grpSpPr>
        <p:sp>
          <p:nvSpPr>
            <p:cNvPr id="38" name="Oval 34"/>
            <p:cNvSpPr>
              <a:spLocks noChangeArrowheads="1"/>
            </p:cNvSpPr>
            <p:nvPr/>
          </p:nvSpPr>
          <p:spPr bwMode="auto">
            <a:xfrm>
              <a:off x="2098" y="832"/>
              <a:ext cx="288" cy="288"/>
            </a:xfrm>
            <a:prstGeom prst="ellipse">
              <a:avLst/>
            </a:prstGeom>
            <a:noFill/>
            <a:ln w="28575">
              <a:solidFill>
                <a:srgbClr val="FF0000"/>
              </a:solidFill>
              <a:round/>
              <a:headEnd/>
              <a:tailEnd/>
            </a:ln>
            <a:effectLst/>
          </p:spPr>
          <p:txBody>
            <a:bodyPr wrap="none" anchor="ctr"/>
            <a:lstStyle/>
            <a:p>
              <a:endParaRPr lang="en-US" sz="2400">
                <a:latin typeface="Arial" pitchFamily="34" charset="0"/>
                <a:cs typeface="Arial" pitchFamily="34" charset="0"/>
              </a:endParaRPr>
            </a:p>
          </p:txBody>
        </p:sp>
        <p:sp>
          <p:nvSpPr>
            <p:cNvPr id="39" name="Oval 35"/>
            <p:cNvSpPr>
              <a:spLocks noChangeArrowheads="1"/>
            </p:cNvSpPr>
            <p:nvPr/>
          </p:nvSpPr>
          <p:spPr bwMode="auto">
            <a:xfrm>
              <a:off x="3308" y="832"/>
              <a:ext cx="288" cy="288"/>
            </a:xfrm>
            <a:prstGeom prst="ellipse">
              <a:avLst/>
            </a:prstGeom>
            <a:noFill/>
            <a:ln w="28575">
              <a:solidFill>
                <a:srgbClr val="FF0000"/>
              </a:solidFill>
              <a:round/>
              <a:headEnd/>
              <a:tailEnd/>
            </a:ln>
            <a:effectLst/>
          </p:spPr>
          <p:txBody>
            <a:bodyPr wrap="none" anchor="ctr"/>
            <a:lstStyle/>
            <a:p>
              <a:endParaRPr lang="en-US" sz="2400">
                <a:latin typeface="Arial" pitchFamily="34" charset="0"/>
                <a:cs typeface="Arial" pitchFamily="34" charset="0"/>
              </a:endParaRPr>
            </a:p>
          </p:txBody>
        </p:sp>
        <p:sp>
          <p:nvSpPr>
            <p:cNvPr id="49" name="Oval 36"/>
            <p:cNvSpPr>
              <a:spLocks noChangeArrowheads="1"/>
            </p:cNvSpPr>
            <p:nvPr/>
          </p:nvSpPr>
          <p:spPr bwMode="auto">
            <a:xfrm>
              <a:off x="4152" y="832"/>
              <a:ext cx="288" cy="288"/>
            </a:xfrm>
            <a:prstGeom prst="ellipse">
              <a:avLst/>
            </a:prstGeom>
            <a:noFill/>
            <a:ln w="28575">
              <a:solidFill>
                <a:srgbClr val="FF0000"/>
              </a:solidFill>
              <a:round/>
              <a:headEnd/>
              <a:tailEnd/>
            </a:ln>
            <a:effectLst/>
          </p:spPr>
          <p:txBody>
            <a:bodyPr wrap="none" anchor="ctr"/>
            <a:lstStyle/>
            <a:p>
              <a:endParaRPr lang="en-US" sz="2400">
                <a:latin typeface="Arial" pitchFamily="34" charset="0"/>
                <a:cs typeface="Arial" pitchFamily="34" charset="0"/>
              </a:endParaRPr>
            </a:p>
          </p:txBody>
        </p:sp>
      </p:grpSp>
      <p:grpSp>
        <p:nvGrpSpPr>
          <p:cNvPr id="50" name="Group 45"/>
          <p:cNvGrpSpPr>
            <a:grpSpLocks/>
          </p:cNvGrpSpPr>
          <p:nvPr/>
        </p:nvGrpSpPr>
        <p:grpSpPr bwMode="auto">
          <a:xfrm>
            <a:off x="1411288" y="2133599"/>
            <a:ext cx="2447924" cy="866775"/>
            <a:chOff x="889" y="1344"/>
            <a:chExt cx="1542" cy="546"/>
          </a:xfrm>
        </p:grpSpPr>
        <p:grpSp>
          <p:nvGrpSpPr>
            <p:cNvPr id="51" name="Group 15"/>
            <p:cNvGrpSpPr>
              <a:grpSpLocks/>
            </p:cNvGrpSpPr>
            <p:nvPr/>
          </p:nvGrpSpPr>
          <p:grpSpPr bwMode="auto">
            <a:xfrm>
              <a:off x="1339" y="1344"/>
              <a:ext cx="1092" cy="546"/>
              <a:chOff x="837" y="2496"/>
              <a:chExt cx="1092" cy="546"/>
            </a:xfrm>
          </p:grpSpPr>
          <p:sp>
            <p:nvSpPr>
              <p:cNvPr id="55" name="Text Box 12"/>
              <p:cNvSpPr txBox="1">
                <a:spLocks noChangeArrowheads="1"/>
              </p:cNvSpPr>
              <p:nvPr/>
            </p:nvSpPr>
            <p:spPr bwMode="auto">
              <a:xfrm>
                <a:off x="837" y="2496"/>
                <a:ext cx="1092" cy="291"/>
              </a:xfrm>
              <a:prstGeom prst="rect">
                <a:avLst/>
              </a:prstGeom>
              <a:noFill/>
              <a:ln w="9525">
                <a:noFill/>
                <a:miter lim="800000"/>
                <a:headEnd/>
                <a:tailEnd/>
              </a:ln>
              <a:effectLst/>
            </p:spPr>
            <p:txBody>
              <a:bodyPr wrap="none">
                <a:spAutoFit/>
              </a:bodyPr>
              <a:lstStyle/>
              <a:p>
                <a:pPr algn="ctr"/>
                <a:r>
                  <a:rPr lang="en-US" sz="2400">
                    <a:latin typeface="Arial" pitchFamily="34" charset="0"/>
                    <a:cs typeface="Arial" pitchFamily="34" charset="0"/>
                  </a:rPr>
                  <a:t>[CaO][CO</a:t>
                </a:r>
                <a:r>
                  <a:rPr lang="en-US" sz="2400" baseline="-25000">
                    <a:latin typeface="Arial" pitchFamily="34" charset="0"/>
                    <a:cs typeface="Arial" pitchFamily="34" charset="0"/>
                  </a:rPr>
                  <a:t>2</a:t>
                </a:r>
                <a:r>
                  <a:rPr lang="en-US" sz="2400">
                    <a:latin typeface="Arial" pitchFamily="34" charset="0"/>
                    <a:cs typeface="Arial" pitchFamily="34" charset="0"/>
                  </a:rPr>
                  <a:t>]</a:t>
                </a:r>
              </a:p>
            </p:txBody>
          </p:sp>
          <p:sp>
            <p:nvSpPr>
              <p:cNvPr id="56" name="Text Box 13"/>
              <p:cNvSpPr txBox="1">
                <a:spLocks noChangeArrowheads="1"/>
              </p:cNvSpPr>
              <p:nvPr/>
            </p:nvSpPr>
            <p:spPr bwMode="auto">
              <a:xfrm>
                <a:off x="966" y="2751"/>
                <a:ext cx="834" cy="291"/>
              </a:xfrm>
              <a:prstGeom prst="rect">
                <a:avLst/>
              </a:prstGeom>
              <a:noFill/>
              <a:ln w="9525">
                <a:noFill/>
                <a:miter lim="800000"/>
                <a:headEnd/>
                <a:tailEnd/>
              </a:ln>
              <a:effectLst/>
            </p:spPr>
            <p:txBody>
              <a:bodyPr wrap="none">
                <a:spAutoFit/>
              </a:bodyPr>
              <a:lstStyle/>
              <a:p>
                <a:pPr algn="ctr"/>
                <a:r>
                  <a:rPr lang="en-US" sz="2400">
                    <a:latin typeface="Arial" pitchFamily="34" charset="0"/>
                    <a:cs typeface="Arial" pitchFamily="34" charset="0"/>
                  </a:rPr>
                  <a:t>[CaCO</a:t>
                </a:r>
                <a:r>
                  <a:rPr lang="en-US" sz="2400" baseline="-25000">
                    <a:latin typeface="Arial" pitchFamily="34" charset="0"/>
                    <a:cs typeface="Arial" pitchFamily="34" charset="0"/>
                  </a:rPr>
                  <a:t>3</a:t>
                </a:r>
                <a:r>
                  <a:rPr lang="en-US" sz="2400">
                    <a:latin typeface="Arial" pitchFamily="34" charset="0"/>
                    <a:cs typeface="Arial" pitchFamily="34" charset="0"/>
                  </a:rPr>
                  <a:t>]</a:t>
                </a:r>
              </a:p>
            </p:txBody>
          </p:sp>
          <p:sp>
            <p:nvSpPr>
              <p:cNvPr id="57" name="Line 14"/>
              <p:cNvSpPr>
                <a:spLocks noChangeShapeType="1"/>
              </p:cNvSpPr>
              <p:nvPr/>
            </p:nvSpPr>
            <p:spPr bwMode="auto">
              <a:xfrm>
                <a:off x="894" y="2768"/>
                <a:ext cx="970" cy="0"/>
              </a:xfrm>
              <a:prstGeom prst="line">
                <a:avLst/>
              </a:prstGeom>
              <a:noFill/>
              <a:ln w="28575">
                <a:solidFill>
                  <a:schemeClr val="tx1"/>
                </a:solidFill>
                <a:round/>
                <a:headEnd/>
                <a:tailEnd/>
              </a:ln>
              <a:effectLst/>
            </p:spPr>
            <p:txBody>
              <a:bodyPr/>
              <a:lstStyle/>
              <a:p>
                <a:endParaRPr lang="en-US" sz="2400">
                  <a:latin typeface="Arial" pitchFamily="34" charset="0"/>
                  <a:cs typeface="Arial" pitchFamily="34" charset="0"/>
                </a:endParaRPr>
              </a:p>
            </p:txBody>
          </p:sp>
        </p:grpSp>
        <p:grpSp>
          <p:nvGrpSpPr>
            <p:cNvPr id="52" name="Group 38"/>
            <p:cNvGrpSpPr>
              <a:grpSpLocks/>
            </p:cNvGrpSpPr>
            <p:nvPr/>
          </p:nvGrpSpPr>
          <p:grpSpPr bwMode="auto">
            <a:xfrm>
              <a:off x="889" y="1441"/>
              <a:ext cx="477" cy="320"/>
              <a:chOff x="624" y="1411"/>
              <a:chExt cx="477" cy="320"/>
            </a:xfrm>
          </p:grpSpPr>
          <p:sp>
            <p:nvSpPr>
              <p:cNvPr id="53" name="Text Box 39"/>
              <p:cNvSpPr txBox="1">
                <a:spLocks noChangeArrowheads="1"/>
              </p:cNvSpPr>
              <p:nvPr/>
            </p:nvSpPr>
            <p:spPr bwMode="auto">
              <a:xfrm>
                <a:off x="624" y="1440"/>
                <a:ext cx="477"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c</a:t>
                </a:r>
                <a:r>
                  <a:rPr lang="en-US" sz="2400">
                    <a:latin typeface="Arial" pitchFamily="34" charset="0"/>
                    <a:cs typeface="Arial" pitchFamily="34" charset="0"/>
                  </a:rPr>
                  <a:t> =</a:t>
                </a:r>
                <a:endParaRPr lang="en-US" sz="2400" i="1">
                  <a:latin typeface="Arial" pitchFamily="34" charset="0"/>
                  <a:cs typeface="Arial" pitchFamily="34" charset="0"/>
                </a:endParaRPr>
              </a:p>
            </p:txBody>
          </p:sp>
          <p:sp>
            <p:nvSpPr>
              <p:cNvPr id="54" name="Text Box 40"/>
              <p:cNvSpPr txBox="1">
                <a:spLocks noChangeArrowheads="1"/>
              </p:cNvSpPr>
              <p:nvPr/>
            </p:nvSpPr>
            <p:spPr bwMode="auto">
              <a:xfrm>
                <a:off x="754" y="1411"/>
                <a:ext cx="153"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a:t>
                </a:r>
              </a:p>
            </p:txBody>
          </p:sp>
        </p:grpSp>
      </p:grpSp>
      <p:grpSp>
        <p:nvGrpSpPr>
          <p:cNvPr id="58" name="Group 44"/>
          <p:cNvGrpSpPr>
            <a:grpSpLocks/>
          </p:cNvGrpSpPr>
          <p:nvPr/>
        </p:nvGrpSpPr>
        <p:grpSpPr bwMode="auto">
          <a:xfrm>
            <a:off x="2133600" y="3352798"/>
            <a:ext cx="2301875" cy="866775"/>
            <a:chOff x="1344" y="2112"/>
            <a:chExt cx="1450" cy="546"/>
          </a:xfrm>
        </p:grpSpPr>
        <p:grpSp>
          <p:nvGrpSpPr>
            <p:cNvPr id="59" name="Group 23"/>
            <p:cNvGrpSpPr>
              <a:grpSpLocks/>
            </p:cNvGrpSpPr>
            <p:nvPr/>
          </p:nvGrpSpPr>
          <p:grpSpPr bwMode="auto">
            <a:xfrm>
              <a:off x="1824" y="2112"/>
              <a:ext cx="970" cy="546"/>
              <a:chOff x="894" y="2496"/>
              <a:chExt cx="970" cy="546"/>
            </a:xfrm>
          </p:grpSpPr>
          <p:sp>
            <p:nvSpPr>
              <p:cNvPr id="63" name="Text Box 24"/>
              <p:cNvSpPr txBox="1">
                <a:spLocks noChangeArrowheads="1"/>
              </p:cNvSpPr>
              <p:nvPr/>
            </p:nvSpPr>
            <p:spPr bwMode="auto">
              <a:xfrm>
                <a:off x="965" y="2496"/>
                <a:ext cx="834" cy="291"/>
              </a:xfrm>
              <a:prstGeom prst="rect">
                <a:avLst/>
              </a:prstGeom>
              <a:noFill/>
              <a:ln w="9525">
                <a:noFill/>
                <a:miter lim="800000"/>
                <a:headEnd/>
                <a:tailEnd/>
              </a:ln>
              <a:effectLst/>
            </p:spPr>
            <p:txBody>
              <a:bodyPr wrap="none">
                <a:spAutoFit/>
              </a:bodyPr>
              <a:lstStyle/>
              <a:p>
                <a:pPr algn="ctr"/>
                <a:r>
                  <a:rPr lang="en-US" sz="2400">
                    <a:latin typeface="Arial" pitchFamily="34" charset="0"/>
                    <a:cs typeface="Arial" pitchFamily="34" charset="0"/>
                  </a:rPr>
                  <a:t>[CaCO</a:t>
                </a:r>
                <a:r>
                  <a:rPr lang="en-US" sz="2400" baseline="-25000">
                    <a:latin typeface="Arial" pitchFamily="34" charset="0"/>
                    <a:cs typeface="Arial" pitchFamily="34" charset="0"/>
                  </a:rPr>
                  <a:t>3</a:t>
                </a:r>
                <a:r>
                  <a:rPr lang="en-US" sz="2400">
                    <a:latin typeface="Arial" pitchFamily="34" charset="0"/>
                    <a:cs typeface="Arial" pitchFamily="34" charset="0"/>
                  </a:rPr>
                  <a:t>]</a:t>
                </a:r>
              </a:p>
            </p:txBody>
          </p:sp>
          <p:sp>
            <p:nvSpPr>
              <p:cNvPr id="64" name="Text Box 25"/>
              <p:cNvSpPr txBox="1">
                <a:spLocks noChangeArrowheads="1"/>
              </p:cNvSpPr>
              <p:nvPr/>
            </p:nvSpPr>
            <p:spPr bwMode="auto">
              <a:xfrm>
                <a:off x="1072" y="2751"/>
                <a:ext cx="622" cy="291"/>
              </a:xfrm>
              <a:prstGeom prst="rect">
                <a:avLst/>
              </a:prstGeom>
              <a:noFill/>
              <a:ln w="9525">
                <a:noFill/>
                <a:miter lim="800000"/>
                <a:headEnd/>
                <a:tailEnd/>
              </a:ln>
              <a:effectLst/>
            </p:spPr>
            <p:txBody>
              <a:bodyPr wrap="none">
                <a:spAutoFit/>
              </a:bodyPr>
              <a:lstStyle/>
              <a:p>
                <a:pPr algn="ctr"/>
                <a:r>
                  <a:rPr lang="en-US" sz="2400">
                    <a:latin typeface="Arial" pitchFamily="34" charset="0"/>
                    <a:cs typeface="Arial" pitchFamily="34" charset="0"/>
                  </a:rPr>
                  <a:t>[CaO]</a:t>
                </a:r>
              </a:p>
            </p:txBody>
          </p:sp>
          <p:sp>
            <p:nvSpPr>
              <p:cNvPr id="65" name="Line 26"/>
              <p:cNvSpPr>
                <a:spLocks noChangeShapeType="1"/>
              </p:cNvSpPr>
              <p:nvPr/>
            </p:nvSpPr>
            <p:spPr bwMode="auto">
              <a:xfrm>
                <a:off x="894" y="2768"/>
                <a:ext cx="970" cy="0"/>
              </a:xfrm>
              <a:prstGeom prst="line">
                <a:avLst/>
              </a:prstGeom>
              <a:noFill/>
              <a:ln w="28575">
                <a:solidFill>
                  <a:schemeClr val="tx1"/>
                </a:solidFill>
                <a:round/>
                <a:headEnd/>
                <a:tailEnd/>
              </a:ln>
              <a:effectLst/>
            </p:spPr>
            <p:txBody>
              <a:bodyPr/>
              <a:lstStyle/>
              <a:p>
                <a:endParaRPr lang="en-US" sz="2400">
                  <a:latin typeface="Arial" pitchFamily="34" charset="0"/>
                  <a:cs typeface="Arial" pitchFamily="34" charset="0"/>
                </a:endParaRPr>
              </a:p>
            </p:txBody>
          </p:sp>
        </p:grpSp>
        <p:grpSp>
          <p:nvGrpSpPr>
            <p:cNvPr id="60" name="Group 41"/>
            <p:cNvGrpSpPr>
              <a:grpSpLocks/>
            </p:cNvGrpSpPr>
            <p:nvPr/>
          </p:nvGrpSpPr>
          <p:grpSpPr bwMode="auto">
            <a:xfrm>
              <a:off x="1344" y="2218"/>
              <a:ext cx="461" cy="320"/>
              <a:chOff x="624" y="1411"/>
              <a:chExt cx="461" cy="320"/>
            </a:xfrm>
          </p:grpSpPr>
          <p:sp>
            <p:nvSpPr>
              <p:cNvPr id="61" name="Text Box 42"/>
              <p:cNvSpPr txBox="1">
                <a:spLocks noChangeArrowheads="1"/>
              </p:cNvSpPr>
              <p:nvPr/>
            </p:nvSpPr>
            <p:spPr bwMode="auto">
              <a:xfrm>
                <a:off x="624" y="1440"/>
                <a:ext cx="461"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c</a:t>
                </a:r>
                <a:r>
                  <a:rPr lang="en-US" sz="2400">
                    <a:latin typeface="Arial" pitchFamily="34" charset="0"/>
                    <a:cs typeface="Arial" pitchFamily="34" charset="0"/>
                  </a:rPr>
                  <a:t> x</a:t>
                </a:r>
                <a:endParaRPr lang="en-US" sz="2400" i="1">
                  <a:latin typeface="Arial" pitchFamily="34" charset="0"/>
                  <a:cs typeface="Arial" pitchFamily="34" charset="0"/>
                </a:endParaRPr>
              </a:p>
            </p:txBody>
          </p:sp>
          <p:sp>
            <p:nvSpPr>
              <p:cNvPr id="62" name="Text Box 43"/>
              <p:cNvSpPr txBox="1">
                <a:spLocks noChangeArrowheads="1"/>
              </p:cNvSpPr>
              <p:nvPr/>
            </p:nvSpPr>
            <p:spPr bwMode="auto">
              <a:xfrm>
                <a:off x="754" y="1411"/>
                <a:ext cx="153"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a:t>
                </a:r>
              </a:p>
            </p:txBody>
          </p:sp>
        </p:grpSp>
      </p:grpSp>
    </p:spTree>
    <p:extLst>
      <p:ext uri="{BB962C8B-B14F-4D97-AF65-F5344CB8AC3E}">
        <p14:creationId xmlns:p14="http://schemas.microsoft.com/office/powerpoint/2010/main" val="34926953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bwMode="auto">
          <a:xfrm>
            <a:off x="711984" y="188640"/>
            <a:ext cx="7772400" cy="685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defRPr/>
            </a:pPr>
            <a:r>
              <a:rPr lang="id-ID" sz="3600" b="1" cap="all" dirty="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Equilibrium </a:t>
            </a:r>
            <a:r>
              <a:rPr lang="id-ID" sz="3600" b="1" cap="all" dirty="0" smtClean="0">
                <a:ln w="9000" cmpd="sng">
                  <a:solidFill>
                    <a:schemeClr val="accent4">
                      <a:shade val="50000"/>
                      <a:satMod val="120000"/>
                    </a:schemeClr>
                  </a:solidFill>
                  <a:prstDash val="solid"/>
                </a:ln>
                <a:solidFill>
                  <a:schemeClr val="accent2">
                    <a:lumMod val="75000"/>
                  </a:schemeClr>
                </a:solidFill>
                <a:effectLst>
                  <a:reflection blurRad="12700" stA="28000" endPos="45000" dist="1000" dir="5400000" sy="-100000" algn="bl" rotWithShape="0"/>
                </a:effectLst>
                <a:latin typeface="Arial" pitchFamily="34" charset="0"/>
                <a:cs typeface="Arial" pitchFamily="34" charset="0"/>
              </a:rPr>
              <a:t>Expressions </a:t>
            </a:r>
            <a:endParaRPr lang="id-ID" sz="3600" dirty="0">
              <a:solidFill>
                <a:schemeClr val="accent2">
                  <a:lumMod val="75000"/>
                </a:schemeClr>
              </a:solidFill>
            </a:endParaRPr>
          </a:p>
        </p:txBody>
      </p:sp>
      <p:grpSp>
        <p:nvGrpSpPr>
          <p:cNvPr id="40" name="Group 9"/>
          <p:cNvGrpSpPr>
            <a:grpSpLocks/>
          </p:cNvGrpSpPr>
          <p:nvPr/>
        </p:nvGrpSpPr>
        <p:grpSpPr bwMode="auto">
          <a:xfrm>
            <a:off x="559583" y="1928975"/>
            <a:ext cx="2571751" cy="461963"/>
            <a:chOff x="336" y="240"/>
            <a:chExt cx="1620" cy="291"/>
          </a:xfrm>
        </p:grpSpPr>
        <p:sp>
          <p:nvSpPr>
            <p:cNvPr id="41" name="Text Box 5"/>
            <p:cNvSpPr txBox="1">
              <a:spLocks noChangeArrowheads="1"/>
            </p:cNvSpPr>
            <p:nvPr/>
          </p:nvSpPr>
          <p:spPr bwMode="auto">
            <a:xfrm>
              <a:off x="336" y="240"/>
              <a:ext cx="1620"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A + B          C + D</a:t>
              </a:r>
            </a:p>
          </p:txBody>
        </p:sp>
        <p:grpSp>
          <p:nvGrpSpPr>
            <p:cNvPr id="42" name="Group 6"/>
            <p:cNvGrpSpPr>
              <a:grpSpLocks/>
            </p:cNvGrpSpPr>
            <p:nvPr/>
          </p:nvGrpSpPr>
          <p:grpSpPr bwMode="auto">
            <a:xfrm>
              <a:off x="936" y="336"/>
              <a:ext cx="384" cy="96"/>
              <a:chOff x="4896" y="192"/>
              <a:chExt cx="384" cy="96"/>
            </a:xfrm>
          </p:grpSpPr>
          <p:sp>
            <p:nvSpPr>
              <p:cNvPr id="43" name="Line 7"/>
              <p:cNvSpPr>
                <a:spLocks noChangeShapeType="1"/>
              </p:cNvSpPr>
              <p:nvPr/>
            </p:nvSpPr>
            <p:spPr bwMode="auto">
              <a:xfrm>
                <a:off x="4896" y="192"/>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sp>
            <p:nvSpPr>
              <p:cNvPr id="44" name="Line 8"/>
              <p:cNvSpPr>
                <a:spLocks noChangeShapeType="1"/>
              </p:cNvSpPr>
              <p:nvPr/>
            </p:nvSpPr>
            <p:spPr bwMode="auto">
              <a:xfrm flipH="1">
                <a:off x="4896" y="288"/>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grpSp>
      </p:grpSp>
      <p:grpSp>
        <p:nvGrpSpPr>
          <p:cNvPr id="45" name="Group 10"/>
          <p:cNvGrpSpPr>
            <a:grpSpLocks/>
          </p:cNvGrpSpPr>
          <p:nvPr/>
        </p:nvGrpSpPr>
        <p:grpSpPr bwMode="auto">
          <a:xfrm>
            <a:off x="559583" y="2462375"/>
            <a:ext cx="2571751" cy="461963"/>
            <a:chOff x="336" y="240"/>
            <a:chExt cx="1620" cy="291"/>
          </a:xfrm>
        </p:grpSpPr>
        <p:sp>
          <p:nvSpPr>
            <p:cNvPr id="46" name="Text Box 11"/>
            <p:cNvSpPr txBox="1">
              <a:spLocks noChangeArrowheads="1"/>
            </p:cNvSpPr>
            <p:nvPr/>
          </p:nvSpPr>
          <p:spPr bwMode="auto">
            <a:xfrm>
              <a:off x="336" y="240"/>
              <a:ext cx="1620"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C + D          E + F</a:t>
              </a:r>
            </a:p>
          </p:txBody>
        </p:sp>
        <p:grpSp>
          <p:nvGrpSpPr>
            <p:cNvPr id="47" name="Group 12"/>
            <p:cNvGrpSpPr>
              <a:grpSpLocks/>
            </p:cNvGrpSpPr>
            <p:nvPr/>
          </p:nvGrpSpPr>
          <p:grpSpPr bwMode="auto">
            <a:xfrm>
              <a:off x="936" y="336"/>
              <a:ext cx="384" cy="96"/>
              <a:chOff x="4896" y="192"/>
              <a:chExt cx="384" cy="96"/>
            </a:xfrm>
          </p:grpSpPr>
          <p:sp>
            <p:nvSpPr>
              <p:cNvPr id="48" name="Line 13"/>
              <p:cNvSpPr>
                <a:spLocks noChangeShapeType="1"/>
              </p:cNvSpPr>
              <p:nvPr/>
            </p:nvSpPr>
            <p:spPr bwMode="auto">
              <a:xfrm>
                <a:off x="4896" y="192"/>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sp>
            <p:nvSpPr>
              <p:cNvPr id="66" name="Line 14"/>
              <p:cNvSpPr>
                <a:spLocks noChangeShapeType="1"/>
              </p:cNvSpPr>
              <p:nvPr/>
            </p:nvSpPr>
            <p:spPr bwMode="auto">
              <a:xfrm flipH="1">
                <a:off x="4896" y="288"/>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grpSp>
      </p:grpSp>
      <p:sp>
        <p:nvSpPr>
          <p:cNvPr id="67" name="Line 15"/>
          <p:cNvSpPr>
            <a:spLocks noChangeShapeType="1"/>
          </p:cNvSpPr>
          <p:nvPr/>
        </p:nvSpPr>
        <p:spPr bwMode="auto">
          <a:xfrm flipH="1">
            <a:off x="2159783" y="2005174"/>
            <a:ext cx="381000" cy="304800"/>
          </a:xfrm>
          <a:prstGeom prst="line">
            <a:avLst/>
          </a:prstGeom>
          <a:noFill/>
          <a:ln w="28575">
            <a:solidFill>
              <a:srgbClr val="FF0000"/>
            </a:solidFill>
            <a:round/>
            <a:headEnd/>
            <a:tailEnd/>
          </a:ln>
          <a:effectLst/>
        </p:spPr>
        <p:txBody>
          <a:bodyPr/>
          <a:lstStyle/>
          <a:p>
            <a:endParaRPr lang="en-US" sz="2400">
              <a:latin typeface="Arial" pitchFamily="34" charset="0"/>
              <a:cs typeface="Arial" pitchFamily="34" charset="0"/>
            </a:endParaRPr>
          </a:p>
        </p:txBody>
      </p:sp>
      <p:sp>
        <p:nvSpPr>
          <p:cNvPr id="68" name="Line 16"/>
          <p:cNvSpPr>
            <a:spLocks noChangeShapeType="1"/>
          </p:cNvSpPr>
          <p:nvPr/>
        </p:nvSpPr>
        <p:spPr bwMode="auto">
          <a:xfrm flipH="1">
            <a:off x="559583" y="2538574"/>
            <a:ext cx="381000" cy="304800"/>
          </a:xfrm>
          <a:prstGeom prst="line">
            <a:avLst/>
          </a:prstGeom>
          <a:noFill/>
          <a:ln w="28575">
            <a:solidFill>
              <a:srgbClr val="FF0000"/>
            </a:solidFill>
            <a:round/>
            <a:headEnd/>
            <a:tailEnd/>
          </a:ln>
          <a:effectLst/>
        </p:spPr>
        <p:txBody>
          <a:bodyPr/>
          <a:lstStyle/>
          <a:p>
            <a:endParaRPr lang="en-US" sz="2400">
              <a:latin typeface="Arial" pitchFamily="34" charset="0"/>
              <a:cs typeface="Arial" pitchFamily="34" charset="0"/>
            </a:endParaRPr>
          </a:p>
        </p:txBody>
      </p:sp>
      <p:sp>
        <p:nvSpPr>
          <p:cNvPr id="69" name="Line 17"/>
          <p:cNvSpPr>
            <a:spLocks noChangeShapeType="1"/>
          </p:cNvSpPr>
          <p:nvPr/>
        </p:nvSpPr>
        <p:spPr bwMode="auto">
          <a:xfrm flipH="1">
            <a:off x="2693183" y="2005174"/>
            <a:ext cx="381000" cy="304800"/>
          </a:xfrm>
          <a:prstGeom prst="line">
            <a:avLst/>
          </a:prstGeom>
          <a:noFill/>
          <a:ln w="28575">
            <a:solidFill>
              <a:srgbClr val="FF0000"/>
            </a:solidFill>
            <a:round/>
            <a:headEnd/>
            <a:tailEnd/>
          </a:ln>
          <a:effectLst/>
        </p:spPr>
        <p:txBody>
          <a:bodyPr/>
          <a:lstStyle/>
          <a:p>
            <a:endParaRPr lang="en-US" sz="2400">
              <a:latin typeface="Arial" pitchFamily="34" charset="0"/>
              <a:cs typeface="Arial" pitchFamily="34" charset="0"/>
            </a:endParaRPr>
          </a:p>
        </p:txBody>
      </p:sp>
      <p:sp>
        <p:nvSpPr>
          <p:cNvPr id="70" name="Line 18"/>
          <p:cNvSpPr>
            <a:spLocks noChangeShapeType="1"/>
          </p:cNvSpPr>
          <p:nvPr/>
        </p:nvSpPr>
        <p:spPr bwMode="auto">
          <a:xfrm flipH="1">
            <a:off x="1092983" y="2538574"/>
            <a:ext cx="381000" cy="304800"/>
          </a:xfrm>
          <a:prstGeom prst="line">
            <a:avLst/>
          </a:prstGeom>
          <a:noFill/>
          <a:ln w="28575">
            <a:solidFill>
              <a:srgbClr val="FF0000"/>
            </a:solidFill>
            <a:round/>
            <a:headEnd/>
            <a:tailEnd/>
          </a:ln>
          <a:effectLst/>
        </p:spPr>
        <p:txBody>
          <a:bodyPr/>
          <a:lstStyle/>
          <a:p>
            <a:endParaRPr lang="en-US" sz="2400">
              <a:latin typeface="Arial" pitchFamily="34" charset="0"/>
              <a:cs typeface="Arial" pitchFamily="34" charset="0"/>
            </a:endParaRPr>
          </a:p>
        </p:txBody>
      </p:sp>
      <p:sp>
        <p:nvSpPr>
          <p:cNvPr id="71" name="Line 19"/>
          <p:cNvSpPr>
            <a:spLocks noChangeShapeType="1"/>
          </p:cNvSpPr>
          <p:nvPr/>
        </p:nvSpPr>
        <p:spPr bwMode="auto">
          <a:xfrm>
            <a:off x="483383" y="2919574"/>
            <a:ext cx="2667000" cy="0"/>
          </a:xfrm>
          <a:prstGeom prst="line">
            <a:avLst/>
          </a:prstGeom>
          <a:noFill/>
          <a:ln w="28575">
            <a:solidFill>
              <a:schemeClr val="tx1"/>
            </a:solidFill>
            <a:round/>
            <a:headEnd/>
            <a:tailEnd/>
          </a:ln>
          <a:effectLst/>
        </p:spPr>
        <p:txBody>
          <a:bodyPr/>
          <a:lstStyle/>
          <a:p>
            <a:endParaRPr lang="en-US" sz="2400">
              <a:latin typeface="Arial" pitchFamily="34" charset="0"/>
              <a:cs typeface="Arial" pitchFamily="34" charset="0"/>
            </a:endParaRPr>
          </a:p>
        </p:txBody>
      </p:sp>
      <p:grpSp>
        <p:nvGrpSpPr>
          <p:cNvPr id="72" name="Group 20"/>
          <p:cNvGrpSpPr>
            <a:grpSpLocks/>
          </p:cNvGrpSpPr>
          <p:nvPr/>
        </p:nvGrpSpPr>
        <p:grpSpPr bwMode="auto">
          <a:xfrm>
            <a:off x="559583" y="2995775"/>
            <a:ext cx="2519363" cy="461963"/>
            <a:chOff x="336" y="240"/>
            <a:chExt cx="1587" cy="291"/>
          </a:xfrm>
        </p:grpSpPr>
        <p:sp>
          <p:nvSpPr>
            <p:cNvPr id="73" name="Text Box 21"/>
            <p:cNvSpPr txBox="1">
              <a:spLocks noChangeArrowheads="1"/>
            </p:cNvSpPr>
            <p:nvPr/>
          </p:nvSpPr>
          <p:spPr bwMode="auto">
            <a:xfrm>
              <a:off x="336" y="240"/>
              <a:ext cx="1587"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A + B          E + F</a:t>
              </a:r>
            </a:p>
          </p:txBody>
        </p:sp>
        <p:grpSp>
          <p:nvGrpSpPr>
            <p:cNvPr id="74" name="Group 22"/>
            <p:cNvGrpSpPr>
              <a:grpSpLocks/>
            </p:cNvGrpSpPr>
            <p:nvPr/>
          </p:nvGrpSpPr>
          <p:grpSpPr bwMode="auto">
            <a:xfrm>
              <a:off x="936" y="336"/>
              <a:ext cx="384" cy="96"/>
              <a:chOff x="4896" y="192"/>
              <a:chExt cx="384" cy="96"/>
            </a:xfrm>
          </p:grpSpPr>
          <p:sp>
            <p:nvSpPr>
              <p:cNvPr id="75" name="Line 23"/>
              <p:cNvSpPr>
                <a:spLocks noChangeShapeType="1"/>
              </p:cNvSpPr>
              <p:nvPr/>
            </p:nvSpPr>
            <p:spPr bwMode="auto">
              <a:xfrm>
                <a:off x="4896" y="192"/>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sp>
            <p:nvSpPr>
              <p:cNvPr id="76" name="Line 24"/>
              <p:cNvSpPr>
                <a:spLocks noChangeShapeType="1"/>
              </p:cNvSpPr>
              <p:nvPr/>
            </p:nvSpPr>
            <p:spPr bwMode="auto">
              <a:xfrm flipH="1">
                <a:off x="4896" y="288"/>
                <a:ext cx="384" cy="0"/>
              </a:xfrm>
              <a:prstGeom prst="line">
                <a:avLst/>
              </a:prstGeom>
              <a:noFill/>
              <a:ln w="28575">
                <a:solidFill>
                  <a:schemeClr val="tx1"/>
                </a:solidFill>
                <a:round/>
                <a:headEnd/>
                <a:tailEnd type="triangle" w="med" len="med"/>
              </a:ln>
              <a:effectLst/>
            </p:spPr>
            <p:txBody>
              <a:bodyPr/>
              <a:lstStyle/>
              <a:p>
                <a:endParaRPr lang="en-US" sz="2400">
                  <a:latin typeface="Arial" pitchFamily="34" charset="0"/>
                  <a:cs typeface="Arial" pitchFamily="34" charset="0"/>
                </a:endParaRPr>
              </a:p>
            </p:txBody>
          </p:sp>
        </p:grpSp>
      </p:grpSp>
      <p:grpSp>
        <p:nvGrpSpPr>
          <p:cNvPr id="77" name="Group 56"/>
          <p:cNvGrpSpPr>
            <a:grpSpLocks/>
          </p:cNvGrpSpPr>
          <p:nvPr/>
        </p:nvGrpSpPr>
        <p:grpSpPr bwMode="auto">
          <a:xfrm>
            <a:off x="4979183" y="2000410"/>
            <a:ext cx="1635125" cy="866775"/>
            <a:chOff x="844" y="1440"/>
            <a:chExt cx="1030" cy="546"/>
          </a:xfrm>
        </p:grpSpPr>
        <p:grpSp>
          <p:nvGrpSpPr>
            <p:cNvPr id="78" name="Group 26"/>
            <p:cNvGrpSpPr>
              <a:grpSpLocks/>
            </p:cNvGrpSpPr>
            <p:nvPr/>
          </p:nvGrpSpPr>
          <p:grpSpPr bwMode="auto">
            <a:xfrm>
              <a:off x="844" y="1562"/>
              <a:ext cx="477" cy="306"/>
              <a:chOff x="758" y="1930"/>
              <a:chExt cx="477" cy="306"/>
            </a:xfrm>
          </p:grpSpPr>
          <p:sp>
            <p:nvSpPr>
              <p:cNvPr id="83" name="Text Box 27"/>
              <p:cNvSpPr txBox="1">
                <a:spLocks noChangeArrowheads="1"/>
              </p:cNvSpPr>
              <p:nvPr/>
            </p:nvSpPr>
            <p:spPr bwMode="auto">
              <a:xfrm>
                <a:off x="758" y="1945"/>
                <a:ext cx="477"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c</a:t>
                </a:r>
                <a:r>
                  <a:rPr lang="en-US" sz="2400">
                    <a:latin typeface="Arial" pitchFamily="34" charset="0"/>
                    <a:cs typeface="Arial" pitchFamily="34" charset="0"/>
                  </a:rPr>
                  <a:t> =</a:t>
                </a:r>
                <a:endParaRPr lang="en-US" sz="2400" i="1">
                  <a:latin typeface="Arial" pitchFamily="34" charset="0"/>
                  <a:cs typeface="Arial" pitchFamily="34" charset="0"/>
                </a:endParaRPr>
              </a:p>
            </p:txBody>
          </p:sp>
          <p:sp>
            <p:nvSpPr>
              <p:cNvPr id="84" name="Text Box 28"/>
              <p:cNvSpPr txBox="1">
                <a:spLocks noChangeArrowheads="1"/>
              </p:cNvSpPr>
              <p:nvPr/>
            </p:nvSpPr>
            <p:spPr bwMode="auto">
              <a:xfrm>
                <a:off x="888" y="1930"/>
                <a:ext cx="153"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a:t>
                </a:r>
              </a:p>
            </p:txBody>
          </p:sp>
        </p:grpSp>
        <p:grpSp>
          <p:nvGrpSpPr>
            <p:cNvPr id="79" name="Group 33"/>
            <p:cNvGrpSpPr>
              <a:grpSpLocks/>
            </p:cNvGrpSpPr>
            <p:nvPr/>
          </p:nvGrpSpPr>
          <p:grpSpPr bwMode="auto">
            <a:xfrm>
              <a:off x="1263" y="1440"/>
              <a:ext cx="611" cy="546"/>
              <a:chOff x="1553" y="1440"/>
              <a:chExt cx="611" cy="546"/>
            </a:xfrm>
          </p:grpSpPr>
          <p:sp>
            <p:nvSpPr>
              <p:cNvPr id="80" name="Text Box 30"/>
              <p:cNvSpPr txBox="1">
                <a:spLocks noChangeArrowheads="1"/>
              </p:cNvSpPr>
              <p:nvPr/>
            </p:nvSpPr>
            <p:spPr bwMode="auto">
              <a:xfrm>
                <a:off x="1553" y="1440"/>
                <a:ext cx="611" cy="291"/>
              </a:xfrm>
              <a:prstGeom prst="rect">
                <a:avLst/>
              </a:prstGeom>
              <a:noFill/>
              <a:ln w="9525">
                <a:noFill/>
                <a:miter lim="800000"/>
                <a:headEnd/>
                <a:tailEnd/>
              </a:ln>
              <a:effectLst/>
            </p:spPr>
            <p:txBody>
              <a:bodyPr wrap="none">
                <a:spAutoFit/>
              </a:bodyPr>
              <a:lstStyle/>
              <a:p>
                <a:pPr algn="ctr"/>
                <a:r>
                  <a:rPr lang="en-US" sz="2400">
                    <a:latin typeface="Arial" pitchFamily="34" charset="0"/>
                    <a:cs typeface="Arial" pitchFamily="34" charset="0"/>
                  </a:rPr>
                  <a:t>[C][D]</a:t>
                </a:r>
              </a:p>
            </p:txBody>
          </p:sp>
          <p:sp>
            <p:nvSpPr>
              <p:cNvPr id="81" name="Text Box 31"/>
              <p:cNvSpPr txBox="1">
                <a:spLocks noChangeArrowheads="1"/>
              </p:cNvSpPr>
              <p:nvPr/>
            </p:nvSpPr>
            <p:spPr bwMode="auto">
              <a:xfrm>
                <a:off x="1566" y="1695"/>
                <a:ext cx="589" cy="291"/>
              </a:xfrm>
              <a:prstGeom prst="rect">
                <a:avLst/>
              </a:prstGeom>
              <a:noFill/>
              <a:ln w="9525">
                <a:noFill/>
                <a:miter lim="800000"/>
                <a:headEnd/>
                <a:tailEnd/>
              </a:ln>
              <a:effectLst/>
            </p:spPr>
            <p:txBody>
              <a:bodyPr wrap="none">
                <a:spAutoFit/>
              </a:bodyPr>
              <a:lstStyle/>
              <a:p>
                <a:pPr algn="ctr"/>
                <a:r>
                  <a:rPr lang="en-US" sz="2400">
                    <a:latin typeface="Arial" pitchFamily="34" charset="0"/>
                    <a:cs typeface="Arial" pitchFamily="34" charset="0"/>
                  </a:rPr>
                  <a:t>[A][B]</a:t>
                </a:r>
              </a:p>
            </p:txBody>
          </p:sp>
          <p:sp>
            <p:nvSpPr>
              <p:cNvPr id="82" name="Line 32"/>
              <p:cNvSpPr>
                <a:spLocks noChangeShapeType="1"/>
              </p:cNvSpPr>
              <p:nvPr/>
            </p:nvSpPr>
            <p:spPr bwMode="auto">
              <a:xfrm>
                <a:off x="1624" y="1712"/>
                <a:ext cx="480" cy="0"/>
              </a:xfrm>
              <a:prstGeom prst="line">
                <a:avLst/>
              </a:prstGeom>
              <a:noFill/>
              <a:ln w="28575">
                <a:solidFill>
                  <a:schemeClr val="tx1"/>
                </a:solidFill>
                <a:round/>
                <a:headEnd/>
                <a:tailEnd/>
              </a:ln>
              <a:effectLst/>
            </p:spPr>
            <p:txBody>
              <a:bodyPr/>
              <a:lstStyle/>
              <a:p>
                <a:endParaRPr lang="en-US" sz="2400">
                  <a:latin typeface="Arial" pitchFamily="34" charset="0"/>
                  <a:cs typeface="Arial" pitchFamily="34" charset="0"/>
                </a:endParaRPr>
              </a:p>
            </p:txBody>
          </p:sp>
        </p:grpSp>
      </p:grpSp>
      <p:grpSp>
        <p:nvGrpSpPr>
          <p:cNvPr id="85" name="Group 80"/>
          <p:cNvGrpSpPr>
            <a:grpSpLocks/>
          </p:cNvGrpSpPr>
          <p:nvPr/>
        </p:nvGrpSpPr>
        <p:grpSpPr bwMode="auto">
          <a:xfrm>
            <a:off x="7036583" y="1976599"/>
            <a:ext cx="1658938" cy="866775"/>
            <a:chOff x="4416" y="81"/>
            <a:chExt cx="1045" cy="546"/>
          </a:xfrm>
        </p:grpSpPr>
        <p:grpSp>
          <p:nvGrpSpPr>
            <p:cNvPr id="86" name="Group 75"/>
            <p:cNvGrpSpPr>
              <a:grpSpLocks/>
            </p:cNvGrpSpPr>
            <p:nvPr/>
          </p:nvGrpSpPr>
          <p:grpSpPr bwMode="auto">
            <a:xfrm>
              <a:off x="4416" y="202"/>
              <a:ext cx="477" cy="314"/>
              <a:chOff x="4485" y="121"/>
              <a:chExt cx="477" cy="314"/>
            </a:xfrm>
          </p:grpSpPr>
          <p:grpSp>
            <p:nvGrpSpPr>
              <p:cNvPr id="91" name="Group 74"/>
              <p:cNvGrpSpPr>
                <a:grpSpLocks/>
              </p:cNvGrpSpPr>
              <p:nvPr/>
            </p:nvGrpSpPr>
            <p:grpSpPr bwMode="auto">
              <a:xfrm>
                <a:off x="4485" y="121"/>
                <a:ext cx="477" cy="314"/>
                <a:chOff x="4485" y="121"/>
                <a:chExt cx="477" cy="314"/>
              </a:xfrm>
            </p:grpSpPr>
            <p:sp>
              <p:nvSpPr>
                <p:cNvPr id="93" name="Text Box 35"/>
                <p:cNvSpPr txBox="1">
                  <a:spLocks noChangeArrowheads="1"/>
                </p:cNvSpPr>
                <p:nvPr/>
              </p:nvSpPr>
              <p:spPr bwMode="auto">
                <a:xfrm>
                  <a:off x="4485" y="144"/>
                  <a:ext cx="477"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c</a:t>
                  </a:r>
                  <a:r>
                    <a:rPr lang="en-US" sz="2400">
                      <a:latin typeface="Arial" pitchFamily="34" charset="0"/>
                      <a:cs typeface="Arial" pitchFamily="34" charset="0"/>
                    </a:rPr>
                    <a:t> =</a:t>
                  </a:r>
                  <a:endParaRPr lang="en-US" sz="2400" i="1">
                    <a:latin typeface="Arial" pitchFamily="34" charset="0"/>
                    <a:cs typeface="Arial" pitchFamily="34" charset="0"/>
                  </a:endParaRPr>
                </a:p>
              </p:txBody>
            </p:sp>
            <p:sp>
              <p:nvSpPr>
                <p:cNvPr id="94" name="Text Box 36"/>
                <p:cNvSpPr txBox="1">
                  <a:spLocks noChangeArrowheads="1"/>
                </p:cNvSpPr>
                <p:nvPr/>
              </p:nvSpPr>
              <p:spPr bwMode="auto">
                <a:xfrm>
                  <a:off x="4642" y="121"/>
                  <a:ext cx="153"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a:t>
                  </a:r>
                </a:p>
              </p:txBody>
            </p:sp>
          </p:grpSp>
          <p:sp>
            <p:nvSpPr>
              <p:cNvPr id="92" name="Text Box 37"/>
              <p:cNvSpPr txBox="1">
                <a:spLocks noChangeArrowheads="1"/>
              </p:cNvSpPr>
              <p:nvPr/>
            </p:nvSpPr>
            <p:spPr bwMode="auto">
              <a:xfrm>
                <a:off x="4684" y="127"/>
                <a:ext cx="153"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a:t>
                </a:r>
              </a:p>
            </p:txBody>
          </p:sp>
        </p:grpSp>
        <p:grpSp>
          <p:nvGrpSpPr>
            <p:cNvPr id="87" name="Group 38"/>
            <p:cNvGrpSpPr>
              <a:grpSpLocks/>
            </p:cNvGrpSpPr>
            <p:nvPr/>
          </p:nvGrpSpPr>
          <p:grpSpPr bwMode="auto">
            <a:xfrm>
              <a:off x="4850" y="81"/>
              <a:ext cx="611" cy="546"/>
              <a:chOff x="1555" y="1440"/>
              <a:chExt cx="611" cy="546"/>
            </a:xfrm>
          </p:grpSpPr>
          <p:sp>
            <p:nvSpPr>
              <p:cNvPr id="88" name="Text Box 39"/>
              <p:cNvSpPr txBox="1">
                <a:spLocks noChangeArrowheads="1"/>
              </p:cNvSpPr>
              <p:nvPr/>
            </p:nvSpPr>
            <p:spPr bwMode="auto">
              <a:xfrm>
                <a:off x="1570" y="1440"/>
                <a:ext cx="578" cy="291"/>
              </a:xfrm>
              <a:prstGeom prst="rect">
                <a:avLst/>
              </a:prstGeom>
              <a:noFill/>
              <a:ln w="9525">
                <a:noFill/>
                <a:miter lim="800000"/>
                <a:headEnd/>
                <a:tailEnd/>
              </a:ln>
              <a:effectLst/>
            </p:spPr>
            <p:txBody>
              <a:bodyPr wrap="none">
                <a:spAutoFit/>
              </a:bodyPr>
              <a:lstStyle/>
              <a:p>
                <a:pPr algn="ctr"/>
                <a:r>
                  <a:rPr lang="en-US" sz="2400">
                    <a:latin typeface="Arial" pitchFamily="34" charset="0"/>
                    <a:cs typeface="Arial" pitchFamily="34" charset="0"/>
                  </a:rPr>
                  <a:t>[E][F]</a:t>
                </a:r>
              </a:p>
            </p:txBody>
          </p:sp>
          <p:sp>
            <p:nvSpPr>
              <p:cNvPr id="89" name="Text Box 40"/>
              <p:cNvSpPr txBox="1">
                <a:spLocks noChangeArrowheads="1"/>
              </p:cNvSpPr>
              <p:nvPr/>
            </p:nvSpPr>
            <p:spPr bwMode="auto">
              <a:xfrm>
                <a:off x="1555" y="1695"/>
                <a:ext cx="611" cy="291"/>
              </a:xfrm>
              <a:prstGeom prst="rect">
                <a:avLst/>
              </a:prstGeom>
              <a:noFill/>
              <a:ln w="9525">
                <a:noFill/>
                <a:miter lim="800000"/>
                <a:headEnd/>
                <a:tailEnd/>
              </a:ln>
              <a:effectLst/>
            </p:spPr>
            <p:txBody>
              <a:bodyPr wrap="none">
                <a:spAutoFit/>
              </a:bodyPr>
              <a:lstStyle/>
              <a:p>
                <a:pPr algn="ctr"/>
                <a:r>
                  <a:rPr lang="en-US" sz="2400">
                    <a:latin typeface="Arial" pitchFamily="34" charset="0"/>
                    <a:cs typeface="Arial" pitchFamily="34" charset="0"/>
                  </a:rPr>
                  <a:t>[C][D]</a:t>
                </a:r>
              </a:p>
            </p:txBody>
          </p:sp>
          <p:sp>
            <p:nvSpPr>
              <p:cNvPr id="90" name="Line 41"/>
              <p:cNvSpPr>
                <a:spLocks noChangeShapeType="1"/>
              </p:cNvSpPr>
              <p:nvPr/>
            </p:nvSpPr>
            <p:spPr bwMode="auto">
              <a:xfrm>
                <a:off x="1624" y="1712"/>
                <a:ext cx="480" cy="0"/>
              </a:xfrm>
              <a:prstGeom prst="line">
                <a:avLst/>
              </a:prstGeom>
              <a:noFill/>
              <a:ln w="28575">
                <a:solidFill>
                  <a:schemeClr val="tx1"/>
                </a:solidFill>
                <a:round/>
                <a:headEnd/>
                <a:tailEnd/>
              </a:ln>
              <a:effectLst/>
            </p:spPr>
            <p:txBody>
              <a:bodyPr/>
              <a:lstStyle/>
              <a:p>
                <a:endParaRPr lang="en-US" sz="2400">
                  <a:latin typeface="Arial" pitchFamily="34" charset="0"/>
                  <a:cs typeface="Arial" pitchFamily="34" charset="0"/>
                </a:endParaRPr>
              </a:p>
            </p:txBody>
          </p:sp>
        </p:grpSp>
      </p:grpSp>
      <p:grpSp>
        <p:nvGrpSpPr>
          <p:cNvPr id="95" name="Group 57"/>
          <p:cNvGrpSpPr>
            <a:grpSpLocks/>
          </p:cNvGrpSpPr>
          <p:nvPr/>
        </p:nvGrpSpPr>
        <p:grpSpPr bwMode="auto">
          <a:xfrm>
            <a:off x="5969784" y="3067210"/>
            <a:ext cx="1624013" cy="866775"/>
            <a:chOff x="2984" y="1617"/>
            <a:chExt cx="1023" cy="546"/>
          </a:xfrm>
        </p:grpSpPr>
        <p:grpSp>
          <p:nvGrpSpPr>
            <p:cNvPr id="96" name="Group 43"/>
            <p:cNvGrpSpPr>
              <a:grpSpLocks/>
            </p:cNvGrpSpPr>
            <p:nvPr/>
          </p:nvGrpSpPr>
          <p:grpSpPr bwMode="auto">
            <a:xfrm>
              <a:off x="3418" y="1617"/>
              <a:ext cx="589" cy="546"/>
              <a:chOff x="1566" y="1440"/>
              <a:chExt cx="589" cy="546"/>
            </a:xfrm>
          </p:grpSpPr>
          <p:sp>
            <p:nvSpPr>
              <p:cNvPr id="98" name="Text Box 44"/>
              <p:cNvSpPr txBox="1">
                <a:spLocks noChangeArrowheads="1"/>
              </p:cNvSpPr>
              <p:nvPr/>
            </p:nvSpPr>
            <p:spPr bwMode="auto">
              <a:xfrm>
                <a:off x="1570" y="1440"/>
                <a:ext cx="578" cy="291"/>
              </a:xfrm>
              <a:prstGeom prst="rect">
                <a:avLst/>
              </a:prstGeom>
              <a:noFill/>
              <a:ln w="9525">
                <a:noFill/>
                <a:miter lim="800000"/>
                <a:headEnd/>
                <a:tailEnd/>
              </a:ln>
              <a:effectLst/>
            </p:spPr>
            <p:txBody>
              <a:bodyPr wrap="none">
                <a:spAutoFit/>
              </a:bodyPr>
              <a:lstStyle/>
              <a:p>
                <a:pPr algn="ctr"/>
                <a:r>
                  <a:rPr lang="en-US" sz="2400">
                    <a:latin typeface="Arial" pitchFamily="34" charset="0"/>
                    <a:cs typeface="Arial" pitchFamily="34" charset="0"/>
                  </a:rPr>
                  <a:t>[E][F]</a:t>
                </a:r>
              </a:p>
            </p:txBody>
          </p:sp>
          <p:sp>
            <p:nvSpPr>
              <p:cNvPr id="99" name="Text Box 45"/>
              <p:cNvSpPr txBox="1">
                <a:spLocks noChangeArrowheads="1"/>
              </p:cNvSpPr>
              <p:nvPr/>
            </p:nvSpPr>
            <p:spPr bwMode="auto">
              <a:xfrm>
                <a:off x="1566" y="1695"/>
                <a:ext cx="589" cy="291"/>
              </a:xfrm>
              <a:prstGeom prst="rect">
                <a:avLst/>
              </a:prstGeom>
              <a:noFill/>
              <a:ln w="9525">
                <a:noFill/>
                <a:miter lim="800000"/>
                <a:headEnd/>
                <a:tailEnd/>
              </a:ln>
              <a:effectLst/>
            </p:spPr>
            <p:txBody>
              <a:bodyPr wrap="none">
                <a:spAutoFit/>
              </a:bodyPr>
              <a:lstStyle/>
              <a:p>
                <a:pPr algn="ctr"/>
                <a:r>
                  <a:rPr lang="en-US" sz="2400">
                    <a:latin typeface="Arial" pitchFamily="34" charset="0"/>
                    <a:cs typeface="Arial" pitchFamily="34" charset="0"/>
                  </a:rPr>
                  <a:t>[A][B]</a:t>
                </a:r>
              </a:p>
            </p:txBody>
          </p:sp>
          <p:sp>
            <p:nvSpPr>
              <p:cNvPr id="100" name="Line 46"/>
              <p:cNvSpPr>
                <a:spLocks noChangeShapeType="1"/>
              </p:cNvSpPr>
              <p:nvPr/>
            </p:nvSpPr>
            <p:spPr bwMode="auto">
              <a:xfrm>
                <a:off x="1624" y="1712"/>
                <a:ext cx="480" cy="0"/>
              </a:xfrm>
              <a:prstGeom prst="line">
                <a:avLst/>
              </a:prstGeom>
              <a:noFill/>
              <a:ln w="28575">
                <a:solidFill>
                  <a:schemeClr val="tx1"/>
                </a:solidFill>
                <a:round/>
                <a:headEnd/>
                <a:tailEnd/>
              </a:ln>
              <a:effectLst/>
            </p:spPr>
            <p:txBody>
              <a:bodyPr/>
              <a:lstStyle/>
              <a:p>
                <a:endParaRPr lang="en-US" sz="2400">
                  <a:latin typeface="Arial" pitchFamily="34" charset="0"/>
                  <a:cs typeface="Arial" pitchFamily="34" charset="0"/>
                </a:endParaRPr>
              </a:p>
            </p:txBody>
          </p:sp>
        </p:grpSp>
        <p:sp>
          <p:nvSpPr>
            <p:cNvPr id="97" name="Text Box 47"/>
            <p:cNvSpPr txBox="1">
              <a:spLocks noChangeArrowheads="1"/>
            </p:cNvSpPr>
            <p:nvPr/>
          </p:nvSpPr>
          <p:spPr bwMode="auto">
            <a:xfrm>
              <a:off x="2984" y="1744"/>
              <a:ext cx="530"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c</a:t>
              </a:r>
              <a:r>
                <a:rPr lang="en-US" sz="2400">
                  <a:latin typeface="Arial" pitchFamily="34" charset="0"/>
                  <a:cs typeface="Arial" pitchFamily="34" charset="0"/>
                </a:rPr>
                <a:t> = </a:t>
              </a:r>
              <a:endParaRPr lang="en-US" sz="2400" i="1">
                <a:latin typeface="Arial" pitchFamily="34" charset="0"/>
                <a:cs typeface="Arial" pitchFamily="34" charset="0"/>
              </a:endParaRPr>
            </a:p>
          </p:txBody>
        </p:sp>
      </p:grpSp>
      <p:grpSp>
        <p:nvGrpSpPr>
          <p:cNvPr id="101" name="Group 48"/>
          <p:cNvGrpSpPr>
            <a:grpSpLocks/>
          </p:cNvGrpSpPr>
          <p:nvPr/>
        </p:nvGrpSpPr>
        <p:grpSpPr bwMode="auto">
          <a:xfrm>
            <a:off x="3415497" y="1901990"/>
            <a:ext cx="577850" cy="485775"/>
            <a:chOff x="758" y="1930"/>
            <a:chExt cx="364" cy="306"/>
          </a:xfrm>
        </p:grpSpPr>
        <p:sp>
          <p:nvSpPr>
            <p:cNvPr id="102" name="Text Box 49"/>
            <p:cNvSpPr txBox="1">
              <a:spLocks noChangeArrowheads="1"/>
            </p:cNvSpPr>
            <p:nvPr/>
          </p:nvSpPr>
          <p:spPr bwMode="auto">
            <a:xfrm>
              <a:off x="758" y="1945"/>
              <a:ext cx="364"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c</a:t>
              </a:r>
              <a:r>
                <a:rPr lang="en-US" sz="2400">
                  <a:latin typeface="Arial" pitchFamily="34" charset="0"/>
                  <a:cs typeface="Arial" pitchFamily="34" charset="0"/>
                </a:rPr>
                <a:t> </a:t>
              </a:r>
              <a:endParaRPr lang="en-US" sz="2400" i="1">
                <a:latin typeface="Arial" pitchFamily="34" charset="0"/>
                <a:cs typeface="Arial" pitchFamily="34" charset="0"/>
              </a:endParaRPr>
            </a:p>
          </p:txBody>
        </p:sp>
        <p:sp>
          <p:nvSpPr>
            <p:cNvPr id="103" name="Text Box 50"/>
            <p:cNvSpPr txBox="1">
              <a:spLocks noChangeArrowheads="1"/>
            </p:cNvSpPr>
            <p:nvPr/>
          </p:nvSpPr>
          <p:spPr bwMode="auto">
            <a:xfrm>
              <a:off x="888" y="1930"/>
              <a:ext cx="153"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a:t>
              </a:r>
            </a:p>
          </p:txBody>
        </p:sp>
      </p:grpSp>
      <p:grpSp>
        <p:nvGrpSpPr>
          <p:cNvPr id="104" name="Group 54"/>
          <p:cNvGrpSpPr>
            <a:grpSpLocks/>
          </p:cNvGrpSpPr>
          <p:nvPr/>
        </p:nvGrpSpPr>
        <p:grpSpPr bwMode="auto">
          <a:xfrm>
            <a:off x="3415497" y="2378241"/>
            <a:ext cx="577850" cy="561975"/>
            <a:chOff x="936" y="2899"/>
            <a:chExt cx="364" cy="354"/>
          </a:xfrm>
        </p:grpSpPr>
        <p:sp>
          <p:nvSpPr>
            <p:cNvPr id="105" name="Text Box 51"/>
            <p:cNvSpPr txBox="1">
              <a:spLocks noChangeArrowheads="1"/>
            </p:cNvSpPr>
            <p:nvPr/>
          </p:nvSpPr>
          <p:spPr bwMode="auto">
            <a:xfrm>
              <a:off x="936" y="2948"/>
              <a:ext cx="364"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c</a:t>
              </a:r>
              <a:r>
                <a:rPr lang="en-US" sz="2400">
                  <a:latin typeface="Arial" pitchFamily="34" charset="0"/>
                  <a:cs typeface="Arial" pitchFamily="34" charset="0"/>
                </a:rPr>
                <a:t> </a:t>
              </a:r>
              <a:endParaRPr lang="en-US" sz="2400" i="1">
                <a:latin typeface="Arial" pitchFamily="34" charset="0"/>
                <a:cs typeface="Arial" pitchFamily="34" charset="0"/>
              </a:endParaRPr>
            </a:p>
          </p:txBody>
        </p:sp>
        <p:sp>
          <p:nvSpPr>
            <p:cNvPr id="106" name="Text Box 52"/>
            <p:cNvSpPr txBox="1">
              <a:spLocks noChangeArrowheads="1"/>
            </p:cNvSpPr>
            <p:nvPr/>
          </p:nvSpPr>
          <p:spPr bwMode="auto">
            <a:xfrm>
              <a:off x="1104" y="2899"/>
              <a:ext cx="116" cy="291"/>
            </a:xfrm>
            <a:prstGeom prst="rect">
              <a:avLst/>
            </a:prstGeom>
            <a:noFill/>
            <a:ln w="9525">
              <a:noFill/>
              <a:miter lim="800000"/>
              <a:headEnd/>
              <a:tailEnd/>
            </a:ln>
            <a:effectLst/>
          </p:spPr>
          <p:txBody>
            <a:bodyPr wrap="none">
              <a:spAutoFit/>
            </a:bodyPr>
            <a:lstStyle/>
            <a:p>
              <a:endParaRPr lang="en-US" sz="2400">
                <a:latin typeface="Arial" pitchFamily="34" charset="0"/>
                <a:cs typeface="Arial" pitchFamily="34" charset="0"/>
              </a:endParaRPr>
            </a:p>
          </p:txBody>
        </p:sp>
        <p:sp>
          <p:nvSpPr>
            <p:cNvPr id="107" name="Text Box 53"/>
            <p:cNvSpPr txBox="1">
              <a:spLocks noChangeArrowheads="1"/>
            </p:cNvSpPr>
            <p:nvPr/>
          </p:nvSpPr>
          <p:spPr bwMode="auto">
            <a:xfrm>
              <a:off x="1064" y="2962"/>
              <a:ext cx="189"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a:t>
              </a:r>
            </a:p>
          </p:txBody>
        </p:sp>
      </p:grpSp>
      <p:sp>
        <p:nvSpPr>
          <p:cNvPr id="108" name="Text Box 55"/>
          <p:cNvSpPr txBox="1">
            <a:spLocks noChangeArrowheads="1"/>
          </p:cNvSpPr>
          <p:nvPr/>
        </p:nvSpPr>
        <p:spPr bwMode="auto">
          <a:xfrm>
            <a:off x="3417083" y="2970374"/>
            <a:ext cx="492443" cy="461665"/>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c</a:t>
            </a:r>
            <a:endParaRPr lang="en-US" sz="2400" i="1">
              <a:latin typeface="Arial" pitchFamily="34" charset="0"/>
              <a:cs typeface="Arial" pitchFamily="34" charset="0"/>
            </a:endParaRPr>
          </a:p>
        </p:txBody>
      </p:sp>
      <p:grpSp>
        <p:nvGrpSpPr>
          <p:cNvPr id="109" name="Group 79"/>
          <p:cNvGrpSpPr>
            <a:grpSpLocks/>
          </p:cNvGrpSpPr>
          <p:nvPr/>
        </p:nvGrpSpPr>
        <p:grpSpPr bwMode="auto">
          <a:xfrm>
            <a:off x="3607584" y="4019714"/>
            <a:ext cx="2068513" cy="519113"/>
            <a:chOff x="2256" y="1557"/>
            <a:chExt cx="1303" cy="327"/>
          </a:xfrm>
        </p:grpSpPr>
        <p:sp>
          <p:nvSpPr>
            <p:cNvPr id="110" name="Text Box 59"/>
            <p:cNvSpPr txBox="1">
              <a:spLocks noChangeArrowheads="1"/>
            </p:cNvSpPr>
            <p:nvPr/>
          </p:nvSpPr>
          <p:spPr bwMode="auto">
            <a:xfrm>
              <a:off x="2256" y="1585"/>
              <a:ext cx="530"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c</a:t>
              </a:r>
              <a:r>
                <a:rPr lang="en-US" sz="2400">
                  <a:latin typeface="Arial" pitchFamily="34" charset="0"/>
                  <a:cs typeface="Arial" pitchFamily="34" charset="0"/>
                </a:rPr>
                <a:t> = </a:t>
              </a:r>
              <a:endParaRPr lang="en-US" sz="2400" i="1">
                <a:latin typeface="Arial" pitchFamily="34" charset="0"/>
                <a:cs typeface="Arial" pitchFamily="34" charset="0"/>
              </a:endParaRPr>
            </a:p>
          </p:txBody>
        </p:sp>
        <p:grpSp>
          <p:nvGrpSpPr>
            <p:cNvPr id="111" name="Group 78"/>
            <p:cNvGrpSpPr>
              <a:grpSpLocks/>
            </p:cNvGrpSpPr>
            <p:nvPr/>
          </p:nvGrpSpPr>
          <p:grpSpPr bwMode="auto">
            <a:xfrm>
              <a:off x="3192" y="1572"/>
              <a:ext cx="367" cy="312"/>
              <a:chOff x="3744" y="1563"/>
              <a:chExt cx="367" cy="312"/>
            </a:xfrm>
          </p:grpSpPr>
          <p:sp>
            <p:nvSpPr>
              <p:cNvPr id="116" name="Text Box 61"/>
              <p:cNvSpPr txBox="1">
                <a:spLocks noChangeArrowheads="1"/>
              </p:cNvSpPr>
              <p:nvPr/>
            </p:nvSpPr>
            <p:spPr bwMode="auto">
              <a:xfrm>
                <a:off x="3744" y="1584"/>
                <a:ext cx="364"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c</a:t>
                </a:r>
                <a:r>
                  <a:rPr lang="en-US" sz="2400">
                    <a:latin typeface="Arial" pitchFamily="34" charset="0"/>
                    <a:cs typeface="Arial" pitchFamily="34" charset="0"/>
                  </a:rPr>
                  <a:t> </a:t>
                </a:r>
                <a:endParaRPr lang="en-US" sz="2400" i="1">
                  <a:latin typeface="Arial" pitchFamily="34" charset="0"/>
                  <a:cs typeface="Arial" pitchFamily="34" charset="0"/>
                </a:endParaRPr>
              </a:p>
            </p:txBody>
          </p:sp>
          <p:sp>
            <p:nvSpPr>
              <p:cNvPr id="117" name="Text Box 63"/>
              <p:cNvSpPr txBox="1">
                <a:spLocks noChangeArrowheads="1"/>
              </p:cNvSpPr>
              <p:nvPr/>
            </p:nvSpPr>
            <p:spPr bwMode="auto">
              <a:xfrm>
                <a:off x="3922" y="1563"/>
                <a:ext cx="189"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a:t>
                </a:r>
              </a:p>
            </p:txBody>
          </p:sp>
        </p:grpSp>
        <p:grpSp>
          <p:nvGrpSpPr>
            <p:cNvPr id="112" name="Group 77"/>
            <p:cNvGrpSpPr>
              <a:grpSpLocks/>
            </p:cNvGrpSpPr>
            <p:nvPr/>
          </p:nvGrpSpPr>
          <p:grpSpPr bwMode="auto">
            <a:xfrm>
              <a:off x="2736" y="1557"/>
              <a:ext cx="364" cy="316"/>
              <a:chOff x="2736" y="1557"/>
              <a:chExt cx="364" cy="316"/>
            </a:xfrm>
          </p:grpSpPr>
          <p:sp>
            <p:nvSpPr>
              <p:cNvPr id="114" name="Text Box 65"/>
              <p:cNvSpPr txBox="1">
                <a:spLocks noChangeArrowheads="1"/>
              </p:cNvSpPr>
              <p:nvPr/>
            </p:nvSpPr>
            <p:spPr bwMode="auto">
              <a:xfrm>
                <a:off x="2736" y="1582"/>
                <a:ext cx="364" cy="291"/>
              </a:xfrm>
              <a:prstGeom prst="rect">
                <a:avLst/>
              </a:prstGeom>
              <a:noFill/>
              <a:ln w="9525">
                <a:noFill/>
                <a:miter lim="800000"/>
                <a:headEnd/>
                <a:tailEnd/>
              </a:ln>
              <a:effectLst/>
            </p:spPr>
            <p:txBody>
              <a:bodyPr wrap="none">
                <a:spAutoFit/>
              </a:bodyPr>
              <a:lstStyle/>
              <a:p>
                <a:r>
                  <a:rPr lang="en-US" sz="2400" i="1">
                    <a:latin typeface="Arial" pitchFamily="34" charset="0"/>
                    <a:cs typeface="Arial" pitchFamily="34" charset="0"/>
                  </a:rPr>
                  <a:t>K</a:t>
                </a:r>
                <a:r>
                  <a:rPr lang="en-US" sz="2400" i="1" baseline="-25000">
                    <a:latin typeface="Arial" pitchFamily="34" charset="0"/>
                    <a:cs typeface="Arial" pitchFamily="34" charset="0"/>
                  </a:rPr>
                  <a:t>c</a:t>
                </a:r>
                <a:r>
                  <a:rPr lang="en-US" sz="2400">
                    <a:latin typeface="Arial" pitchFamily="34" charset="0"/>
                    <a:cs typeface="Arial" pitchFamily="34" charset="0"/>
                  </a:rPr>
                  <a:t> </a:t>
                </a:r>
                <a:endParaRPr lang="en-US" sz="2400" i="1">
                  <a:latin typeface="Arial" pitchFamily="34" charset="0"/>
                  <a:cs typeface="Arial" pitchFamily="34" charset="0"/>
                </a:endParaRPr>
              </a:p>
            </p:txBody>
          </p:sp>
          <p:sp>
            <p:nvSpPr>
              <p:cNvPr id="115" name="Text Box 66"/>
              <p:cNvSpPr txBox="1">
                <a:spLocks noChangeArrowheads="1"/>
              </p:cNvSpPr>
              <p:nvPr/>
            </p:nvSpPr>
            <p:spPr bwMode="auto">
              <a:xfrm>
                <a:off x="2880" y="1557"/>
                <a:ext cx="153"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a:t>
                </a:r>
              </a:p>
            </p:txBody>
          </p:sp>
        </p:grpSp>
        <p:sp>
          <p:nvSpPr>
            <p:cNvPr id="113" name="Text Box 67"/>
            <p:cNvSpPr txBox="1">
              <a:spLocks noChangeArrowheads="1"/>
            </p:cNvSpPr>
            <p:nvPr/>
          </p:nvSpPr>
          <p:spPr bwMode="auto">
            <a:xfrm>
              <a:off x="3024" y="1584"/>
              <a:ext cx="213" cy="291"/>
            </a:xfrm>
            <a:prstGeom prst="rect">
              <a:avLst/>
            </a:prstGeom>
            <a:noFill/>
            <a:ln w="9525">
              <a:noFill/>
              <a:miter lim="800000"/>
              <a:headEnd/>
              <a:tailEnd/>
            </a:ln>
            <a:effectLst/>
          </p:spPr>
          <p:txBody>
            <a:bodyPr wrap="none">
              <a:spAutoFit/>
            </a:bodyPr>
            <a:lstStyle/>
            <a:p>
              <a:r>
                <a:rPr lang="en-US" sz="2400">
                  <a:latin typeface="Arial" pitchFamily="34" charset="0"/>
                  <a:cs typeface="Arial" pitchFamily="34" charset="0"/>
                </a:rPr>
                <a:t>x</a:t>
              </a:r>
            </a:p>
          </p:txBody>
        </p:sp>
      </p:grpSp>
      <p:sp>
        <p:nvSpPr>
          <p:cNvPr id="118" name="Text Box 70"/>
          <p:cNvSpPr txBox="1">
            <a:spLocks noChangeArrowheads="1"/>
          </p:cNvSpPr>
          <p:nvPr/>
        </p:nvSpPr>
        <p:spPr bwMode="auto">
          <a:xfrm>
            <a:off x="483383" y="4653136"/>
            <a:ext cx="8313738" cy="1569660"/>
          </a:xfrm>
          <a:prstGeom prst="rect">
            <a:avLst/>
          </a:prstGeom>
          <a:noFill/>
          <a:ln w="9525">
            <a:noFill/>
            <a:miter lim="800000"/>
            <a:headEnd/>
            <a:tailEnd/>
          </a:ln>
          <a:effectLst/>
        </p:spPr>
        <p:txBody>
          <a:bodyPr>
            <a:spAutoFit/>
          </a:bodyPr>
          <a:lstStyle/>
          <a:p>
            <a:r>
              <a:rPr lang="en-US" sz="2400" dirty="0">
                <a:latin typeface="Arial" pitchFamily="34" charset="0"/>
                <a:cs typeface="Arial" pitchFamily="34" charset="0"/>
              </a:rPr>
              <a:t>If a reaction can be expressed as the sum of two or more reactions, the equilibrium constant for the overall reaction is given by the product of the equilibrium constants of the individual reactions.</a:t>
            </a:r>
          </a:p>
        </p:txBody>
      </p:sp>
    </p:spTree>
    <p:extLst>
      <p:ext uri="{BB962C8B-B14F-4D97-AF65-F5344CB8AC3E}">
        <p14:creationId xmlns:p14="http://schemas.microsoft.com/office/powerpoint/2010/main" val="32499994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550</TotalTime>
  <Words>1227</Words>
  <Application>Microsoft Office PowerPoint</Application>
  <PresentationFormat>On-screen Show (4:3)</PresentationFormat>
  <Paragraphs>278</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Andhika Cahaya Titisan Sukma</dc:creator>
  <cp:lastModifiedBy>Andhika Cahaya Titisan Sukma</cp:lastModifiedBy>
  <cp:revision>35</cp:revision>
  <dcterms:created xsi:type="dcterms:W3CDTF">2020-11-03T10:03:25Z</dcterms:created>
  <dcterms:modified xsi:type="dcterms:W3CDTF">2020-12-03T03:56:14Z</dcterms:modified>
</cp:coreProperties>
</file>