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8" r:id="rId4"/>
    <p:sldId id="262" r:id="rId5"/>
    <p:sldId id="259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80" r:id="rId21"/>
    <p:sldId id="281" r:id="rId22"/>
    <p:sldId id="282" r:id="rId23"/>
    <p:sldId id="283" r:id="rId24"/>
    <p:sldId id="284" r:id="rId25"/>
    <p:sldId id="279" r:id="rId26"/>
    <p:sldId id="28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23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41865-D836-4249-BD66-60A540F5D29F}" type="datetimeFigureOut">
              <a:rPr lang="en-US" smtClean="0"/>
              <a:pPr/>
              <a:t>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C02E0-85B8-42D3-BCBC-5D97D5423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/>
              <a:t>Objek</a:t>
            </a:r>
            <a:r>
              <a:rPr lang="en-US" b="1" dirty="0"/>
              <a:t> Material </a:t>
            </a:r>
            <a:r>
              <a:rPr lang="en-US" b="1" dirty="0" err="1"/>
              <a:t>Logika</a:t>
            </a:r>
            <a:r>
              <a:rPr lang="en-US" b="1" dirty="0"/>
              <a:t>: </a:t>
            </a:r>
            <a:r>
              <a:rPr lang="en-US" b="1" dirty="0" err="1"/>
              <a:t>Arti</a:t>
            </a:r>
            <a:r>
              <a:rPr lang="en-US" b="1" dirty="0"/>
              <a:t> </a:t>
            </a:r>
            <a:r>
              <a:rPr lang="en-US" b="1" dirty="0" err="1"/>
              <a:t>Berpikir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Objek</a:t>
            </a:r>
            <a:r>
              <a:rPr lang="en-US" dirty="0"/>
              <a:t> formal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material </a:t>
            </a:r>
            <a:r>
              <a:rPr lang="en-US" dirty="0" err="1"/>
              <a:t>dipandang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/>
              <a:t>material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, yang </a:t>
            </a:r>
            <a:r>
              <a:rPr lang="en-US" dirty="0" err="1"/>
              <a:t>dipelajari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Epistemologi</a:t>
            </a:r>
            <a:r>
              <a:rPr lang="en-US" dirty="0"/>
              <a:t>, </a:t>
            </a:r>
            <a:r>
              <a:rPr lang="en-US" dirty="0" err="1"/>
              <a:t>Psikologi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Antropologi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/>
              <a:t>Pengecualian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(</a:t>
            </a:r>
            <a:r>
              <a:rPr lang="en-US" i="1" dirty="0"/>
              <a:t>Principle of </a:t>
            </a:r>
            <a:r>
              <a:rPr lang="en-US" i="1" dirty="0" err="1"/>
              <a:t>Exduded</a:t>
            </a:r>
            <a:r>
              <a:rPr lang="en-US" i="1" dirty="0"/>
              <a:t> Middle; Principium </a:t>
            </a:r>
            <a:r>
              <a:rPr lang="en-US" i="1" dirty="0" err="1"/>
              <a:t>Exdusi</a:t>
            </a:r>
            <a:r>
              <a:rPr lang="en-US" i="1" dirty="0"/>
              <a:t> </a:t>
            </a:r>
            <a:r>
              <a:rPr lang="en-US" i="1" dirty="0" err="1"/>
              <a:t>Tertii</a:t>
            </a:r>
            <a:r>
              <a:rPr lang="en-US" dirty="0"/>
              <a:t>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dirumuskan</a:t>
            </a:r>
            <a:r>
              <a:rPr lang="en-US" dirty="0"/>
              <a:t>: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-A; </a:t>
            </a:r>
            <a:r>
              <a:rPr lang="en-US" dirty="0" err="1"/>
              <a:t>keputusan­keputusan</a:t>
            </a:r>
            <a:r>
              <a:rPr lang="en-US" dirty="0"/>
              <a:t> yang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berkontradiksi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dua-duanya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.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keputusan-keputusan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kepu­tusan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keduanya</a:t>
            </a:r>
            <a:r>
              <a:rPr lang="en-US" dirty="0"/>
              <a:t>;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yang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bersumber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yang lain.</a:t>
            </a:r>
          </a:p>
          <a:p>
            <a:pPr lvl="0"/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yang </a:t>
            </a:r>
            <a:r>
              <a:rPr lang="en-US" dirty="0" err="1"/>
              <a:t>Cukup</a:t>
            </a:r>
            <a:r>
              <a:rPr lang="en-US" dirty="0"/>
              <a:t> (</a:t>
            </a:r>
            <a:r>
              <a:rPr lang="en-US" i="1" dirty="0"/>
              <a:t>Principle of Sufficient Reason; Principium </a:t>
            </a:r>
            <a:r>
              <a:rPr lang="en-US" i="1" dirty="0" err="1"/>
              <a:t>Rationis</a:t>
            </a:r>
            <a:r>
              <a:rPr lang="en-US" i="1" dirty="0"/>
              <a:t> </a:t>
            </a:r>
            <a:r>
              <a:rPr lang="en-US" i="1" dirty="0" err="1"/>
              <a:t>Sufficientis</a:t>
            </a:r>
            <a:r>
              <a:rPr lang="en-US" dirty="0"/>
              <a:t>)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dirumuskan</a:t>
            </a:r>
            <a:r>
              <a:rPr lang="en-US" dirty="0"/>
              <a:t>: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yang </a:t>
            </a:r>
            <a:r>
              <a:rPr lang="en-US" dirty="0" err="1"/>
              <a:t>cukup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Asas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melampaui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dukung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­ </a:t>
            </a:r>
            <a:r>
              <a:rPr lang="en-US" dirty="0" err="1"/>
              <a:t>premisnya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pembuktiannya</a:t>
            </a:r>
            <a:r>
              <a:rPr lang="en-US" dirty="0"/>
              <a:t> (</a:t>
            </a:r>
            <a:r>
              <a:rPr lang="en-US" i="1" dirty="0"/>
              <a:t>Do not go beyond the evidence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pPr lvl="0"/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Premis</a:t>
            </a:r>
            <a:r>
              <a:rPr lang="en-US" sz="3200" b="1" dirty="0" smtClean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Kesimpulan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premis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membenarkan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membuktikan</a:t>
            </a:r>
            <a:r>
              <a:rPr lang="en-US" dirty="0"/>
              <a:t> </a:t>
            </a:r>
            <a:r>
              <a:rPr lang="en-US" dirty="0" err="1"/>
              <a:t>kebe­naran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lain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(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pendirian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 smtClean="0"/>
              <a:t>).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ditarik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premis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pengertian-pengertian</a:t>
            </a:r>
            <a:r>
              <a:rPr lang="en-US" dirty="0"/>
              <a:t> </a:t>
            </a:r>
            <a:r>
              <a:rPr lang="en-US" dirty="0" err="1"/>
              <a:t>korelatif</a:t>
            </a:r>
            <a:r>
              <a:rPr lang="en-US" dirty="0"/>
              <a:t>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pengertian-pengertian</a:t>
            </a:r>
            <a:r>
              <a:rPr lang="en-US" dirty="0"/>
              <a:t> yang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pengertian-pengertian</a:t>
            </a:r>
            <a:r>
              <a:rPr lang="en-US" dirty="0"/>
              <a:t> </a:t>
            </a:r>
            <a:r>
              <a:rPr lang="en-US" dirty="0" err="1"/>
              <a:t>suami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istri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Argumen</a:t>
            </a:r>
            <a:r>
              <a:rPr lang="en-US" dirty="0" smtClean="0"/>
              <a:t>/</a:t>
            </a:r>
            <a:r>
              <a:rPr lang="en-US" dirty="0" err="1"/>
              <a:t>A</a:t>
            </a:r>
            <a:r>
              <a:rPr lang="en-US" dirty="0" err="1" smtClean="0"/>
              <a:t>rgumentasi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err="1"/>
              <a:t>Kesatuan</a:t>
            </a:r>
            <a:r>
              <a:rPr lang="en-US" b="1" dirty="0"/>
              <a:t> </a:t>
            </a:r>
            <a:r>
              <a:rPr lang="en-US" b="1" dirty="0" err="1"/>
              <a:t>kumpulan</a:t>
            </a:r>
            <a:r>
              <a:rPr lang="en-US" b="1" dirty="0"/>
              <a:t> </a:t>
            </a:r>
            <a:r>
              <a:rPr lang="en-US" b="1" dirty="0" err="1"/>
              <a:t>pernyataan</a:t>
            </a:r>
            <a:r>
              <a:rPr lang="en-US" b="1" dirty="0"/>
              <a:t> yang </a:t>
            </a:r>
            <a:r>
              <a:rPr lang="en-US" b="1" dirty="0" err="1"/>
              <a:t>dinamakan</a:t>
            </a:r>
            <a:r>
              <a:rPr lang="en-US" b="1" dirty="0"/>
              <a:t> </a:t>
            </a:r>
            <a:r>
              <a:rPr lang="en-US" b="1" dirty="0" err="1"/>
              <a:t>premis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premis-premis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kesimpulan</a:t>
            </a:r>
            <a:r>
              <a:rPr lang="en-US" b="1" dirty="0"/>
              <a:t> yang </a:t>
            </a:r>
            <a:r>
              <a:rPr lang="en-US" b="1" dirty="0" err="1"/>
              <a:t>dihasilkan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kegiatan</a:t>
            </a:r>
            <a:r>
              <a:rPr lang="en-US" b="1" dirty="0"/>
              <a:t> </a:t>
            </a:r>
            <a:r>
              <a:rPr lang="en-US" b="1" dirty="0" err="1"/>
              <a:t>menalar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dinamakan</a:t>
            </a:r>
            <a:r>
              <a:rPr lang="en-US" b="1" dirty="0"/>
              <a:t> </a:t>
            </a:r>
            <a:r>
              <a:rPr lang="en-US" b="1" dirty="0" err="1"/>
              <a:t>argumen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argumentasi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dirty="0" err="1" smtClean="0"/>
              <a:t>Jadi</a:t>
            </a:r>
            <a:r>
              <a:rPr lang="en-US" dirty="0"/>
              <a:t>, </a:t>
            </a: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dinamakan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pernyataan-pernyataan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yang </a:t>
            </a:r>
            <a:r>
              <a:rPr lang="en-US" dirty="0" err="1"/>
              <a:t>dinamakan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premis-premis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100" b="1" dirty="0"/>
              <a:t>VALIDITAS DAN KEBENARAN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Perkataan</a:t>
            </a:r>
            <a:r>
              <a:rPr lang="en-US" dirty="0"/>
              <a:t> </a:t>
            </a:r>
            <a:r>
              <a:rPr lang="en-US" dirty="0" err="1"/>
              <a:t>validitas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 valid. </a:t>
            </a:r>
            <a:endParaRPr lang="en-US" dirty="0" smtClean="0"/>
          </a:p>
          <a:p>
            <a:r>
              <a:rPr lang="en-US" dirty="0" err="1" smtClean="0"/>
              <a:t>Perkataan</a:t>
            </a:r>
            <a:r>
              <a:rPr lang="en-US" dirty="0" smtClean="0"/>
              <a:t> </a:t>
            </a:r>
            <a:r>
              <a:rPr lang="en-US" dirty="0"/>
              <a:t>valid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 "</a:t>
            </a:r>
            <a:r>
              <a:rPr lang="en-US" dirty="0" err="1"/>
              <a:t>validus</a:t>
            </a:r>
            <a:r>
              <a:rPr lang="en-US" dirty="0"/>
              <a:t>" (</a:t>
            </a:r>
            <a:r>
              <a:rPr lang="en-US" dirty="0" err="1"/>
              <a:t>bahasa</a:t>
            </a:r>
            <a:r>
              <a:rPr lang="en-US" dirty="0"/>
              <a:t> Latin) yang </a:t>
            </a:r>
            <a:r>
              <a:rPr lang="en-US" dirty="0" err="1"/>
              <a:t>berarti</a:t>
            </a:r>
            <a:r>
              <a:rPr lang="en-US" dirty="0"/>
              <a:t> "</a:t>
            </a:r>
            <a:r>
              <a:rPr lang="en-US" dirty="0" err="1"/>
              <a:t>kuat</a:t>
            </a:r>
            <a:r>
              <a:rPr lang="en-US" dirty="0"/>
              <a:t>': 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, valid </a:t>
            </a:r>
            <a:r>
              <a:rPr lang="en-US" dirty="0" err="1"/>
              <a:t>berarti</a:t>
            </a:r>
            <a:r>
              <a:rPr lang="en-US" dirty="0"/>
              <a:t> "</a:t>
            </a:r>
            <a:r>
              <a:rPr lang="en-US" dirty="0" err="1"/>
              <a:t>sah</a:t>
            </a:r>
            <a:r>
              <a:rPr lang="en-US" dirty="0"/>
              <a:t>;"'</a:t>
            </a:r>
            <a:r>
              <a:rPr lang="en-US" dirty="0" err="1"/>
              <a:t>absah</a:t>
            </a:r>
            <a:r>
              <a:rPr lang="en-US" dirty="0"/>
              <a:t> ""</a:t>
            </a:r>
            <a:r>
              <a:rPr lang="en-US" dirty="0" err="1"/>
              <a:t>kuat</a:t>
            </a:r>
            <a:r>
              <a:rPr lang="en-US" dirty="0"/>
              <a:t>;' </a:t>
            </a:r>
            <a:r>
              <a:rPr lang="en-US" dirty="0" err="1"/>
              <a:t>atau</a:t>
            </a:r>
            <a:r>
              <a:rPr lang="en-US" dirty="0"/>
              <a:t> "</a:t>
            </a:r>
            <a:r>
              <a:rPr lang="en-US" dirty="0" err="1"/>
              <a:t>sahih</a:t>
            </a:r>
            <a:r>
              <a:rPr lang="en-US" dirty="0"/>
              <a:t>" : </a:t>
            </a:r>
            <a:endParaRPr lang="en-US" dirty="0" smtClean="0"/>
          </a:p>
          <a:p>
            <a:r>
              <a:rPr lang="en-US" dirty="0" err="1" smtClean="0"/>
              <a:t>Perkataan</a:t>
            </a:r>
            <a:r>
              <a:rPr lang="en-US" dirty="0" smtClean="0"/>
              <a:t> </a:t>
            </a:r>
            <a:r>
              <a:rPr lang="en-US" dirty="0"/>
              <a:t>"</a:t>
            </a:r>
            <a:r>
              <a:rPr lang="en-US" dirty="0" err="1"/>
              <a:t>validitas</a:t>
            </a:r>
            <a:r>
              <a:rPr lang="en-US" dirty="0"/>
              <a:t>" </a:t>
            </a:r>
            <a:r>
              <a:rPr lang="en-US" dirty="0" err="1"/>
              <a:t>atau</a:t>
            </a:r>
            <a:r>
              <a:rPr lang="en-US" dirty="0"/>
              <a:t> "</a:t>
            </a:r>
            <a:r>
              <a:rPr lang="en-US" dirty="0" err="1"/>
              <a:t>keabsahan</a:t>
            </a:r>
            <a:r>
              <a:rPr lang="en-US" dirty="0"/>
              <a:t>"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/>
              <a:t>"</a:t>
            </a:r>
            <a:r>
              <a:rPr lang="en-US" dirty="0" err="1"/>
              <a:t>kesahihan</a:t>
            </a:r>
            <a:r>
              <a:rPr lang="en-US" dirty="0"/>
              <a:t>"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valid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tidaknya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.</a:t>
            </a:r>
          </a:p>
          <a:p>
            <a:r>
              <a:rPr lang="en-US" dirty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validitasnya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valid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kesimpulannya</a:t>
            </a:r>
            <a:r>
              <a:rPr lang="en-US" dirty="0"/>
              <a:t> </a:t>
            </a:r>
            <a:r>
              <a:rPr lang="en-US" dirty="0" err="1"/>
              <a:t>berakar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premis-premisnya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premis­premis</a:t>
            </a:r>
            <a:r>
              <a:rPr lang="en-US" dirty="0"/>
              <a:t> </a:t>
            </a:r>
            <a:r>
              <a:rPr lang="en-US" dirty="0" err="1"/>
              <a:t>meniscayakan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r>
              <a:rPr lang="en-US" dirty="0"/>
              <a:t>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kesesuaian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.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fakta</a:t>
            </a:r>
            <a:r>
              <a:rPr lang="en-US" dirty="0"/>
              <a:t>.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benar,jika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fakta</a:t>
            </a:r>
            <a:endParaRPr lang="en-US" dirty="0" smtClean="0"/>
          </a:p>
          <a:p>
            <a:r>
              <a:rPr lang="en-US" dirty="0" err="1"/>
              <a:t>validitas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r>
              <a:rPr lang="en-US" dirty="0"/>
              <a:t>.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dinilai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dinilai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pernyataannya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Empat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/>
              <a:t>Kebenaran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Korespondensi</a:t>
            </a:r>
            <a:r>
              <a:rPr lang="en-US" b="1" dirty="0"/>
              <a:t> yang </a:t>
            </a:r>
            <a:r>
              <a:rPr lang="en-US" b="1" dirty="0" err="1"/>
              <a:t>menyatakan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</a:t>
            </a:r>
            <a:r>
              <a:rPr lang="en-US" b="1" dirty="0" err="1"/>
              <a:t>sebuah</a:t>
            </a:r>
            <a:r>
              <a:rPr lang="en-US" b="1" dirty="0"/>
              <a:t> </a:t>
            </a:r>
            <a:r>
              <a:rPr lang="en-US" b="1" dirty="0" err="1"/>
              <a:t>pernyataan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 smtClean="0"/>
              <a:t>be‘nar</a:t>
            </a:r>
            <a:r>
              <a:rPr lang="en-US" b="1" dirty="0" smtClean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isinya</a:t>
            </a:r>
            <a:r>
              <a:rPr lang="en-US" b="1" dirty="0"/>
              <a:t> </a:t>
            </a:r>
            <a:r>
              <a:rPr lang="en-US" b="1" dirty="0" err="1"/>
              <a:t>sesuai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mencerminkan</a:t>
            </a:r>
            <a:r>
              <a:rPr lang="en-US" b="1" dirty="0"/>
              <a:t> </a:t>
            </a:r>
            <a:r>
              <a:rPr lang="en-US" b="1" dirty="0" err="1"/>
              <a:t>kenyataannya</a:t>
            </a:r>
            <a:r>
              <a:rPr lang="en-US" b="1" dirty="0"/>
              <a:t> </a:t>
            </a:r>
            <a:r>
              <a:rPr lang="en-US" b="1" dirty="0" err="1"/>
              <a:t>sebagaimana</a:t>
            </a:r>
            <a:r>
              <a:rPr lang="en-US" b="1" dirty="0"/>
              <a:t> </a:t>
            </a:r>
            <a:r>
              <a:rPr lang="en-US" b="1" dirty="0" err="1"/>
              <a:t>adanya</a:t>
            </a:r>
            <a:r>
              <a:rPr lang="en-US" b="1" dirty="0"/>
              <a:t>.</a:t>
            </a:r>
            <a:endParaRPr lang="en-US" dirty="0"/>
          </a:p>
          <a:p>
            <a:pPr lvl="0"/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Koherensi</a:t>
            </a:r>
            <a:r>
              <a:rPr lang="en-US" b="1" dirty="0"/>
              <a:t> yang </a:t>
            </a:r>
            <a:r>
              <a:rPr lang="en-US" b="1" dirty="0" err="1"/>
              <a:t>menyatakan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</a:t>
            </a:r>
            <a:r>
              <a:rPr lang="en-US" b="1" dirty="0" err="1"/>
              <a:t>kebenaran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kesesuaian</a:t>
            </a:r>
            <a:r>
              <a:rPr lang="en-US" b="1" dirty="0"/>
              <a:t> </a:t>
            </a:r>
            <a:r>
              <a:rPr lang="en-US" b="1" dirty="0" err="1"/>
              <a:t>antara</a:t>
            </a:r>
            <a:r>
              <a:rPr lang="en-US" b="1" dirty="0"/>
              <a:t> </a:t>
            </a:r>
            <a:r>
              <a:rPr lang="en-US" b="1" dirty="0" err="1"/>
              <a:t>sebuah</a:t>
            </a:r>
            <a:r>
              <a:rPr lang="en-US" b="1" dirty="0"/>
              <a:t> </a:t>
            </a:r>
            <a:r>
              <a:rPr lang="en-US" b="1" dirty="0" err="1"/>
              <a:t>pernyataan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pernyataan-pernyataan</a:t>
            </a:r>
            <a:r>
              <a:rPr lang="en-US" b="1" dirty="0"/>
              <a:t> </a:t>
            </a:r>
            <a:r>
              <a:rPr lang="en-US" b="1" dirty="0" err="1"/>
              <a:t>lainnya</a:t>
            </a:r>
            <a:r>
              <a:rPr lang="en-US" b="1" dirty="0"/>
              <a:t> yang </a:t>
            </a:r>
            <a:r>
              <a:rPr lang="en-US" b="1" dirty="0" err="1"/>
              <a:t>sudah</a:t>
            </a:r>
            <a:r>
              <a:rPr lang="en-US" b="1" dirty="0"/>
              <a:t> </a:t>
            </a:r>
            <a:r>
              <a:rPr lang="en-US" b="1" dirty="0" err="1"/>
              <a:t>diteri­ma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benar</a:t>
            </a:r>
            <a:r>
              <a:rPr lang="en-US" b="1" dirty="0"/>
              <a:t>.</a:t>
            </a:r>
            <a:endParaRPr lang="en-US" dirty="0"/>
          </a:p>
          <a:p>
            <a:pPr lvl="0"/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Pragmatik</a:t>
            </a:r>
            <a:r>
              <a:rPr lang="en-US" b="1" dirty="0"/>
              <a:t> yang </a:t>
            </a:r>
            <a:r>
              <a:rPr lang="en-US" b="1" dirty="0" err="1"/>
              <a:t>menyatakan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yang </a:t>
            </a:r>
            <a:r>
              <a:rPr lang="en-US" b="1" dirty="0" err="1"/>
              <a:t>benar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yang </a:t>
            </a:r>
            <a:r>
              <a:rPr lang="en-US" b="1" dirty="0" err="1"/>
              <a:t>efektif</a:t>
            </a:r>
            <a:r>
              <a:rPr lang="en-US" b="1" dirty="0"/>
              <a:t>.</a:t>
            </a:r>
            <a:endParaRPr lang="en-US" dirty="0"/>
          </a:p>
          <a:p>
            <a:pPr lvl="0"/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Intersubjektivitas</a:t>
            </a:r>
            <a:r>
              <a:rPr lang="en-US" b="1" dirty="0"/>
              <a:t> yang </a:t>
            </a:r>
            <a:r>
              <a:rPr lang="en-US" b="1" dirty="0" err="1"/>
              <a:t>menyatakan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</a:t>
            </a:r>
            <a:r>
              <a:rPr lang="en-US" b="1" dirty="0" err="1"/>
              <a:t>kebenaran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kesesuaian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konsensus</a:t>
            </a:r>
            <a:r>
              <a:rPr lang="en-US" b="1" dirty="0"/>
              <a:t> yang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dicapai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diterima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orang</a:t>
            </a:r>
            <a:r>
              <a:rPr lang="en-US" b="1" dirty="0"/>
              <a:t>, </a:t>
            </a:r>
            <a:r>
              <a:rPr lang="en-US" b="1" dirty="0" err="1"/>
              <a:t>terutama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kalangan</a:t>
            </a:r>
            <a:r>
              <a:rPr lang="en-US" b="1" dirty="0"/>
              <a:t> </a:t>
            </a:r>
            <a:r>
              <a:rPr lang="en-US" b="1" dirty="0" err="1"/>
              <a:t>para</a:t>
            </a:r>
            <a:r>
              <a:rPr lang="en-US" b="1" dirty="0"/>
              <a:t> </a:t>
            </a:r>
            <a:r>
              <a:rPr lang="en-US" b="1" dirty="0" err="1"/>
              <a:t>pakar</a:t>
            </a:r>
            <a:r>
              <a:rPr lang="en-US" b="1" dirty="0"/>
              <a:t> </a:t>
            </a:r>
            <a:r>
              <a:rPr lang="en-US" b="1" dirty="0" err="1"/>
              <a:t>sekeahlian</a:t>
            </a:r>
            <a:r>
              <a:rPr lang="en-US" b="1" dirty="0"/>
              <a:t>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en-US" sz="2000" b="1" dirty="0" err="1"/>
              <a:t>Validitas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suatu</a:t>
            </a:r>
            <a:r>
              <a:rPr lang="en-US" sz="2000" b="1" dirty="0"/>
              <a:t> </a:t>
            </a:r>
            <a:r>
              <a:rPr lang="en-US" sz="2000" b="1" dirty="0" err="1"/>
              <a:t>argumen</a:t>
            </a:r>
            <a:r>
              <a:rPr lang="en-US" sz="2000" b="1" dirty="0"/>
              <a:t>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tergantung</a:t>
            </a:r>
            <a:r>
              <a:rPr lang="en-US" sz="2000" b="1" dirty="0"/>
              <a:t> </a:t>
            </a:r>
            <a:r>
              <a:rPr lang="en-US" sz="2000" b="1" dirty="0" err="1"/>
              <a:t>pada</a:t>
            </a:r>
            <a:r>
              <a:rPr lang="en-US" sz="2000" b="1" dirty="0"/>
              <a:t> </a:t>
            </a:r>
            <a:r>
              <a:rPr lang="en-US" sz="2000" b="1" dirty="0" err="1"/>
              <a:t>kebenaran</a:t>
            </a:r>
            <a:r>
              <a:rPr lang="en-US" sz="2000" b="1" dirty="0"/>
              <a:t> </a:t>
            </a:r>
            <a:r>
              <a:rPr lang="en-US" sz="2000" b="1" dirty="0" err="1"/>
              <a:t>dari</a:t>
            </a:r>
            <a:r>
              <a:rPr lang="en-US" sz="2000" b="1" dirty="0"/>
              <a:t> </a:t>
            </a:r>
            <a:r>
              <a:rPr lang="en-US" sz="2000" b="1" dirty="0" err="1"/>
              <a:t>pernyataan</a:t>
            </a:r>
            <a:r>
              <a:rPr lang="en-US" sz="2000" b="1" dirty="0"/>
              <a:t> ­</a:t>
            </a:r>
            <a:r>
              <a:rPr lang="en-US" sz="2000" b="1" dirty="0" err="1"/>
              <a:t>pernyataan</a:t>
            </a:r>
            <a:r>
              <a:rPr lang="en-US" sz="2000" b="1" dirty="0"/>
              <a:t> yang </a:t>
            </a:r>
            <a:r>
              <a:rPr lang="en-US" sz="2000" b="1" dirty="0" err="1"/>
              <a:t>mewujudkan</a:t>
            </a:r>
            <a:r>
              <a:rPr lang="en-US" sz="2000" b="1" dirty="0"/>
              <a:t> </a:t>
            </a:r>
            <a:r>
              <a:rPr lang="en-US" sz="2000" b="1" dirty="0" err="1"/>
              <a:t>argumen</a:t>
            </a:r>
            <a:r>
              <a:rPr lang="en-US" sz="2000" b="1" dirty="0"/>
              <a:t> </a:t>
            </a:r>
            <a:r>
              <a:rPr lang="en-US" sz="2000" b="1" dirty="0" err="1" smtClean="0"/>
              <a:t>tersebut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err="1"/>
              <a:t>Perhatikan</a:t>
            </a:r>
            <a:r>
              <a:rPr lang="en-US" b="1" dirty="0"/>
              <a:t> </a:t>
            </a:r>
            <a:r>
              <a:rPr lang="en-US" b="1" dirty="0" err="1" smtClean="0"/>
              <a:t>contoh-contoh</a:t>
            </a:r>
            <a:endParaRPr lang="en-US" b="1" dirty="0" smtClean="0"/>
          </a:p>
          <a:p>
            <a:pPr lvl="0">
              <a:buNone/>
            </a:pPr>
            <a:r>
              <a:rPr lang="en-US" sz="1700" b="1" dirty="0" smtClean="0"/>
              <a:t>1.  </a:t>
            </a:r>
            <a:r>
              <a:rPr lang="en-US" sz="1700" b="1" dirty="0" err="1" smtClean="0"/>
              <a:t>Tuhan</a:t>
            </a:r>
            <a:r>
              <a:rPr lang="en-US" sz="1700" b="1" dirty="0" smtClean="0"/>
              <a:t> </a:t>
            </a:r>
            <a:r>
              <a:rPr lang="en-US" sz="1700" b="1" dirty="0" err="1"/>
              <a:t>adalah</a:t>
            </a:r>
            <a:r>
              <a:rPr lang="en-US" sz="1700" b="1" dirty="0"/>
              <a:t> </a:t>
            </a:r>
            <a:r>
              <a:rPr lang="en-US" sz="1700" b="1" dirty="0" err="1"/>
              <a:t>cinta</a:t>
            </a:r>
            <a:r>
              <a:rPr lang="en-US" sz="1700" b="1" dirty="0"/>
              <a:t>.</a:t>
            </a:r>
            <a:endParaRPr lang="en-US" sz="1700" dirty="0"/>
          </a:p>
          <a:p>
            <a:pPr>
              <a:buNone/>
            </a:pPr>
            <a:r>
              <a:rPr lang="en-US" sz="1700" b="1" dirty="0" smtClean="0"/>
              <a:t>     </a:t>
            </a:r>
            <a:r>
              <a:rPr lang="en-US" sz="1700" b="1" dirty="0" err="1" smtClean="0"/>
              <a:t>Cinta</a:t>
            </a:r>
            <a:r>
              <a:rPr lang="en-US" sz="1700" b="1" dirty="0" smtClean="0"/>
              <a:t> </a:t>
            </a:r>
            <a:r>
              <a:rPr lang="en-US" sz="1700" b="1" dirty="0" err="1"/>
              <a:t>adalah</a:t>
            </a:r>
            <a:r>
              <a:rPr lang="en-US" sz="1700" b="1" dirty="0"/>
              <a:t> </a:t>
            </a:r>
            <a:r>
              <a:rPr lang="en-US" sz="1700" b="1" dirty="0" err="1"/>
              <a:t>buta</a:t>
            </a:r>
            <a:r>
              <a:rPr lang="en-US" sz="1700" b="1" dirty="0"/>
              <a:t>. </a:t>
            </a:r>
            <a:endParaRPr lang="en-US" sz="1700" dirty="0"/>
          </a:p>
          <a:p>
            <a:pPr>
              <a:buNone/>
            </a:pPr>
            <a:r>
              <a:rPr lang="en-US" sz="1700" b="1" dirty="0" smtClean="0"/>
              <a:t>      </a:t>
            </a:r>
            <a:r>
              <a:rPr lang="en-US" sz="1700" b="1" dirty="0" err="1" smtClean="0"/>
              <a:t>Jadi,Tuhan</a:t>
            </a:r>
            <a:r>
              <a:rPr lang="en-US" sz="1700" b="1" dirty="0" smtClean="0"/>
              <a:t> </a:t>
            </a:r>
            <a:r>
              <a:rPr lang="en-US" sz="1700" b="1" dirty="0" err="1"/>
              <a:t>adalah</a:t>
            </a:r>
            <a:r>
              <a:rPr lang="en-US" sz="1700" b="1" dirty="0"/>
              <a:t> </a:t>
            </a:r>
            <a:r>
              <a:rPr lang="en-US" sz="1700" b="1" dirty="0" err="1"/>
              <a:t>buta</a:t>
            </a:r>
            <a:r>
              <a:rPr lang="en-US" sz="1700" b="1" dirty="0"/>
              <a:t>. </a:t>
            </a:r>
            <a:endParaRPr lang="en-US" sz="1700" dirty="0"/>
          </a:p>
          <a:p>
            <a:pPr lvl="0"/>
            <a:endParaRPr lang="en-US" sz="1700" b="1" dirty="0" smtClean="0"/>
          </a:p>
          <a:p>
            <a:pPr lvl="0">
              <a:buNone/>
            </a:pPr>
            <a:r>
              <a:rPr lang="en-US" sz="1700" b="1" dirty="0" smtClean="0"/>
              <a:t>2. </a:t>
            </a:r>
            <a:r>
              <a:rPr lang="en-US" sz="1700" b="1" dirty="0" err="1" smtClean="0"/>
              <a:t>Semua</a:t>
            </a:r>
            <a:r>
              <a:rPr lang="en-US" sz="1700" b="1" dirty="0" smtClean="0"/>
              <a:t> </a:t>
            </a:r>
            <a:r>
              <a:rPr lang="en-US" sz="1700" b="1" dirty="0" err="1"/>
              <a:t>orang</a:t>
            </a:r>
            <a:r>
              <a:rPr lang="en-US" sz="1700" b="1" dirty="0"/>
              <a:t> </a:t>
            </a:r>
            <a:r>
              <a:rPr lang="en-US" sz="1700" b="1" dirty="0" err="1"/>
              <a:t>sopan</a:t>
            </a:r>
            <a:r>
              <a:rPr lang="en-US" sz="1700" b="1" dirty="0"/>
              <a:t> </a:t>
            </a:r>
            <a:r>
              <a:rPr lang="en-US" sz="1700" b="1" dirty="0" err="1"/>
              <a:t>adalah</a:t>
            </a:r>
            <a:r>
              <a:rPr lang="en-US" sz="1700" b="1" dirty="0"/>
              <a:t> </a:t>
            </a:r>
            <a:r>
              <a:rPr lang="en-US" sz="1700" b="1" dirty="0" err="1"/>
              <a:t>peramah</a:t>
            </a:r>
            <a:r>
              <a:rPr lang="en-US" sz="1700" b="1" dirty="0"/>
              <a:t>. </a:t>
            </a:r>
            <a:endParaRPr lang="en-US" sz="1700" dirty="0"/>
          </a:p>
          <a:p>
            <a:pPr>
              <a:buNone/>
            </a:pPr>
            <a:r>
              <a:rPr lang="en-US" sz="1700" b="1" dirty="0" smtClean="0"/>
              <a:t>     </a:t>
            </a:r>
            <a:r>
              <a:rPr lang="en-US" sz="1700" b="1" dirty="0" err="1" smtClean="0"/>
              <a:t>Beberapa</a:t>
            </a:r>
            <a:r>
              <a:rPr lang="en-US" sz="1700" b="1" dirty="0" smtClean="0"/>
              <a:t> </a:t>
            </a:r>
            <a:r>
              <a:rPr lang="en-US" sz="1700" b="1" dirty="0" err="1"/>
              <a:t>petenis</a:t>
            </a:r>
            <a:r>
              <a:rPr lang="en-US" sz="1700" b="1" dirty="0"/>
              <a:t> </a:t>
            </a:r>
            <a:r>
              <a:rPr lang="en-US" sz="1700" b="1" dirty="0" err="1"/>
              <a:t>adalah</a:t>
            </a:r>
            <a:r>
              <a:rPr lang="en-US" sz="1700" b="1" dirty="0"/>
              <a:t> </a:t>
            </a:r>
            <a:r>
              <a:rPr lang="en-US" sz="1700" b="1" dirty="0" err="1"/>
              <a:t>bukan</a:t>
            </a:r>
            <a:r>
              <a:rPr lang="en-US" sz="1700" b="1" dirty="0"/>
              <a:t> </a:t>
            </a:r>
            <a:r>
              <a:rPr lang="en-US" sz="1700" b="1" dirty="0" err="1"/>
              <a:t>orang</a:t>
            </a:r>
            <a:r>
              <a:rPr lang="en-US" sz="1700" b="1" dirty="0"/>
              <a:t> </a:t>
            </a:r>
            <a:r>
              <a:rPr lang="en-US" sz="1700" b="1" dirty="0" err="1"/>
              <a:t>sopan</a:t>
            </a:r>
            <a:r>
              <a:rPr lang="en-US" sz="1700" b="1" dirty="0"/>
              <a:t>. </a:t>
            </a:r>
            <a:endParaRPr lang="en-US" sz="1700" dirty="0"/>
          </a:p>
          <a:p>
            <a:pPr>
              <a:buNone/>
            </a:pPr>
            <a:r>
              <a:rPr lang="en-US" sz="1700" b="1" dirty="0" smtClean="0"/>
              <a:t>     </a:t>
            </a:r>
            <a:r>
              <a:rPr lang="en-US" sz="1700" b="1" dirty="0" err="1" smtClean="0"/>
              <a:t>Jadi</a:t>
            </a:r>
            <a:r>
              <a:rPr lang="en-US" sz="1700" b="1" dirty="0"/>
              <a:t>, </a:t>
            </a:r>
            <a:r>
              <a:rPr lang="en-US" sz="1700" b="1" dirty="0" err="1"/>
              <a:t>beberapa</a:t>
            </a:r>
            <a:r>
              <a:rPr lang="en-US" sz="1700" b="1" dirty="0"/>
              <a:t> </a:t>
            </a:r>
            <a:r>
              <a:rPr lang="en-US" sz="1700" b="1" dirty="0" err="1"/>
              <a:t>petenis</a:t>
            </a:r>
            <a:r>
              <a:rPr lang="en-US" sz="1700" b="1" dirty="0"/>
              <a:t> </a:t>
            </a:r>
            <a:r>
              <a:rPr lang="en-US" sz="1700" b="1" dirty="0" err="1"/>
              <a:t>adalah</a:t>
            </a:r>
            <a:r>
              <a:rPr lang="en-US" sz="1700" b="1" dirty="0"/>
              <a:t> </a:t>
            </a:r>
            <a:r>
              <a:rPr lang="en-US" sz="1700" b="1" dirty="0" err="1"/>
              <a:t>bukan</a:t>
            </a:r>
            <a:r>
              <a:rPr lang="en-US" sz="1700" b="1" dirty="0"/>
              <a:t> </a:t>
            </a:r>
            <a:r>
              <a:rPr lang="en-US" sz="1700" b="1" dirty="0" err="1"/>
              <a:t>peramah</a:t>
            </a:r>
            <a:r>
              <a:rPr lang="en-US" sz="1700" b="1" dirty="0"/>
              <a:t>. </a:t>
            </a:r>
            <a:endParaRPr lang="en-US" sz="1700" b="1" dirty="0" smtClean="0"/>
          </a:p>
          <a:p>
            <a:pPr lvl="0">
              <a:buNone/>
            </a:pPr>
            <a:endParaRPr lang="en-US" sz="1800" b="1" dirty="0" smtClean="0"/>
          </a:p>
          <a:p>
            <a:pPr lvl="0">
              <a:buNone/>
            </a:pPr>
            <a:r>
              <a:rPr lang="en-US" sz="1800" b="1" dirty="0" smtClean="0"/>
              <a:t>3. </a:t>
            </a:r>
            <a:r>
              <a:rPr lang="en-US" sz="1800" b="1" dirty="0" err="1" smtClean="0"/>
              <a:t>Semua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mantan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Presiden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adalah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orang</a:t>
            </a:r>
            <a:r>
              <a:rPr lang="en-US" sz="1800" b="1" dirty="0" smtClean="0"/>
              <a:t>  </a:t>
            </a:r>
            <a:r>
              <a:rPr lang="en-US" sz="1800" b="1" dirty="0" err="1" smtClean="0"/>
              <a:t>bertanggungjawab</a:t>
            </a:r>
            <a:r>
              <a:rPr lang="en-US" sz="1800" b="1" dirty="0" smtClean="0"/>
              <a:t>. </a:t>
            </a:r>
            <a:endParaRPr lang="en-US" sz="1800" dirty="0" smtClean="0"/>
          </a:p>
          <a:p>
            <a:pPr>
              <a:buNone/>
            </a:pPr>
            <a:r>
              <a:rPr lang="en-US" sz="1800" b="1" dirty="0" smtClean="0"/>
              <a:t>     Sukarno </a:t>
            </a:r>
            <a:r>
              <a:rPr lang="en-US" sz="1800" b="1" dirty="0" err="1" smtClean="0"/>
              <a:t>adalah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orang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bertanggungjawab</a:t>
            </a:r>
            <a:r>
              <a:rPr lang="en-US" sz="1800" b="1" dirty="0" smtClean="0"/>
              <a:t>.</a:t>
            </a:r>
            <a:endParaRPr lang="en-US" sz="1800" dirty="0" smtClean="0"/>
          </a:p>
          <a:p>
            <a:pPr>
              <a:buNone/>
            </a:pPr>
            <a:r>
              <a:rPr lang="en-US" sz="1800" b="1" dirty="0" smtClean="0"/>
              <a:t>      </a:t>
            </a:r>
            <a:r>
              <a:rPr lang="en-US" sz="1800" b="1" dirty="0" err="1" smtClean="0"/>
              <a:t>Jadi</a:t>
            </a:r>
            <a:r>
              <a:rPr lang="en-US" sz="1800" b="1" dirty="0" smtClean="0"/>
              <a:t>, Sukarno </a:t>
            </a:r>
            <a:r>
              <a:rPr lang="en-US" sz="1800" b="1" dirty="0" err="1" smtClean="0"/>
              <a:t>adalah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mantan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Presiden</a:t>
            </a:r>
            <a:r>
              <a:rPr lang="en-US" sz="1800" b="1" dirty="0" smtClean="0"/>
              <a:t>.</a:t>
            </a:r>
            <a:endParaRPr lang="en-US" sz="1800" dirty="0" smtClean="0"/>
          </a:p>
          <a:p>
            <a:pPr lvl="0"/>
            <a:endParaRPr lang="en-US" sz="1800" b="1" dirty="0" smtClean="0"/>
          </a:p>
          <a:p>
            <a:pPr lvl="0">
              <a:buNone/>
            </a:pPr>
            <a:r>
              <a:rPr lang="en-US" sz="1800" b="1" dirty="0" smtClean="0"/>
              <a:t>4. </a:t>
            </a:r>
            <a:r>
              <a:rPr lang="en-US" sz="1800" b="1" dirty="0" err="1" smtClean="0"/>
              <a:t>Revolusi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Perancis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terjadi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sesudah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Revolusi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Rusia</a:t>
            </a:r>
            <a:r>
              <a:rPr lang="en-US" sz="1800" b="1" dirty="0" smtClean="0"/>
              <a:t>. </a:t>
            </a:r>
            <a:endParaRPr lang="en-US" sz="1800" dirty="0" smtClean="0"/>
          </a:p>
          <a:p>
            <a:pPr>
              <a:buNone/>
            </a:pPr>
            <a:r>
              <a:rPr lang="en-US" sz="1800" b="1" dirty="0" smtClean="0"/>
              <a:t>     </a:t>
            </a:r>
            <a:r>
              <a:rPr lang="en-US" sz="1800" b="1" dirty="0" err="1" smtClean="0"/>
              <a:t>Revolusi</a:t>
            </a:r>
            <a:r>
              <a:rPr lang="en-US" sz="1800" b="1" dirty="0" smtClean="0"/>
              <a:t> Indonesia </a:t>
            </a:r>
            <a:r>
              <a:rPr lang="en-US" sz="1800" b="1" dirty="0" err="1" smtClean="0"/>
              <a:t>terjadi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sesudah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Revolusi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Perancis</a:t>
            </a:r>
            <a:r>
              <a:rPr lang="en-US" sz="1800" b="1" dirty="0" smtClean="0"/>
              <a:t>. </a:t>
            </a:r>
            <a:endParaRPr lang="en-US" sz="1800" dirty="0" smtClean="0"/>
          </a:p>
          <a:p>
            <a:pPr>
              <a:buNone/>
            </a:pPr>
            <a:r>
              <a:rPr lang="en-US" sz="1800" b="1" dirty="0" smtClean="0"/>
              <a:t>     </a:t>
            </a:r>
            <a:r>
              <a:rPr lang="en-US" sz="1800" b="1" dirty="0" err="1" smtClean="0"/>
              <a:t>Jadi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Revolusi</a:t>
            </a:r>
            <a:r>
              <a:rPr lang="en-US" sz="1800" b="1" dirty="0" smtClean="0"/>
              <a:t> Indonesia </a:t>
            </a:r>
            <a:r>
              <a:rPr lang="en-US" sz="1800" b="1" dirty="0" err="1" smtClean="0"/>
              <a:t>terjadi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sesudah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Revolusi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Rusia</a:t>
            </a:r>
            <a:r>
              <a:rPr lang="en-US" sz="1800" b="1" dirty="0" smtClean="0"/>
              <a:t>.</a:t>
            </a:r>
            <a:endParaRPr lang="en-US" sz="1800" dirty="0" smtClean="0"/>
          </a:p>
          <a:p>
            <a:pPr>
              <a:buNone/>
            </a:pPr>
            <a:endParaRPr lang="en-US" sz="1700" dirty="0"/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1, </a:t>
            </a:r>
            <a:r>
              <a:rPr lang="en-US" dirty="0" err="1"/>
              <a:t>argumennya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valid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kesimpulannya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contoh</a:t>
            </a:r>
            <a:r>
              <a:rPr lang="en-US" dirty="0"/>
              <a:t> 2,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pernyataannya</a:t>
            </a:r>
            <a:r>
              <a:rPr lang="en-US" dirty="0"/>
              <a:t> (</a:t>
            </a:r>
            <a:r>
              <a:rPr lang="en-US" dirty="0" err="1"/>
              <a:t>premis-premis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) </a:t>
            </a:r>
            <a:r>
              <a:rPr lang="en-US" dirty="0" err="1"/>
              <a:t>benar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argumennya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valid. 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/>
              <a:t>3,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valid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contoh</a:t>
            </a:r>
            <a:r>
              <a:rPr lang="en-US" dirty="0"/>
              <a:t> 4,argumennya valid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premis</a:t>
            </a:r>
            <a:r>
              <a:rPr lang="en-US" dirty="0"/>
              <a:t> yang </a:t>
            </a:r>
            <a:r>
              <a:rPr lang="en-US" dirty="0" err="1"/>
              <a:t>salah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en-US" sz="2800" b="1" dirty="0"/>
              <a:t>Dari </a:t>
            </a:r>
            <a:r>
              <a:rPr lang="en-US" sz="2800" b="1" dirty="0" err="1"/>
              <a:t>contoh-contoh</a:t>
            </a:r>
            <a:r>
              <a:rPr lang="en-US" sz="2800" b="1" dirty="0"/>
              <a:t> </a:t>
            </a:r>
            <a:r>
              <a:rPr lang="en-US" sz="2800" b="1" dirty="0" err="1"/>
              <a:t>tadi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ditarik</a:t>
            </a:r>
            <a:r>
              <a:rPr lang="en-US" sz="2800" b="1" dirty="0"/>
              <a:t> </a:t>
            </a:r>
            <a:r>
              <a:rPr lang="en-US" sz="2800" b="1" dirty="0" err="1"/>
              <a:t>kesimpulan</a:t>
            </a:r>
            <a:r>
              <a:rPr lang="en-US" sz="2800" b="1" dirty="0"/>
              <a:t> </a:t>
            </a:r>
            <a:r>
              <a:rPr lang="en-US" sz="2800" b="1" dirty="0" err="1"/>
              <a:t>bahwa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kegiatan</a:t>
            </a:r>
            <a:r>
              <a:rPr lang="en-US" sz="2800" b="1" dirty="0"/>
              <a:t> </a:t>
            </a:r>
            <a:r>
              <a:rPr lang="en-US" sz="2800" b="1" dirty="0" err="1"/>
              <a:t>berpikir</a:t>
            </a:r>
            <a:r>
              <a:rPr lang="en-US" sz="2800" b="1" dirty="0"/>
              <a:t> </a:t>
            </a:r>
            <a:r>
              <a:rPr lang="en-US" sz="2800" b="1" dirty="0" err="1"/>
              <a:t>dapat</a:t>
            </a:r>
            <a:r>
              <a:rPr lang="en-US" sz="2800" b="1" dirty="0"/>
              <a:t> </a:t>
            </a:r>
            <a:r>
              <a:rPr lang="en-US" sz="2800" b="1" dirty="0" err="1"/>
              <a:t>terjadi</a:t>
            </a:r>
            <a:r>
              <a:rPr lang="en-US" sz="2800" b="1" dirty="0"/>
              <a:t> </a:t>
            </a:r>
            <a:r>
              <a:rPr lang="en-US" sz="2800" b="1" dirty="0" err="1"/>
              <a:t>diajukan</a:t>
            </a:r>
            <a:r>
              <a:rPr lang="en-US" sz="2800" b="1" dirty="0"/>
              <a:t> </a:t>
            </a:r>
            <a:r>
              <a:rPr lang="en-US" sz="2800" b="1" dirty="0" err="1"/>
              <a:t>argumen-argumen</a:t>
            </a:r>
            <a:r>
              <a:rPr lang="en-US" sz="2800" b="1" dirty="0"/>
              <a:t>: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lphaLcParenR"/>
            </a:pP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kesimpulan</a:t>
            </a:r>
            <a:r>
              <a:rPr lang="en-US" b="1" dirty="0"/>
              <a:t> yang </a:t>
            </a:r>
            <a:r>
              <a:rPr lang="en-US" b="1" dirty="0" err="1"/>
              <a:t>benar</a:t>
            </a:r>
            <a:r>
              <a:rPr lang="en-US" b="1" dirty="0"/>
              <a:t>, </a:t>
            </a:r>
            <a:r>
              <a:rPr lang="en-US" b="1" dirty="0" err="1"/>
              <a:t>ditarik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premis-premis</a:t>
            </a:r>
            <a:r>
              <a:rPr lang="en-US" b="1" dirty="0"/>
              <a:t> yang </a:t>
            </a:r>
            <a:r>
              <a:rPr lang="en-US" b="1" dirty="0" err="1"/>
              <a:t>salah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argumen</a:t>
            </a:r>
            <a:r>
              <a:rPr lang="en-US" b="1" dirty="0"/>
              <a:t> yang valid.</a:t>
            </a:r>
            <a:endParaRPr lang="en-US" dirty="0"/>
          </a:p>
          <a:p>
            <a:pPr marL="514350" lvl="0" indent="-514350">
              <a:buFont typeface="+mj-lt"/>
              <a:buAutoNum type="alphaLcParenR"/>
            </a:pP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premis-premis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kesimpulan</a:t>
            </a:r>
            <a:r>
              <a:rPr lang="en-US" b="1" dirty="0"/>
              <a:t> yang </a:t>
            </a:r>
            <a:r>
              <a:rPr lang="en-US" b="1" dirty="0" err="1"/>
              <a:t>benar</a:t>
            </a:r>
            <a:r>
              <a:rPr lang="en-US" b="1" dirty="0"/>
              <a:t>, </a:t>
            </a:r>
            <a:r>
              <a:rPr lang="en-US" b="1" dirty="0" err="1"/>
              <a:t>tetapi</a:t>
            </a:r>
            <a:r>
              <a:rPr lang="en-US" b="1" dirty="0"/>
              <a:t> </a:t>
            </a:r>
            <a:r>
              <a:rPr lang="en-US" b="1" dirty="0" err="1"/>
              <a:t>argumennya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valid.</a:t>
            </a:r>
            <a:endParaRPr lang="en-US" dirty="0"/>
          </a:p>
          <a:p>
            <a:pPr marL="514350" lvl="0" indent="-514350">
              <a:buFont typeface="+mj-lt"/>
              <a:buAutoNum type="alphaLcParenR"/>
            </a:pP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premis-premis</a:t>
            </a:r>
            <a:r>
              <a:rPr lang="en-US" b="1" dirty="0"/>
              <a:t> yang </a:t>
            </a:r>
            <a:r>
              <a:rPr lang="en-US" b="1" dirty="0" err="1"/>
              <a:t>benar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kesimpulan</a:t>
            </a:r>
            <a:r>
              <a:rPr lang="en-US" b="1" dirty="0"/>
              <a:t> yang </a:t>
            </a:r>
            <a:r>
              <a:rPr lang="en-US" b="1" dirty="0" err="1"/>
              <a:t>salah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argumen</a:t>
            </a:r>
            <a:r>
              <a:rPr lang="en-US" b="1" dirty="0"/>
              <a:t> yang </a:t>
            </a:r>
            <a:r>
              <a:rPr lang="en-US" b="1" dirty="0" err="1"/>
              <a:t>tidak</a:t>
            </a:r>
            <a:r>
              <a:rPr lang="en-US" b="1" dirty="0"/>
              <a:t> valid</a:t>
            </a:r>
            <a:r>
              <a:rPr lang="en-US" b="1" dirty="0" smtClean="0"/>
              <a:t>.</a:t>
            </a:r>
          </a:p>
          <a:p>
            <a:pPr marL="514350" lvl="0" indent="-514350">
              <a:buFont typeface="+mj-lt"/>
              <a:buAutoNum type="alphaLcParenR"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 algn="ctr">
              <a:buNone/>
            </a:pPr>
            <a:r>
              <a:rPr lang="en-US" sz="4000" b="1" i="1" dirty="0" err="1" smtClean="0"/>
              <a:t>Masalah</a:t>
            </a:r>
            <a:r>
              <a:rPr lang="en-US" sz="4000" b="1" i="1" dirty="0" smtClean="0"/>
              <a:t> </a:t>
            </a:r>
            <a:r>
              <a:rPr lang="en-US" sz="4000" b="1" i="1" dirty="0" err="1"/>
              <a:t>validitas</a:t>
            </a:r>
            <a:r>
              <a:rPr lang="en-US" sz="4000" b="1" i="1" dirty="0"/>
              <a:t> </a:t>
            </a:r>
            <a:r>
              <a:rPr lang="en-US" sz="4000" b="1" i="1" dirty="0" err="1"/>
              <a:t>argumen</a:t>
            </a:r>
            <a:r>
              <a:rPr lang="en-US" sz="4000" b="1" i="1" dirty="0"/>
              <a:t> </a:t>
            </a:r>
            <a:r>
              <a:rPr lang="en-US" sz="4000" b="1" i="1" dirty="0" err="1"/>
              <a:t>adalah</a:t>
            </a:r>
            <a:r>
              <a:rPr lang="en-US" sz="4000" b="1" i="1" dirty="0"/>
              <a:t> </a:t>
            </a:r>
            <a:r>
              <a:rPr lang="en-US" sz="4000" b="1" i="1" dirty="0" err="1"/>
              <a:t>masalah</a:t>
            </a:r>
            <a:r>
              <a:rPr lang="en-US" sz="4000" b="1" i="1" dirty="0"/>
              <a:t> </a:t>
            </a:r>
            <a:r>
              <a:rPr lang="en-US" sz="4000" b="1" i="1" dirty="0" err="1"/>
              <a:t>bentuk</a:t>
            </a:r>
            <a:r>
              <a:rPr lang="en-US" sz="4000" b="1" i="1" dirty="0"/>
              <a:t> </a:t>
            </a:r>
            <a:r>
              <a:rPr lang="en-US" sz="4000" b="1" i="1" dirty="0" err="1"/>
              <a:t>logikal</a:t>
            </a:r>
            <a:r>
              <a:rPr lang="en-US" sz="4000" b="1" i="1" dirty="0"/>
              <a:t>. </a:t>
            </a:r>
            <a:endParaRPr lang="en-US" sz="4000" b="1" i="1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just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Artinya</a:t>
            </a:r>
            <a:r>
              <a:rPr lang="en-US" dirty="0"/>
              <a:t>, yang </a:t>
            </a:r>
            <a:r>
              <a:rPr lang="en-US" dirty="0" err="1"/>
              <a:t>menentukan</a:t>
            </a:r>
            <a:r>
              <a:rPr lang="en-US" dirty="0"/>
              <a:t> valid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tidaknya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argu­men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logikal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isinya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pernyataan-pernyataannya</a:t>
            </a:r>
            <a:r>
              <a:rPr lang="en-US" dirty="0"/>
              <a:t>.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Faktor-faktor</a:t>
            </a:r>
            <a:r>
              <a:rPr lang="en-US" sz="3200" dirty="0" smtClean="0"/>
              <a:t> yang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memaksa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berpikir</a:t>
            </a:r>
            <a:r>
              <a:rPr lang="en-US" sz="3200" dirty="0" smtClean="0"/>
              <a:t>: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pendiriannya</a:t>
            </a:r>
            <a:r>
              <a:rPr lang="en-US" dirty="0"/>
              <a:t> </a:t>
            </a:r>
            <a:r>
              <a:rPr lang="en-US" dirty="0" err="1"/>
              <a:t>dibantah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lain (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); </a:t>
            </a:r>
          </a:p>
          <a:p>
            <a:pPr lvl="0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mendadak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diharapkan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ditanya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Dorongan</a:t>
            </a:r>
            <a:r>
              <a:rPr lang="en-US" dirty="0"/>
              <a:t> rasa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tahu</a:t>
            </a:r>
            <a:r>
              <a:rPr lang="en-US" dirty="0"/>
              <a:t> (</a:t>
            </a:r>
            <a:r>
              <a:rPr lang="en-US" i="1" dirty="0"/>
              <a:t>curiosity, </a:t>
            </a:r>
            <a:r>
              <a:rPr lang="en-US" i="1" dirty="0" err="1"/>
              <a:t>nieuwsgierigheid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BENTUK </a:t>
            </a:r>
            <a:r>
              <a:rPr lang="en-US" b="1" dirty="0"/>
              <a:t>DAN BENTUK LOGIKAL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Perkataan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(</a:t>
            </a:r>
            <a:r>
              <a:rPr lang="en-US" i="1" dirty="0"/>
              <a:t>form</a:t>
            </a:r>
            <a:r>
              <a:rPr lang="en-US" dirty="0"/>
              <a:t>) </a:t>
            </a:r>
            <a:r>
              <a:rPr lang="en-US" dirty="0" err="1"/>
              <a:t>menunjuk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wujud</a:t>
            </a:r>
            <a:r>
              <a:rPr lang="en-US" dirty="0"/>
              <a:t> (</a:t>
            </a:r>
            <a:r>
              <a:rPr lang="en-US" i="1" dirty="0"/>
              <a:t>shape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 </a:t>
            </a:r>
            <a:r>
              <a:rPr lang="en-US" dirty="0" err="1"/>
              <a:t>Perkataan</a:t>
            </a:r>
            <a:r>
              <a:rPr lang="en-US" dirty="0"/>
              <a:t> </a:t>
            </a:r>
            <a:r>
              <a:rPr lang="en-US" dirty="0" err="1"/>
              <a:t>wujud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 yang paling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dasarnya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 </a:t>
            </a:r>
            <a:r>
              <a:rPr lang="en-US" dirty="0" err="1"/>
              <a:t>wujud</a:t>
            </a:r>
            <a:r>
              <a:rPr lang="en-US" dirty="0"/>
              <a:t> </a:t>
            </a:r>
            <a:r>
              <a:rPr lang="en-US" dirty="0" err="1"/>
              <a:t>menunjuk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Perkataan</a:t>
            </a:r>
            <a:r>
              <a:rPr lang="en-US" dirty="0" smtClean="0"/>
              <a:t> </a:t>
            </a:r>
            <a:r>
              <a:rPr lang="en-US" dirty="0" err="1"/>
              <a:t>wujud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tadi</a:t>
            </a:r>
            <a:r>
              <a:rPr lang="en-US" dirty="0"/>
              <a:t>,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pengertian-pengertian</a:t>
            </a:r>
            <a:r>
              <a:rPr lang="en-US" dirty="0"/>
              <a:t>: </a:t>
            </a:r>
            <a:r>
              <a:rPr lang="en-US" dirty="0" err="1"/>
              <a:t>pengaturan</a:t>
            </a:r>
            <a:r>
              <a:rPr lang="en-US" dirty="0"/>
              <a:t>, </a:t>
            </a:r>
            <a:r>
              <a:rPr lang="en-US" dirty="0" err="1"/>
              <a:t>ketertiban</a:t>
            </a:r>
            <a:r>
              <a:rPr lang="en-US" dirty="0"/>
              <a:t>, </a:t>
            </a:r>
            <a:r>
              <a:rPr lang="en-US" dirty="0" err="1"/>
              <a:t>tipe</a:t>
            </a:r>
            <a:r>
              <a:rPr lang="en-US" dirty="0"/>
              <a:t>, </a:t>
            </a:r>
            <a:r>
              <a:rPr lang="en-US" dirty="0" err="1"/>
              <a:t>norma</a:t>
            </a:r>
            <a:r>
              <a:rPr lang="en-US" dirty="0"/>
              <a:t>, </a:t>
            </a:r>
            <a:r>
              <a:rPr lang="en-US" dirty="0" err="1"/>
              <a:t>pola</a:t>
            </a:r>
            <a:r>
              <a:rPr lang="en-US" dirty="0"/>
              <a:t>, </a:t>
            </a:r>
            <a:r>
              <a:rPr lang="en-US" dirty="0" err="1"/>
              <a:t>standar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memikirkan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sungguh-sungguh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pikirannya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berpikir</a:t>
            </a:r>
            <a:r>
              <a:rPr lang="en-US" dirty="0"/>
              <a:t>,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pikirannya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mengekspresikan</a:t>
            </a:r>
            <a:r>
              <a:rPr lang="en-US" dirty="0"/>
              <a:t> </a:t>
            </a:r>
            <a:r>
              <a:rPr lang="en-US" dirty="0" err="1"/>
              <a:t>pikiran-pikirannya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Mengekspresikan</a:t>
            </a:r>
            <a:r>
              <a:rPr lang="en-US" dirty="0" smtClean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kalimat-kalimat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tersusun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kalimat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/>
              <a:t>perkataan</a:t>
            </a:r>
            <a:r>
              <a:rPr lang="en-US" dirty="0"/>
              <a:t> yang </a:t>
            </a:r>
            <a:r>
              <a:rPr lang="en-US" dirty="0" err="1"/>
              <a:t>tersusun</a:t>
            </a:r>
            <a:r>
              <a:rPr lang="en-US" dirty="0"/>
              <a:t>,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kata-kata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. Cara </a:t>
            </a:r>
            <a:r>
              <a:rPr lang="en-US" dirty="0" err="1" smtClean="0"/>
              <a:t>tersu­sunnya</a:t>
            </a:r>
            <a:r>
              <a:rPr lang="en-US" dirty="0" smtClean="0"/>
              <a:t> </a:t>
            </a:r>
            <a:r>
              <a:rPr lang="en-US" dirty="0" err="1" smtClean="0"/>
              <a:t>kata-kata</a:t>
            </a:r>
            <a:r>
              <a:rPr lang="en-US" dirty="0" smtClean="0"/>
              <a:t> yang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 smtClean="0"/>
              <a:t>sintaksis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kata­kata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(</a:t>
            </a:r>
            <a:r>
              <a:rPr lang="en-US" dirty="0" err="1" smtClean="0"/>
              <a:t>sintaksis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. </a:t>
            </a:r>
            <a:r>
              <a:rPr lang="en-US" dirty="0" err="1" smtClean="0"/>
              <a:t>Kata-kata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material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,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vokabulari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kosakata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Tata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mengeksplisitkan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implisit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mensistematisasikannya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rasional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dipelajari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diajarkan</a:t>
            </a:r>
            <a:r>
              <a:rPr lang="en-US" dirty="0" smtClean="0"/>
              <a:t>.</a:t>
            </a:r>
          </a:p>
          <a:p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mengeksplisitkan</a:t>
            </a:r>
            <a:r>
              <a:rPr lang="en-US" dirty="0" smtClean="0"/>
              <a:t> </a:t>
            </a:r>
            <a:r>
              <a:rPr lang="en-US" dirty="0" err="1" smtClean="0"/>
              <a:t>asas-asas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smtClean="0"/>
              <a:t>.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diketahuinya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 smtClean="0"/>
              <a:t>implisit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Bentuk-bentuk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/>
              <a:t>pikiran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pola-pola</a:t>
            </a:r>
            <a:r>
              <a:rPr lang="en-US" dirty="0"/>
              <a:t> </a:t>
            </a:r>
            <a:r>
              <a:rPr lang="en-US" dirty="0" err="1"/>
              <a:t>susunan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pernyataan-pernyataar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logikal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 smtClean="0"/>
              <a:t>pikiran</a:t>
            </a:r>
            <a:r>
              <a:rPr lang="en-US" dirty="0" smtClean="0"/>
              <a:t>.</a:t>
            </a:r>
          </a:p>
          <a:p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eksplisit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Jadi</a:t>
            </a:r>
            <a:r>
              <a:rPr lang="en-US" sz="2000" dirty="0" smtClean="0"/>
              <a:t>,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Logika</a:t>
            </a:r>
            <a:r>
              <a:rPr lang="en-US" sz="2000" dirty="0" smtClean="0"/>
              <a:t>, </a:t>
            </a:r>
            <a:r>
              <a:rPr lang="en-US" sz="2000" dirty="0" err="1" smtClean="0"/>
              <a:t>pengetahuan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implisit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</a:t>
            </a:r>
            <a:r>
              <a:rPr lang="en-US" sz="2000" dirty="0" err="1" smtClean="0"/>
              <a:t>berpikir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tepat</a:t>
            </a:r>
            <a:r>
              <a:rPr lang="en-US" sz="2000" dirty="0" smtClean="0"/>
              <a:t> (</a:t>
            </a:r>
            <a:r>
              <a:rPr lang="en-US" sz="2000" i="1" dirty="0" smtClean="0"/>
              <a:t>sound reasoning</a:t>
            </a:r>
            <a:r>
              <a:rPr lang="en-US" sz="2000" dirty="0" smtClean="0"/>
              <a:t>) </a:t>
            </a:r>
            <a:r>
              <a:rPr lang="en-US" sz="2000" dirty="0" err="1" smtClean="0"/>
              <a:t>dieksplisitkan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jalan</a:t>
            </a:r>
            <a:r>
              <a:rPr lang="en-US" sz="2000" dirty="0" smtClean="0"/>
              <a:t> </a:t>
            </a:r>
            <a:r>
              <a:rPr lang="en-US" sz="2000" dirty="0" err="1" smtClean="0"/>
              <a:t>mempelajari</a:t>
            </a:r>
            <a:r>
              <a:rPr lang="en-US" sz="2000" dirty="0" smtClean="0"/>
              <a:t> </a:t>
            </a:r>
            <a:r>
              <a:rPr lang="en-US" sz="2000" dirty="0" err="1" smtClean="0"/>
              <a:t>bentuk-bentuk</a:t>
            </a:r>
            <a:r>
              <a:rPr lang="en-US" sz="2000" dirty="0" smtClean="0"/>
              <a:t> </a:t>
            </a:r>
            <a:r>
              <a:rPr lang="en-US" sz="2000" dirty="0" err="1" smtClean="0"/>
              <a:t>logikal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en-US" sz="2800" i="1" dirty="0"/>
              <a:t>"</a:t>
            </a:r>
            <a:r>
              <a:rPr lang="en-US" sz="2800" i="1" dirty="0" err="1"/>
              <a:t>Jika</a:t>
            </a:r>
            <a:r>
              <a:rPr lang="en-US" sz="2800" i="1" dirty="0"/>
              <a:t> </a:t>
            </a:r>
            <a:r>
              <a:rPr lang="en-US" sz="2800" i="1" dirty="0" err="1" smtClean="0"/>
              <a:t>Jupe</a:t>
            </a:r>
            <a:r>
              <a:rPr lang="en-US" sz="2800" i="1" dirty="0" smtClean="0"/>
              <a:t> </a:t>
            </a:r>
            <a:r>
              <a:rPr lang="en-US" sz="2800" i="1" dirty="0" err="1"/>
              <a:t>adalah</a:t>
            </a:r>
            <a:r>
              <a:rPr lang="en-US" sz="2800" i="1" dirty="0"/>
              <a:t> </a:t>
            </a:r>
            <a:r>
              <a:rPr lang="en-US" sz="2800" i="1" dirty="0" err="1" smtClean="0"/>
              <a:t>artis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dan</a:t>
            </a:r>
            <a:r>
              <a:rPr lang="en-US" sz="2800" i="1" dirty="0" smtClean="0"/>
              <a:t> </a:t>
            </a:r>
            <a:r>
              <a:rPr lang="en-US" sz="2800" i="1" dirty="0" err="1"/>
              <a:t>semua</a:t>
            </a:r>
            <a:r>
              <a:rPr lang="en-US" sz="2800" i="1" dirty="0"/>
              <a:t> </a:t>
            </a:r>
            <a:r>
              <a:rPr lang="en-US" sz="2800" i="1" dirty="0" err="1" smtClean="0"/>
              <a:t>artis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adalah</a:t>
            </a:r>
            <a:r>
              <a:rPr lang="en-US" sz="2800" i="1" dirty="0" smtClean="0"/>
              <a:t> </a:t>
            </a:r>
            <a:r>
              <a:rPr lang="en-US" sz="2800" i="1" dirty="0" err="1"/>
              <a:t>seksi</a:t>
            </a:r>
            <a:r>
              <a:rPr lang="en-US" sz="2800" i="1" dirty="0"/>
              <a:t>, </a:t>
            </a:r>
            <a:r>
              <a:rPr lang="en-US" sz="2800" i="1" dirty="0" err="1"/>
              <a:t>maka</a:t>
            </a:r>
            <a:r>
              <a:rPr lang="en-US" sz="2800" i="1" dirty="0"/>
              <a:t> </a:t>
            </a:r>
            <a:r>
              <a:rPr lang="en-US" sz="2800" i="1" dirty="0" err="1" smtClean="0"/>
              <a:t>Jupe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adalah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seksi</a:t>
            </a:r>
            <a:r>
              <a:rPr lang="en-US" sz="2800" i="1" dirty="0" smtClean="0"/>
              <a:t>"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majemuk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(</a:t>
            </a:r>
            <a:r>
              <a:rPr lang="en-US" dirty="0" err="1"/>
              <a:t>tunggal</a:t>
            </a:r>
            <a:r>
              <a:rPr lang="en-US" dirty="0"/>
              <a:t>) yang </a:t>
            </a:r>
            <a:r>
              <a:rPr lang="en-US" dirty="0" err="1"/>
              <a:t>masing­masing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/>
              <a:t>majemuk</a:t>
            </a:r>
            <a:r>
              <a:rPr lang="en-US" dirty="0"/>
              <a:t> </a:t>
            </a:r>
            <a:r>
              <a:rPr lang="en-US" dirty="0" err="1"/>
              <a:t>tadi</a:t>
            </a:r>
            <a:r>
              <a:rPr lang="en-US" dirty="0"/>
              <a:t>,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dijabarkan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pernyataan-pernyataan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yang </a:t>
            </a:r>
            <a:r>
              <a:rPr lang="en-US" dirty="0" err="1"/>
              <a:t>mewujudkannya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(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)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</a:p>
          <a:p>
            <a:pPr lvl="0"/>
            <a:r>
              <a:rPr lang="en-US" dirty="0" err="1" smtClean="0"/>
              <a:t>Jupe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artis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 smtClean="0"/>
              <a:t>artis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seksi</a:t>
            </a:r>
            <a:r>
              <a:rPr lang="en-US" dirty="0"/>
              <a:t>.</a:t>
            </a:r>
          </a:p>
          <a:p>
            <a:pPr lvl="0"/>
            <a:r>
              <a:rPr lang="en-US" dirty="0" err="1" smtClean="0"/>
              <a:t>Jupe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seksi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tadi</a:t>
            </a:r>
            <a:r>
              <a:rPr lang="en-US" sz="2400" dirty="0" smtClean="0"/>
              <a:t>,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</a:t>
            </a:r>
            <a:r>
              <a:rPr lang="en-US" sz="2400" dirty="0" err="1" smtClean="0"/>
              <a:t>argumen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pernyataan</a:t>
            </a:r>
            <a:r>
              <a:rPr lang="en-US" sz="2400" dirty="0" smtClean="0"/>
              <a:t> 1 </a:t>
            </a:r>
            <a:r>
              <a:rPr lang="en-US" sz="2400" dirty="0" err="1" smtClean="0"/>
              <a:t>dan</a:t>
            </a:r>
            <a:r>
              <a:rPr lang="en-US" sz="2400" dirty="0" smtClean="0"/>
              <a:t> 2 </a:t>
            </a:r>
            <a:r>
              <a:rPr lang="en-US" sz="2400" dirty="0" err="1" smtClean="0"/>
              <a:t>berkedudukan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premis-premis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pernyataan</a:t>
            </a:r>
            <a:r>
              <a:rPr lang="en-US" sz="2400" dirty="0" smtClean="0"/>
              <a:t> 3 </a:t>
            </a:r>
            <a:r>
              <a:rPr lang="en-US" sz="2400" dirty="0" err="1" smtClean="0"/>
              <a:t>berkedudukan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kesimpulan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/>
              <a:t>sekarang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perkataan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contoh-contoh</a:t>
            </a:r>
            <a:r>
              <a:rPr lang="en-US" sz="2400" dirty="0"/>
              <a:t> </a:t>
            </a:r>
            <a:r>
              <a:rPr lang="en-US" sz="2400" dirty="0" err="1"/>
              <a:t>argumen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ganti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lambang-lambang</a:t>
            </a:r>
            <a:r>
              <a:rPr lang="en-US" sz="2400" dirty="0"/>
              <a:t> A, B, </a:t>
            </a:r>
            <a:r>
              <a:rPr lang="en-US" sz="2400" dirty="0" err="1"/>
              <a:t>dan</a:t>
            </a:r>
            <a:r>
              <a:rPr lang="en-US" sz="2400" dirty="0"/>
              <a:t> C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konsekuen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konsisten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memperoleh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skema</a:t>
            </a:r>
            <a:r>
              <a:rPr lang="en-US" sz="2400" dirty="0"/>
              <a:t> </a:t>
            </a:r>
            <a:r>
              <a:rPr lang="en-US" sz="2400" dirty="0" err="1"/>
              <a:t>jalan</a:t>
            </a:r>
            <a:r>
              <a:rPr lang="en-US" sz="2400" dirty="0"/>
              <a:t> </a:t>
            </a:r>
            <a:r>
              <a:rPr lang="en-US" sz="2400" dirty="0" err="1"/>
              <a:t>pikiran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endParaRPr 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7" y="4000504"/>
            <a:ext cx="5500712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lvl="0"/>
            <a:r>
              <a:rPr lang="en-US" sz="2800" b="1" dirty="0"/>
              <a:t>LAMBANG DAN LAMBANG LOGIKAL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Bahasa</a:t>
            </a:r>
            <a:r>
              <a:rPr lang="en-US" dirty="0"/>
              <a:t> yang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hakikatnya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lambang</a:t>
            </a:r>
            <a:endParaRPr lang="en-US" dirty="0" smtClean="0"/>
          </a:p>
          <a:p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  <a:p>
            <a:pPr marL="708025" lvl="0" indent="-708025">
              <a:buNone/>
            </a:pPr>
            <a:r>
              <a:rPr lang="en-US" dirty="0" smtClean="0"/>
              <a:t>    a)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ekspresif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. </a:t>
            </a:r>
            <a:r>
              <a:rPr lang="en-US" dirty="0" err="1"/>
              <a:t>Ucapan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ekspresif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dikualifikasi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.</a:t>
            </a:r>
          </a:p>
          <a:p>
            <a:pPr marL="708025" lvl="0" indent="-708025">
              <a:buNone/>
            </a:pPr>
            <a:r>
              <a:rPr lang="en-US" dirty="0"/>
              <a:t> </a:t>
            </a:r>
            <a:r>
              <a:rPr lang="en-US" dirty="0" smtClean="0"/>
              <a:t>    b)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informatif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menyampaikan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. </a:t>
            </a:r>
            <a:endParaRPr lang="en-US" dirty="0" smtClean="0"/>
          </a:p>
          <a:p>
            <a:pPr marL="708025" lvl="0" indent="-708025">
              <a:buNone/>
            </a:pPr>
            <a:r>
              <a:rPr lang="en-US" dirty="0" smtClean="0"/>
              <a:t>     c)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direktif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memerintah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400" b="1" dirty="0" err="1" smtClean="0"/>
              <a:t>Menguji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Suatu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Penalaran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Suatu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Jalan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Pikiran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sedapat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kenyataannya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(=</a:t>
            </a:r>
            <a:r>
              <a:rPr lang="en-US" dirty="0" err="1"/>
              <a:t>kesimpulan</a:t>
            </a:r>
            <a:r>
              <a:rPr lang="en-US" dirty="0"/>
              <a:t>)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alasan-alasan</a:t>
            </a:r>
            <a:r>
              <a:rPr lang="en-US" dirty="0"/>
              <a:t> yang </a:t>
            </a:r>
            <a:r>
              <a:rPr lang="en-US" dirty="0" err="1"/>
              <a:t>diajukan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tentu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 smtClean="0"/>
              <a:t>benar</a:t>
            </a:r>
            <a:endParaRPr lang="en-US" sz="2000" dirty="0"/>
          </a:p>
          <a:p>
            <a:r>
              <a:rPr lang="en-US" dirty="0" err="1"/>
              <a:t>Benar</a:t>
            </a:r>
            <a:r>
              <a:rPr lang="en-US" dirty="0"/>
              <a:t> =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.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apabila</a:t>
            </a:r>
            <a:r>
              <a:rPr lang="en-US" dirty="0"/>
              <a:t> yang </a:t>
            </a:r>
            <a:r>
              <a:rPr lang="en-US" dirty="0" err="1"/>
              <a:t>dipikirkan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betul-betul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realitas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. </a:t>
            </a:r>
            <a:r>
              <a:rPr lang="en-US" dirty="0" err="1"/>
              <a:t>Jadi</a:t>
            </a:r>
            <a:r>
              <a:rPr lang="en-US" dirty="0"/>
              <a:t>.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dipikirkan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realitas</a:t>
            </a:r>
            <a:r>
              <a:rPr lang="en-US" dirty="0"/>
              <a:t> yang </a:t>
            </a:r>
            <a:r>
              <a:rPr lang="en-US" dirty="0" err="1"/>
              <a:t>sebenarnya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berwujud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budi</a:t>
            </a:r>
            <a:r>
              <a:rPr lang="en-US" dirty="0"/>
              <a:t>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gerakan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yang lain</a:t>
            </a:r>
            <a:endParaRPr lang="en-US" dirty="0" smtClean="0"/>
          </a:p>
          <a:p>
            <a:r>
              <a:rPr lang="en-US" dirty="0" err="1" smtClean="0"/>
              <a:t>Pikiran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rokhani</a:t>
            </a:r>
            <a:r>
              <a:rPr lang="en-US" dirty="0"/>
              <a:t> (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) yang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kalimat</a:t>
            </a:r>
            <a:r>
              <a:rPr lang="en-US" dirty="0"/>
              <a:t> yang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menyatakannya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(</a:t>
            </a:r>
            <a:r>
              <a:rPr lang="en-US" dirty="0" err="1"/>
              <a:t>utuh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bermakna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penampilannya</a:t>
            </a:r>
            <a:r>
              <a:rPr lang="en-US" dirty="0"/>
              <a:t>, </a:t>
            </a:r>
            <a:r>
              <a:rPr lang="en-US" dirty="0" err="1"/>
              <a:t>kalimat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kata-kata</a:t>
            </a:r>
            <a:r>
              <a:rPr lang="en-US" dirty="0"/>
              <a:t> yang </a:t>
            </a:r>
            <a:r>
              <a:rPr lang="en-US" dirty="0" err="1"/>
              <a:t>tersusun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cara­cara </a:t>
            </a:r>
            <a:r>
              <a:rPr lang="en-US" dirty="0" err="1"/>
              <a:t>tertentu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/>
              <a:t>perkataan</a:t>
            </a:r>
            <a:r>
              <a:rPr lang="en-US" dirty="0"/>
              <a:t> </a:t>
            </a:r>
            <a:r>
              <a:rPr lang="en-US" dirty="0" err="1"/>
              <a:t>mengungkapkan</a:t>
            </a:r>
            <a:r>
              <a:rPr lang="en-US" dirty="0"/>
              <a:t> (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lambang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)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(idea).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Menguji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Suatu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Pemikiran</a:t>
            </a:r>
            <a:r>
              <a:rPr lang="en-US" sz="2800" b="1" dirty="0" smtClean="0"/>
              <a:t>,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paling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sedikit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empat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per­tanyaan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mesti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diajukan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hendak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ditegaskan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pokok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pernyataan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(state­ment) yang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diajukan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sebut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pertanyaan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pangkalnya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alasan-alasannya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teknis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premis-premisnya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jalam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pikiran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mengaitkan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alasan-alasan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diajukan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ditarik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langkah­-langkahnya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'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sah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' (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memang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ditarik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alasan-alasan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?)</a:t>
            </a:r>
          </a:p>
          <a:p>
            <a:pPr lvl="0"/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penjelasan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benar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pasti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benar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benar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/>
              <a:t> </a:t>
            </a:r>
            <a:r>
              <a:rPr lang="en-US" dirty="0" smtClean="0"/>
              <a:t>=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pikiran-pikiran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diarahkan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memunculkan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budi</a:t>
            </a:r>
            <a:r>
              <a:rPr lang="en-US" dirty="0"/>
              <a:t> yang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kegiat­an</a:t>
            </a:r>
            <a:r>
              <a:rPr lang="en-US" dirty="0"/>
              <a:t>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pikiran-pikiran</a:t>
            </a:r>
            <a:r>
              <a:rPr lang="en-US" dirty="0"/>
              <a:t> lain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penalaran</a:t>
            </a:r>
            <a:r>
              <a:rPr lang="en-US" dirty="0"/>
              <a:t> (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: reasoning;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Belanda</a:t>
            </a:r>
            <a:r>
              <a:rPr lang="en-US" dirty="0"/>
              <a:t>: </a:t>
            </a:r>
            <a:r>
              <a:rPr lang="en-US" i="1" dirty="0" err="1" smtClean="0"/>
              <a:t>redenering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b="1" dirty="0" err="1" smtClean="0"/>
              <a:t>Jalan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pikiran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mengenai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pertalian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hubungan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antara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titik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pangkal</a:t>
            </a:r>
            <a:r>
              <a:rPr lang="en-US" sz="2000" b="1" dirty="0" smtClean="0"/>
              <a:t>/</a:t>
            </a:r>
            <a:r>
              <a:rPr lang="en-US" sz="2000" b="1" dirty="0" err="1" smtClean="0"/>
              <a:t>alasan</a:t>
            </a:r>
            <a:r>
              <a:rPr lang="en-US" sz="2000" b="1" dirty="0" smtClean="0"/>
              <a:t>/</a:t>
            </a:r>
            <a:r>
              <a:rPr lang="en-US" sz="2000" b="1" dirty="0" err="1" smtClean="0"/>
              <a:t>premis-premis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kesimpulan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ditarik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darinya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Jika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hubungan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tersebut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tepat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logis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maka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kesimpulan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disebut</a:t>
            </a:r>
            <a:r>
              <a:rPr lang="en-US" sz="2000" b="1" dirty="0" smtClean="0"/>
              <a:t> '</a:t>
            </a:r>
            <a:r>
              <a:rPr lang="en-US" sz="2000" b="1" dirty="0" err="1" smtClean="0"/>
              <a:t>sah</a:t>
            </a:r>
            <a:r>
              <a:rPr lang="en-US" sz="2000" b="1" dirty="0" smtClean="0"/>
              <a:t>' (valid).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 fontScale="77500" lnSpcReduction="20000"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err="1" smtClean="0"/>
              <a:t>Perhatikanlah</a:t>
            </a:r>
            <a:r>
              <a:rPr lang="en-US" dirty="0" smtClean="0"/>
              <a:t> </a:t>
            </a:r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endParaRPr lang="en-US" dirty="0" smtClean="0"/>
          </a:p>
          <a:p>
            <a:pPr lvl="0"/>
            <a:endParaRPr lang="en-US" dirty="0" smtClean="0"/>
          </a:p>
          <a:p>
            <a:pPr lvl="0"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berambut</a:t>
            </a:r>
            <a:r>
              <a:rPr lang="en-US" dirty="0" smtClean="0"/>
              <a:t> </a:t>
            </a:r>
            <a:r>
              <a:rPr lang="en-US" dirty="0" err="1" smtClean="0"/>
              <a:t>gondrong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penjahat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       Nah,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penjahat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dihukum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    </a:t>
            </a:r>
            <a:r>
              <a:rPr lang="en-US" dirty="0" err="1" smtClean="0"/>
              <a:t>Jadi</a:t>
            </a:r>
            <a:r>
              <a:rPr lang="en-US" dirty="0" smtClean="0"/>
              <a:t>,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berambut</a:t>
            </a:r>
            <a:r>
              <a:rPr lang="en-US" dirty="0" smtClean="0"/>
              <a:t> </a:t>
            </a:r>
            <a:r>
              <a:rPr lang="en-US" dirty="0" err="1" smtClean="0"/>
              <a:t>gondrong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dihukum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pikiran</a:t>
            </a:r>
            <a:r>
              <a:rPr lang="en-US" dirty="0" smtClean="0"/>
              <a:t> </a:t>
            </a:r>
            <a:r>
              <a:rPr lang="en-US" dirty="0" err="1" smtClean="0"/>
              <a:t>logis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: </a:t>
            </a:r>
            <a:r>
              <a:rPr lang="en-US" dirty="0" err="1" smtClean="0"/>
              <a:t>Berambut</a:t>
            </a:r>
            <a:r>
              <a:rPr lang="en-US" dirty="0" smtClean="0"/>
              <a:t> </a:t>
            </a:r>
            <a:r>
              <a:rPr lang="en-US" dirty="0" err="1" smtClean="0"/>
              <a:t>gondrong</a:t>
            </a:r>
            <a:r>
              <a:rPr lang="en-US" dirty="0" smtClean="0"/>
              <a:t> # (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) </a:t>
            </a:r>
            <a:r>
              <a:rPr lang="en-US" dirty="0" err="1" smtClean="0"/>
              <a:t>penjahat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err="1" smtClean="0"/>
              <a:t>Tetangga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mobil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saya</a:t>
            </a:r>
            <a:r>
              <a:rPr lang="en-US" dirty="0" smtClean="0"/>
              <a:t> pun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mobil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: Kita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?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 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sapi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binatang</a:t>
            </a:r>
            <a:r>
              <a:rPr lang="en-US" dirty="0" smtClean="0"/>
              <a:t>.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kuda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binatang</a:t>
            </a:r>
            <a:r>
              <a:rPr lang="en-US" dirty="0" smtClean="0"/>
              <a:t>.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sapi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kuda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memang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kesimpulannya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pikiran</a:t>
            </a:r>
            <a:r>
              <a:rPr lang="en-US" dirty="0" smtClean="0"/>
              <a:t> (</a:t>
            </a:r>
            <a:r>
              <a:rPr lang="en-US" dirty="0" err="1" smtClean="0"/>
              <a:t>kaitan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premis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) </a:t>
            </a:r>
            <a:r>
              <a:rPr lang="en-US" dirty="0" err="1" smtClean="0"/>
              <a:t>keliru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 smtClean="0"/>
              <a:t>Berpikir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the Laws of Thought</a:t>
            </a:r>
            <a:r>
              <a:rPr lang="en-US" dirty="0" smtClean="0"/>
              <a:t>).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Identitas</a:t>
            </a:r>
            <a:r>
              <a:rPr lang="en-US" dirty="0" smtClean="0"/>
              <a:t> (</a:t>
            </a:r>
            <a:r>
              <a:rPr lang="en-US" i="1" dirty="0" smtClean="0"/>
              <a:t>Principle </a:t>
            </a:r>
            <a:r>
              <a:rPr lang="en-US" i="1" dirty="0" err="1" smtClean="0"/>
              <a:t>ofIdentity</a:t>
            </a:r>
            <a:r>
              <a:rPr lang="en-US" i="1" dirty="0" smtClean="0"/>
              <a:t>; Principium </a:t>
            </a:r>
            <a:r>
              <a:rPr lang="en-US" i="1" dirty="0" err="1" smtClean="0"/>
              <a:t>Identitatis</a:t>
            </a:r>
            <a:r>
              <a:rPr lang="en-US" dirty="0" smtClean="0"/>
              <a:t>)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dirumuskan</a:t>
            </a:r>
            <a:r>
              <a:rPr lang="en-US" dirty="0" smtClean="0"/>
              <a:t>: </a:t>
            </a:r>
            <a:r>
              <a:rPr lang="en-US" u="sng" dirty="0" smtClean="0"/>
              <a:t>A </a:t>
            </a:r>
            <a:r>
              <a:rPr lang="en-US" u="sng" dirty="0" err="1" smtClean="0"/>
              <a:t>adalah</a:t>
            </a:r>
            <a:r>
              <a:rPr lang="en-US" u="sng" dirty="0" smtClean="0"/>
              <a:t> A</a:t>
            </a:r>
            <a:r>
              <a:rPr lang="en-US" dirty="0" smtClean="0"/>
              <a:t> (A = A);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;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(</a:t>
            </a:r>
            <a:r>
              <a:rPr lang="en-US" dirty="0" err="1" smtClean="0"/>
              <a:t>identik</a:t>
            </a:r>
            <a:r>
              <a:rPr lang="en-US" dirty="0" smtClean="0"/>
              <a:t>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dirinya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;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subjek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predikatnya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</a:p>
          <a:p>
            <a:pPr lvl="0"/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Kontradiksi</a:t>
            </a:r>
            <a:r>
              <a:rPr lang="en-US" dirty="0" smtClean="0"/>
              <a:t> (</a:t>
            </a:r>
            <a:r>
              <a:rPr lang="en-US" i="1" dirty="0" smtClean="0"/>
              <a:t>Principle of Contradiction</a:t>
            </a:r>
            <a:r>
              <a:rPr lang="en-US" dirty="0" smtClean="0"/>
              <a:t>; </a:t>
            </a:r>
            <a:r>
              <a:rPr lang="en-US" i="1" dirty="0" smtClean="0"/>
              <a:t>Principium </a:t>
            </a:r>
            <a:r>
              <a:rPr lang="en-US" i="1" dirty="0" err="1" smtClean="0"/>
              <a:t>Contradictionis</a:t>
            </a:r>
            <a:r>
              <a:rPr lang="en-US" dirty="0" smtClean="0"/>
              <a:t>)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dirumuskan</a:t>
            </a:r>
            <a:r>
              <a:rPr lang="en-US" dirty="0" smtClean="0"/>
              <a:t>: </a:t>
            </a:r>
            <a:r>
              <a:rPr lang="en-US" u="sng" dirty="0" smtClean="0"/>
              <a:t>A </a:t>
            </a:r>
            <a:r>
              <a:rPr lang="en-US" u="sng" dirty="0" err="1" smtClean="0"/>
              <a:t>adalah</a:t>
            </a:r>
            <a:r>
              <a:rPr lang="en-US" u="sng" dirty="0" smtClean="0"/>
              <a:t> </a:t>
            </a:r>
            <a:r>
              <a:rPr lang="en-US" u="sng" dirty="0" err="1" smtClean="0"/>
              <a:t>tidak</a:t>
            </a:r>
            <a:r>
              <a:rPr lang="en-US" u="sng" dirty="0" smtClean="0"/>
              <a:t> </a:t>
            </a:r>
            <a:r>
              <a:rPr lang="en-US" u="sng" dirty="0" err="1" smtClean="0"/>
              <a:t>sama</a:t>
            </a:r>
            <a:r>
              <a:rPr lang="en-US" u="sng" dirty="0" smtClean="0"/>
              <a:t> </a:t>
            </a:r>
            <a:r>
              <a:rPr lang="en-US" u="sng" dirty="0" err="1" smtClean="0"/>
              <a:t>dengan</a:t>
            </a:r>
            <a:r>
              <a:rPr lang="en-US" u="sng" dirty="0" smtClean="0"/>
              <a:t> </a:t>
            </a:r>
            <a:r>
              <a:rPr lang="en-US" u="sng" dirty="0" err="1" smtClean="0"/>
              <a:t>bukan</a:t>
            </a:r>
            <a:r>
              <a:rPr lang="en-US" u="sng" dirty="0" smtClean="0"/>
              <a:t> A (non-A)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u="sng" dirty="0" smtClean="0"/>
              <a:t>A </a:t>
            </a:r>
            <a:r>
              <a:rPr lang="en-US" u="sng" dirty="0" err="1" smtClean="0"/>
              <a:t>adalah</a:t>
            </a:r>
            <a:r>
              <a:rPr lang="en-US" u="sng" dirty="0" smtClean="0"/>
              <a:t> </a:t>
            </a:r>
            <a:r>
              <a:rPr lang="en-US" u="sng" dirty="0" err="1" smtClean="0"/>
              <a:t>bukan</a:t>
            </a:r>
            <a:r>
              <a:rPr lang="en-US" u="sng" dirty="0" smtClean="0"/>
              <a:t> non A</a:t>
            </a:r>
            <a:r>
              <a:rPr lang="en-US" dirty="0" smtClean="0"/>
              <a:t> (A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-A),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dilambangkan</a:t>
            </a:r>
            <a:r>
              <a:rPr lang="en-US" dirty="0" smtClean="0"/>
              <a:t> </a:t>
            </a:r>
            <a:r>
              <a:rPr lang="en-US" dirty="0" err="1" smtClean="0"/>
              <a:t>dengan"A</a:t>
            </a:r>
            <a:r>
              <a:rPr lang="en-US" dirty="0" smtClean="0"/>
              <a:t> I -A ", </a:t>
            </a:r>
            <a:r>
              <a:rPr lang="en-US" dirty="0" err="1" smtClean="0"/>
              <a:t>keputusan­keputusan</a:t>
            </a:r>
            <a:r>
              <a:rPr lang="en-US" dirty="0" smtClean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berkontradiksi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dua-duanya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dua-duanya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2040</Words>
  <Application>Microsoft Macintosh PowerPoint</Application>
  <PresentationFormat>On-screen Show (4:3)</PresentationFormat>
  <Paragraphs>133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Objek Material Logika: Arti Berpikir </vt:lpstr>
      <vt:lpstr>Faktor-faktor yang akan memaksa manusia untuk berpikir: </vt:lpstr>
      <vt:lpstr>Menguji Suatu Penalaran atau Suatu Jalan Pikiran </vt:lpstr>
      <vt:lpstr>PowerPoint Presentation</vt:lpstr>
      <vt:lpstr>Menguji Suatu Pemikiran,</vt:lpstr>
      <vt:lpstr>PowerPoint Presentation</vt:lpstr>
      <vt:lpstr>Jalan pikiran itu mengenai pertalian atau hubungan antara titik pangkal/alasan/premis-premis dan kesimpulan yang ditarik darinya. Jika hubungan tersebut tepat dan logis, maka kesimpulan disebut 'sah' (valid).</vt:lpstr>
      <vt:lpstr>PowerPoint Presentation</vt:lpstr>
      <vt:lpstr>Hukum Berpikir (the Laws of Thought).  </vt:lpstr>
      <vt:lpstr>PowerPoint Presentation</vt:lpstr>
      <vt:lpstr> Premis dan Kesimpulan </vt:lpstr>
      <vt:lpstr>Argumen/Argumentasi</vt:lpstr>
      <vt:lpstr>VALIDITAS DAN KEBENARAN </vt:lpstr>
      <vt:lpstr>PowerPoint Presentation</vt:lpstr>
      <vt:lpstr>Empat Teori Kebenaran</vt:lpstr>
      <vt:lpstr>Validitas dari suatu argumen tidak tergantung pada kebenaran dari pernyataan ­pernyataan yang mewujudkan argumen tersebut</vt:lpstr>
      <vt:lpstr>PowerPoint Presentation</vt:lpstr>
      <vt:lpstr>Dari contoh-contoh tadi dapat ditarik kesimpulan bahwa dalam kegiatan berpikir dapat terjadi diajukan argumen-argumen: </vt:lpstr>
      <vt:lpstr>PowerPoint Presentation</vt:lpstr>
      <vt:lpstr> BENTUK DAN BENTUK LOGIKAL </vt:lpstr>
      <vt:lpstr>PowerPoint Presentation</vt:lpstr>
      <vt:lpstr>PowerPoint Presentation</vt:lpstr>
      <vt:lpstr>PowerPoint Presentation</vt:lpstr>
      <vt:lpstr>Jadi, dalam Logika, pengetahuan yang implisit tentang cara berpikir yang tepat (sound reasoning) dieksplisitkan dengan jalan mempelajari bentuk-bentuk logikal. </vt:lpstr>
      <vt:lpstr>PowerPoint Presentation</vt:lpstr>
      <vt:lpstr>LAMBANG DAN LAMBANG LOGIKAL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Ilmu Penalaran atau Logika </dc:title>
  <dc:creator>User</dc:creator>
  <cp:lastModifiedBy>Hieronymus Soerjatisnanta</cp:lastModifiedBy>
  <cp:revision>19</cp:revision>
  <dcterms:created xsi:type="dcterms:W3CDTF">2012-10-08T21:38:44Z</dcterms:created>
  <dcterms:modified xsi:type="dcterms:W3CDTF">2016-09-11T20:09:00Z</dcterms:modified>
</cp:coreProperties>
</file>