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1" d="100"/>
          <a:sy n="71" d="100"/>
        </p:scale>
        <p:origin x="6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EC96-CF7C-4CB8-84B1-B7A666280750}" type="datetimeFigureOut">
              <a:rPr lang="en-ID" smtClean="0"/>
              <a:t>03/04/2023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120-D7E2-4EF1-A51E-09195A5D8CD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63333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EC96-CF7C-4CB8-84B1-B7A666280750}" type="datetimeFigureOut">
              <a:rPr lang="en-ID" smtClean="0"/>
              <a:t>03/04/2023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120-D7E2-4EF1-A51E-09195A5D8CD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53800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EC96-CF7C-4CB8-84B1-B7A666280750}" type="datetimeFigureOut">
              <a:rPr lang="en-ID" smtClean="0"/>
              <a:t>03/04/2023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120-D7E2-4EF1-A51E-09195A5D8CD0}" type="slidenum">
              <a:rPr lang="en-ID" smtClean="0"/>
              <a:t>‹#›</a:t>
            </a:fld>
            <a:endParaRPr lang="en-ID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9488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EC96-CF7C-4CB8-84B1-B7A666280750}" type="datetimeFigureOut">
              <a:rPr lang="en-ID" smtClean="0"/>
              <a:t>03/04/2023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120-D7E2-4EF1-A51E-09195A5D8CD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59966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EC96-CF7C-4CB8-84B1-B7A666280750}" type="datetimeFigureOut">
              <a:rPr lang="en-ID" smtClean="0"/>
              <a:t>03/04/2023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120-D7E2-4EF1-A51E-09195A5D8CD0}" type="slidenum">
              <a:rPr lang="en-ID" smtClean="0"/>
              <a:t>‹#›</a:t>
            </a:fld>
            <a:endParaRPr lang="en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04635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EC96-CF7C-4CB8-84B1-B7A666280750}" type="datetimeFigureOut">
              <a:rPr lang="en-ID" smtClean="0"/>
              <a:t>03/04/2023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120-D7E2-4EF1-A51E-09195A5D8CD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41099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EC96-CF7C-4CB8-84B1-B7A666280750}" type="datetimeFigureOut">
              <a:rPr lang="en-ID" smtClean="0"/>
              <a:t>03/04/2023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120-D7E2-4EF1-A51E-09195A5D8CD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753001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EC96-CF7C-4CB8-84B1-B7A666280750}" type="datetimeFigureOut">
              <a:rPr lang="en-ID" smtClean="0"/>
              <a:t>03/04/2023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120-D7E2-4EF1-A51E-09195A5D8CD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93075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EC96-CF7C-4CB8-84B1-B7A666280750}" type="datetimeFigureOut">
              <a:rPr lang="en-ID" smtClean="0"/>
              <a:t>03/04/2023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120-D7E2-4EF1-A51E-09195A5D8CD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21587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EC96-CF7C-4CB8-84B1-B7A666280750}" type="datetimeFigureOut">
              <a:rPr lang="en-ID" smtClean="0"/>
              <a:t>03/04/2023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120-D7E2-4EF1-A51E-09195A5D8CD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55445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EC96-CF7C-4CB8-84B1-B7A666280750}" type="datetimeFigureOut">
              <a:rPr lang="en-ID" smtClean="0"/>
              <a:t>03/04/2023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120-D7E2-4EF1-A51E-09195A5D8CD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87130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EC96-CF7C-4CB8-84B1-B7A666280750}" type="datetimeFigureOut">
              <a:rPr lang="en-ID" smtClean="0"/>
              <a:t>03/04/2023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120-D7E2-4EF1-A51E-09195A5D8CD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66210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EC96-CF7C-4CB8-84B1-B7A666280750}" type="datetimeFigureOut">
              <a:rPr lang="en-ID" smtClean="0"/>
              <a:t>03/04/2023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120-D7E2-4EF1-A51E-09195A5D8CD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49427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EC96-CF7C-4CB8-84B1-B7A666280750}" type="datetimeFigureOut">
              <a:rPr lang="en-ID" smtClean="0"/>
              <a:t>03/04/2023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120-D7E2-4EF1-A51E-09195A5D8CD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98663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EC96-CF7C-4CB8-84B1-B7A666280750}" type="datetimeFigureOut">
              <a:rPr lang="en-ID" smtClean="0"/>
              <a:t>03/04/2023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120-D7E2-4EF1-A51E-09195A5D8CD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6486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EC96-CF7C-4CB8-84B1-B7A666280750}" type="datetimeFigureOut">
              <a:rPr lang="en-ID" smtClean="0"/>
              <a:t>03/04/2023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120-D7E2-4EF1-A51E-09195A5D8CD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83671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9EC96-CF7C-4CB8-84B1-B7A666280750}" type="datetimeFigureOut">
              <a:rPr lang="en-ID" smtClean="0"/>
              <a:t>03/04/2023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3AF4120-D7E2-4EF1-A51E-09195A5D8CD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33645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77ABE-C0D5-E222-58A4-D47AEAFE1D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Algerian" panose="04020705040A02060702" pitchFamily="82" charset="0"/>
              </a:rPr>
              <a:t>PEMBELAJARAN BERBASIS MASALAH</a:t>
            </a:r>
            <a:endParaRPr lang="en-ID" dirty="0">
              <a:solidFill>
                <a:schemeClr val="accent5">
                  <a:lumMod val="75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D4A37E-3707-FFFA-9F53-818F9963E8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507067" y="-424070"/>
            <a:ext cx="7766936" cy="102985"/>
          </a:xfrm>
        </p:spPr>
        <p:txBody>
          <a:bodyPr>
            <a:normAutofit fontScale="25000" lnSpcReduction="20000"/>
          </a:bodyPr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40807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2EB8E-E3BE-5D75-9158-FFD5504B1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357808"/>
            <a:ext cx="8596841" cy="1351721"/>
          </a:xfrm>
        </p:spPr>
        <p:txBody>
          <a:bodyPr>
            <a:normAutofit fontScale="90000"/>
          </a:bodyPr>
          <a:lstStyle/>
          <a:p>
            <a:pPr algn="ctr"/>
            <a:r>
              <a:rPr lang="en-ID" sz="3100" dirty="0"/>
              <a:t>3</a:t>
            </a:r>
            <a:r>
              <a:rPr lang="en-ID" dirty="0"/>
              <a:t>. </a:t>
            </a:r>
            <a:r>
              <a:rPr lang="en-ID" sz="3100" dirty="0" err="1"/>
              <a:t>Ciri</a:t>
            </a:r>
            <a:r>
              <a:rPr lang="en-ID" sz="3100" dirty="0"/>
              <a:t> dan </a:t>
            </a:r>
            <a:r>
              <a:rPr lang="en-ID" sz="3100" dirty="0" err="1"/>
              <a:t>Karakteristik</a:t>
            </a:r>
            <a:r>
              <a:rPr lang="en-ID" sz="3100" dirty="0"/>
              <a:t> </a:t>
            </a:r>
            <a:r>
              <a:rPr lang="en-ID" sz="3100" dirty="0" err="1"/>
              <a:t>Pembelajaran</a:t>
            </a:r>
            <a:r>
              <a:rPr lang="en-ID" sz="3100" dirty="0"/>
              <a:t> </a:t>
            </a:r>
            <a:r>
              <a:rPr lang="en-ID" sz="3100" dirty="0" err="1"/>
              <a:t>Berdsarkan</a:t>
            </a:r>
            <a:r>
              <a:rPr lang="en-ID" sz="3100" dirty="0"/>
              <a:t> </a:t>
            </a:r>
            <a:r>
              <a:rPr lang="en-ID" sz="3100" dirty="0" err="1"/>
              <a:t>Masalah</a:t>
            </a:r>
            <a:r>
              <a:rPr lang="en-ID" sz="3100" dirty="0"/>
              <a:t> (Problem Based Learning/ PBL)</a:t>
            </a:r>
            <a:br>
              <a:rPr lang="en-ID" sz="3100" dirty="0"/>
            </a:br>
            <a:endParaRPr lang="en-ID" sz="31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BAFE1B8-1A83-5B87-CFBF-B72BA11236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9177721"/>
              </p:ext>
            </p:extLst>
          </p:nvPr>
        </p:nvGraphicFramePr>
        <p:xfrm>
          <a:off x="1351722" y="1484243"/>
          <a:ext cx="7406353" cy="435321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406353">
                  <a:extLst>
                    <a:ext uri="{9D8B030D-6E8A-4147-A177-3AD203B41FA5}">
                      <a16:colId xmlns:a16="http://schemas.microsoft.com/office/drawing/2014/main" val="3721622056"/>
                    </a:ext>
                  </a:extLst>
                </a:gridCol>
              </a:tblGrid>
              <a:tr h="397565">
                <a:tc>
                  <a:txBody>
                    <a:bodyPr/>
                    <a:lstStyle/>
                    <a:p>
                      <a:pPr algn="ctr"/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Didalam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strategi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pebelajaran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berbasis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masalah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ini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terdapat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3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ciri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utama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983193"/>
                  </a:ext>
                </a:extLst>
              </a:tr>
              <a:tr h="1318549">
                <a:tc>
                  <a:txBody>
                    <a:bodyPr/>
                    <a:lstStyle/>
                    <a:p>
                      <a:pPr algn="ctr"/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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Pertama,strategi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pembelajaran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berbasis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masalah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merupakan</a:t>
                      </a: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pPr algn="ctr"/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rangkaian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aktifitas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pembelajaran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artinya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dalam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permbelajaran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ini</a:t>
                      </a: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pPr algn="ctr"/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tidakmengharapkan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siswa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hanya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sekedar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mendengarkan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,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mencatat</a:t>
                      </a: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pPr algn="ctr"/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kemudian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menghafal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maeri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pelajaran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,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akan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tetapi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melalui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strategi</a:t>
                      </a:r>
                    </a:p>
                    <a:p>
                      <a:pPr algn="ctr"/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pembelajaran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brbasis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masalah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siswa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aktif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berfikir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,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berkomunikasi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,</a:t>
                      </a:r>
                    </a:p>
                    <a:p>
                      <a:pPr algn="ctr"/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mencari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dan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mengolah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data dan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akhirnya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menyimpulkannya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706171"/>
                  </a:ext>
                </a:extLst>
              </a:tr>
              <a:tr h="912841">
                <a:tc>
                  <a:txBody>
                    <a:bodyPr/>
                    <a:lstStyle/>
                    <a:p>
                      <a:pPr algn="ctr"/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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Kedua,aktifitas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pembelajaran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diarahkan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untuk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menyelesaikan</a:t>
                      </a: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pPr algn="ctr"/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masalah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. Strategi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pembelajaran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berbasis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masalah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menempatkan</a:t>
                      </a: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pPr algn="ctr"/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masalah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sebagai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kata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kunci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dari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prosespembelajaran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.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Artinya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tanpa</a:t>
                      </a: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pPr algn="ctr"/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masalah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tidak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mungkin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ada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proses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pembelajaran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447628"/>
                  </a:ext>
                </a:extLst>
              </a:tr>
              <a:tr h="1724256">
                <a:tc>
                  <a:txBody>
                    <a:bodyPr/>
                    <a:lstStyle/>
                    <a:p>
                      <a:pPr algn="ctr"/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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Ketiga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,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pemecahan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masalah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dilakukan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dengan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menggunakan</a:t>
                      </a: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pPr algn="ctr"/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pendekatan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berfikir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secara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ilmiah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.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Berfikir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dengan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menggunakan</a:t>
                      </a: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pPr algn="ctr"/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metode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ilmiah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adalah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proses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berfikir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deduktif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dan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induktif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. Proses</a:t>
                      </a:r>
                    </a:p>
                    <a:p>
                      <a:pPr algn="ctr"/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berfikir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ini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dilakukan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secara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sistematis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dan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empiris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,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sistematis</a:t>
                      </a: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pPr algn="ctr"/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artinya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brfikir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ilmiah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dilakukan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melalui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tahapan-tahapan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tertentu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,</a:t>
                      </a:r>
                    </a:p>
                    <a:p>
                      <a:pPr algn="ctr"/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sedangkan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empiris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artinya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proses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menyelesaian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masalah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didasarkan</a:t>
                      </a: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pPr algn="ctr"/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pada tata dan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fakta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yang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jelas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.</a:t>
                      </a:r>
                    </a:p>
                    <a:p>
                      <a:pPr algn="ctr"/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3979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8610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F13E8-F504-7983-1116-17599063C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-1245704"/>
            <a:ext cx="8596668" cy="1245704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7109A-CC26-35B5-CCA8-D28161BE1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826" y="530087"/>
            <a:ext cx="8810176" cy="55112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D" dirty="0" err="1">
                <a:latin typeface="Arial Rounded MT Bold" panose="020F0704030504030204" pitchFamily="34" charset="0"/>
              </a:rPr>
              <a:t>Pembelajaran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Berdasarkan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Masalah</a:t>
            </a:r>
            <a:r>
              <a:rPr lang="en-ID" dirty="0">
                <a:latin typeface="Arial Rounded MT Bold" panose="020F0704030504030204" pitchFamily="34" charset="0"/>
              </a:rPr>
              <a:t> (Problem Based Learning / PBL)</a:t>
            </a:r>
            <a:r>
              <a:rPr lang="en-ID" dirty="0" err="1">
                <a:latin typeface="Arial Rounded MT Bold" panose="020F0704030504030204" pitchFamily="34" charset="0"/>
              </a:rPr>
              <a:t>memiliki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beberapa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karakteristik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sebagai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berikut</a:t>
            </a:r>
            <a:r>
              <a:rPr lang="en-ID" dirty="0">
                <a:latin typeface="Arial Rounded MT Bold" panose="020F0704030504030204" pitchFamily="34" charset="0"/>
              </a:rPr>
              <a:t> ;</a:t>
            </a:r>
          </a:p>
          <a:p>
            <a:pPr marL="0" indent="0">
              <a:buNone/>
            </a:pPr>
            <a:endParaRPr lang="en-ID" dirty="0">
              <a:latin typeface="Arial Rounded MT Bold" panose="020F0704030504030204" pitchFamily="34" charset="0"/>
            </a:endParaRPr>
          </a:p>
          <a:p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Mengorientasikan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siswa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kepada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masalah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autentik</a:t>
            </a:r>
            <a:r>
              <a:rPr lang="en-ID" dirty="0">
                <a:latin typeface="Arial Rounded MT Bold" panose="020F0704030504030204" pitchFamily="34" charset="0"/>
              </a:rPr>
              <a:t> dan </a:t>
            </a:r>
            <a:r>
              <a:rPr lang="en-ID" dirty="0" err="1">
                <a:latin typeface="Arial Rounded MT Bold" panose="020F0704030504030204" pitchFamily="34" charset="0"/>
              </a:rPr>
              <a:t>menghindaripembelajaran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terisolasi</a:t>
            </a:r>
            <a:endParaRPr lang="en-ID" dirty="0">
              <a:latin typeface="Arial Rounded MT Bold" panose="020F0704030504030204" pitchFamily="34" charset="0"/>
            </a:endParaRPr>
          </a:p>
          <a:p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Berpusat</a:t>
            </a:r>
            <a:r>
              <a:rPr lang="en-ID" dirty="0">
                <a:latin typeface="Arial Rounded MT Bold" panose="020F0704030504030204" pitchFamily="34" charset="0"/>
              </a:rPr>
              <a:t> pada </a:t>
            </a:r>
            <a:r>
              <a:rPr lang="en-ID" dirty="0" err="1">
                <a:latin typeface="Arial Rounded MT Bold" panose="020F0704030504030204" pitchFamily="34" charset="0"/>
              </a:rPr>
              <a:t>siswa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dalam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jangka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waktu</a:t>
            </a:r>
            <a:r>
              <a:rPr lang="en-ID" dirty="0">
                <a:latin typeface="Arial Rounded MT Bold" panose="020F0704030504030204" pitchFamily="34" charset="0"/>
              </a:rPr>
              <a:t> lama</a:t>
            </a:r>
          </a:p>
          <a:p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Menciptakan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pembelajaran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interdisiplin</a:t>
            </a:r>
            <a:endParaRPr lang="en-ID" dirty="0">
              <a:latin typeface="Arial Rounded MT Bold" panose="020F0704030504030204" pitchFamily="34" charset="0"/>
            </a:endParaRPr>
          </a:p>
          <a:p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Penyelidikan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masalah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autentik</a:t>
            </a:r>
            <a:r>
              <a:rPr lang="en-ID" dirty="0">
                <a:latin typeface="Arial Rounded MT Bold" panose="020F0704030504030204" pitchFamily="34" charset="0"/>
              </a:rPr>
              <a:t> yang </a:t>
            </a:r>
            <a:r>
              <a:rPr lang="en-ID" dirty="0" err="1">
                <a:latin typeface="Arial Rounded MT Bold" panose="020F0704030504030204" pitchFamily="34" charset="0"/>
              </a:rPr>
              <a:t>terintegrasi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dengan</a:t>
            </a:r>
            <a:r>
              <a:rPr lang="en-ID" dirty="0">
                <a:latin typeface="Arial Rounded MT Bold" panose="020F0704030504030204" pitchFamily="34" charset="0"/>
              </a:rPr>
              <a:t> dunia </a:t>
            </a:r>
            <a:r>
              <a:rPr lang="en-ID" dirty="0" err="1">
                <a:latin typeface="Arial Rounded MT Bold" panose="020F0704030504030204" pitchFamily="34" charset="0"/>
              </a:rPr>
              <a:t>nyata</a:t>
            </a:r>
            <a:r>
              <a:rPr lang="en-ID" dirty="0">
                <a:latin typeface="Arial Rounded MT Bold" panose="020F0704030504030204" pitchFamily="34" charset="0"/>
              </a:rPr>
              <a:t> dan</a:t>
            </a:r>
          </a:p>
          <a:p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pengalaman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praktis</a:t>
            </a:r>
            <a:endParaRPr lang="en-ID" dirty="0">
              <a:latin typeface="Arial Rounded MT Bold" panose="020F0704030504030204" pitchFamily="34" charset="0"/>
            </a:endParaRPr>
          </a:p>
          <a:p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Menghasilkan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produk</a:t>
            </a:r>
            <a:r>
              <a:rPr lang="en-ID" dirty="0">
                <a:latin typeface="Arial Rounded MT Bold" panose="020F0704030504030204" pitchFamily="34" charset="0"/>
              </a:rPr>
              <a:t>/</a:t>
            </a:r>
            <a:r>
              <a:rPr lang="en-ID" dirty="0" err="1">
                <a:latin typeface="Arial Rounded MT Bold" panose="020F0704030504030204" pitchFamily="34" charset="0"/>
              </a:rPr>
              <a:t>karya</a:t>
            </a:r>
            <a:r>
              <a:rPr lang="en-ID" dirty="0">
                <a:latin typeface="Arial Rounded MT Bold" panose="020F0704030504030204" pitchFamily="34" charset="0"/>
              </a:rPr>
              <a:t> dan </a:t>
            </a:r>
            <a:r>
              <a:rPr lang="en-ID" dirty="0" err="1">
                <a:latin typeface="Arial Rounded MT Bold" panose="020F0704030504030204" pitchFamily="34" charset="0"/>
              </a:rPr>
              <a:t>memamerkannya</a:t>
            </a:r>
            <a:endParaRPr lang="en-ID" dirty="0">
              <a:latin typeface="Arial Rounded MT Bold" panose="020F0704030504030204" pitchFamily="34" charset="0"/>
            </a:endParaRPr>
          </a:p>
          <a:p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Mengajarkan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kepada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siswa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untuk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mampu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menerapkan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apa</a:t>
            </a:r>
            <a:r>
              <a:rPr lang="en-ID" dirty="0">
                <a:latin typeface="Arial Rounded MT Bold" panose="020F0704030504030204" pitchFamily="34" charset="0"/>
              </a:rPr>
              <a:t> yang </a:t>
            </a:r>
            <a:r>
              <a:rPr lang="en-ID" dirty="0" err="1">
                <a:latin typeface="Arial Rounded MT Bold" panose="020F0704030504030204" pitchFamily="34" charset="0"/>
              </a:rPr>
              <a:t>merekapelajari</a:t>
            </a:r>
            <a:r>
              <a:rPr lang="en-ID" dirty="0">
                <a:latin typeface="Arial Rounded MT Bold" panose="020F0704030504030204" pitchFamily="34" charset="0"/>
              </a:rPr>
              <a:t> di     </a:t>
            </a:r>
            <a:r>
              <a:rPr lang="en-ID" dirty="0" err="1">
                <a:latin typeface="Arial Rounded MT Bold" panose="020F0704030504030204" pitchFamily="34" charset="0"/>
              </a:rPr>
              <a:t>sekolah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dalam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kehidupannya</a:t>
            </a:r>
            <a:r>
              <a:rPr lang="en-ID" dirty="0">
                <a:latin typeface="Arial Rounded MT Bold" panose="020F0704030504030204" pitchFamily="34" charset="0"/>
              </a:rPr>
              <a:t> yang </a:t>
            </a:r>
            <a:r>
              <a:rPr lang="en-ID" dirty="0" err="1">
                <a:latin typeface="Arial Rounded MT Bold" panose="020F0704030504030204" pitchFamily="34" charset="0"/>
              </a:rPr>
              <a:t>panjang</a:t>
            </a:r>
            <a:endParaRPr lang="en-ID" dirty="0">
              <a:latin typeface="Arial Rounded MT Bold" panose="020F0704030504030204" pitchFamily="34" charset="0"/>
            </a:endParaRPr>
          </a:p>
          <a:p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Pembelajaran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terjadi</a:t>
            </a:r>
            <a:r>
              <a:rPr lang="en-ID" dirty="0">
                <a:latin typeface="Arial Rounded MT Bold" panose="020F0704030504030204" pitchFamily="34" charset="0"/>
              </a:rPr>
              <a:t> pada </a:t>
            </a:r>
            <a:r>
              <a:rPr lang="en-ID" dirty="0" err="1">
                <a:latin typeface="Arial Rounded MT Bold" panose="020F0704030504030204" pitchFamily="34" charset="0"/>
              </a:rPr>
              <a:t>kelompok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kecil</a:t>
            </a:r>
            <a:endParaRPr lang="en-ID" dirty="0">
              <a:latin typeface="Arial Rounded MT Bold" panose="020F0704030504030204" pitchFamily="34" charset="0"/>
            </a:endParaRPr>
          </a:p>
          <a:p>
            <a:r>
              <a:rPr lang="en-ID" dirty="0">
                <a:latin typeface="Arial Rounded MT Bold" panose="020F0704030504030204" pitchFamily="34" charset="0"/>
              </a:rPr>
              <a:t> Guru </a:t>
            </a:r>
            <a:r>
              <a:rPr lang="en-ID" dirty="0" err="1">
                <a:latin typeface="Arial Rounded MT Bold" panose="020F0704030504030204" pitchFamily="34" charset="0"/>
              </a:rPr>
              <a:t>berperan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sebagai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fasilitator</a:t>
            </a:r>
            <a:r>
              <a:rPr lang="en-ID" dirty="0">
                <a:latin typeface="Arial Rounded MT Bold" panose="020F0704030504030204" pitchFamily="34" charset="0"/>
              </a:rPr>
              <a:t>, motivator dan </a:t>
            </a:r>
            <a:r>
              <a:rPr lang="en-ID" dirty="0" err="1">
                <a:latin typeface="Arial Rounded MT Bold" panose="020F0704030504030204" pitchFamily="34" charset="0"/>
              </a:rPr>
              <a:t>pembimbing</a:t>
            </a:r>
            <a:endParaRPr lang="en-ID" dirty="0">
              <a:latin typeface="Arial Rounded MT Bold" panose="020F0704030504030204" pitchFamily="34" charset="0"/>
            </a:endParaRPr>
          </a:p>
          <a:p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Masalah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diformulasikan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untuk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memfokuskan</a:t>
            </a:r>
            <a:r>
              <a:rPr lang="en-ID" dirty="0">
                <a:latin typeface="Arial Rounded MT Bold" panose="020F0704030504030204" pitchFamily="34" charset="0"/>
              </a:rPr>
              <a:t> dan </a:t>
            </a:r>
            <a:r>
              <a:rPr lang="en-ID" dirty="0" err="1">
                <a:latin typeface="Arial Rounded MT Bold" panose="020F0704030504030204" pitchFamily="34" charset="0"/>
              </a:rPr>
              <a:t>merangsangPembelajaran</a:t>
            </a:r>
            <a:endParaRPr lang="en-ID" dirty="0">
              <a:latin typeface="Arial Rounded MT Bold" panose="020F0704030504030204" pitchFamily="34" charset="0"/>
            </a:endParaRPr>
          </a:p>
          <a:p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Masalah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adalah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kendaraan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untuk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mngembangkan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keterampilanpemecahan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masalah</a:t>
            </a:r>
            <a:endParaRPr lang="en-ID" dirty="0">
              <a:latin typeface="Arial Rounded MT Bold" panose="020F0704030504030204" pitchFamily="34" charset="0"/>
            </a:endParaRPr>
          </a:p>
          <a:p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Informasi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baru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diperoleh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lewat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belajar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mandiri</a:t>
            </a:r>
            <a:endParaRPr lang="en-ID" dirty="0">
              <a:latin typeface="Arial Rounded MT Bold" panose="020F0704030504030204" pitchFamily="34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07785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9A2EF-D3B2-6EB2-A819-9FA313781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861392"/>
            <a:ext cx="8214875" cy="1069008"/>
          </a:xfrm>
        </p:spPr>
        <p:txBody>
          <a:bodyPr>
            <a:normAutofit fontScale="90000"/>
          </a:bodyPr>
          <a:lstStyle/>
          <a:p>
            <a:pPr algn="ctr"/>
            <a:r>
              <a:rPr lang="en-ID" dirty="0"/>
              <a:t>4. Langkah-</a:t>
            </a:r>
            <a:r>
              <a:rPr lang="en-ID" dirty="0" err="1"/>
              <a:t>langkah</a:t>
            </a:r>
            <a:r>
              <a:rPr lang="en-ID" dirty="0"/>
              <a:t> </a:t>
            </a: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masalah</a:t>
            </a:r>
            <a:endParaRPr lang="en-ID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DCC8726-077D-C0EB-E495-EB2971F2F6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0805314"/>
              </p:ext>
            </p:extLst>
          </p:nvPr>
        </p:nvGraphicFramePr>
        <p:xfrm>
          <a:off x="689113" y="2160588"/>
          <a:ext cx="8585062" cy="38404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585062">
                  <a:extLst>
                    <a:ext uri="{9D8B030D-6E8A-4147-A177-3AD203B41FA5}">
                      <a16:colId xmlns:a16="http://schemas.microsoft.com/office/drawing/2014/main" val="30104922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dirty="0" err="1">
                          <a:latin typeface="Bahnschrift" panose="020B0502040204020203" pitchFamily="34" charset="0"/>
                        </a:rPr>
                        <a:t>Pengelolaan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pembelajaran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berdasarkan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masalah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terdapat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5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langkah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utama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,</a:t>
                      </a:r>
                    </a:p>
                    <a:p>
                      <a:pPr algn="ctr"/>
                      <a:r>
                        <a:rPr lang="en-ID" dirty="0" err="1">
                          <a:latin typeface="Bahnschrift" panose="020B0502040204020203" pitchFamily="34" charset="0"/>
                        </a:rPr>
                        <a:t>yaitu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52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ID" dirty="0" err="1"/>
                        <a:t>Mengorientasikan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siswa</a:t>
                      </a:r>
                      <a:r>
                        <a:rPr lang="en-ID" dirty="0"/>
                        <a:t> pada </a:t>
                      </a:r>
                      <a:r>
                        <a:rPr lang="en-ID" dirty="0" err="1"/>
                        <a:t>masalah</a:t>
                      </a:r>
                      <a:endParaRPr lang="en-ID" dirty="0"/>
                    </a:p>
                    <a:p>
                      <a:pPr marL="342900" indent="-342900">
                        <a:buAutoNum type="arabicPeriod"/>
                      </a:pP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82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D" dirty="0"/>
                        <a:t>2. </a:t>
                      </a:r>
                      <a:r>
                        <a:rPr lang="en-ID" dirty="0" err="1"/>
                        <a:t>Mengorganisasikan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siswa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untuk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belajar</a:t>
                      </a:r>
                      <a:endParaRPr lang="en-ID" dirty="0"/>
                    </a:p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6936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D" dirty="0"/>
                        <a:t>3. </a:t>
                      </a:r>
                      <a:r>
                        <a:rPr lang="en-ID" dirty="0" err="1"/>
                        <a:t>Membantu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menyelidiki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secara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mandiri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atau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kelompok</a:t>
                      </a:r>
                      <a:endParaRPr lang="en-ID" dirty="0"/>
                    </a:p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911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D" dirty="0"/>
                        <a:t>4. </a:t>
                      </a:r>
                      <a:r>
                        <a:rPr lang="en-ID" dirty="0" err="1"/>
                        <a:t>Mengembangkan</a:t>
                      </a:r>
                      <a:r>
                        <a:rPr lang="en-ID" dirty="0"/>
                        <a:t> dan </a:t>
                      </a:r>
                      <a:r>
                        <a:rPr lang="en-ID" dirty="0" err="1"/>
                        <a:t>menyajikan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hasil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kerja</a:t>
                      </a:r>
                      <a:endParaRPr lang="en-ID" dirty="0"/>
                    </a:p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343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D" dirty="0"/>
                        <a:t>5. </a:t>
                      </a:r>
                      <a:r>
                        <a:rPr lang="en-ID" dirty="0" err="1"/>
                        <a:t>Menganalisis</a:t>
                      </a:r>
                      <a:r>
                        <a:rPr lang="en-ID" dirty="0"/>
                        <a:t> dan </a:t>
                      </a:r>
                      <a:r>
                        <a:rPr lang="en-ID" dirty="0" err="1"/>
                        <a:t>mengevaluasi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hasil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pemecahan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masalah</a:t>
                      </a:r>
                      <a:endParaRPr lang="en-ID" dirty="0"/>
                    </a:p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6122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0271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4783E-2E86-17B7-3DD1-034168D86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677334" y="-887896"/>
            <a:ext cx="8596668" cy="636105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3CE5CE1-848B-2B0D-D14F-3B622567F9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9826297"/>
              </p:ext>
            </p:extLst>
          </p:nvPr>
        </p:nvGraphicFramePr>
        <p:xfrm>
          <a:off x="689113" y="2160588"/>
          <a:ext cx="8585062" cy="3205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286906">
                  <a:extLst>
                    <a:ext uri="{9D8B030D-6E8A-4147-A177-3AD203B41FA5}">
                      <a16:colId xmlns:a16="http://schemas.microsoft.com/office/drawing/2014/main" val="325569228"/>
                    </a:ext>
                  </a:extLst>
                </a:gridCol>
                <a:gridCol w="4298156">
                  <a:extLst>
                    <a:ext uri="{9D8B030D-6E8A-4147-A177-3AD203B41FA5}">
                      <a16:colId xmlns:a16="http://schemas.microsoft.com/office/drawing/2014/main" val="19232533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263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D" dirty="0">
                        <a:latin typeface="Bahnschrift" panose="020B0502040204020203" pitchFamily="34" charset="0"/>
                      </a:endParaRPr>
                    </a:p>
                    <a:p>
                      <a:pPr algn="ctr"/>
                      <a:r>
                        <a:rPr lang="en-ID" dirty="0" err="1">
                          <a:latin typeface="Bahnschrift" panose="020B0502040204020203" pitchFamily="34" charset="0"/>
                        </a:rPr>
                        <a:t>Menurut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Agus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dalam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buku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Cooperative learning, strategi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pembelajaran</a:t>
                      </a:r>
                      <a:endParaRPr lang="en-ID" dirty="0">
                        <a:latin typeface="Bahnschrift" panose="020B0502040204020203" pitchFamily="34" charset="0"/>
                      </a:endParaRPr>
                    </a:p>
                    <a:p>
                      <a:pPr algn="ctr"/>
                      <a:r>
                        <a:rPr lang="en-ID" dirty="0" err="1">
                          <a:latin typeface="Bahnschrift" panose="020B0502040204020203" pitchFamily="34" charset="0"/>
                        </a:rPr>
                        <a:t>berbasis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masalah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terdiri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dari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5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fase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atau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langkah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.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Fase-fase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dan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perilaku</a:t>
                      </a:r>
                      <a:endParaRPr lang="en-ID" dirty="0">
                        <a:latin typeface="Bahnschrift" panose="020B0502040204020203" pitchFamily="34" charset="0"/>
                      </a:endParaRPr>
                    </a:p>
                    <a:p>
                      <a:pPr algn="ctr"/>
                      <a:r>
                        <a:rPr lang="en-ID" dirty="0" err="1">
                          <a:latin typeface="Bahnschrift" panose="020B0502040204020203" pitchFamily="34" charset="0"/>
                        </a:rPr>
                        <a:t>tersebut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merupakan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tindakan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berpola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. Pola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ini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diciptakan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agar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hasil</a:t>
                      </a:r>
                      <a:endParaRPr lang="en-ID" dirty="0">
                        <a:latin typeface="Bahnschrift" panose="020B0502040204020203" pitchFamily="34" charset="0"/>
                      </a:endParaRPr>
                    </a:p>
                    <a:p>
                      <a:pPr algn="ctr"/>
                      <a:r>
                        <a:rPr lang="en-ID" dirty="0" err="1">
                          <a:latin typeface="Bahnschrift" panose="020B0502040204020203" pitchFamily="34" charset="0"/>
                        </a:rPr>
                        <a:t>pembelajaran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dengan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pengembangan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berbasis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masalah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dapat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" panose="020B0502040204020203" pitchFamily="34" charset="0"/>
                        </a:rPr>
                        <a:t>diwujudkan</a:t>
                      </a:r>
                      <a:r>
                        <a:rPr lang="en-ID" dirty="0">
                          <a:latin typeface="Bahnschrift" panose="020B0502040204020203" pitchFamily="34" charset="0"/>
                        </a:rPr>
                        <a:t>.</a:t>
                      </a:r>
                    </a:p>
                    <a:p>
                      <a:endParaRPr lang="en-ID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pPr algn="ctr"/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David Johnson dan Johnson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mengemukakan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5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langkah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strategi PBL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melalui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kegiatan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kelompok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:</a:t>
                      </a:r>
                    </a:p>
                    <a:p>
                      <a:pPr algn="ctr"/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pPr marL="228600" indent="-228600" algn="ctr">
                        <a:buAutoNum type="arabicPeriod"/>
                      </a:pP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Mendefinisikan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masalah</a:t>
                      </a: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pPr marL="0" indent="0" algn="ctr">
                        <a:buNone/>
                      </a:pP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2.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Mendiagnosis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masalah</a:t>
                      </a: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pPr marL="0" indent="0" algn="ctr">
                        <a:buNone/>
                      </a:pP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3.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Merumuskan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alternatif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strategi</a:t>
                      </a:r>
                    </a:p>
                    <a:p>
                      <a:pPr marL="0" indent="0" algn="ctr">
                        <a:buNone/>
                      </a:pP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pPr algn="ctr"/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4.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Menentukan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dan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menerapkan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strategi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pilihan</a:t>
                      </a: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pPr algn="ctr"/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pPr algn="ctr"/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5.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Melakukan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evaluas</a:t>
                      </a: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8487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41573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181B3-A615-B7C5-B0D7-F0FD189AD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431234"/>
            <a:ext cx="8596668" cy="384313"/>
          </a:xfrm>
        </p:spPr>
        <p:txBody>
          <a:bodyPr>
            <a:normAutofit/>
          </a:bodyPr>
          <a:lstStyle/>
          <a:p>
            <a:pPr algn="ctr"/>
            <a:r>
              <a:rPr lang="en-ID" sz="1600" dirty="0" err="1">
                <a:solidFill>
                  <a:schemeClr val="accent4">
                    <a:lumMod val="75000"/>
                  </a:schemeClr>
                </a:solidFill>
              </a:rPr>
              <a:t>Menurut</a:t>
            </a:r>
            <a:r>
              <a:rPr lang="en-ID" sz="1600" dirty="0">
                <a:solidFill>
                  <a:schemeClr val="accent4">
                    <a:lumMod val="75000"/>
                  </a:schemeClr>
                </a:solidFill>
              </a:rPr>
              <a:t> John Dewey, </a:t>
            </a:r>
            <a:r>
              <a:rPr lang="en-ID" sz="1600" dirty="0" err="1">
                <a:solidFill>
                  <a:schemeClr val="accent4">
                    <a:lumMod val="75000"/>
                  </a:schemeClr>
                </a:solidFill>
              </a:rPr>
              <a:t>penyelesaian</a:t>
            </a:r>
            <a:r>
              <a:rPr lang="en-ID" sz="16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D" sz="1600" dirty="0" err="1">
                <a:solidFill>
                  <a:schemeClr val="accent4">
                    <a:lumMod val="75000"/>
                  </a:schemeClr>
                </a:solidFill>
              </a:rPr>
              <a:t>masalah</a:t>
            </a:r>
            <a:r>
              <a:rPr lang="en-ID" sz="16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D" sz="1600" dirty="0" err="1">
                <a:solidFill>
                  <a:schemeClr val="accent4">
                    <a:lumMod val="75000"/>
                  </a:schemeClr>
                </a:solidFill>
              </a:rPr>
              <a:t>dilakukan</a:t>
            </a:r>
            <a:r>
              <a:rPr lang="en-ID" sz="16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D" sz="1600" dirty="0" err="1">
                <a:solidFill>
                  <a:schemeClr val="accent4">
                    <a:lumMod val="75000"/>
                  </a:schemeClr>
                </a:solidFill>
              </a:rPr>
              <a:t>melalui</a:t>
            </a:r>
            <a:r>
              <a:rPr lang="en-ID" sz="1600" dirty="0">
                <a:solidFill>
                  <a:schemeClr val="accent4">
                    <a:lumMod val="75000"/>
                  </a:schemeClr>
                </a:solidFill>
              </a:rPr>
              <a:t> 6 </a:t>
            </a:r>
            <a:r>
              <a:rPr lang="en-ID" sz="1600" dirty="0" err="1">
                <a:solidFill>
                  <a:schemeClr val="accent4">
                    <a:lumMod val="75000"/>
                  </a:schemeClr>
                </a:solidFill>
              </a:rPr>
              <a:t>tahap,yaitu</a:t>
            </a:r>
            <a:r>
              <a:rPr lang="en-ID" sz="16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D" sz="1600" dirty="0"/>
              <a:t>: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5C777B7-7A82-BDB4-E3FB-193CD5C22E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346503"/>
              </p:ext>
            </p:extLst>
          </p:nvPr>
        </p:nvGraphicFramePr>
        <p:xfrm>
          <a:off x="1868557" y="2160588"/>
          <a:ext cx="6361043" cy="288186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233530">
                  <a:extLst>
                    <a:ext uri="{9D8B030D-6E8A-4147-A177-3AD203B41FA5}">
                      <a16:colId xmlns:a16="http://schemas.microsoft.com/office/drawing/2014/main" val="4257717757"/>
                    </a:ext>
                  </a:extLst>
                </a:gridCol>
                <a:gridCol w="3127513">
                  <a:extLst>
                    <a:ext uri="{9D8B030D-6E8A-4147-A177-3AD203B41FA5}">
                      <a16:colId xmlns:a16="http://schemas.microsoft.com/office/drawing/2014/main" val="3972631248"/>
                    </a:ext>
                  </a:extLst>
                </a:gridCol>
              </a:tblGrid>
              <a:tr h="697566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Tahap-Tahap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Kemampuan</a:t>
                      </a:r>
                      <a:r>
                        <a:rPr lang="en-US" dirty="0"/>
                        <a:t> yang di </a:t>
                      </a:r>
                      <a:r>
                        <a:rPr lang="en-US" dirty="0" err="1"/>
                        <a:t>perlukan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7259790"/>
                  </a:ext>
                </a:extLst>
              </a:tr>
              <a:tr h="218430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ID" dirty="0"/>
                    </a:p>
                    <a:p>
                      <a:endParaRPr lang="en-ID" dirty="0"/>
                    </a:p>
                    <a:p>
                      <a:pPr algn="ctr"/>
                      <a:r>
                        <a:rPr lang="en-ID" dirty="0" err="1"/>
                        <a:t>Merumuskan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Masalah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pPr algn="ctr"/>
                      <a:r>
                        <a:rPr lang="en-ID" dirty="0" err="1"/>
                        <a:t>Mengetahui</a:t>
                      </a:r>
                      <a:r>
                        <a:rPr lang="en-ID" dirty="0"/>
                        <a:t> dan</a:t>
                      </a:r>
                    </a:p>
                    <a:p>
                      <a:pPr algn="ctr"/>
                      <a:r>
                        <a:rPr lang="en-ID" dirty="0" err="1"/>
                        <a:t>merumuskan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masalah</a:t>
                      </a:r>
                      <a:endParaRPr lang="en-ID" dirty="0"/>
                    </a:p>
                    <a:p>
                      <a:pPr algn="ctr"/>
                      <a:r>
                        <a:rPr lang="en-ID" dirty="0" err="1"/>
                        <a:t>secara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jelas</a:t>
                      </a:r>
                      <a:endParaRPr lang="en-ID" dirty="0"/>
                    </a:p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9149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05062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22C6E-8908-82B5-FEA9-7B27D9384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-119270"/>
            <a:ext cx="8596668" cy="344557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FDE7F7F-4E24-2C86-794C-B7BD708D0B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1710680"/>
              </p:ext>
            </p:extLst>
          </p:nvPr>
        </p:nvGraphicFramePr>
        <p:xfrm>
          <a:off x="1762539" y="1510748"/>
          <a:ext cx="7050158" cy="377806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511827">
                  <a:extLst>
                    <a:ext uri="{9D8B030D-6E8A-4147-A177-3AD203B41FA5}">
                      <a16:colId xmlns:a16="http://schemas.microsoft.com/office/drawing/2014/main" val="779000264"/>
                    </a:ext>
                  </a:extLst>
                </a:gridCol>
                <a:gridCol w="3538331">
                  <a:extLst>
                    <a:ext uri="{9D8B030D-6E8A-4147-A177-3AD203B41FA5}">
                      <a16:colId xmlns:a16="http://schemas.microsoft.com/office/drawing/2014/main" val="2192068826"/>
                    </a:ext>
                  </a:extLst>
                </a:gridCol>
              </a:tblGrid>
              <a:tr h="1957472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ID" dirty="0"/>
                    </a:p>
                    <a:p>
                      <a:pPr algn="ctr"/>
                      <a:r>
                        <a:rPr lang="en-ID" dirty="0" err="1"/>
                        <a:t>Menelaah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Masalah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D" dirty="0"/>
                    </a:p>
                    <a:p>
                      <a:pPr algn="ctr"/>
                      <a:r>
                        <a:rPr lang="en-ID" dirty="0" err="1"/>
                        <a:t>Menggunakan</a:t>
                      </a:r>
                      <a:endParaRPr lang="en-ID" dirty="0"/>
                    </a:p>
                    <a:p>
                      <a:pPr algn="ctr"/>
                      <a:r>
                        <a:rPr lang="en-ID" dirty="0" err="1"/>
                        <a:t>pengetahuan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untuk</a:t>
                      </a:r>
                      <a:endParaRPr lang="en-ID" dirty="0"/>
                    </a:p>
                    <a:p>
                      <a:pPr algn="ctr"/>
                      <a:r>
                        <a:rPr lang="en-ID" dirty="0" err="1"/>
                        <a:t>memperinci</a:t>
                      </a:r>
                      <a:r>
                        <a:rPr lang="en-ID" dirty="0"/>
                        <a:t>, </a:t>
                      </a:r>
                      <a:r>
                        <a:rPr lang="en-ID" dirty="0" err="1"/>
                        <a:t>menganalisis</a:t>
                      </a:r>
                      <a:endParaRPr lang="en-ID" dirty="0"/>
                    </a:p>
                    <a:p>
                      <a:pPr algn="ctr"/>
                      <a:r>
                        <a:rPr lang="en-ID" dirty="0" err="1"/>
                        <a:t>masalah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dari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beberapa</a:t>
                      </a:r>
                      <a:endParaRPr lang="en-ID" dirty="0"/>
                    </a:p>
                    <a:p>
                      <a:pPr algn="ctr"/>
                      <a:r>
                        <a:rPr lang="en-ID" dirty="0" err="1"/>
                        <a:t>Sudut</a:t>
                      </a:r>
                      <a:r>
                        <a:rPr lang="en-ID" dirty="0"/>
                        <a:t>.</a:t>
                      </a:r>
                    </a:p>
                    <a:p>
                      <a:pPr algn="ctr"/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8262418"/>
                  </a:ext>
                </a:extLst>
              </a:tr>
              <a:tr h="1766389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ID" dirty="0"/>
                    </a:p>
                    <a:p>
                      <a:pPr algn="ctr"/>
                      <a:r>
                        <a:rPr lang="en-ID" dirty="0" err="1"/>
                        <a:t>Merumuskan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Hipotesis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D" dirty="0"/>
                    </a:p>
                    <a:p>
                      <a:pPr algn="ctr"/>
                      <a:r>
                        <a:rPr lang="en-ID" dirty="0" err="1"/>
                        <a:t>Berimajinasi</a:t>
                      </a:r>
                      <a:r>
                        <a:rPr lang="en-ID" dirty="0"/>
                        <a:t> dan</a:t>
                      </a:r>
                    </a:p>
                    <a:p>
                      <a:pPr algn="ctr"/>
                      <a:r>
                        <a:rPr lang="en-ID" dirty="0" err="1"/>
                        <a:t>menghayati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ruang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lingkup</a:t>
                      </a:r>
                      <a:r>
                        <a:rPr lang="en-ID" dirty="0"/>
                        <a:t>,</a:t>
                      </a:r>
                    </a:p>
                    <a:p>
                      <a:pPr algn="ctr"/>
                      <a:r>
                        <a:rPr lang="en-ID" dirty="0" err="1"/>
                        <a:t>sebab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akibat</a:t>
                      </a:r>
                      <a:r>
                        <a:rPr lang="en-ID" dirty="0"/>
                        <a:t>, dan</a:t>
                      </a:r>
                    </a:p>
                    <a:p>
                      <a:pPr algn="ctr"/>
                      <a:r>
                        <a:rPr lang="en-ID" dirty="0"/>
                        <a:t>alternative </a:t>
                      </a:r>
                      <a:r>
                        <a:rPr lang="en-ID" dirty="0" err="1"/>
                        <a:t>penyelesaian</a:t>
                      </a:r>
                      <a:r>
                        <a:rPr lang="en-ID" dirty="0"/>
                        <a:t>.</a:t>
                      </a:r>
                    </a:p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4038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59344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603AC-FDA6-AE6D-1C1D-9BACD9A0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677334" y="-636104"/>
            <a:ext cx="8596668" cy="410817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19CC4BC-E7A1-8F08-F8CE-E5C72356B9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7792117"/>
              </p:ext>
            </p:extLst>
          </p:nvPr>
        </p:nvGraphicFramePr>
        <p:xfrm>
          <a:off x="1815548" y="503583"/>
          <a:ext cx="6917635" cy="584420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458817">
                  <a:extLst>
                    <a:ext uri="{9D8B030D-6E8A-4147-A177-3AD203B41FA5}">
                      <a16:colId xmlns:a16="http://schemas.microsoft.com/office/drawing/2014/main" val="4126122004"/>
                    </a:ext>
                  </a:extLst>
                </a:gridCol>
                <a:gridCol w="3458818">
                  <a:extLst>
                    <a:ext uri="{9D8B030D-6E8A-4147-A177-3AD203B41FA5}">
                      <a16:colId xmlns:a16="http://schemas.microsoft.com/office/drawing/2014/main" val="3721806872"/>
                    </a:ext>
                  </a:extLst>
                </a:gridCol>
              </a:tblGrid>
              <a:tr h="1762539">
                <a:tc>
                  <a:txBody>
                    <a:bodyPr/>
                    <a:lstStyle/>
                    <a:p>
                      <a:pPr algn="ctr"/>
                      <a:endParaRPr lang="en-ID" dirty="0"/>
                    </a:p>
                    <a:p>
                      <a:pPr algn="ctr"/>
                      <a:r>
                        <a:rPr lang="en-ID" dirty="0" err="1"/>
                        <a:t>Mengumpulkan</a:t>
                      </a:r>
                      <a:r>
                        <a:rPr lang="en-ID" dirty="0"/>
                        <a:t> dan</a:t>
                      </a:r>
                    </a:p>
                    <a:p>
                      <a:pPr algn="ctr"/>
                      <a:r>
                        <a:rPr lang="en-ID" dirty="0" err="1"/>
                        <a:t>mengelompokkan</a:t>
                      </a:r>
                      <a:r>
                        <a:rPr lang="en-ID" dirty="0"/>
                        <a:t> data</a:t>
                      </a:r>
                    </a:p>
                    <a:p>
                      <a:pPr algn="ctr"/>
                      <a:r>
                        <a:rPr lang="en-ID" dirty="0" err="1"/>
                        <a:t>sebagai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bahan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pembuktian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hipotesis</a:t>
                      </a:r>
                      <a:endParaRPr lang="en-ID" dirty="0"/>
                    </a:p>
                    <a:p>
                      <a:pPr algn="ctr"/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D" dirty="0"/>
                    </a:p>
                    <a:p>
                      <a:pPr algn="ctr"/>
                      <a:r>
                        <a:rPr lang="en-ID" dirty="0" err="1"/>
                        <a:t>Kecakapan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mencari</a:t>
                      </a:r>
                      <a:r>
                        <a:rPr lang="en-ID" dirty="0"/>
                        <a:t> dan</a:t>
                      </a:r>
                    </a:p>
                    <a:p>
                      <a:pPr algn="ctr"/>
                      <a:r>
                        <a:rPr lang="en-ID" dirty="0" err="1"/>
                        <a:t>menyusun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data.Menyajikan</a:t>
                      </a:r>
                      <a:r>
                        <a:rPr lang="en-ID" dirty="0"/>
                        <a:t> data</a:t>
                      </a:r>
                    </a:p>
                    <a:p>
                      <a:pPr algn="ctr"/>
                      <a:r>
                        <a:rPr lang="en-ID" dirty="0" err="1"/>
                        <a:t>dalambentuk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diagram,gambar</a:t>
                      </a:r>
                      <a:r>
                        <a:rPr lang="en-ID" dirty="0"/>
                        <a:t>, dan </a:t>
                      </a:r>
                      <a:r>
                        <a:rPr lang="en-ID" dirty="0" err="1"/>
                        <a:t>tabel</a:t>
                      </a:r>
                      <a:r>
                        <a:rPr lang="en-ID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1918508"/>
                  </a:ext>
                </a:extLst>
              </a:tr>
              <a:tr h="2040834">
                <a:tc>
                  <a:txBody>
                    <a:bodyPr/>
                    <a:lstStyle/>
                    <a:p>
                      <a:pPr algn="ctr"/>
                      <a:endParaRPr lang="en-ID" dirty="0"/>
                    </a:p>
                    <a:p>
                      <a:pPr algn="ctr"/>
                      <a:endParaRPr lang="en-ID" dirty="0"/>
                    </a:p>
                    <a:p>
                      <a:pPr algn="ctr"/>
                      <a:r>
                        <a:rPr lang="en-ID" dirty="0" err="1"/>
                        <a:t>Pembuktian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hipotesis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dirty="0" err="1"/>
                        <a:t>Kecakapan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menelaah</a:t>
                      </a:r>
                      <a:r>
                        <a:rPr lang="en-ID" dirty="0"/>
                        <a:t> dan </a:t>
                      </a:r>
                      <a:r>
                        <a:rPr lang="en-ID" dirty="0" err="1"/>
                        <a:t>membahas</a:t>
                      </a:r>
                      <a:r>
                        <a:rPr lang="en-ID" dirty="0"/>
                        <a:t> data.</a:t>
                      </a:r>
                    </a:p>
                    <a:p>
                      <a:pPr algn="ctr"/>
                      <a:r>
                        <a:rPr lang="en-ID" dirty="0" err="1"/>
                        <a:t>Kecakapan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menghubungkan</a:t>
                      </a:r>
                      <a:r>
                        <a:rPr lang="en-ID" dirty="0"/>
                        <a:t> dan</a:t>
                      </a:r>
                    </a:p>
                    <a:p>
                      <a:pPr algn="ctr"/>
                      <a:r>
                        <a:rPr lang="en-ID" dirty="0" err="1"/>
                        <a:t>menghitung</a:t>
                      </a:r>
                      <a:r>
                        <a:rPr lang="en-ID" dirty="0"/>
                        <a:t>, </a:t>
                      </a:r>
                      <a:r>
                        <a:rPr lang="en-ID" dirty="0" err="1"/>
                        <a:t>serta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ketrampilan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dalam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mengambil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keputusan</a:t>
                      </a:r>
                      <a:r>
                        <a:rPr lang="en-ID" dirty="0"/>
                        <a:t> dan </a:t>
                      </a:r>
                      <a:r>
                        <a:rPr lang="en-ID" dirty="0" err="1"/>
                        <a:t>kesimpulan</a:t>
                      </a:r>
                      <a:r>
                        <a:rPr lang="en-ID" dirty="0"/>
                        <a:t>.</a:t>
                      </a:r>
                    </a:p>
                    <a:p>
                      <a:pPr algn="ctr"/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4457535"/>
                  </a:ext>
                </a:extLst>
              </a:tr>
              <a:tr h="2040834">
                <a:tc>
                  <a:txBody>
                    <a:bodyPr/>
                    <a:lstStyle/>
                    <a:p>
                      <a:pPr algn="ctr"/>
                      <a:endParaRPr lang="en-ID" dirty="0"/>
                    </a:p>
                    <a:p>
                      <a:pPr algn="ctr"/>
                      <a:endParaRPr lang="en-ID" dirty="0"/>
                    </a:p>
                    <a:p>
                      <a:pPr algn="ctr"/>
                      <a:r>
                        <a:rPr lang="en-ID" dirty="0" err="1"/>
                        <a:t>Menentukan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pilihan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penyelesaian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dirty="0" err="1"/>
                        <a:t>Kecakapan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membuat</a:t>
                      </a:r>
                      <a:endParaRPr lang="en-ID" dirty="0"/>
                    </a:p>
                    <a:p>
                      <a:pPr algn="ctr"/>
                      <a:r>
                        <a:rPr lang="en-ID" dirty="0"/>
                        <a:t>alternative </a:t>
                      </a:r>
                      <a:r>
                        <a:rPr lang="en-ID" dirty="0" err="1"/>
                        <a:t>penyelesaian</a:t>
                      </a:r>
                      <a:r>
                        <a:rPr lang="en-ID" dirty="0"/>
                        <a:t>.</a:t>
                      </a:r>
                    </a:p>
                    <a:p>
                      <a:pPr algn="ctr"/>
                      <a:r>
                        <a:rPr lang="en-ID" dirty="0" err="1"/>
                        <a:t>Kecakapan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menilai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pilihan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dengan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memperhitungkan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akibat</a:t>
                      </a:r>
                      <a:r>
                        <a:rPr lang="en-ID" dirty="0"/>
                        <a:t> yang </a:t>
                      </a:r>
                      <a:r>
                        <a:rPr lang="en-ID" dirty="0" err="1"/>
                        <a:t>akan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terjadi</a:t>
                      </a:r>
                      <a:r>
                        <a:rPr lang="en-ID" dirty="0"/>
                        <a:t> pada </a:t>
                      </a:r>
                      <a:r>
                        <a:rPr lang="en-ID" dirty="0" err="1"/>
                        <a:t>setiap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pilihan</a:t>
                      </a:r>
                      <a:r>
                        <a:rPr lang="en-ID" dirty="0"/>
                        <a:t>.</a:t>
                      </a:r>
                    </a:p>
                    <a:p>
                      <a:pPr algn="ctr"/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467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2257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B9227-A8A5-E21B-7DB5-D6C4CEDC9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677334" y="-291548"/>
            <a:ext cx="8596668" cy="119270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2A23B-7193-43A2-CC6D-CCE309871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Berdasarkan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pendapat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dari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ketiga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tokoh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tersebut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,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maka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dapat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disimpulkan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bahwa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sintaks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strategi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pembelajaran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berbasis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masalah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terdiri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dari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,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memberikan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orientasi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permasalahan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kepada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peserta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didik,mendiagnosis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masalah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,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pendidik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membimbing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proses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pengumpulan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data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individu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maupun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kelompok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,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mengembangkan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dan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menyajikan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hasil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karya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,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menganalisis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dan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mengevaluasi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proses dan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hasil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22206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B9BBB-EDAA-0530-EA6C-7DEBC966F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-675861"/>
            <a:ext cx="8596668" cy="384313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3C29F0-57D3-DB0C-FD33-4D9C2DC46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97425"/>
            <a:ext cx="8596668" cy="2266123"/>
          </a:xfrm>
        </p:spPr>
        <p:txBody>
          <a:bodyPr>
            <a:normAutofit/>
          </a:bodyPr>
          <a:lstStyle/>
          <a:p>
            <a:pPr algn="ctr"/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Strategi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pembelajaran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berbasis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masalah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dapat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diterapkan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melalui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kegiatan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individu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,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tidak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hanya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melalui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kegiatan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kelompok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.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Penerapan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ini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tergantung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pada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tujuan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pembelajaran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yang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ingin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dicapai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dan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materi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yang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akan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diajarkan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.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Apabila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materi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yang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akan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diajarkan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dirasa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membutuhkan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pemikiran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yang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dalam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,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maka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sebaiknya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pembelajaran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dilakukan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melalui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kegiatan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kelompok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,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begitupula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sebaliknya</a:t>
            </a:r>
            <a:r>
              <a:rPr lang="en-ID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428072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D9E95-2D9E-0B5A-567C-65D2812F2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Algerian" panose="04020705040A02060702" pitchFamily="82" charset="0"/>
              </a:rPr>
              <a:t>KESIMPULAN</a:t>
            </a:r>
            <a:endParaRPr lang="en-ID" dirty="0">
              <a:solidFill>
                <a:schemeClr val="accent5">
                  <a:lumMod val="75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098D0-D9F1-7F6B-8E97-E33DEF053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 fontScale="70000" lnSpcReduction="20000"/>
          </a:bodyPr>
          <a:lstStyle/>
          <a:p>
            <a:r>
              <a:rPr lang="en-ID" dirty="0">
                <a:latin typeface="Arial Rounded MT Bold" panose="020F0704030504030204" pitchFamily="34" charset="0"/>
              </a:rPr>
              <a:t>Adapun </a:t>
            </a:r>
            <a:r>
              <a:rPr lang="en-ID" dirty="0" err="1">
                <a:latin typeface="Arial Rounded MT Bold" panose="020F0704030504030204" pitchFamily="34" charset="0"/>
              </a:rPr>
              <a:t>kesimpulan</a:t>
            </a:r>
            <a:r>
              <a:rPr lang="en-ID" dirty="0">
                <a:latin typeface="Arial Rounded MT Bold" panose="020F0704030504030204" pitchFamily="34" charset="0"/>
              </a:rPr>
              <a:t> yang </a:t>
            </a:r>
            <a:r>
              <a:rPr lang="en-ID" dirty="0" err="1">
                <a:latin typeface="Arial Rounded MT Bold" panose="020F0704030504030204" pitchFamily="34" charset="0"/>
              </a:rPr>
              <a:t>dapat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diambil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dari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bahasan</a:t>
            </a:r>
            <a:r>
              <a:rPr lang="en-ID" dirty="0">
                <a:latin typeface="Arial Rounded MT Bold" panose="020F0704030504030204" pitchFamily="34" charset="0"/>
              </a:rPr>
              <a:t> yang </a:t>
            </a:r>
            <a:r>
              <a:rPr lang="en-ID" dirty="0" err="1">
                <a:latin typeface="Arial Rounded MT Bold" panose="020F0704030504030204" pitchFamily="34" charset="0"/>
              </a:rPr>
              <a:t>telah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diuraikan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adalah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sebagai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berikut</a:t>
            </a:r>
            <a:r>
              <a:rPr lang="en-ID" dirty="0">
                <a:latin typeface="Arial Rounded MT Bold" panose="020F0704030504030204" pitchFamily="34" charset="0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en-ID" dirty="0" err="1">
                <a:latin typeface="Arial Rounded MT Bold" panose="020F0704030504030204" pitchFamily="34" charset="0"/>
              </a:rPr>
              <a:t>Dalam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Pemebelaaran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Berdasarkan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Masalah</a:t>
            </a:r>
            <a:r>
              <a:rPr lang="en-ID" dirty="0">
                <a:latin typeface="Arial Rounded MT Bold" panose="020F0704030504030204" pitchFamily="34" charset="0"/>
              </a:rPr>
              <a:t> (Problem Based Learning), </a:t>
            </a:r>
            <a:r>
              <a:rPr lang="en-ID" dirty="0" err="1">
                <a:latin typeface="Arial Rounded MT Bold" panose="020F0704030504030204" pitchFamily="34" charset="0"/>
              </a:rPr>
              <a:t>pemecahan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masalah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didefinisikan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sebagai</a:t>
            </a:r>
            <a:r>
              <a:rPr lang="en-ID" dirty="0">
                <a:latin typeface="Arial Rounded MT Bold" panose="020F0704030504030204" pitchFamily="34" charset="0"/>
              </a:rPr>
              <a:t> proses </a:t>
            </a:r>
            <a:r>
              <a:rPr lang="en-ID" dirty="0" err="1">
                <a:latin typeface="Arial Rounded MT Bold" panose="020F0704030504030204" pitchFamily="34" charset="0"/>
              </a:rPr>
              <a:t>atau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upaya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untuk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mendapatkan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suatu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penyelesaiantugas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atau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situasi</a:t>
            </a:r>
            <a:r>
              <a:rPr lang="en-ID" dirty="0">
                <a:latin typeface="Arial Rounded MT Bold" panose="020F0704030504030204" pitchFamily="34" charset="0"/>
              </a:rPr>
              <a:t> yang </a:t>
            </a:r>
            <a:r>
              <a:rPr lang="en-ID" dirty="0" err="1">
                <a:latin typeface="Arial Rounded MT Bold" panose="020F0704030504030204" pitchFamily="34" charset="0"/>
              </a:rPr>
              <a:t>benar-benar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nyata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sebagai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masalah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dengan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menggunakan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aturan-aturan</a:t>
            </a:r>
            <a:r>
              <a:rPr lang="en-ID" dirty="0">
                <a:latin typeface="Arial Rounded MT Bold" panose="020F0704030504030204" pitchFamily="34" charset="0"/>
              </a:rPr>
              <a:t> yang </a:t>
            </a:r>
            <a:r>
              <a:rPr lang="en-ID" dirty="0" err="1">
                <a:latin typeface="Arial Rounded MT Bold" panose="020F0704030504030204" pitchFamily="34" charset="0"/>
              </a:rPr>
              <a:t>sudah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diketahui</a:t>
            </a:r>
            <a:r>
              <a:rPr lang="en-ID" dirty="0">
                <a:latin typeface="Arial Rounded MT Bold" panose="020F0704030504030204" pitchFamily="34" charset="0"/>
              </a:rPr>
              <a:t>.</a:t>
            </a:r>
          </a:p>
          <a:p>
            <a:pPr>
              <a:buFont typeface="+mj-lt"/>
              <a:buAutoNum type="arabicPeriod"/>
            </a:pPr>
            <a:endParaRPr lang="en-ID" dirty="0">
              <a:latin typeface="Arial Rounded MT Bold" panose="020F070403050403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ID" dirty="0">
                <a:latin typeface="Arial Rounded MT Bold" panose="020F0704030504030204" pitchFamily="34" charset="0"/>
              </a:rPr>
              <a:t>Strategi </a:t>
            </a:r>
            <a:r>
              <a:rPr lang="en-ID" dirty="0" err="1">
                <a:latin typeface="Arial Rounded MT Bold" panose="020F0704030504030204" pitchFamily="34" charset="0"/>
              </a:rPr>
              <a:t>pembelajarab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berbasis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masalah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harus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dimulai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dengan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kesadaran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adanya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masalah</a:t>
            </a:r>
            <a:r>
              <a:rPr lang="en-ID" dirty="0">
                <a:latin typeface="Arial Rounded MT Bold" panose="020F0704030504030204" pitchFamily="34" charset="0"/>
              </a:rPr>
              <a:t> yang </a:t>
            </a:r>
            <a:r>
              <a:rPr lang="en-ID" dirty="0" err="1">
                <a:latin typeface="Arial Rounded MT Bold" panose="020F0704030504030204" pitchFamily="34" charset="0"/>
              </a:rPr>
              <a:t>harus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dipecahkan</a:t>
            </a:r>
            <a:r>
              <a:rPr lang="en-ID" dirty="0">
                <a:latin typeface="Arial Rounded MT Bold" panose="020F0704030504030204" pitchFamily="34" charset="0"/>
              </a:rPr>
              <a:t>. Pada </a:t>
            </a:r>
            <a:r>
              <a:rPr lang="en-ID" dirty="0" err="1">
                <a:latin typeface="Arial Rounded MT Bold" panose="020F0704030504030204" pitchFamily="34" charset="0"/>
              </a:rPr>
              <a:t>tahapan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ini</a:t>
            </a:r>
            <a:r>
              <a:rPr lang="en-ID" dirty="0">
                <a:latin typeface="Arial Rounded MT Bold" panose="020F0704030504030204" pitchFamily="34" charset="0"/>
              </a:rPr>
              <a:t> guru </a:t>
            </a:r>
            <a:r>
              <a:rPr lang="en-ID" dirty="0" err="1">
                <a:latin typeface="Arial Rounded MT Bold" panose="020F0704030504030204" pitchFamily="34" charset="0"/>
              </a:rPr>
              <a:t>membimbing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siswa</a:t>
            </a:r>
            <a:r>
              <a:rPr lang="en-ID" dirty="0">
                <a:latin typeface="Arial Rounded MT Bold" panose="020F0704030504030204" pitchFamily="34" charset="0"/>
              </a:rPr>
              <a:t> pada </a:t>
            </a:r>
            <a:r>
              <a:rPr lang="en-ID" dirty="0" err="1">
                <a:latin typeface="Arial Rounded MT Bold" panose="020F0704030504030204" pitchFamily="34" charset="0"/>
              </a:rPr>
              <a:t>kesadaran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adanya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kesenjangan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atau</a:t>
            </a:r>
            <a:r>
              <a:rPr lang="en-ID" dirty="0">
                <a:latin typeface="Arial Rounded MT Bold" panose="020F0704030504030204" pitchFamily="34" charset="0"/>
              </a:rPr>
              <a:t> gap yang </a:t>
            </a:r>
            <a:r>
              <a:rPr lang="en-ID" dirty="0" err="1">
                <a:latin typeface="Arial Rounded MT Bold" panose="020F0704030504030204" pitchFamily="34" charset="0"/>
              </a:rPr>
              <a:t>dirasakan</a:t>
            </a:r>
            <a:r>
              <a:rPr lang="en-ID" dirty="0">
                <a:latin typeface="Arial Rounded MT Bold" panose="020F0704030504030204" pitchFamily="34" charset="0"/>
              </a:rPr>
              <a:t> oleh </a:t>
            </a:r>
            <a:r>
              <a:rPr lang="en-ID" dirty="0" err="1">
                <a:latin typeface="Arial Rounded MT Bold" panose="020F0704030504030204" pitchFamily="34" charset="0"/>
              </a:rPr>
              <a:t>manusia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maupun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lingkungan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sosial</a:t>
            </a:r>
            <a:r>
              <a:rPr lang="en-ID" dirty="0">
                <a:latin typeface="Arial Rounded MT Bold" panose="020F0704030504030204" pitchFamily="34" charset="0"/>
              </a:rPr>
              <a:t>.</a:t>
            </a:r>
          </a:p>
          <a:p>
            <a:pPr>
              <a:buFont typeface="+mj-lt"/>
              <a:buAutoNum type="arabicPeriod"/>
            </a:pPr>
            <a:endParaRPr lang="en-ID" dirty="0">
              <a:latin typeface="Arial Rounded MT Bold" panose="020F070403050403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Pengelolaan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Pembelajaran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Berdasarkan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Masalah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terdapat</a:t>
            </a:r>
            <a:r>
              <a:rPr lang="en-ID" dirty="0">
                <a:latin typeface="Arial Rounded MT Bold" panose="020F0704030504030204" pitchFamily="34" charset="0"/>
              </a:rPr>
              <a:t> 5 Langkah </a:t>
            </a:r>
            <a:r>
              <a:rPr lang="en-ID" dirty="0" err="1">
                <a:latin typeface="Arial Rounded MT Bold" panose="020F0704030504030204" pitchFamily="34" charset="0"/>
              </a:rPr>
              <a:t>utama</a:t>
            </a:r>
            <a:r>
              <a:rPr lang="en-ID" dirty="0">
                <a:latin typeface="Arial Rounded MT Bold" panose="020F0704030504030204" pitchFamily="34" charset="0"/>
              </a:rPr>
              <a:t>, </a:t>
            </a:r>
            <a:r>
              <a:rPr lang="en-ID" dirty="0" err="1">
                <a:latin typeface="Arial Rounded MT Bold" panose="020F0704030504030204" pitchFamily="34" charset="0"/>
              </a:rPr>
              <a:t>yaitu</a:t>
            </a:r>
            <a:r>
              <a:rPr lang="en-ID" dirty="0">
                <a:latin typeface="Arial Rounded MT Bold" panose="020F0704030504030204" pitchFamily="34" charset="0"/>
              </a:rPr>
              <a:t> :</a:t>
            </a:r>
          </a:p>
          <a:p>
            <a:r>
              <a:rPr lang="en-ID" dirty="0" err="1">
                <a:latin typeface="Arial Rounded MT Bold" panose="020F0704030504030204" pitchFamily="34" charset="0"/>
              </a:rPr>
              <a:t>Mengorientasika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siswa</a:t>
            </a:r>
            <a:r>
              <a:rPr lang="en-ID" dirty="0">
                <a:latin typeface="Arial Rounded MT Bold" panose="020F0704030504030204" pitchFamily="34" charset="0"/>
              </a:rPr>
              <a:t> pada </a:t>
            </a:r>
            <a:r>
              <a:rPr lang="en-ID" dirty="0" err="1">
                <a:latin typeface="Arial Rounded MT Bold" panose="020F0704030504030204" pitchFamily="34" charset="0"/>
              </a:rPr>
              <a:t>masalah</a:t>
            </a:r>
            <a:r>
              <a:rPr lang="en-ID" dirty="0">
                <a:latin typeface="Arial Rounded MT Bold" panose="020F0704030504030204" pitchFamily="34" charset="0"/>
              </a:rPr>
              <a:t>;</a:t>
            </a:r>
          </a:p>
          <a:p>
            <a:r>
              <a:rPr lang="en-ID" dirty="0" err="1">
                <a:latin typeface="Arial Rounded MT Bold" panose="020F0704030504030204" pitchFamily="34" charset="0"/>
              </a:rPr>
              <a:t>Mengorganisasikan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siswa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untuk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belajar</a:t>
            </a:r>
            <a:r>
              <a:rPr lang="en-ID" dirty="0">
                <a:latin typeface="Arial Rounded MT Bold" panose="020F0704030504030204" pitchFamily="34" charset="0"/>
              </a:rPr>
              <a:t>;</a:t>
            </a:r>
          </a:p>
          <a:p>
            <a:r>
              <a:rPr lang="en-ID" dirty="0" err="1">
                <a:latin typeface="Arial Rounded MT Bold" panose="020F0704030504030204" pitchFamily="34" charset="0"/>
              </a:rPr>
              <a:t>Memandu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menyelidiki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secara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mandiri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atau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kelompok</a:t>
            </a:r>
            <a:r>
              <a:rPr lang="en-ID" dirty="0">
                <a:latin typeface="Arial Rounded MT Bold" panose="020F0704030504030204" pitchFamily="34" charset="0"/>
              </a:rPr>
              <a:t>;</a:t>
            </a:r>
          </a:p>
          <a:p>
            <a:r>
              <a:rPr lang="en-ID" dirty="0" err="1">
                <a:latin typeface="Arial Rounded MT Bold" panose="020F0704030504030204" pitchFamily="34" charset="0"/>
              </a:rPr>
              <a:t>Mengembangkan</a:t>
            </a:r>
            <a:r>
              <a:rPr lang="en-ID" dirty="0">
                <a:latin typeface="Arial Rounded MT Bold" panose="020F0704030504030204" pitchFamily="34" charset="0"/>
              </a:rPr>
              <a:t> dan </a:t>
            </a:r>
            <a:r>
              <a:rPr lang="en-ID" dirty="0" err="1">
                <a:latin typeface="Arial Rounded MT Bold" panose="020F0704030504030204" pitchFamily="34" charset="0"/>
              </a:rPr>
              <a:t>menyajikan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hasil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kerja</a:t>
            </a:r>
            <a:r>
              <a:rPr lang="en-ID" dirty="0">
                <a:latin typeface="Arial Rounded MT Bold" panose="020F0704030504030204" pitchFamily="34" charset="0"/>
              </a:rPr>
              <a:t>; dan</a:t>
            </a:r>
          </a:p>
          <a:p>
            <a:r>
              <a:rPr lang="en-ID" dirty="0" err="1">
                <a:latin typeface="Arial Rounded MT Bold" panose="020F0704030504030204" pitchFamily="34" charset="0"/>
              </a:rPr>
              <a:t>Menganalisis</a:t>
            </a:r>
            <a:r>
              <a:rPr lang="en-ID" dirty="0">
                <a:latin typeface="Arial Rounded MT Bold" panose="020F0704030504030204" pitchFamily="34" charset="0"/>
              </a:rPr>
              <a:t> dan </a:t>
            </a:r>
            <a:r>
              <a:rPr lang="en-ID" dirty="0" err="1">
                <a:latin typeface="Arial Rounded MT Bold" panose="020F0704030504030204" pitchFamily="34" charset="0"/>
              </a:rPr>
              <a:t>mengevaluasi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hasil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pemecahan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masalah</a:t>
            </a:r>
            <a:endParaRPr lang="en-ID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297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51DCF-70E5-F43F-B65C-592E996AB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816638"/>
            <a:ext cx="3014133" cy="1113761"/>
          </a:xfrm>
        </p:spPr>
        <p:txBody>
          <a:bodyPr/>
          <a:lstStyle/>
          <a:p>
            <a:r>
              <a:rPr lang="en-US" dirty="0"/>
              <a:t>KELOMPOK 6</a:t>
            </a:r>
            <a:endParaRPr lang="en-ID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CCC37E0-131D-4183-F68A-3BAA19B788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7245979"/>
              </p:ext>
            </p:extLst>
          </p:nvPr>
        </p:nvGraphicFramePr>
        <p:xfrm>
          <a:off x="767645" y="2160586"/>
          <a:ext cx="8506529" cy="3708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5225">
                  <a:extLst>
                    <a:ext uri="{9D8B030D-6E8A-4147-A177-3AD203B41FA5}">
                      <a16:colId xmlns:a16="http://schemas.microsoft.com/office/drawing/2014/main" val="3004457348"/>
                    </a:ext>
                  </a:extLst>
                </a:gridCol>
                <a:gridCol w="2955652">
                  <a:extLst>
                    <a:ext uri="{9D8B030D-6E8A-4147-A177-3AD203B41FA5}">
                      <a16:colId xmlns:a16="http://schemas.microsoft.com/office/drawing/2014/main" val="700559914"/>
                    </a:ext>
                  </a:extLst>
                </a:gridCol>
                <a:gridCol w="2955652">
                  <a:extLst>
                    <a:ext uri="{9D8B030D-6E8A-4147-A177-3AD203B41FA5}">
                      <a16:colId xmlns:a16="http://schemas.microsoft.com/office/drawing/2014/main" val="4069469658"/>
                    </a:ext>
                  </a:extLst>
                </a:gridCol>
              </a:tblGrid>
              <a:tr h="370841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Rabiatul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Adawiah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Bella Wahyuni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Mega Miftahul Jannah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704986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9CC51405-7062-E3CA-FF0B-9B29D6D80F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331049"/>
              </p:ext>
            </p:extLst>
          </p:nvPr>
        </p:nvGraphicFramePr>
        <p:xfrm>
          <a:off x="959556" y="2630311"/>
          <a:ext cx="2133600" cy="1896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3422697693"/>
                    </a:ext>
                  </a:extLst>
                </a:gridCol>
              </a:tblGrid>
              <a:tr h="1896533"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148840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325457AD-4D7B-57EC-9774-7B9F82E982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9831562"/>
              </p:ext>
            </p:extLst>
          </p:nvPr>
        </p:nvGraphicFramePr>
        <p:xfrm>
          <a:off x="3770489" y="2630310"/>
          <a:ext cx="2314222" cy="1896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4222">
                  <a:extLst>
                    <a:ext uri="{9D8B030D-6E8A-4147-A177-3AD203B41FA5}">
                      <a16:colId xmlns:a16="http://schemas.microsoft.com/office/drawing/2014/main" val="758633629"/>
                    </a:ext>
                  </a:extLst>
                </a:gridCol>
              </a:tblGrid>
              <a:tr h="1896533"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574585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2B4DDF90-0865-2B20-218F-9647561F57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4845777"/>
              </p:ext>
            </p:extLst>
          </p:nvPr>
        </p:nvGraphicFramePr>
        <p:xfrm>
          <a:off x="6671733" y="2630310"/>
          <a:ext cx="2427111" cy="1896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7111">
                  <a:extLst>
                    <a:ext uri="{9D8B030D-6E8A-4147-A177-3AD203B41FA5}">
                      <a16:colId xmlns:a16="http://schemas.microsoft.com/office/drawing/2014/main" val="2719637995"/>
                    </a:ext>
                  </a:extLst>
                </a:gridCol>
              </a:tblGrid>
              <a:tr h="1896532"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363072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0DB1767D-A32A-0080-795F-008CA04BD1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037182"/>
              </p:ext>
            </p:extLst>
          </p:nvPr>
        </p:nvGraphicFramePr>
        <p:xfrm>
          <a:off x="767645" y="4625724"/>
          <a:ext cx="8506530" cy="3708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1172">
                  <a:extLst>
                    <a:ext uri="{9D8B030D-6E8A-4147-A177-3AD203B41FA5}">
                      <a16:colId xmlns:a16="http://schemas.microsoft.com/office/drawing/2014/main" val="1919937632"/>
                    </a:ext>
                  </a:extLst>
                </a:gridCol>
                <a:gridCol w="2902226">
                  <a:extLst>
                    <a:ext uri="{9D8B030D-6E8A-4147-A177-3AD203B41FA5}">
                      <a16:colId xmlns:a16="http://schemas.microsoft.com/office/drawing/2014/main" val="347995905"/>
                    </a:ext>
                  </a:extLst>
                </a:gridCol>
                <a:gridCol w="2913132">
                  <a:extLst>
                    <a:ext uri="{9D8B030D-6E8A-4147-A177-3AD203B41FA5}">
                      <a16:colId xmlns:a16="http://schemas.microsoft.com/office/drawing/2014/main" val="3369751903"/>
                    </a:ext>
                  </a:extLst>
                </a:gridCol>
              </a:tblGrid>
              <a:tr h="37084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2213022073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2213022080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2213022098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852150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61D208DC-E036-D2B1-42EC-449616B26C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8754" y="2761617"/>
            <a:ext cx="1253067" cy="165992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AC37CF5-3315-702B-6610-5965740B11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259" y="2761613"/>
            <a:ext cx="1358153" cy="1659925"/>
          </a:xfrm>
          <a:prstGeom prst="rect">
            <a:avLst/>
          </a:prstGeom>
        </p:spPr>
      </p:pic>
      <p:pic>
        <p:nvPicPr>
          <p:cNvPr id="9" name="Picture 8" descr="A person wearing a white head scarf&#10;&#10;Description automatically generated with low confidence">
            <a:extLst>
              <a:ext uri="{FF2B5EF4-FFF2-40B4-BE49-F238E27FC236}">
                <a16:creationId xmlns:a16="http://schemas.microsoft.com/office/drawing/2014/main" id="{F26CBFC9-ADE8-2708-3A93-B2FA94D5D8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1068" y="2761613"/>
            <a:ext cx="1243627" cy="165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1712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AAC08-471B-499A-7842-3AF337C07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464904"/>
            <a:ext cx="8596668" cy="2451652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Berlin Sans FB Demi" panose="020E0802020502020306" pitchFamily="34" charset="0"/>
              </a:rPr>
              <a:t>“Ayu Ting-Ting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  <a:latin typeface="Berlin Sans FB Demi" panose="020E0802020502020306" pitchFamily="34" charset="0"/>
              </a:rPr>
              <a:t>makan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Berlin Sans FB Demi" panose="020E0802020502020306" pitchFamily="34" charset="0"/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  <a:latin typeface="Berlin Sans FB Demi" panose="020E0802020502020306" pitchFamily="34" charset="0"/>
              </a:rPr>
              <a:t>kepiting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Berlin Sans FB Demi" panose="020E0802020502020306" pitchFamily="34" charset="0"/>
              </a:rPr>
              <a:t>,</a:t>
            </a:r>
            <a:br>
              <a:rPr lang="en-US" dirty="0">
                <a:solidFill>
                  <a:schemeClr val="accent5">
                    <a:lumMod val="75000"/>
                  </a:schemeClr>
                </a:solidFill>
                <a:latin typeface="Berlin Sans FB Demi" panose="020E0802020502020306" pitchFamily="34" charset="0"/>
              </a:rPr>
            </a:b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Berlin Sans FB Demi" panose="020E0802020502020306" pitchFamily="34" charset="0"/>
              </a:rPr>
              <a:t>Thank you for everything”</a:t>
            </a:r>
            <a:br>
              <a:rPr lang="en-US" dirty="0">
                <a:solidFill>
                  <a:schemeClr val="accent5">
                    <a:lumMod val="75000"/>
                  </a:schemeClr>
                </a:solidFill>
                <a:latin typeface="Berlin Sans FB Demi" panose="020E0802020502020306" pitchFamily="34" charset="0"/>
              </a:rPr>
            </a:b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Berlin Sans FB Demi" panose="020E0802020502020306" pitchFamily="34" charset="0"/>
                <a:sym typeface="Wingdings" panose="05000000000000000000" pitchFamily="2" charset="2"/>
              </a:rPr>
              <a:t></a:t>
            </a:r>
            <a:endParaRPr lang="en-ID" dirty="0">
              <a:solidFill>
                <a:schemeClr val="accent5">
                  <a:lumMod val="75000"/>
                </a:schemeClr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12F9C-C6B0-6342-DDFD-E6F7AA9C0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169426"/>
            <a:ext cx="8596668" cy="399774"/>
          </a:xfrm>
        </p:spPr>
        <p:txBody>
          <a:bodyPr>
            <a:normAutofit/>
          </a:bodyPr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01887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E0BB8-8EC2-078B-3A20-39B65D457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7624" y="1682044"/>
            <a:ext cx="7936088" cy="1117600"/>
          </a:xfrm>
        </p:spPr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Hakekat</a:t>
            </a:r>
            <a:r>
              <a:rPr lang="en-US" dirty="0"/>
              <a:t> Problem Based Learning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59322-434A-687D-926E-7A8513EAB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1422" y="2889956"/>
            <a:ext cx="7772580" cy="3151406"/>
          </a:xfrm>
        </p:spPr>
        <p:txBody>
          <a:bodyPr/>
          <a:lstStyle/>
          <a:p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berdasarkna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(Problem Based Learning / PBL)</a:t>
            </a:r>
          </a:p>
          <a:p>
            <a:pPr marL="0" indent="0">
              <a:buNone/>
            </a:pP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model </a:t>
            </a:r>
            <a:r>
              <a:rPr lang="en-ID" dirty="0" err="1"/>
              <a:t>pembelajaran</a:t>
            </a:r>
            <a:r>
              <a:rPr lang="en-ID" dirty="0"/>
              <a:t> yang </a:t>
            </a:r>
            <a:r>
              <a:rPr lang="en-ID" dirty="0" err="1"/>
              <a:t>didasarkan</a:t>
            </a:r>
            <a:r>
              <a:rPr lang="en-ID" dirty="0"/>
              <a:t> pada </a:t>
            </a:r>
            <a:r>
              <a:rPr lang="en-ID" dirty="0" err="1"/>
              <a:t>prinsip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titik</a:t>
            </a:r>
            <a:r>
              <a:rPr lang="en-ID" dirty="0"/>
              <a:t> </a:t>
            </a:r>
            <a:r>
              <a:rPr lang="en-ID" dirty="0" err="1"/>
              <a:t>awal</a:t>
            </a:r>
            <a:r>
              <a:rPr lang="en-ID" dirty="0"/>
              <a:t> </a:t>
            </a:r>
            <a:r>
              <a:rPr lang="en-ID" dirty="0" err="1"/>
              <a:t>akuisisi</a:t>
            </a:r>
            <a:r>
              <a:rPr lang="en-ID" dirty="0"/>
              <a:t> dan </a:t>
            </a:r>
            <a:r>
              <a:rPr lang="en-ID" dirty="0" err="1"/>
              <a:t>integrasi</a:t>
            </a:r>
            <a:r>
              <a:rPr lang="en-ID" dirty="0"/>
              <a:t> </a:t>
            </a:r>
            <a:r>
              <a:rPr lang="en-ID" dirty="0" err="1"/>
              <a:t>pengetahuanbaru</a:t>
            </a:r>
            <a:r>
              <a:rPr lang="en-ID" dirty="0"/>
              <a:t>. Model </a:t>
            </a: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mutakhir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pemelajaran</a:t>
            </a:r>
            <a:r>
              <a:rPr lang="en-ID" dirty="0"/>
              <a:t> </a:t>
            </a:r>
            <a:r>
              <a:rPr lang="en-ID" dirty="0" err="1"/>
              <a:t>berdasarproyek</a:t>
            </a:r>
            <a:r>
              <a:rPr lang="en-ID" dirty="0"/>
              <a:t> (project based learning), </a:t>
            </a: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autentik</a:t>
            </a:r>
            <a:r>
              <a:rPr lang="en-ID" dirty="0"/>
              <a:t> (</a:t>
            </a:r>
            <a:r>
              <a:rPr lang="en-ID" dirty="0" err="1"/>
              <a:t>authenticinstruction</a:t>
            </a:r>
            <a:r>
              <a:rPr lang="en-ID" dirty="0"/>
              <a:t>), dan </a:t>
            </a: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bermakna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2923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FE7BF-9165-7125-5C6C-F2D57B9D0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76D46-0B9A-8ACC-F544-93A62709B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022" y="1930401"/>
            <a:ext cx="9098844" cy="4110962"/>
          </a:xfrm>
        </p:spPr>
        <p:txBody>
          <a:bodyPr/>
          <a:lstStyle/>
          <a:p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Berbeda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dengan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pembelajaaran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penemuan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(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inkuiri-discoveri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) yang</a:t>
            </a:r>
          </a:p>
          <a:p>
            <a:pPr marL="0" indent="0">
              <a:buNone/>
            </a:pP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lebih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menekankan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pada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masalah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akademik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.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Dalam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pembelajaran</a:t>
            </a:r>
            <a:endParaRPr lang="en-ID" dirty="0">
              <a:solidFill>
                <a:schemeClr val="accent5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berdasarkan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masalah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(Problem Based Learning).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Pemecahan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masalah</a:t>
            </a:r>
            <a:endParaRPr lang="en-ID" dirty="0">
              <a:solidFill>
                <a:schemeClr val="accent5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didefinisikan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sebagai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proses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atau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upaya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untuk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mendapatkan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suatu</a:t>
            </a:r>
            <a:endParaRPr lang="en-ID" dirty="0">
              <a:solidFill>
                <a:schemeClr val="accent5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penyelesaian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tugas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atau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situasi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yang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benar-benar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nyata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sebagai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masalah</a:t>
            </a:r>
            <a:endParaRPr lang="en-ID" dirty="0">
              <a:solidFill>
                <a:schemeClr val="accent5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dengan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menggunakan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aturan-aturan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yang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sudah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diketahui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. Jadi,</a:t>
            </a:r>
          </a:p>
          <a:p>
            <a:pPr marL="0" indent="0">
              <a:buNone/>
            </a:pP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pembelajaran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berdasarkan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masalah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(Problem Based Learning)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lebih</a:t>
            </a:r>
            <a:endParaRPr lang="en-ID" dirty="0">
              <a:solidFill>
                <a:schemeClr val="accent5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memfokuskan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pada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masalah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kehidupan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nyata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yang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bermakna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bagi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siswa</a:t>
            </a:r>
            <a:r>
              <a:rPr lang="en-ID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3942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45E72-7777-1686-2A56-50A7FBB0F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v-SE" dirty="0"/>
              <a:t>2. Alasan Pembelajaran Berdasarkan Masalah (Keunggulan dan kekurangan)</a:t>
            </a:r>
            <a:br>
              <a:rPr lang="sv-SE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C9AED-4F82-02DE-DE29-E17F884F1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444" y="1930399"/>
            <a:ext cx="8873066" cy="411096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ID" dirty="0" err="1">
                <a:solidFill>
                  <a:schemeClr val="accent2">
                    <a:lumMod val="20000"/>
                    <a:lumOff val="80000"/>
                  </a:schemeClr>
                </a:solidFill>
                <a:highlight>
                  <a:srgbClr val="008080"/>
                </a:highlight>
              </a:rPr>
              <a:t>Beberapa</a:t>
            </a:r>
            <a:r>
              <a:rPr lang="en-ID" dirty="0">
                <a:solidFill>
                  <a:schemeClr val="accent2">
                    <a:lumMod val="20000"/>
                    <a:lumOff val="80000"/>
                  </a:schemeClr>
                </a:solidFill>
                <a:highlight>
                  <a:srgbClr val="008080"/>
                </a:highlight>
              </a:rPr>
              <a:t> </a:t>
            </a:r>
            <a:r>
              <a:rPr lang="en-ID" dirty="0" err="1">
                <a:solidFill>
                  <a:schemeClr val="accent2">
                    <a:lumMod val="20000"/>
                    <a:lumOff val="80000"/>
                  </a:schemeClr>
                </a:solidFill>
                <a:highlight>
                  <a:srgbClr val="008080"/>
                </a:highlight>
              </a:rPr>
              <a:t>alasan</a:t>
            </a:r>
            <a:r>
              <a:rPr lang="en-ID" dirty="0">
                <a:solidFill>
                  <a:schemeClr val="accent2">
                    <a:lumMod val="20000"/>
                    <a:lumOff val="80000"/>
                  </a:schemeClr>
                </a:solidFill>
                <a:highlight>
                  <a:srgbClr val="008080"/>
                </a:highlight>
              </a:rPr>
              <a:t> </a:t>
            </a:r>
            <a:r>
              <a:rPr lang="en-ID" dirty="0" err="1">
                <a:solidFill>
                  <a:schemeClr val="accent2">
                    <a:lumMod val="20000"/>
                    <a:lumOff val="80000"/>
                  </a:schemeClr>
                </a:solidFill>
                <a:highlight>
                  <a:srgbClr val="008080"/>
                </a:highlight>
              </a:rPr>
              <a:t>mengapa</a:t>
            </a:r>
            <a:r>
              <a:rPr lang="en-ID" dirty="0">
                <a:solidFill>
                  <a:schemeClr val="accent2">
                    <a:lumMod val="20000"/>
                    <a:lumOff val="80000"/>
                  </a:schemeClr>
                </a:solidFill>
                <a:highlight>
                  <a:srgbClr val="008080"/>
                </a:highlight>
              </a:rPr>
              <a:t> </a:t>
            </a:r>
            <a:r>
              <a:rPr lang="en-ID" dirty="0" err="1">
                <a:solidFill>
                  <a:schemeClr val="accent2">
                    <a:lumMod val="20000"/>
                    <a:lumOff val="80000"/>
                  </a:schemeClr>
                </a:solidFill>
                <a:highlight>
                  <a:srgbClr val="008080"/>
                </a:highlight>
              </a:rPr>
              <a:t>pembelajaran</a:t>
            </a:r>
            <a:r>
              <a:rPr lang="en-ID" dirty="0">
                <a:solidFill>
                  <a:schemeClr val="accent2">
                    <a:lumMod val="20000"/>
                    <a:lumOff val="80000"/>
                  </a:schemeClr>
                </a:solidFill>
                <a:highlight>
                  <a:srgbClr val="008080"/>
                </a:highlight>
              </a:rPr>
              <a:t> </a:t>
            </a:r>
            <a:r>
              <a:rPr lang="en-ID" dirty="0" err="1">
                <a:solidFill>
                  <a:schemeClr val="accent2">
                    <a:lumMod val="20000"/>
                    <a:lumOff val="80000"/>
                  </a:schemeClr>
                </a:solidFill>
                <a:highlight>
                  <a:srgbClr val="008080"/>
                </a:highlight>
              </a:rPr>
              <a:t>masalah</a:t>
            </a:r>
            <a:r>
              <a:rPr lang="en-ID" dirty="0">
                <a:solidFill>
                  <a:schemeClr val="accent2">
                    <a:lumMod val="20000"/>
                    <a:lumOff val="80000"/>
                  </a:schemeClr>
                </a:solidFill>
                <a:highlight>
                  <a:srgbClr val="008080"/>
                </a:highlight>
              </a:rPr>
              <a:t> (Problem </a:t>
            </a:r>
            <a:r>
              <a:rPr lang="en-ID" dirty="0" err="1">
                <a:solidFill>
                  <a:schemeClr val="accent2">
                    <a:lumMod val="20000"/>
                    <a:lumOff val="80000"/>
                  </a:schemeClr>
                </a:solidFill>
                <a:highlight>
                  <a:srgbClr val="008080"/>
                </a:highlight>
              </a:rPr>
              <a:t>BasedLearning</a:t>
            </a:r>
            <a:r>
              <a:rPr lang="en-ID" dirty="0">
                <a:solidFill>
                  <a:schemeClr val="accent2">
                    <a:lumMod val="20000"/>
                    <a:lumOff val="80000"/>
                  </a:schemeClr>
                </a:solidFill>
                <a:highlight>
                  <a:srgbClr val="008080"/>
                </a:highlight>
              </a:rPr>
              <a:t> / PBL) </a:t>
            </a:r>
            <a:r>
              <a:rPr lang="en-ID" dirty="0" err="1">
                <a:solidFill>
                  <a:schemeClr val="accent2">
                    <a:lumMod val="20000"/>
                    <a:lumOff val="80000"/>
                  </a:schemeClr>
                </a:solidFill>
                <a:highlight>
                  <a:srgbClr val="008080"/>
                </a:highlight>
              </a:rPr>
              <a:t>digunakan</a:t>
            </a:r>
            <a:r>
              <a:rPr lang="en-ID" dirty="0">
                <a:solidFill>
                  <a:schemeClr val="accent2">
                    <a:lumMod val="20000"/>
                    <a:lumOff val="80000"/>
                  </a:schemeClr>
                </a:solidFill>
                <a:highlight>
                  <a:srgbClr val="008080"/>
                </a:highlight>
              </a:rPr>
              <a:t> </a:t>
            </a:r>
            <a:r>
              <a:rPr lang="en-ID" dirty="0" err="1">
                <a:solidFill>
                  <a:schemeClr val="accent2">
                    <a:lumMod val="20000"/>
                    <a:lumOff val="80000"/>
                  </a:schemeClr>
                </a:solidFill>
                <a:highlight>
                  <a:srgbClr val="008080"/>
                </a:highlight>
              </a:rPr>
              <a:t>dalam</a:t>
            </a:r>
            <a:r>
              <a:rPr lang="en-ID" dirty="0">
                <a:solidFill>
                  <a:schemeClr val="accent2">
                    <a:lumMod val="20000"/>
                    <a:lumOff val="80000"/>
                  </a:schemeClr>
                </a:solidFill>
                <a:highlight>
                  <a:srgbClr val="008080"/>
                </a:highlight>
              </a:rPr>
              <a:t> proses </a:t>
            </a:r>
            <a:r>
              <a:rPr lang="en-ID" dirty="0" err="1">
                <a:solidFill>
                  <a:schemeClr val="accent2">
                    <a:lumMod val="20000"/>
                    <a:lumOff val="80000"/>
                  </a:schemeClr>
                </a:solidFill>
                <a:highlight>
                  <a:srgbClr val="008080"/>
                </a:highlight>
              </a:rPr>
              <a:t>pembelajaran</a:t>
            </a:r>
            <a:r>
              <a:rPr lang="en-ID" dirty="0">
                <a:highlight>
                  <a:srgbClr val="008080"/>
                </a:highlight>
              </a:rPr>
              <a:t>:</a:t>
            </a:r>
          </a:p>
          <a:p>
            <a:pPr marL="0" indent="0" algn="ctr">
              <a:buNone/>
            </a:pPr>
            <a:endParaRPr lang="en-ID" dirty="0">
              <a:highlight>
                <a:srgbClr val="008080"/>
              </a:highlight>
            </a:endParaRPr>
          </a:p>
          <a:p>
            <a:r>
              <a:rPr lang="en-ID" dirty="0"/>
              <a:t>a.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lulusan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menanggulangi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yang </a:t>
            </a:r>
            <a:r>
              <a:rPr lang="en-ID" dirty="0" err="1"/>
              <a:t>dihadapinyahanya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disiplin</a:t>
            </a:r>
            <a:r>
              <a:rPr lang="en-ID" dirty="0"/>
              <a:t> </a:t>
            </a:r>
            <a:r>
              <a:rPr lang="en-ID" dirty="0" err="1"/>
              <a:t>ilmu</a:t>
            </a:r>
            <a:r>
              <a:rPr lang="en-ID" dirty="0"/>
              <a:t>.</a:t>
            </a:r>
          </a:p>
          <a:p>
            <a:r>
              <a:rPr lang="en-ID" dirty="0"/>
              <a:t> b. Integrasi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/</a:t>
            </a:r>
            <a:r>
              <a:rPr lang="en-ID" dirty="0" err="1"/>
              <a:t>prinsip</a:t>
            </a:r>
            <a:r>
              <a:rPr lang="en-ID" dirty="0"/>
              <a:t>/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cabang</a:t>
            </a:r>
            <a:r>
              <a:rPr lang="en-ID" dirty="0"/>
              <a:t> </a:t>
            </a:r>
            <a:r>
              <a:rPr lang="en-ID" dirty="0" err="1"/>
              <a:t>ilmu</a:t>
            </a:r>
            <a:r>
              <a:rPr lang="en-ID" dirty="0"/>
              <a:t> </a:t>
            </a:r>
            <a:r>
              <a:rPr lang="en-ID" dirty="0" err="1"/>
              <a:t>dapatterjadi</a:t>
            </a:r>
            <a:r>
              <a:rPr lang="en-ID" dirty="0"/>
              <a:t>.</a:t>
            </a:r>
          </a:p>
          <a:p>
            <a:r>
              <a:rPr lang="en-ID" dirty="0"/>
              <a:t>c.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terus</a:t>
            </a:r>
            <a:r>
              <a:rPr lang="en-ID" dirty="0"/>
              <a:t> </a:t>
            </a:r>
            <a:r>
              <a:rPr lang="en-ID" dirty="0" err="1"/>
              <a:t>menerus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“up-dating”/</a:t>
            </a: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pengetahuannya</a:t>
            </a:r>
            <a:r>
              <a:rPr lang="en-ID" dirty="0"/>
              <a:t> </a:t>
            </a:r>
            <a:r>
              <a:rPr lang="en-ID" dirty="0" err="1"/>
              <a:t>tercapai</a:t>
            </a:r>
            <a:r>
              <a:rPr lang="en-ID" dirty="0"/>
              <a:t>.</a:t>
            </a:r>
          </a:p>
          <a:p>
            <a:r>
              <a:rPr lang="en-ID" dirty="0"/>
              <a:t>d.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seorang</a:t>
            </a:r>
            <a:r>
              <a:rPr lang="en-ID" dirty="0"/>
              <a:t> “life long learner”</a:t>
            </a:r>
          </a:p>
          <a:p>
            <a:r>
              <a:rPr lang="en-ID" dirty="0"/>
              <a:t>e. Langkah-</a:t>
            </a:r>
            <a:r>
              <a:rPr lang="en-ID" dirty="0" err="1"/>
              <a:t>langkah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PBL yang </a:t>
            </a:r>
            <a:r>
              <a:rPr lang="en-ID" dirty="0" err="1"/>
              <a:t>dilaksanakan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diskusikelompok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dirty="0" err="1"/>
              <a:t>sejumlah</a:t>
            </a:r>
            <a:r>
              <a:rPr lang="en-ID" dirty="0"/>
              <a:t> </a:t>
            </a:r>
            <a:r>
              <a:rPr lang="en-ID" dirty="0" err="1"/>
              <a:t>keterampilan</a:t>
            </a:r>
            <a:r>
              <a:rPr lang="en-ID" dirty="0"/>
              <a:t> pada </a:t>
            </a:r>
            <a:r>
              <a:rPr lang="en-ID" dirty="0" err="1"/>
              <a:t>siswa</a:t>
            </a:r>
            <a:r>
              <a:rPr lang="en-ID" dirty="0"/>
              <a:t>. </a:t>
            </a:r>
          </a:p>
          <a:p>
            <a:r>
              <a:rPr lang="en-ID" dirty="0"/>
              <a:t>f.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mengimbangi</a:t>
            </a:r>
            <a:r>
              <a:rPr lang="en-ID" dirty="0"/>
              <a:t> </a:t>
            </a:r>
            <a:r>
              <a:rPr lang="en-ID" dirty="0" err="1"/>
              <a:t>kecepatan</a:t>
            </a:r>
            <a:r>
              <a:rPr lang="en-ID" dirty="0"/>
              <a:t> </a:t>
            </a:r>
            <a:r>
              <a:rPr lang="en-ID" dirty="0" err="1"/>
              <a:t>nformasi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ilmu</a:t>
            </a:r>
            <a:r>
              <a:rPr lang="en-ID" dirty="0"/>
              <a:t> </a:t>
            </a:r>
            <a:r>
              <a:rPr lang="en-ID" dirty="0" err="1"/>
              <a:t>pengetahuan</a:t>
            </a:r>
            <a:r>
              <a:rPr lang="en-ID" dirty="0"/>
              <a:t> </a:t>
            </a:r>
            <a:r>
              <a:rPr lang="en-ID" dirty="0" err="1"/>
              <a:t>yangsangat</a:t>
            </a:r>
            <a:r>
              <a:rPr lang="en-ID" dirty="0"/>
              <a:t> </a:t>
            </a:r>
            <a:r>
              <a:rPr lang="en-ID" dirty="0" err="1"/>
              <a:t>cepat</a:t>
            </a:r>
            <a:r>
              <a:rPr lang="en-ID" dirty="0"/>
              <a:t>.</a:t>
            </a:r>
          </a:p>
          <a:p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07812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00617-5AA3-2C8F-458B-905AD0B38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16637"/>
            <a:ext cx="3793067" cy="4427051"/>
          </a:xfrm>
        </p:spPr>
        <p:txBody>
          <a:bodyPr>
            <a:normAutofit/>
          </a:bodyPr>
          <a:lstStyle/>
          <a:p>
            <a:pPr algn="ctr"/>
            <a:r>
              <a:rPr lang="en-ID" sz="1600" dirty="0" err="1">
                <a:solidFill>
                  <a:schemeClr val="tx1"/>
                </a:solidFill>
                <a:highlight>
                  <a:srgbClr val="C0C0C0"/>
                </a:highlight>
                <a:latin typeface="Arial Rounded MT Bold" panose="020F0704030504030204" pitchFamily="34" charset="0"/>
              </a:rPr>
              <a:t>Pembelajaran</a:t>
            </a:r>
            <a:r>
              <a:rPr lang="en-ID" sz="1600" dirty="0">
                <a:solidFill>
                  <a:schemeClr val="tx1"/>
                </a:solidFill>
                <a:highlight>
                  <a:srgbClr val="C0C0C0"/>
                </a:highlight>
                <a:latin typeface="Arial Rounded MT Bold" panose="020F0704030504030204" pitchFamily="34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highlight>
                  <a:srgbClr val="C0C0C0"/>
                </a:highlight>
                <a:latin typeface="Arial Rounded MT Bold" panose="020F0704030504030204" pitchFamily="34" charset="0"/>
              </a:rPr>
              <a:t>Berdasarkan</a:t>
            </a:r>
            <a:r>
              <a:rPr lang="en-ID" sz="1600" dirty="0">
                <a:solidFill>
                  <a:schemeClr val="tx1"/>
                </a:solidFill>
                <a:highlight>
                  <a:srgbClr val="C0C0C0"/>
                </a:highlight>
                <a:latin typeface="Arial Rounded MT Bold" panose="020F0704030504030204" pitchFamily="34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highlight>
                  <a:srgbClr val="C0C0C0"/>
                </a:highlight>
                <a:latin typeface="Arial Rounded MT Bold" panose="020F0704030504030204" pitchFamily="34" charset="0"/>
              </a:rPr>
              <a:t>Masalah</a:t>
            </a:r>
            <a:r>
              <a:rPr lang="en-ID" sz="1600" dirty="0">
                <a:solidFill>
                  <a:schemeClr val="tx1"/>
                </a:solidFill>
                <a:highlight>
                  <a:srgbClr val="C0C0C0"/>
                </a:highlight>
                <a:latin typeface="Arial Rounded MT Bold" panose="020F0704030504030204" pitchFamily="34" charset="0"/>
              </a:rPr>
              <a:t> (Problem Based Learning / PBL)</a:t>
            </a:r>
            <a:br>
              <a:rPr lang="en-ID" sz="1600" dirty="0">
                <a:solidFill>
                  <a:schemeClr val="tx1"/>
                </a:solidFill>
                <a:highlight>
                  <a:srgbClr val="C0C0C0"/>
                </a:highlight>
                <a:latin typeface="Arial Rounded MT Bold" panose="020F0704030504030204" pitchFamily="34" charset="0"/>
              </a:rPr>
            </a:br>
            <a:r>
              <a:rPr lang="en-ID" sz="1600" dirty="0" err="1">
                <a:solidFill>
                  <a:schemeClr val="tx1"/>
                </a:solidFill>
                <a:highlight>
                  <a:srgbClr val="C0C0C0"/>
                </a:highlight>
                <a:latin typeface="Arial Rounded MT Bold" panose="020F0704030504030204" pitchFamily="34" charset="0"/>
              </a:rPr>
              <a:t>memiliki</a:t>
            </a:r>
            <a:r>
              <a:rPr lang="en-ID" sz="1600" dirty="0">
                <a:solidFill>
                  <a:schemeClr val="tx1"/>
                </a:solidFill>
                <a:highlight>
                  <a:srgbClr val="C0C0C0"/>
                </a:highlight>
                <a:latin typeface="Arial Rounded MT Bold" panose="020F0704030504030204" pitchFamily="34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highlight>
                  <a:srgbClr val="C0C0C0"/>
                </a:highlight>
                <a:latin typeface="Arial Rounded MT Bold" panose="020F0704030504030204" pitchFamily="34" charset="0"/>
              </a:rPr>
              <a:t>beberapa</a:t>
            </a:r>
            <a:r>
              <a:rPr lang="en-ID" sz="1600" dirty="0">
                <a:solidFill>
                  <a:schemeClr val="tx1"/>
                </a:solidFill>
                <a:highlight>
                  <a:srgbClr val="C0C0C0"/>
                </a:highlight>
                <a:latin typeface="Arial Rounded MT Bold" panose="020F0704030504030204" pitchFamily="34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highlight>
                  <a:srgbClr val="C0C0C0"/>
                </a:highlight>
                <a:latin typeface="Arial Rounded MT Bold" panose="020F0704030504030204" pitchFamily="34" charset="0"/>
              </a:rPr>
              <a:t>keunggulan</a:t>
            </a:r>
            <a:r>
              <a:rPr lang="en-ID" sz="1600" dirty="0">
                <a:solidFill>
                  <a:schemeClr val="tx1"/>
                </a:solidFill>
                <a:highlight>
                  <a:srgbClr val="C0C0C0"/>
                </a:highlight>
                <a:latin typeface="Arial Rounded MT Bold" panose="020F0704030504030204" pitchFamily="34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highlight>
                  <a:srgbClr val="C0C0C0"/>
                </a:highlight>
                <a:latin typeface="Arial Rounded MT Bold" panose="020F0704030504030204" pitchFamily="34" charset="0"/>
              </a:rPr>
              <a:t>diantaranya</a:t>
            </a:r>
            <a:r>
              <a:rPr lang="en-ID" sz="1600" dirty="0">
                <a:solidFill>
                  <a:schemeClr val="tx1"/>
                </a:solidFill>
                <a:highlight>
                  <a:srgbClr val="C0C0C0"/>
                </a:highlight>
                <a:latin typeface="Arial Rounded MT Bold" panose="020F0704030504030204" pitchFamily="34" charset="0"/>
              </a:rPr>
              <a:t>:</a:t>
            </a:r>
            <a:br>
              <a:rPr lang="en-ID" sz="1600" dirty="0">
                <a:highlight>
                  <a:srgbClr val="FF00FF"/>
                </a:highlight>
                <a:latin typeface="Arial Rounded MT Bold" panose="020F0704030504030204" pitchFamily="34" charset="0"/>
              </a:rPr>
            </a:br>
            <a:endParaRPr lang="en-ID" sz="1600" dirty="0">
              <a:highlight>
                <a:srgbClr val="FF00FF"/>
              </a:highligh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2B6FB-70AD-DD57-FAD7-B6C83E63F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5157" y="2257777"/>
            <a:ext cx="7540976" cy="3499555"/>
          </a:xfrm>
        </p:spPr>
        <p:txBody>
          <a:bodyPr>
            <a:normAutofit fontScale="77500" lnSpcReduction="20000"/>
          </a:bodyPr>
          <a:lstStyle/>
          <a:p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1.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Siswa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lebih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memahami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konsep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yang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diajarkan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sebab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mereka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sendiri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yangmenemukan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konsep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tersebut</a:t>
            </a:r>
            <a:endParaRPr lang="en-ID" dirty="0">
              <a:solidFill>
                <a:schemeClr val="accent2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2.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Melibatkan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secara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aktif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memecahkan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masalah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dan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menuntut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keterampilanberfikir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siswa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yang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lebih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tinggi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.</a:t>
            </a:r>
          </a:p>
          <a:p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3.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Pengetahuan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tertanam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berdasarkan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skemata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yang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dimiliki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siswa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sehinggapembelajaran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lebih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bermakna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.</a:t>
            </a:r>
          </a:p>
          <a:p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4.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Siswa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dapat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merasakan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manfaat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pembelajaran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sebab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masalah-masalahyang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diselesaikan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langsung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dikaitkan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dengan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kehidupan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nyata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,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hal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ini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dapatmeingkatkan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motivasi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dan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ketertarikan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siswa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terhadap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bahan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yangdipelajari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.</a:t>
            </a:r>
          </a:p>
          <a:p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5.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Menjadikan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siswa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lebih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mandiri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dan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dewasa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,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mampu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memberi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aspirasidan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menerima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pendapat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orang, lain,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menanamkan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sikap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sosial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yang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positifdiantara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siswa</a:t>
            </a:r>
            <a:endParaRPr lang="en-ID" dirty="0">
              <a:solidFill>
                <a:schemeClr val="accent2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6.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Pengkondisian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siswa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dalam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belajar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kelompok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yang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saling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berinteraksiterhadap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pembelajar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dan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temannya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sehingga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pencapaian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ketuntesan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belajarsiswa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dapat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diharapkan</a:t>
            </a:r>
            <a:r>
              <a:rPr lang="en-ID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8375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CBE4B-1691-C767-EBF3-660AFACBF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026" y="734970"/>
            <a:ext cx="8269357" cy="934803"/>
          </a:xfrm>
        </p:spPr>
        <p:txBody>
          <a:bodyPr>
            <a:noAutofit/>
          </a:bodyPr>
          <a:lstStyle/>
          <a:p>
            <a:pPr algn="ctr"/>
            <a:r>
              <a:rPr lang="sv-SE" sz="2000" b="1" dirty="0">
                <a:latin typeface="Agency FB" panose="020B0503020202020204" pitchFamily="34" charset="0"/>
              </a:rPr>
              <a:t>Sebagai suatu strategi pembelajaran, strategi pembelajaran berbasis</a:t>
            </a:r>
            <a:br>
              <a:rPr lang="sv-SE" sz="2000" b="1" dirty="0">
                <a:latin typeface="Agency FB" panose="020B0503020202020204" pitchFamily="34" charset="0"/>
              </a:rPr>
            </a:br>
            <a:r>
              <a:rPr lang="sv-SE" sz="2000" b="1" dirty="0">
                <a:latin typeface="Agency FB" panose="020B0503020202020204" pitchFamily="34" charset="0"/>
              </a:rPr>
              <a:t>masalah memiliki beberapa keunggulan, diantaranya:</a:t>
            </a:r>
            <a:br>
              <a:rPr lang="sv-SE" sz="2000" b="1" dirty="0">
                <a:latin typeface="Agency FB" panose="020B0503020202020204" pitchFamily="34" charset="0"/>
              </a:rPr>
            </a:br>
            <a:endParaRPr lang="en-ID" sz="2000" b="1" dirty="0">
              <a:latin typeface="Agency FB" panose="020B0503020202020204" pitchFamily="34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3E895B0-FEDA-2F5F-85A6-511B5C2FF5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4123630"/>
              </p:ext>
            </p:extLst>
          </p:nvPr>
        </p:nvGraphicFramePr>
        <p:xfrm>
          <a:off x="728870" y="1669774"/>
          <a:ext cx="7818782" cy="4986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18782">
                  <a:extLst>
                    <a:ext uri="{9D8B030D-6E8A-4147-A177-3AD203B41FA5}">
                      <a16:colId xmlns:a16="http://schemas.microsoft.com/office/drawing/2014/main" val="3701354752"/>
                    </a:ext>
                  </a:extLst>
                </a:gridCol>
              </a:tblGrid>
              <a:tr h="302533"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4531754"/>
                  </a:ext>
                </a:extLst>
              </a:tr>
              <a:tr h="451273">
                <a:tc>
                  <a:txBody>
                    <a:bodyPr/>
                    <a:lstStyle/>
                    <a:p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1.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Pemecahan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masalah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merupakam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teknik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yang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cukup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bagus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untuk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lebih</a:t>
                      </a: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memahami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isi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pembelajaran</a:t>
                      </a: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5778598"/>
                  </a:ext>
                </a:extLst>
              </a:tr>
              <a:tr h="644676">
                <a:tc>
                  <a:txBody>
                    <a:bodyPr/>
                    <a:lstStyle/>
                    <a:p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2.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Pemecahan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masalah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dapat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menantang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kemampuan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siswa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serta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membrikan</a:t>
                      </a: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kepuasan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untuk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menentukan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pwngwtahuan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baru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bagi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siswa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.</a:t>
                      </a:r>
                    </a:p>
                    <a:p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0103"/>
                  </a:ext>
                </a:extLst>
              </a:tr>
              <a:tr h="257870">
                <a:tc>
                  <a:txBody>
                    <a:bodyPr/>
                    <a:lstStyle/>
                    <a:p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3.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Pemecahan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masalah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dapat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meingkatkan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aktivitas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pembelajaran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siswa</a:t>
                      </a: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1099229"/>
                  </a:ext>
                </a:extLst>
              </a:tr>
              <a:tr h="451273">
                <a:tc>
                  <a:txBody>
                    <a:bodyPr/>
                    <a:lstStyle/>
                    <a:p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4.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Pemecahan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masalah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dapat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membantu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siswa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bagaimana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mentransfer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pengetahuan</a:t>
                      </a: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mereka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untuk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memahami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masalah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dalam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kehidupan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nyata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.</a:t>
                      </a:r>
                    </a:p>
                    <a:p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688257"/>
                  </a:ext>
                </a:extLst>
              </a:tr>
              <a:tr h="838079">
                <a:tc>
                  <a:txBody>
                    <a:bodyPr/>
                    <a:lstStyle/>
                    <a:p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5.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Pemecahan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masalah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dapat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membantu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siswa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untuk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mengembangkan</a:t>
                      </a: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pengetahuan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barunya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dan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ertanggung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jawab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dalam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pembelajaran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yang</a:t>
                      </a:r>
                    </a:p>
                    <a:p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mereka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lakukan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.</a:t>
                      </a:r>
                    </a:p>
                    <a:p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268969"/>
                  </a:ext>
                </a:extLst>
              </a:tr>
              <a:tr h="644676">
                <a:tc>
                  <a:txBody>
                    <a:bodyPr/>
                    <a:lstStyle/>
                    <a:p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6.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Melalui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pemecahan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masalah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dianggap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lebih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menyenangkan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dan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disukai</a:t>
                      </a: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siswa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.</a:t>
                      </a:r>
                    </a:p>
                    <a:p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035676"/>
                  </a:ext>
                </a:extLst>
              </a:tr>
              <a:tr h="756333">
                <a:tc>
                  <a:txBody>
                    <a:bodyPr/>
                    <a:lstStyle/>
                    <a:p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7.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Pemecahan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masalah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dapat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mengembangkan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kemampuan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siswa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untuk</a:t>
                      </a: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berfikir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kritis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dan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mengemangkan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kemampua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mereka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untuk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menyesuaikan</a:t>
                      </a:r>
                      <a:endParaRPr lang="en-ID" sz="1200" dirty="0">
                        <a:latin typeface="Arial Rounded MT Bold" panose="020F0704030504030204" pitchFamily="34" charset="0"/>
                      </a:endParaRPr>
                    </a:p>
                    <a:p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dengan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pengetahuan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ID" sz="1200" dirty="0" err="1">
                          <a:latin typeface="Arial Rounded MT Bold" panose="020F0704030504030204" pitchFamily="34" charset="0"/>
                        </a:rPr>
                        <a:t>baru</a:t>
                      </a:r>
                      <a:r>
                        <a:rPr lang="en-ID" sz="1200" dirty="0">
                          <a:latin typeface="Arial Rounded MT Bold" panose="020F070403050403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3298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7798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55B2B-A139-B9CA-677D-1C2355BD1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826" y="874642"/>
            <a:ext cx="5817704" cy="821635"/>
          </a:xfrm>
        </p:spPr>
        <p:txBody>
          <a:bodyPr>
            <a:noAutofit/>
          </a:bodyPr>
          <a:lstStyle/>
          <a:p>
            <a:pPr algn="ctr"/>
            <a:r>
              <a:rPr lang="sv-SE" sz="1600" dirty="0">
                <a:solidFill>
                  <a:schemeClr val="accent5">
                    <a:lumMod val="75000"/>
                  </a:schemeClr>
                </a:solidFill>
                <a:latin typeface="Arial Black" panose="020B0A04020102020204" pitchFamily="34" charset="0"/>
              </a:rPr>
              <a:t>Di samping memiliki keunggulan, strategi pembelajaran berbasis masalah juga memiliki beberapa kelemahan diantarnya:</a:t>
            </a:r>
            <a:br>
              <a:rPr lang="sv-SE" sz="1600" dirty="0">
                <a:solidFill>
                  <a:schemeClr val="accent5">
                    <a:lumMod val="75000"/>
                  </a:schemeClr>
                </a:solidFill>
                <a:latin typeface="Arial Black" panose="020B0A04020102020204" pitchFamily="34" charset="0"/>
              </a:rPr>
            </a:br>
            <a:endParaRPr lang="en-ID" sz="1600" dirty="0">
              <a:solidFill>
                <a:schemeClr val="accent5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FD068D7-38D2-40CF-8244-667FE63274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6991731"/>
              </p:ext>
            </p:extLst>
          </p:nvPr>
        </p:nvGraphicFramePr>
        <p:xfrm>
          <a:off x="1987824" y="508882"/>
          <a:ext cx="5817705" cy="365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817705">
                  <a:extLst>
                    <a:ext uri="{9D8B030D-6E8A-4147-A177-3AD203B41FA5}">
                      <a16:colId xmlns:a16="http://schemas.microsoft.com/office/drawing/2014/main" val="2624984820"/>
                    </a:ext>
                  </a:extLst>
                </a:gridCol>
              </a:tblGrid>
              <a:tr h="238538"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948024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5B83D99-7321-258A-E0E4-40CE18DBE9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44761"/>
              </p:ext>
            </p:extLst>
          </p:nvPr>
        </p:nvGraphicFramePr>
        <p:xfrm>
          <a:off x="1205948" y="1815548"/>
          <a:ext cx="7156174" cy="386963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156174">
                  <a:extLst>
                    <a:ext uri="{9D8B030D-6E8A-4147-A177-3AD203B41FA5}">
                      <a16:colId xmlns:a16="http://schemas.microsoft.com/office/drawing/2014/main" val="1178400240"/>
                    </a:ext>
                  </a:extLst>
                </a:gridCol>
              </a:tblGrid>
              <a:tr h="719531"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7326958"/>
                  </a:ext>
                </a:extLst>
              </a:tr>
              <a:tr h="1166705">
                <a:tc>
                  <a:txBody>
                    <a:bodyPr/>
                    <a:lstStyle/>
                    <a:p>
                      <a:r>
                        <a:rPr lang="en-ID" dirty="0">
                          <a:latin typeface="Bahnschrift Condensed" panose="020B0502040204020203" pitchFamily="34" charset="0"/>
                        </a:rPr>
                        <a:t>1.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Manakala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siswa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tidak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memiliki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minat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atau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tidak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mempunyai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kepercayaan</a:t>
                      </a:r>
                      <a:endParaRPr lang="en-ID" dirty="0">
                        <a:latin typeface="Bahnschrift Condensed" panose="020B0502040204020203" pitchFamily="34" charset="0"/>
                      </a:endParaRPr>
                    </a:p>
                    <a:p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bahwa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masalah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yang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dipelajari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sulit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untuk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dipecahkan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maka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mereka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akan</a:t>
                      </a:r>
                      <a:endParaRPr lang="en-ID" dirty="0">
                        <a:latin typeface="Bahnschrift Condensed" panose="020B0502040204020203" pitchFamily="34" charset="0"/>
                      </a:endParaRPr>
                    </a:p>
                    <a:p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merasa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enggan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untuk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mencoba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1121076"/>
                  </a:ext>
                </a:extLst>
              </a:tr>
              <a:tr h="816694">
                <a:tc>
                  <a:txBody>
                    <a:bodyPr/>
                    <a:lstStyle/>
                    <a:p>
                      <a:r>
                        <a:rPr lang="en-ID" dirty="0">
                          <a:latin typeface="Bahnschrift Condensed" panose="020B0502040204020203" pitchFamily="34" charset="0"/>
                        </a:rPr>
                        <a:t>2.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Keberhasilan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strategi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pembelajaran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melalui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problem solving</a:t>
                      </a:r>
                    </a:p>
                    <a:p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membutuhkan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cukup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waktu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untuk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persiapan</a:t>
                      </a:r>
                      <a:endParaRPr lang="en-ID" dirty="0">
                        <a:latin typeface="Bahnschrift Condensed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4413261"/>
                  </a:ext>
                </a:extLst>
              </a:tr>
              <a:tr h="1166705">
                <a:tc>
                  <a:txBody>
                    <a:bodyPr/>
                    <a:lstStyle/>
                    <a:p>
                      <a:r>
                        <a:rPr lang="en-ID" dirty="0">
                          <a:latin typeface="Bahnschrift Condensed" panose="020B0502040204020203" pitchFamily="34" charset="0"/>
                        </a:rPr>
                        <a:t>3.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Tanpa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pemahaman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mengapa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mereka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berusaha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untuk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memecahkan</a:t>
                      </a:r>
                      <a:endParaRPr lang="en-ID" dirty="0">
                        <a:latin typeface="Bahnschrift Condensed" panose="020B0502040204020203" pitchFamily="34" charset="0"/>
                      </a:endParaRPr>
                    </a:p>
                    <a:p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masalah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yang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sedang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dipelajari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,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maka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mereka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tidak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akan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belajar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apa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yang</a:t>
                      </a:r>
                    </a:p>
                    <a:p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mereka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ingin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en-ID" dirty="0" err="1">
                          <a:latin typeface="Bahnschrift Condensed" panose="020B0502040204020203" pitchFamily="34" charset="0"/>
                        </a:rPr>
                        <a:t>pelajari</a:t>
                      </a:r>
                      <a:r>
                        <a:rPr lang="en-ID" dirty="0">
                          <a:latin typeface="Bahnschrift Condensed" panose="020B0502040204020203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6626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8687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2BB77-21BE-5065-89B9-F842DB248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826" y="2226364"/>
            <a:ext cx="9462052" cy="3273287"/>
          </a:xfrm>
        </p:spPr>
        <p:txBody>
          <a:bodyPr>
            <a:normAutofit/>
          </a:bodyPr>
          <a:lstStyle/>
          <a:p>
            <a:pPr algn="ctr"/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Dalam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model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Pembelajaran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Berdasarkan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Masalah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(Problem Based</a:t>
            </a:r>
            <a:b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</a:b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Learning / PBL)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ini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, guru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lebih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banyak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berperan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sebagai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fasilitator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,</a:t>
            </a:r>
            <a:b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</a:b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pembimbing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dan motivator. Guru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mengajukan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masalah</a:t>
            </a:r>
            <a:b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</a:b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otentik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/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mengorientasikan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siswa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kepada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permasalahan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nyata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(real world),</a:t>
            </a:r>
            <a:b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</a:b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memfasilitasi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/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membimbing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(scaffolding)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dalam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proses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penyelidikan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,</a:t>
            </a:r>
            <a:b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</a:b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memfasilitasi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dialog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antara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siswa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,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menyediakan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bahan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ajar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siswa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serta</a:t>
            </a:r>
            <a:b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</a:b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memberikan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dukungan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dalam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upaya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meningatkan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temuan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dan</a:t>
            </a:r>
            <a:b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</a:b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perkembangan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intelektual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 </a:t>
            </a:r>
            <a:r>
              <a:rPr lang="en-ID" sz="1800" dirty="0" err="1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Bahnschrift Light SemiCondensed" panose="020B0502040204020203" pitchFamily="34" charset="0"/>
              </a:rPr>
              <a:t>siswa</a:t>
            </a:r>
            <a:r>
              <a:rPr lang="en-ID" sz="1800" dirty="0">
                <a:solidFill>
                  <a:schemeClr val="tx2">
                    <a:lumMod val="60000"/>
                    <a:lumOff val="40000"/>
                  </a:schemeClr>
                </a:solidFill>
                <a:highlight>
                  <a:srgbClr val="008080"/>
                </a:highlight>
                <a:latin typeface="Bahnschrift Light SemiCondensed" panose="020B0502040204020203" pitchFamily="34" charset="0"/>
              </a:rPr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D98CF-4C2A-D3E3-51C3-5DA17B514E40}"/>
              </a:ext>
            </a:extLst>
          </p:cNvPr>
          <p:cNvSpPr>
            <a:spLocks noGrp="1"/>
          </p:cNvSpPr>
          <p:nvPr>
            <p:ph idx="1"/>
          </p:nvPr>
        </p:nvSpPr>
        <p:spPr>
          <a:xfrm flipV="1">
            <a:off x="677334" y="6041362"/>
            <a:ext cx="8596668" cy="107647"/>
          </a:xfrm>
        </p:spPr>
        <p:txBody>
          <a:bodyPr>
            <a:normAutofit fontScale="25000" lnSpcReduction="20000"/>
          </a:bodyPr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7196853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186</TotalTime>
  <Words>1430</Words>
  <Application>Microsoft Office PowerPoint</Application>
  <PresentationFormat>Widescreen</PresentationFormat>
  <Paragraphs>183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Agency FB</vt:lpstr>
      <vt:lpstr>Algerian</vt:lpstr>
      <vt:lpstr>Arial</vt:lpstr>
      <vt:lpstr>Arial Black</vt:lpstr>
      <vt:lpstr>Arial Rounded MT Bold</vt:lpstr>
      <vt:lpstr>Bahnschrift</vt:lpstr>
      <vt:lpstr>Bahnschrift Condensed</vt:lpstr>
      <vt:lpstr>Bahnschrift Light SemiCondensed</vt:lpstr>
      <vt:lpstr>Berlin Sans FB Demi</vt:lpstr>
      <vt:lpstr>Trebuchet MS</vt:lpstr>
      <vt:lpstr>Wingdings 3</vt:lpstr>
      <vt:lpstr>Facet</vt:lpstr>
      <vt:lpstr>PEMBELAJARAN BERBASIS MASALAH</vt:lpstr>
      <vt:lpstr>KELOMPOK 6</vt:lpstr>
      <vt:lpstr>1. Hakekat Problem Based Learning</vt:lpstr>
      <vt:lpstr>PowerPoint Presentation</vt:lpstr>
      <vt:lpstr>2. Alasan Pembelajaran Berdasarkan Masalah (Keunggulan dan kekurangan) </vt:lpstr>
      <vt:lpstr>Pembelajaran Berdasarkan Masalah (Problem Based Learning / PBL) memiliki beberapa keunggulan diantaranya: </vt:lpstr>
      <vt:lpstr>Sebagai suatu strategi pembelajaran, strategi pembelajaran berbasis masalah memiliki beberapa keunggulan, diantaranya: </vt:lpstr>
      <vt:lpstr>Di samping memiliki keunggulan, strategi pembelajaran berbasis masalah juga memiliki beberapa kelemahan diantarnya: </vt:lpstr>
      <vt:lpstr>Dalam model Pembelajaran Berdasarkan Masalah (Problem Based Learning / PBL) ini, guru lebih banyak berperan sebagai fasilitator, pembimbing dan motivator. Guru mengajukan masalah otentik/mengorientasikan siswa kepada permasalahan nyata (real world), memfasilitasi/membimbing (scaffolding) dalam proses penyelidikan, memfasilitasi dialog antara siswa, menyediakan bahan ajar siswa serta memberikan dukungan dalam upaya meningatkan temuan dan perkembangan intelektual siswa.</vt:lpstr>
      <vt:lpstr>3. Ciri dan Karakteristik Pembelajaran Berdsarkan Masalah (Problem Based Learning/ PBL) </vt:lpstr>
      <vt:lpstr>PowerPoint Presentation</vt:lpstr>
      <vt:lpstr>4. Langkah-langkah Pembelajaran Berdasarkan masalah</vt:lpstr>
      <vt:lpstr>PowerPoint Presentation</vt:lpstr>
      <vt:lpstr>Menurut John Dewey, penyelesaian masalah dilakukan melalui 6 tahap,yaitu :</vt:lpstr>
      <vt:lpstr>PowerPoint Presentation</vt:lpstr>
      <vt:lpstr>PowerPoint Presentation</vt:lpstr>
      <vt:lpstr>PowerPoint Presentation</vt:lpstr>
      <vt:lpstr>PowerPoint Presentation</vt:lpstr>
      <vt:lpstr>KESIMPULAN</vt:lpstr>
      <vt:lpstr>“Ayu Ting-Ting makan kepiting, Thank you for everything” 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PEMBELAJARAN BERBASIS MASALAH</dc:title>
  <dc:creator>mega miftahul jannah</dc:creator>
  <cp:lastModifiedBy>mega miftahul jannah</cp:lastModifiedBy>
  <cp:revision>2</cp:revision>
  <dcterms:created xsi:type="dcterms:W3CDTF">2023-04-02T12:39:50Z</dcterms:created>
  <dcterms:modified xsi:type="dcterms:W3CDTF">2023-04-03T02:57:57Z</dcterms:modified>
</cp:coreProperties>
</file>