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7" r:id="rId2"/>
    <p:sldId id="258" r:id="rId3"/>
    <p:sldId id="277" r:id="rId4"/>
    <p:sldId id="260" r:id="rId5"/>
    <p:sldId id="261" r:id="rId6"/>
    <p:sldId id="278" r:id="rId7"/>
    <p:sldId id="273" r:id="rId8"/>
    <p:sldId id="262" r:id="rId9"/>
    <p:sldId id="279" r:id="rId10"/>
    <p:sldId id="263" r:id="rId11"/>
    <p:sldId id="264" r:id="rId12"/>
    <p:sldId id="265" r:id="rId13"/>
    <p:sldId id="280" r:id="rId14"/>
    <p:sldId id="266" r:id="rId15"/>
    <p:sldId id="281" r:id="rId16"/>
    <p:sldId id="267" r:id="rId17"/>
    <p:sldId id="268" r:id="rId18"/>
    <p:sldId id="269" r:id="rId19"/>
    <p:sldId id="270" r:id="rId20"/>
    <p:sldId id="271" r:id="rId21"/>
    <p:sldId id="272" r:id="rId22"/>
    <p:sldId id="274" r:id="rId23"/>
    <p:sldId id="275" r:id="rId24"/>
    <p:sldId id="276" r:id="rId25"/>
    <p:sldId id="283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2275D2E-4DBC-431E-9260-5467D72F00EE}" type="datetimeFigureOut">
              <a:rPr lang="en-US" smtClean="0"/>
              <a:pPr/>
              <a:t>10/12/2020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582EBCC-3F3B-42AE-BD2F-70DCFF0728CF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75D2E-4DBC-431E-9260-5467D72F00EE}" type="datetimeFigureOut">
              <a:rPr lang="en-US" smtClean="0"/>
              <a:pPr/>
              <a:t>10/12/2020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2EBCC-3F3B-42AE-BD2F-70DCFF0728CF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75D2E-4DBC-431E-9260-5467D72F00EE}" type="datetimeFigureOut">
              <a:rPr lang="en-US" smtClean="0"/>
              <a:pPr/>
              <a:t>10/12/2020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2EBCC-3F3B-42AE-BD2F-70DCFF0728CF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75D2E-4DBC-431E-9260-5467D72F00EE}" type="datetimeFigureOut">
              <a:rPr lang="en-US" smtClean="0"/>
              <a:pPr/>
              <a:t>10/12/2020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2EBCC-3F3B-42AE-BD2F-70DCFF0728C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75D2E-4DBC-431E-9260-5467D72F00EE}" type="datetimeFigureOut">
              <a:rPr lang="en-US" smtClean="0"/>
              <a:pPr/>
              <a:t>10/12/2020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2EBCC-3F3B-42AE-BD2F-70DCFF0728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75D2E-4DBC-431E-9260-5467D72F00EE}" type="datetimeFigureOut">
              <a:rPr lang="en-US" smtClean="0"/>
              <a:pPr/>
              <a:t>10/12/2020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2EBCC-3F3B-42AE-BD2F-70DCFF0728C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75D2E-4DBC-431E-9260-5467D72F00EE}" type="datetimeFigureOut">
              <a:rPr lang="en-US" smtClean="0"/>
              <a:pPr/>
              <a:t>10/12/2020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2EBCC-3F3B-42AE-BD2F-70DCFF0728CF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75D2E-4DBC-431E-9260-5467D72F00EE}" type="datetimeFigureOut">
              <a:rPr lang="en-US" smtClean="0"/>
              <a:pPr/>
              <a:t>10/12/2020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2EBCC-3F3B-42AE-BD2F-70DCFF0728CF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75D2E-4DBC-431E-9260-5467D72F00EE}" type="datetimeFigureOut">
              <a:rPr lang="en-US" smtClean="0"/>
              <a:pPr/>
              <a:t>10/12/2020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2EBCC-3F3B-42AE-BD2F-70DCFF0728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75D2E-4DBC-431E-9260-5467D72F00EE}" type="datetimeFigureOut">
              <a:rPr lang="en-US" smtClean="0"/>
              <a:pPr/>
              <a:t>10/12/2020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2EBCC-3F3B-42AE-BD2F-70DCFF0728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75D2E-4DBC-431E-9260-5467D72F00EE}" type="datetimeFigureOut">
              <a:rPr lang="en-US" smtClean="0"/>
              <a:pPr/>
              <a:t>10/12/2020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2EBCC-3F3B-42AE-BD2F-70DCFF0728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52275D2E-4DBC-431E-9260-5467D72F00EE}" type="datetimeFigureOut">
              <a:rPr lang="en-US" smtClean="0"/>
              <a:pPr/>
              <a:t>10/12/2020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C582EBCC-3F3B-42AE-BD2F-70DCFF0728C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971800"/>
            <a:ext cx="7745505" cy="33067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/>
              <a:t>	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FF00"/>
                </a:solidFill>
              </a:rPr>
              <a:t>MUNAKAHAT (PERNIKAHAN ISLAM)</a:t>
            </a:r>
          </a:p>
        </p:txBody>
      </p:sp>
    </p:spTree>
    <p:extLst>
      <p:ext uri="{BB962C8B-B14F-4D97-AF65-F5344CB8AC3E}">
        <p14:creationId xmlns:p14="http://schemas.microsoft.com/office/powerpoint/2010/main" xmlns="" val="21893564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057400"/>
            <a:ext cx="7745505" cy="387781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dirty="0">
                <a:solidFill>
                  <a:schemeClr val="bg1"/>
                </a:solidFill>
              </a:rPr>
              <a:t> </a:t>
            </a:r>
          </a:p>
          <a:p>
            <a:r>
              <a:rPr lang="en-US" sz="1800" dirty="0">
                <a:solidFill>
                  <a:schemeClr val="bg1"/>
                </a:solidFill>
              </a:rPr>
              <a:t>3.) </a:t>
            </a:r>
            <a:r>
              <a:rPr lang="en-US" sz="1800" dirty="0" err="1">
                <a:solidFill>
                  <a:schemeClr val="bg1"/>
                </a:solidFill>
              </a:rPr>
              <a:t>Mahram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karena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persususuan</a:t>
            </a:r>
            <a:endParaRPr lang="en-US" sz="1800" dirty="0">
              <a:solidFill>
                <a:schemeClr val="bg1"/>
              </a:solidFill>
            </a:endParaRPr>
          </a:p>
          <a:p>
            <a:r>
              <a:rPr lang="en-US" sz="1800" dirty="0">
                <a:solidFill>
                  <a:schemeClr val="bg1"/>
                </a:solidFill>
              </a:rPr>
              <a:t>-</a:t>
            </a:r>
            <a:r>
              <a:rPr lang="en-US" sz="1800" dirty="0" err="1">
                <a:solidFill>
                  <a:schemeClr val="bg1"/>
                </a:solidFill>
              </a:rPr>
              <a:t>Wanita</a:t>
            </a:r>
            <a:r>
              <a:rPr lang="en-US" sz="1800" dirty="0">
                <a:solidFill>
                  <a:schemeClr val="bg1"/>
                </a:solidFill>
              </a:rPr>
              <a:t> yang </a:t>
            </a:r>
            <a:r>
              <a:rPr lang="en-US" sz="1800" dirty="0" err="1">
                <a:solidFill>
                  <a:schemeClr val="bg1"/>
                </a:solidFill>
              </a:rPr>
              <a:t>menyusui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dan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ibunya</a:t>
            </a:r>
            <a:endParaRPr lang="en-US" sz="1800" dirty="0">
              <a:solidFill>
                <a:schemeClr val="bg1"/>
              </a:solidFill>
            </a:endParaRPr>
          </a:p>
          <a:p>
            <a:r>
              <a:rPr lang="en-US" sz="1800" dirty="0">
                <a:solidFill>
                  <a:schemeClr val="bg1"/>
                </a:solidFill>
              </a:rPr>
              <a:t>-</a:t>
            </a:r>
            <a:r>
              <a:rPr lang="en-US" sz="1800" dirty="0" err="1">
                <a:solidFill>
                  <a:schemeClr val="bg1"/>
                </a:solidFill>
              </a:rPr>
              <a:t>Anak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perempuan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dari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wanita</a:t>
            </a:r>
            <a:r>
              <a:rPr lang="en-US" sz="1800" dirty="0">
                <a:solidFill>
                  <a:schemeClr val="bg1"/>
                </a:solidFill>
              </a:rPr>
              <a:t> yang </a:t>
            </a:r>
            <a:r>
              <a:rPr lang="en-US" sz="1800" dirty="0" err="1">
                <a:solidFill>
                  <a:schemeClr val="bg1"/>
                </a:solidFill>
              </a:rPr>
              <a:t>menyusui</a:t>
            </a:r>
            <a:r>
              <a:rPr lang="en-US" sz="1800" dirty="0">
                <a:solidFill>
                  <a:schemeClr val="bg1"/>
                </a:solidFill>
              </a:rPr>
              <a:t> (</a:t>
            </a:r>
            <a:r>
              <a:rPr lang="en-US" sz="1800" dirty="0" err="1">
                <a:solidFill>
                  <a:schemeClr val="bg1"/>
                </a:solidFill>
              </a:rPr>
              <a:t>saudara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persusuan</a:t>
            </a:r>
            <a:r>
              <a:rPr lang="en-US" sz="1800" dirty="0">
                <a:solidFill>
                  <a:schemeClr val="bg1"/>
                </a:solidFill>
              </a:rPr>
              <a:t>)</a:t>
            </a:r>
          </a:p>
          <a:p>
            <a:r>
              <a:rPr lang="en-US" sz="1800" dirty="0">
                <a:solidFill>
                  <a:schemeClr val="bg1"/>
                </a:solidFill>
              </a:rPr>
              <a:t>-</a:t>
            </a:r>
            <a:r>
              <a:rPr lang="en-US" sz="1800" dirty="0" err="1">
                <a:solidFill>
                  <a:schemeClr val="bg1"/>
                </a:solidFill>
              </a:rPr>
              <a:t>Saudara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perempuan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dari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wanita</a:t>
            </a:r>
            <a:r>
              <a:rPr lang="en-US" sz="1800" dirty="0">
                <a:solidFill>
                  <a:schemeClr val="bg1"/>
                </a:solidFill>
              </a:rPr>
              <a:t> yang </a:t>
            </a:r>
            <a:r>
              <a:rPr lang="en-US" sz="1800" dirty="0" err="1">
                <a:solidFill>
                  <a:schemeClr val="bg1"/>
                </a:solidFill>
              </a:rPr>
              <a:t>menyusui</a:t>
            </a:r>
            <a:r>
              <a:rPr lang="en-US" sz="1800" dirty="0">
                <a:solidFill>
                  <a:schemeClr val="bg1"/>
                </a:solidFill>
              </a:rPr>
              <a:t> (</a:t>
            </a:r>
            <a:r>
              <a:rPr lang="en-US" sz="1800" dirty="0" err="1">
                <a:solidFill>
                  <a:schemeClr val="bg1"/>
                </a:solidFill>
              </a:rPr>
              <a:t>bibi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persusuan</a:t>
            </a:r>
            <a:r>
              <a:rPr lang="en-US" sz="1800" dirty="0">
                <a:solidFill>
                  <a:schemeClr val="bg1"/>
                </a:solidFill>
              </a:rPr>
              <a:t>)</a:t>
            </a:r>
          </a:p>
          <a:p>
            <a:r>
              <a:rPr lang="en-US" sz="1800" dirty="0">
                <a:solidFill>
                  <a:schemeClr val="bg1"/>
                </a:solidFill>
              </a:rPr>
              <a:t>-</a:t>
            </a:r>
            <a:r>
              <a:rPr lang="en-US" sz="1800" dirty="0" err="1">
                <a:solidFill>
                  <a:schemeClr val="bg1"/>
                </a:solidFill>
              </a:rPr>
              <a:t>Anak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perempuan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dari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anak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perempuan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dari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wanita</a:t>
            </a:r>
            <a:r>
              <a:rPr lang="en-US" sz="1800" dirty="0">
                <a:solidFill>
                  <a:schemeClr val="bg1"/>
                </a:solidFill>
              </a:rPr>
              <a:t> yang </a:t>
            </a:r>
            <a:r>
              <a:rPr lang="en-US" sz="1800" dirty="0" err="1">
                <a:solidFill>
                  <a:schemeClr val="bg1"/>
                </a:solidFill>
              </a:rPr>
              <a:t>menysusui</a:t>
            </a:r>
            <a:r>
              <a:rPr lang="en-US" sz="1800" dirty="0">
                <a:solidFill>
                  <a:schemeClr val="bg1"/>
                </a:solidFill>
              </a:rPr>
              <a:t> (</a:t>
            </a:r>
            <a:r>
              <a:rPr lang="en-US" sz="1800" dirty="0" err="1">
                <a:solidFill>
                  <a:schemeClr val="bg1"/>
                </a:solidFill>
              </a:rPr>
              <a:t>anak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dari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saudara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persusuan</a:t>
            </a:r>
            <a:r>
              <a:rPr lang="en-US" sz="1800" dirty="0">
                <a:solidFill>
                  <a:schemeClr val="bg1"/>
                </a:solidFill>
              </a:rPr>
              <a:t>)</a:t>
            </a:r>
          </a:p>
          <a:p>
            <a:r>
              <a:rPr lang="en-US" sz="1800" dirty="0">
                <a:solidFill>
                  <a:schemeClr val="bg1"/>
                </a:solidFill>
              </a:rPr>
              <a:t>-</a:t>
            </a:r>
            <a:r>
              <a:rPr lang="en-US" sz="1800" dirty="0" err="1">
                <a:solidFill>
                  <a:schemeClr val="bg1"/>
                </a:solidFill>
              </a:rPr>
              <a:t>Ibu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dari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suami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dari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wanita</a:t>
            </a:r>
            <a:r>
              <a:rPr lang="en-US" sz="1800" dirty="0">
                <a:solidFill>
                  <a:schemeClr val="bg1"/>
                </a:solidFill>
              </a:rPr>
              <a:t> yang </a:t>
            </a:r>
            <a:r>
              <a:rPr lang="en-US" sz="1800" dirty="0" err="1">
                <a:solidFill>
                  <a:schemeClr val="bg1"/>
                </a:solidFill>
              </a:rPr>
              <a:t>menyusui</a:t>
            </a:r>
            <a:endParaRPr lang="en-US" sz="1800" dirty="0">
              <a:solidFill>
                <a:schemeClr val="bg1"/>
              </a:solidFill>
            </a:endParaRPr>
          </a:p>
          <a:p>
            <a:r>
              <a:rPr lang="en-US" sz="1800" dirty="0">
                <a:solidFill>
                  <a:schemeClr val="bg1"/>
                </a:solidFill>
              </a:rPr>
              <a:t>-</a:t>
            </a:r>
            <a:r>
              <a:rPr lang="en-US" sz="1800" dirty="0" err="1">
                <a:solidFill>
                  <a:schemeClr val="bg1"/>
                </a:solidFill>
              </a:rPr>
              <a:t>Saudara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perempuan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dari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suami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dari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wanita</a:t>
            </a:r>
            <a:r>
              <a:rPr lang="en-US" sz="1800" dirty="0">
                <a:solidFill>
                  <a:schemeClr val="bg1"/>
                </a:solidFill>
              </a:rPr>
              <a:t> yang </a:t>
            </a:r>
            <a:r>
              <a:rPr lang="en-US" sz="1800" dirty="0" err="1">
                <a:solidFill>
                  <a:schemeClr val="bg1"/>
                </a:solidFill>
              </a:rPr>
              <a:t>menyusui</a:t>
            </a:r>
            <a:endParaRPr lang="en-US" sz="1800" dirty="0">
              <a:solidFill>
                <a:schemeClr val="bg1"/>
              </a:solidFill>
            </a:endParaRPr>
          </a:p>
          <a:p>
            <a:r>
              <a:rPr lang="en-US" sz="1800" dirty="0">
                <a:solidFill>
                  <a:schemeClr val="bg1"/>
                </a:solidFill>
              </a:rPr>
              <a:t>-</a:t>
            </a:r>
            <a:r>
              <a:rPr lang="en-US" sz="1800" dirty="0" err="1">
                <a:solidFill>
                  <a:schemeClr val="bg1"/>
                </a:solidFill>
              </a:rPr>
              <a:t>Anak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perempuan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dari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anak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laki-laki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dari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wanita</a:t>
            </a:r>
            <a:r>
              <a:rPr lang="en-US" sz="1800" dirty="0">
                <a:solidFill>
                  <a:schemeClr val="bg1"/>
                </a:solidFill>
              </a:rPr>
              <a:t> yang </a:t>
            </a:r>
            <a:r>
              <a:rPr lang="en-US" sz="1800" dirty="0" err="1">
                <a:solidFill>
                  <a:schemeClr val="bg1"/>
                </a:solidFill>
              </a:rPr>
              <a:t>menyusui</a:t>
            </a:r>
            <a:r>
              <a:rPr lang="en-US" sz="1800" dirty="0">
                <a:solidFill>
                  <a:schemeClr val="bg1"/>
                </a:solidFill>
              </a:rPr>
              <a:t> (</a:t>
            </a:r>
            <a:r>
              <a:rPr lang="en-US" sz="1800" dirty="0" err="1">
                <a:solidFill>
                  <a:schemeClr val="bg1"/>
                </a:solidFill>
              </a:rPr>
              <a:t>anak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dari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saudara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persusuan</a:t>
            </a:r>
            <a:r>
              <a:rPr lang="en-US" sz="1800" dirty="0">
                <a:solidFill>
                  <a:schemeClr val="bg1"/>
                </a:solidFill>
              </a:rPr>
              <a:t>)</a:t>
            </a:r>
          </a:p>
          <a:p>
            <a:r>
              <a:rPr lang="en-US" sz="1800" dirty="0">
                <a:solidFill>
                  <a:schemeClr val="bg1"/>
                </a:solidFill>
              </a:rPr>
              <a:t>-</a:t>
            </a:r>
            <a:r>
              <a:rPr lang="en-US" sz="1800" dirty="0" err="1">
                <a:solidFill>
                  <a:schemeClr val="bg1"/>
                </a:solidFill>
              </a:rPr>
              <a:t>Anak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perempuan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dari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suami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dari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wanita</a:t>
            </a:r>
            <a:r>
              <a:rPr lang="en-US" sz="1800" dirty="0">
                <a:solidFill>
                  <a:schemeClr val="bg1"/>
                </a:solidFill>
              </a:rPr>
              <a:t> yang </a:t>
            </a:r>
            <a:r>
              <a:rPr lang="en-US" sz="1800" dirty="0" err="1">
                <a:solidFill>
                  <a:schemeClr val="bg1"/>
                </a:solidFill>
              </a:rPr>
              <a:t>menyusui</a:t>
            </a:r>
            <a:endParaRPr lang="en-US" sz="1800" dirty="0">
              <a:solidFill>
                <a:schemeClr val="bg1"/>
              </a:solidFill>
            </a:endParaRPr>
          </a:p>
          <a:p>
            <a:r>
              <a:rPr lang="en-US" sz="1800" dirty="0">
                <a:solidFill>
                  <a:schemeClr val="bg1"/>
                </a:solidFill>
              </a:rPr>
              <a:t>-</a:t>
            </a:r>
            <a:r>
              <a:rPr lang="en-US" sz="1800" dirty="0" err="1">
                <a:solidFill>
                  <a:schemeClr val="bg1"/>
                </a:solidFill>
              </a:rPr>
              <a:t>Istri</a:t>
            </a:r>
            <a:r>
              <a:rPr lang="en-US" sz="1800" dirty="0">
                <a:solidFill>
                  <a:schemeClr val="bg1"/>
                </a:solidFill>
              </a:rPr>
              <a:t> lain </a:t>
            </a:r>
            <a:r>
              <a:rPr lang="en-US" sz="1800" dirty="0" err="1">
                <a:solidFill>
                  <a:schemeClr val="bg1"/>
                </a:solidFill>
              </a:rPr>
              <a:t>dari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suami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dari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wanita</a:t>
            </a:r>
            <a:r>
              <a:rPr lang="en-US" sz="1800" dirty="0">
                <a:solidFill>
                  <a:schemeClr val="bg1"/>
                </a:solidFill>
              </a:rPr>
              <a:t> yang </a:t>
            </a:r>
            <a:r>
              <a:rPr lang="en-US" sz="1800" dirty="0" err="1">
                <a:solidFill>
                  <a:schemeClr val="bg1"/>
                </a:solidFill>
              </a:rPr>
              <a:t>menyusui</a:t>
            </a:r>
            <a:endParaRPr lang="en-US" sz="1800" dirty="0">
              <a:solidFill>
                <a:schemeClr val="bg1"/>
              </a:solidFill>
            </a:endParaRPr>
          </a:p>
          <a:p>
            <a:endParaRPr lang="en-US" sz="1800" dirty="0">
              <a:solidFill>
                <a:schemeClr val="bg1"/>
              </a:solidFill>
            </a:endParaRPr>
          </a:p>
          <a:p>
            <a:endParaRPr lang="en-US" sz="1800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744031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133600"/>
            <a:ext cx="7745505" cy="3877815"/>
          </a:xfrm>
        </p:spPr>
        <p:txBody>
          <a:bodyPr>
            <a:noAutofit/>
          </a:bodyPr>
          <a:lstStyle/>
          <a:p>
            <a:r>
              <a:rPr lang="en-US" sz="1600" dirty="0"/>
              <a:t>B.) </a:t>
            </a:r>
            <a:r>
              <a:rPr lang="en-US" sz="1600" dirty="0" err="1"/>
              <a:t>Mahram</a:t>
            </a:r>
            <a:r>
              <a:rPr lang="en-US" sz="1600" dirty="0"/>
              <a:t> </a:t>
            </a:r>
            <a:r>
              <a:rPr lang="en-US" sz="1600" dirty="0" err="1"/>
              <a:t>muaqqot</a:t>
            </a:r>
            <a:endParaRPr lang="en-US" sz="1600" dirty="0"/>
          </a:p>
          <a:p>
            <a:pPr marL="0" indent="0">
              <a:buNone/>
            </a:pPr>
            <a:r>
              <a:rPr lang="en-US" sz="1600" dirty="0"/>
              <a:t> </a:t>
            </a:r>
            <a:r>
              <a:rPr lang="en-US" sz="1600" dirty="0" err="1"/>
              <a:t>adalah</a:t>
            </a:r>
            <a:r>
              <a:rPr lang="en-US" sz="1600" dirty="0"/>
              <a:t> </a:t>
            </a:r>
            <a:r>
              <a:rPr lang="en-US" sz="1600" dirty="0" err="1"/>
              <a:t>mahram</a:t>
            </a:r>
            <a:r>
              <a:rPr lang="en-US" sz="1600" dirty="0"/>
              <a:t> yang </a:t>
            </a:r>
            <a:r>
              <a:rPr lang="en-US" sz="1600" dirty="0" err="1"/>
              <a:t>tidak</a:t>
            </a:r>
            <a:r>
              <a:rPr lang="en-US" sz="1600" dirty="0"/>
              <a:t> </a:t>
            </a:r>
            <a:r>
              <a:rPr lang="en-US" sz="1600" dirty="0" err="1"/>
              <a:t>boleh</a:t>
            </a:r>
            <a:r>
              <a:rPr lang="en-US" sz="1600" dirty="0"/>
              <a:t> </a:t>
            </a:r>
            <a:r>
              <a:rPr lang="en-US" sz="1600" dirty="0" err="1"/>
              <a:t>dinikahi</a:t>
            </a:r>
            <a:r>
              <a:rPr lang="en-US" sz="1600" dirty="0"/>
              <a:t> </a:t>
            </a:r>
            <a:r>
              <a:rPr lang="en-US" sz="1600" dirty="0" err="1"/>
              <a:t>pada</a:t>
            </a:r>
            <a:r>
              <a:rPr lang="en-US" sz="1600" dirty="0"/>
              <a:t> </a:t>
            </a:r>
            <a:r>
              <a:rPr lang="en-US" sz="1600" dirty="0" err="1"/>
              <a:t>kondisi</a:t>
            </a:r>
            <a:r>
              <a:rPr lang="en-US" sz="1600" dirty="0"/>
              <a:t> </a:t>
            </a:r>
            <a:r>
              <a:rPr lang="en-US" sz="1600" dirty="0" err="1"/>
              <a:t>tertentu</a:t>
            </a:r>
            <a:r>
              <a:rPr lang="en-US" sz="1600" dirty="0"/>
              <a:t> </a:t>
            </a:r>
            <a:r>
              <a:rPr lang="en-US" sz="1600" dirty="0" err="1"/>
              <a:t>saja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jika</a:t>
            </a:r>
            <a:r>
              <a:rPr lang="en-US" sz="1600" dirty="0"/>
              <a:t> </a:t>
            </a:r>
            <a:r>
              <a:rPr lang="en-US" sz="1600" dirty="0" err="1"/>
              <a:t>kondisi</a:t>
            </a:r>
            <a:r>
              <a:rPr lang="en-US" sz="1600" dirty="0"/>
              <a:t> </a:t>
            </a:r>
            <a:r>
              <a:rPr lang="en-US" sz="1600" dirty="0" err="1"/>
              <a:t>ini</a:t>
            </a:r>
            <a:r>
              <a:rPr lang="en-US" sz="1600" dirty="0"/>
              <a:t> </a:t>
            </a:r>
            <a:r>
              <a:rPr lang="en-US" sz="1600" dirty="0" err="1"/>
              <a:t>hilang</a:t>
            </a:r>
            <a:r>
              <a:rPr lang="en-US" sz="1600" dirty="0"/>
              <a:t> </a:t>
            </a:r>
            <a:r>
              <a:rPr lang="en-US" sz="1600" dirty="0" err="1"/>
              <a:t>maka</a:t>
            </a:r>
            <a:r>
              <a:rPr lang="en-US" sz="1600" dirty="0"/>
              <a:t> </a:t>
            </a:r>
            <a:r>
              <a:rPr lang="en-US" sz="1600" dirty="0" err="1"/>
              <a:t>menjadi</a:t>
            </a:r>
            <a:r>
              <a:rPr lang="en-US" sz="1600" dirty="0"/>
              <a:t> halal.</a:t>
            </a:r>
          </a:p>
          <a:p>
            <a:pPr marL="0" indent="0">
              <a:buNone/>
            </a:pPr>
            <a:endParaRPr lang="en-US" sz="1600" dirty="0"/>
          </a:p>
          <a:p>
            <a:r>
              <a:rPr lang="en-US" sz="1600" dirty="0"/>
              <a:t>-</a:t>
            </a:r>
            <a:r>
              <a:rPr lang="en-US" sz="1600" dirty="0" err="1"/>
              <a:t>Kakak</a:t>
            </a:r>
            <a:r>
              <a:rPr lang="en-US" sz="1600" dirty="0"/>
              <a:t> </a:t>
            </a:r>
            <a:r>
              <a:rPr lang="en-US" sz="1600" dirty="0" err="1"/>
              <a:t>atau</a:t>
            </a:r>
            <a:r>
              <a:rPr lang="en-US" sz="1600" dirty="0"/>
              <a:t> </a:t>
            </a:r>
            <a:r>
              <a:rPr lang="en-US" sz="1600" dirty="0" err="1"/>
              <a:t>adik</a:t>
            </a:r>
            <a:r>
              <a:rPr lang="en-US" sz="1600" dirty="0"/>
              <a:t> </a:t>
            </a:r>
            <a:r>
              <a:rPr lang="en-US" sz="1600" dirty="0" err="1"/>
              <a:t>ipar</a:t>
            </a:r>
            <a:r>
              <a:rPr lang="en-US" sz="1600" dirty="0"/>
              <a:t> (</a:t>
            </a:r>
            <a:r>
              <a:rPr lang="en-US" sz="1600" dirty="0" err="1"/>
              <a:t>saudara</a:t>
            </a:r>
            <a:r>
              <a:rPr lang="en-US" sz="1600" dirty="0"/>
              <a:t> </a:t>
            </a:r>
            <a:r>
              <a:rPr lang="en-US" sz="1600" dirty="0" err="1"/>
              <a:t>perempuan</a:t>
            </a:r>
            <a:r>
              <a:rPr lang="en-US" sz="1600" dirty="0"/>
              <a:t> </a:t>
            </a:r>
            <a:r>
              <a:rPr lang="en-US" sz="1600" dirty="0" err="1"/>
              <a:t>dari</a:t>
            </a:r>
            <a:r>
              <a:rPr lang="en-US" sz="1600" dirty="0"/>
              <a:t> </a:t>
            </a:r>
            <a:r>
              <a:rPr lang="en-US" sz="1600" dirty="0" err="1"/>
              <a:t>istri</a:t>
            </a:r>
            <a:r>
              <a:rPr lang="en-US" sz="1600" dirty="0"/>
              <a:t>)</a:t>
            </a:r>
          </a:p>
          <a:p>
            <a:r>
              <a:rPr lang="en-US" sz="1600" dirty="0"/>
              <a:t>-</a:t>
            </a:r>
            <a:r>
              <a:rPr lang="en-US" sz="1600" dirty="0" err="1"/>
              <a:t>Bibi</a:t>
            </a:r>
            <a:r>
              <a:rPr lang="en-US" sz="1600" dirty="0"/>
              <a:t> (ayah </a:t>
            </a:r>
            <a:r>
              <a:rPr lang="en-US" sz="1600" dirty="0" err="1"/>
              <a:t>atau</a:t>
            </a:r>
            <a:r>
              <a:rPr lang="en-US" sz="1600" dirty="0"/>
              <a:t> </a:t>
            </a:r>
            <a:r>
              <a:rPr lang="en-US" sz="1600" dirty="0" err="1"/>
              <a:t>ibu</a:t>
            </a:r>
            <a:r>
              <a:rPr lang="en-US" sz="1600" dirty="0"/>
              <a:t> </a:t>
            </a:r>
            <a:r>
              <a:rPr lang="en-US" sz="1600" dirty="0" err="1"/>
              <a:t>mertua</a:t>
            </a:r>
            <a:r>
              <a:rPr lang="en-US" sz="1600" dirty="0"/>
              <a:t>) </a:t>
            </a:r>
            <a:r>
              <a:rPr lang="en-US" sz="1600" dirty="0" err="1"/>
              <a:t>dari</a:t>
            </a:r>
            <a:r>
              <a:rPr lang="en-US" sz="1600" dirty="0"/>
              <a:t> </a:t>
            </a:r>
            <a:r>
              <a:rPr lang="en-US" sz="1600" dirty="0" err="1"/>
              <a:t>istri</a:t>
            </a:r>
            <a:endParaRPr lang="en-US" sz="1600" dirty="0"/>
          </a:p>
          <a:p>
            <a:r>
              <a:rPr lang="en-US" sz="1600" dirty="0"/>
              <a:t>-</a:t>
            </a:r>
            <a:r>
              <a:rPr lang="en-US" sz="1600" dirty="0" err="1"/>
              <a:t>Istri</a:t>
            </a:r>
            <a:r>
              <a:rPr lang="en-US" sz="1600" dirty="0"/>
              <a:t> yang </a:t>
            </a:r>
            <a:r>
              <a:rPr lang="en-US" sz="1600" dirty="0" err="1"/>
              <a:t>telah</a:t>
            </a:r>
            <a:r>
              <a:rPr lang="en-US" sz="1600" dirty="0"/>
              <a:t> </a:t>
            </a:r>
            <a:r>
              <a:rPr lang="en-US" sz="1600" dirty="0" err="1"/>
              <a:t>bersuami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istri</a:t>
            </a:r>
            <a:r>
              <a:rPr lang="en-US" sz="1600" dirty="0"/>
              <a:t> orang </a:t>
            </a:r>
            <a:r>
              <a:rPr lang="en-US" sz="1600" dirty="0" err="1"/>
              <a:t>kafir</a:t>
            </a:r>
            <a:r>
              <a:rPr lang="en-US" sz="1600" dirty="0"/>
              <a:t> </a:t>
            </a:r>
            <a:r>
              <a:rPr lang="en-US" sz="1600" dirty="0" err="1"/>
              <a:t>jika</a:t>
            </a:r>
            <a:r>
              <a:rPr lang="en-US" sz="1600" dirty="0"/>
              <a:t> </a:t>
            </a:r>
            <a:r>
              <a:rPr lang="en-US" sz="1600" dirty="0" err="1"/>
              <a:t>ia</a:t>
            </a:r>
            <a:r>
              <a:rPr lang="en-US" sz="1600" dirty="0"/>
              <a:t> </a:t>
            </a:r>
            <a:r>
              <a:rPr lang="en-US" sz="1600" dirty="0" err="1"/>
              <a:t>masuk</a:t>
            </a:r>
            <a:r>
              <a:rPr lang="en-US" sz="1600" dirty="0"/>
              <a:t> Islam</a:t>
            </a:r>
          </a:p>
          <a:p>
            <a:r>
              <a:rPr lang="en-US" sz="1600" dirty="0"/>
              <a:t>-</a:t>
            </a:r>
            <a:r>
              <a:rPr lang="en-US" sz="1600" dirty="0" err="1"/>
              <a:t>Wanita</a:t>
            </a:r>
            <a:r>
              <a:rPr lang="en-US" sz="1600" dirty="0"/>
              <a:t> yang </a:t>
            </a:r>
            <a:r>
              <a:rPr lang="en-US" sz="1600" dirty="0" err="1"/>
              <a:t>telah</a:t>
            </a:r>
            <a:r>
              <a:rPr lang="en-US" sz="1600" dirty="0"/>
              <a:t> </a:t>
            </a:r>
            <a:r>
              <a:rPr lang="en-US" sz="1600" dirty="0" err="1"/>
              <a:t>ditalak</a:t>
            </a:r>
            <a:r>
              <a:rPr lang="en-US" sz="1600" dirty="0"/>
              <a:t> </a:t>
            </a:r>
            <a:r>
              <a:rPr lang="en-US" sz="1600" dirty="0" err="1"/>
              <a:t>tiga</a:t>
            </a:r>
            <a:r>
              <a:rPr lang="en-US" sz="1600" dirty="0"/>
              <a:t>, </a:t>
            </a:r>
            <a:r>
              <a:rPr lang="en-US" sz="1600" dirty="0" err="1"/>
              <a:t>maka</a:t>
            </a:r>
            <a:r>
              <a:rPr lang="en-US" sz="1600" dirty="0"/>
              <a:t> </a:t>
            </a:r>
            <a:r>
              <a:rPr lang="en-US" sz="1600" dirty="0" err="1"/>
              <a:t>ia</a:t>
            </a:r>
            <a:r>
              <a:rPr lang="en-US" sz="1600" dirty="0"/>
              <a:t> </a:t>
            </a:r>
            <a:r>
              <a:rPr lang="en-US" sz="1600" dirty="0" err="1"/>
              <a:t>tidak</a:t>
            </a:r>
            <a:r>
              <a:rPr lang="en-US" sz="1600" dirty="0"/>
              <a:t> </a:t>
            </a:r>
            <a:r>
              <a:rPr lang="en-US" sz="1600" dirty="0" err="1"/>
              <a:t>boleh</a:t>
            </a:r>
            <a:r>
              <a:rPr lang="en-US" sz="1600" dirty="0"/>
              <a:t> </a:t>
            </a:r>
            <a:r>
              <a:rPr lang="en-US" sz="1600" dirty="0" err="1"/>
              <a:t>dinikahi</a:t>
            </a:r>
            <a:r>
              <a:rPr lang="en-US" sz="1600" dirty="0"/>
              <a:t> </a:t>
            </a:r>
            <a:r>
              <a:rPr lang="en-US" sz="1600" dirty="0" err="1"/>
              <a:t>oleh</a:t>
            </a:r>
            <a:r>
              <a:rPr lang="en-US" sz="1600" dirty="0"/>
              <a:t> </a:t>
            </a:r>
            <a:r>
              <a:rPr lang="en-US" sz="1600" dirty="0" err="1"/>
              <a:t>suaminya</a:t>
            </a:r>
            <a:r>
              <a:rPr lang="en-US" sz="1600" dirty="0"/>
              <a:t> yang </a:t>
            </a:r>
            <a:r>
              <a:rPr lang="en-US" sz="1600" dirty="0" err="1"/>
              <a:t>dulu</a:t>
            </a:r>
            <a:r>
              <a:rPr lang="en-US" sz="1600" dirty="0"/>
              <a:t> </a:t>
            </a:r>
            <a:r>
              <a:rPr lang="en-US" sz="1600" dirty="0" err="1"/>
              <a:t>sampai</a:t>
            </a:r>
            <a:r>
              <a:rPr lang="en-US" sz="1600" dirty="0"/>
              <a:t> </a:t>
            </a:r>
            <a:r>
              <a:rPr lang="en-US" sz="1600" dirty="0" err="1"/>
              <a:t>ia</a:t>
            </a:r>
            <a:r>
              <a:rPr lang="en-US" sz="1600" dirty="0"/>
              <a:t> </a:t>
            </a:r>
            <a:r>
              <a:rPr lang="en-US" sz="1600" dirty="0" err="1"/>
              <a:t>menjadi</a:t>
            </a:r>
            <a:r>
              <a:rPr lang="en-US" sz="1600" dirty="0"/>
              <a:t> </a:t>
            </a:r>
            <a:r>
              <a:rPr lang="en-US" sz="1600" dirty="0" err="1"/>
              <a:t>istri</a:t>
            </a:r>
            <a:r>
              <a:rPr lang="en-US" sz="1600" dirty="0"/>
              <a:t> </a:t>
            </a:r>
            <a:r>
              <a:rPr lang="en-US" sz="1600" dirty="0" err="1"/>
              <a:t>dari</a:t>
            </a:r>
            <a:r>
              <a:rPr lang="en-US" sz="1600" dirty="0"/>
              <a:t> </a:t>
            </a:r>
            <a:r>
              <a:rPr lang="en-US" sz="1600" dirty="0" err="1"/>
              <a:t>laki-laki</a:t>
            </a:r>
            <a:r>
              <a:rPr lang="en-US" sz="1600" dirty="0"/>
              <a:t> lain</a:t>
            </a:r>
          </a:p>
          <a:p>
            <a:r>
              <a:rPr lang="en-US" sz="1600" dirty="0"/>
              <a:t>-</a:t>
            </a:r>
            <a:r>
              <a:rPr lang="en-US" sz="1600" dirty="0" err="1"/>
              <a:t>Wanita</a:t>
            </a:r>
            <a:r>
              <a:rPr lang="en-US" sz="1600" dirty="0"/>
              <a:t> </a:t>
            </a:r>
            <a:r>
              <a:rPr lang="en-US" sz="1600" dirty="0" err="1"/>
              <a:t>musyrik</a:t>
            </a:r>
            <a:r>
              <a:rPr lang="en-US" sz="1600" dirty="0"/>
              <a:t> </a:t>
            </a:r>
            <a:r>
              <a:rPr lang="en-US" sz="1600" dirty="0" err="1"/>
              <a:t>sampai</a:t>
            </a:r>
            <a:r>
              <a:rPr lang="en-US" sz="1600" dirty="0"/>
              <a:t> </a:t>
            </a:r>
            <a:r>
              <a:rPr lang="en-US" sz="1600" dirty="0" err="1"/>
              <a:t>ia</a:t>
            </a:r>
            <a:r>
              <a:rPr lang="en-US" sz="1600" dirty="0"/>
              <a:t> </a:t>
            </a:r>
            <a:r>
              <a:rPr lang="en-US" sz="1600" dirty="0" err="1"/>
              <a:t>masuk</a:t>
            </a:r>
            <a:r>
              <a:rPr lang="en-US" sz="1600" dirty="0"/>
              <a:t> Islam</a:t>
            </a:r>
          </a:p>
          <a:p>
            <a:r>
              <a:rPr lang="en-US" sz="1600" dirty="0"/>
              <a:t>-</a:t>
            </a:r>
            <a:r>
              <a:rPr lang="en-US" sz="1600" dirty="0" err="1"/>
              <a:t>Wanita</a:t>
            </a:r>
            <a:r>
              <a:rPr lang="en-US" sz="1600" dirty="0"/>
              <a:t> </a:t>
            </a:r>
            <a:r>
              <a:rPr lang="en-US" sz="1600" dirty="0" err="1"/>
              <a:t>muslimah</a:t>
            </a:r>
            <a:r>
              <a:rPr lang="en-US" sz="1600" dirty="0"/>
              <a:t> </a:t>
            </a:r>
            <a:r>
              <a:rPr lang="en-US" sz="1600" dirty="0" err="1"/>
              <a:t>tidak</a:t>
            </a:r>
            <a:r>
              <a:rPr lang="en-US" sz="1600" dirty="0"/>
              <a:t> </a:t>
            </a:r>
            <a:r>
              <a:rPr lang="en-US" sz="1600" dirty="0" err="1"/>
              <a:t>boleh</a:t>
            </a:r>
            <a:r>
              <a:rPr lang="en-US" sz="1600" dirty="0"/>
              <a:t> </a:t>
            </a:r>
            <a:r>
              <a:rPr lang="en-US" sz="1600" dirty="0" err="1"/>
              <a:t>menikah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laki-laki</a:t>
            </a:r>
            <a:r>
              <a:rPr lang="en-US" sz="1600" dirty="0"/>
              <a:t> </a:t>
            </a:r>
            <a:r>
              <a:rPr lang="en-US" sz="1600" dirty="0" err="1"/>
              <a:t>ahli</a:t>
            </a:r>
            <a:r>
              <a:rPr lang="en-US" sz="1600" dirty="0"/>
              <a:t> </a:t>
            </a:r>
            <a:r>
              <a:rPr lang="en-US" sz="1600" dirty="0" err="1"/>
              <a:t>kitab</a:t>
            </a:r>
            <a:r>
              <a:rPr lang="en-US" sz="1600" dirty="0"/>
              <a:t> </a:t>
            </a:r>
            <a:r>
              <a:rPr lang="en-US" sz="1600" dirty="0" err="1"/>
              <a:t>atau</a:t>
            </a:r>
            <a:r>
              <a:rPr lang="en-US" sz="1600" dirty="0"/>
              <a:t> </a:t>
            </a:r>
            <a:r>
              <a:rPr lang="en-US" sz="1600" dirty="0" err="1"/>
              <a:t>laki-laki</a:t>
            </a:r>
            <a:r>
              <a:rPr lang="en-US" sz="1600" dirty="0"/>
              <a:t> </a:t>
            </a:r>
            <a:r>
              <a:rPr lang="en-US" sz="1600" dirty="0" err="1"/>
              <a:t>kafir</a:t>
            </a:r>
            <a:endParaRPr lang="en-US" sz="1600" dirty="0"/>
          </a:p>
          <a:p>
            <a:r>
              <a:rPr lang="en-US" sz="1600" dirty="0"/>
              <a:t>-</a:t>
            </a:r>
            <a:r>
              <a:rPr lang="en-US" sz="1600" dirty="0" err="1"/>
              <a:t>Wanita</a:t>
            </a:r>
            <a:r>
              <a:rPr lang="en-US" sz="1600" dirty="0"/>
              <a:t> </a:t>
            </a:r>
            <a:r>
              <a:rPr lang="en-US" sz="1600" dirty="0" err="1"/>
              <a:t>pezina</a:t>
            </a:r>
            <a:r>
              <a:rPr lang="en-US" sz="1600" dirty="0"/>
              <a:t> </a:t>
            </a:r>
            <a:r>
              <a:rPr lang="en-US" sz="1600" dirty="0" err="1"/>
              <a:t>sampai</a:t>
            </a:r>
            <a:r>
              <a:rPr lang="en-US" sz="1600" dirty="0"/>
              <a:t> </a:t>
            </a:r>
            <a:r>
              <a:rPr lang="en-US" sz="1600" dirty="0" err="1"/>
              <a:t>ia</a:t>
            </a:r>
            <a:r>
              <a:rPr lang="en-US" sz="1600" dirty="0"/>
              <a:t> </a:t>
            </a:r>
            <a:r>
              <a:rPr lang="en-US" sz="1600" dirty="0" err="1"/>
              <a:t>bertaubat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melakukan</a:t>
            </a:r>
            <a:r>
              <a:rPr lang="en-US" sz="1600" dirty="0"/>
              <a:t> </a:t>
            </a:r>
            <a:r>
              <a:rPr lang="en-US" sz="1600" dirty="0" err="1"/>
              <a:t>istibro</a:t>
            </a:r>
            <a:r>
              <a:rPr lang="en-US" sz="1600" dirty="0"/>
              <a:t>’ (</a:t>
            </a:r>
            <a:r>
              <a:rPr lang="en-US" sz="1600" dirty="0" err="1"/>
              <a:t>pembuktian</a:t>
            </a:r>
            <a:r>
              <a:rPr lang="en-US" sz="1600" dirty="0"/>
              <a:t> </a:t>
            </a:r>
            <a:r>
              <a:rPr lang="en-US" sz="1600" dirty="0" err="1"/>
              <a:t>kosongnya</a:t>
            </a:r>
            <a:r>
              <a:rPr lang="en-US" sz="1600" dirty="0"/>
              <a:t> </a:t>
            </a:r>
            <a:r>
              <a:rPr lang="en-US" sz="1600" dirty="0" err="1"/>
              <a:t>rahim</a:t>
            </a:r>
            <a:r>
              <a:rPr lang="en-US" sz="1600" dirty="0"/>
              <a:t>)</a:t>
            </a:r>
          </a:p>
          <a:p>
            <a:r>
              <a:rPr lang="en-US" sz="1600" dirty="0"/>
              <a:t>-</a:t>
            </a:r>
            <a:r>
              <a:rPr lang="en-US" sz="1600" dirty="0" err="1"/>
              <a:t>Wanita</a:t>
            </a:r>
            <a:r>
              <a:rPr lang="en-US" sz="1600" dirty="0"/>
              <a:t> yang </a:t>
            </a:r>
            <a:r>
              <a:rPr lang="en-US" sz="1600" dirty="0" err="1"/>
              <a:t>sedang</a:t>
            </a:r>
            <a:r>
              <a:rPr lang="en-US" sz="1600" dirty="0"/>
              <a:t> </a:t>
            </a:r>
            <a:r>
              <a:rPr lang="en-US" sz="1600" dirty="0" err="1"/>
              <a:t>ihrom</a:t>
            </a:r>
            <a:r>
              <a:rPr lang="en-US" sz="1600" dirty="0"/>
              <a:t> </a:t>
            </a:r>
            <a:r>
              <a:rPr lang="en-US" sz="1600" dirty="0" err="1"/>
              <a:t>sampai</a:t>
            </a:r>
            <a:r>
              <a:rPr lang="en-US" sz="1600" dirty="0"/>
              <a:t> </a:t>
            </a:r>
            <a:r>
              <a:rPr lang="en-US" sz="1600" dirty="0" err="1"/>
              <a:t>ia</a:t>
            </a:r>
            <a:r>
              <a:rPr lang="en-US" sz="1600" dirty="0"/>
              <a:t> </a:t>
            </a:r>
            <a:r>
              <a:rPr lang="en-US" sz="1600" dirty="0" err="1"/>
              <a:t>tahallul</a:t>
            </a:r>
            <a:endParaRPr lang="en-US" sz="1600" dirty="0"/>
          </a:p>
          <a:p>
            <a:r>
              <a:rPr lang="en-US" sz="1600" dirty="0"/>
              <a:t>-</a:t>
            </a:r>
            <a:r>
              <a:rPr lang="en-US" sz="1600" dirty="0" err="1"/>
              <a:t>Wanita</a:t>
            </a:r>
            <a:r>
              <a:rPr lang="en-US" sz="1600" dirty="0"/>
              <a:t> </a:t>
            </a:r>
            <a:r>
              <a:rPr lang="en-US" sz="1600" dirty="0" err="1"/>
              <a:t>dijadikan</a:t>
            </a:r>
            <a:r>
              <a:rPr lang="en-US" sz="1600" dirty="0"/>
              <a:t> </a:t>
            </a:r>
            <a:r>
              <a:rPr lang="en-US" sz="1600" dirty="0" err="1"/>
              <a:t>istri</a:t>
            </a:r>
            <a:r>
              <a:rPr lang="en-US" sz="1600" dirty="0"/>
              <a:t> </a:t>
            </a:r>
            <a:r>
              <a:rPr lang="en-US" sz="1600" dirty="0" err="1"/>
              <a:t>kelima</a:t>
            </a:r>
            <a:r>
              <a:rPr lang="en-US" sz="1600" dirty="0"/>
              <a:t> </a:t>
            </a:r>
            <a:r>
              <a:rPr lang="en-US" sz="1600" dirty="0" err="1"/>
              <a:t>sedangkan</a:t>
            </a:r>
            <a:r>
              <a:rPr lang="en-US" sz="1600" dirty="0"/>
              <a:t> </a:t>
            </a:r>
            <a:r>
              <a:rPr lang="en-US" sz="1600" dirty="0" err="1"/>
              <a:t>masih</a:t>
            </a:r>
            <a:r>
              <a:rPr lang="en-US" sz="1600" dirty="0"/>
              <a:t> </a:t>
            </a:r>
            <a:r>
              <a:rPr lang="en-US" sz="1600" dirty="0" err="1"/>
              <a:t>memiliki</a:t>
            </a:r>
            <a:r>
              <a:rPr lang="en-US" sz="1600" dirty="0"/>
              <a:t> </a:t>
            </a:r>
            <a:r>
              <a:rPr lang="en-US" sz="1600" dirty="0" err="1"/>
              <a:t>istri</a:t>
            </a:r>
            <a:r>
              <a:rPr lang="en-US" sz="1600" dirty="0"/>
              <a:t> yang </a:t>
            </a:r>
            <a:r>
              <a:rPr lang="en-US" sz="1600" dirty="0" err="1"/>
              <a:t>keempat</a:t>
            </a:r>
            <a:endParaRPr lang="en-US" sz="16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877261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000" dirty="0">
                <a:solidFill>
                  <a:schemeClr val="tx1"/>
                </a:solidFill>
              </a:rPr>
              <a:t>-</a:t>
            </a:r>
            <a:r>
              <a:rPr lang="en-US" sz="2000" dirty="0" err="1">
                <a:solidFill>
                  <a:schemeClr val="tx1"/>
                </a:solidFill>
              </a:rPr>
              <a:t>Kewajiban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Suami</a:t>
            </a:r>
            <a:endParaRPr lang="en-US" sz="2000" dirty="0">
              <a:solidFill>
                <a:schemeClr val="tx1"/>
              </a:solidFill>
            </a:endParaRPr>
          </a:p>
          <a:p>
            <a:r>
              <a:rPr lang="en-US" sz="2000" dirty="0">
                <a:solidFill>
                  <a:schemeClr val="tx1"/>
                </a:solidFill>
              </a:rPr>
              <a:t>a. </a:t>
            </a:r>
            <a:r>
              <a:rPr lang="en-US" sz="2000" dirty="0" err="1">
                <a:solidFill>
                  <a:schemeClr val="tx1"/>
                </a:solidFill>
              </a:rPr>
              <a:t>Memberi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nafkah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sandang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pangan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dan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tempat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tinggal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kepada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istri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anak-anaknya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sesuai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dengan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kemampuan</a:t>
            </a:r>
            <a:r>
              <a:rPr lang="en-US" sz="2000" dirty="0">
                <a:solidFill>
                  <a:schemeClr val="tx1"/>
                </a:solidFill>
              </a:rPr>
              <a:t> yang </a:t>
            </a:r>
            <a:r>
              <a:rPr lang="en-US" sz="2000" dirty="0" err="1">
                <a:solidFill>
                  <a:schemeClr val="tx1"/>
                </a:solidFill>
              </a:rPr>
              <a:t>diusahakan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secara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maksimal</a:t>
            </a:r>
            <a:r>
              <a:rPr lang="en-US" sz="2000" dirty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</a:rPr>
              <a:t>         b. </a:t>
            </a:r>
            <a:r>
              <a:rPr lang="en-US" sz="2000" dirty="0" err="1">
                <a:solidFill>
                  <a:schemeClr val="tx1"/>
                </a:solidFill>
              </a:rPr>
              <a:t>Memimpin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serta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membimbing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istri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anak-anak</a:t>
            </a:r>
            <a:r>
              <a:rPr lang="en-US" sz="2000" dirty="0">
                <a:solidFill>
                  <a:schemeClr val="tx1"/>
                </a:solidFill>
              </a:rPr>
              <a:t>, agar </a:t>
            </a:r>
            <a:r>
              <a:rPr lang="en-US" sz="2000" dirty="0" err="1">
                <a:solidFill>
                  <a:schemeClr val="tx1"/>
                </a:solidFill>
              </a:rPr>
              <a:t>menjadi</a:t>
            </a:r>
            <a:r>
              <a:rPr lang="en-US" sz="2000" dirty="0">
                <a:solidFill>
                  <a:schemeClr val="tx1"/>
                </a:solidFill>
              </a:rPr>
              <a:t> orang yang </a:t>
            </a:r>
            <a:r>
              <a:rPr lang="en-US" sz="2000" dirty="0" err="1">
                <a:solidFill>
                  <a:schemeClr val="tx1"/>
                </a:solidFill>
              </a:rPr>
              <a:t>berguna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keluarga</a:t>
            </a:r>
            <a:r>
              <a:rPr lang="en-US" sz="2000" dirty="0">
                <a:solidFill>
                  <a:schemeClr val="tx1"/>
                </a:solidFill>
              </a:rPr>
              <a:t>, agama, </a:t>
            </a:r>
            <a:r>
              <a:rPr lang="en-US" sz="2000" dirty="0" err="1">
                <a:solidFill>
                  <a:schemeClr val="tx1"/>
                </a:solidFill>
              </a:rPr>
              <a:t>masyarakat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serta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bangsa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negaranya</a:t>
            </a:r>
            <a:r>
              <a:rPr lang="en-US" sz="2000" dirty="0">
                <a:solidFill>
                  <a:schemeClr val="tx1"/>
                </a:solidFill>
              </a:rPr>
              <a:t>.</a:t>
            </a:r>
          </a:p>
          <a:p>
            <a:r>
              <a:rPr lang="en-US" sz="2000" dirty="0">
                <a:solidFill>
                  <a:schemeClr val="tx1"/>
                </a:solidFill>
              </a:rPr>
              <a:t> c. </a:t>
            </a:r>
            <a:r>
              <a:rPr lang="en-US" sz="2000" dirty="0" err="1">
                <a:solidFill>
                  <a:schemeClr val="tx1"/>
                </a:solidFill>
              </a:rPr>
              <a:t>Bergaul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dengan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istri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anak-anak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dengan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baik</a:t>
            </a:r>
            <a:r>
              <a:rPr lang="en-US" sz="2000" dirty="0">
                <a:solidFill>
                  <a:schemeClr val="tx1"/>
                </a:solidFill>
              </a:rPr>
              <a:t> (</a:t>
            </a:r>
            <a:r>
              <a:rPr lang="en-US" sz="2000" dirty="0" err="1">
                <a:solidFill>
                  <a:schemeClr val="tx1"/>
                </a:solidFill>
              </a:rPr>
              <a:t>makruf</a:t>
            </a:r>
            <a:r>
              <a:rPr lang="en-US" sz="2000" dirty="0">
                <a:solidFill>
                  <a:schemeClr val="tx1"/>
                </a:solidFill>
              </a:rPr>
              <a:t>).</a:t>
            </a:r>
          </a:p>
          <a:p>
            <a:r>
              <a:rPr lang="en-US" sz="2000" dirty="0">
                <a:solidFill>
                  <a:schemeClr val="tx1"/>
                </a:solidFill>
              </a:rPr>
              <a:t> d. </a:t>
            </a:r>
            <a:r>
              <a:rPr lang="en-US" sz="2000" dirty="0" err="1">
                <a:solidFill>
                  <a:schemeClr val="tx1"/>
                </a:solidFill>
              </a:rPr>
              <a:t>Membantu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istri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dalam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tugas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sehari-hari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terutama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dalam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mengasuh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mendidik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anak-anak</a:t>
            </a:r>
            <a:r>
              <a:rPr lang="en-US" sz="2000" dirty="0">
                <a:solidFill>
                  <a:schemeClr val="tx1"/>
                </a:solidFill>
              </a:rPr>
              <a:t> agar </a:t>
            </a:r>
            <a:r>
              <a:rPr lang="en-US" sz="2000" dirty="0" err="1">
                <a:solidFill>
                  <a:schemeClr val="tx1"/>
                </a:solidFill>
              </a:rPr>
              <a:t>menjadi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anak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saleh</a:t>
            </a:r>
            <a:r>
              <a:rPr lang="en-US" sz="2000" dirty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</a:rPr>
              <a:t> </a:t>
            </a:r>
          </a:p>
          <a:p>
            <a:pPr marL="0" indent="0">
              <a:buNone/>
            </a:pP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7.Kewajiban </a:t>
            </a:r>
            <a:r>
              <a:rPr lang="en-US" dirty="0" err="1">
                <a:solidFill>
                  <a:schemeClr val="tx1"/>
                </a:solidFill>
              </a:rPr>
              <a:t>Suami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Istri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810292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-</a:t>
            </a:r>
            <a:r>
              <a:rPr lang="en-US" dirty="0" err="1"/>
              <a:t>Kewajiban</a:t>
            </a:r>
            <a:r>
              <a:rPr lang="en-US" dirty="0"/>
              <a:t> </a:t>
            </a:r>
            <a:r>
              <a:rPr lang="en-US" dirty="0" err="1"/>
              <a:t>Istri</a:t>
            </a:r>
            <a:endParaRPr lang="en-US" dirty="0"/>
          </a:p>
          <a:p>
            <a:r>
              <a:rPr lang="en-US" dirty="0"/>
              <a:t> a. </a:t>
            </a:r>
            <a:r>
              <a:rPr lang="en-US" dirty="0" err="1"/>
              <a:t>Taat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suami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batas-batas</a:t>
            </a:r>
            <a:r>
              <a:rPr lang="en-US" dirty="0"/>
              <a:t> yang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ajaran</a:t>
            </a:r>
            <a:r>
              <a:rPr lang="en-US" dirty="0"/>
              <a:t> Islam.</a:t>
            </a:r>
          </a:p>
          <a:p>
            <a:r>
              <a:rPr lang="en-US" dirty="0"/>
              <a:t> b. </a:t>
            </a:r>
            <a:r>
              <a:rPr lang="en-US" dirty="0" err="1"/>
              <a:t>Memelihara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kehormatan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harta</a:t>
            </a:r>
            <a:r>
              <a:rPr lang="en-US" dirty="0"/>
              <a:t> </a:t>
            </a:r>
            <a:r>
              <a:rPr lang="en-US" dirty="0" err="1"/>
              <a:t>benda</a:t>
            </a:r>
            <a:r>
              <a:rPr lang="en-US" dirty="0"/>
              <a:t> </a:t>
            </a:r>
            <a:r>
              <a:rPr lang="en-US" dirty="0" err="1"/>
              <a:t>suami</a:t>
            </a:r>
            <a:r>
              <a:rPr lang="en-US" dirty="0"/>
              <a:t>, </a:t>
            </a:r>
            <a:r>
              <a:rPr lang="en-US" dirty="0" err="1"/>
              <a:t>baik</a:t>
            </a:r>
            <a:r>
              <a:rPr lang="en-US" dirty="0"/>
              <a:t> di </a:t>
            </a:r>
            <a:r>
              <a:rPr lang="en-US" dirty="0" err="1"/>
              <a:t>hadapan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di </a:t>
            </a:r>
            <a:r>
              <a:rPr lang="en-US" dirty="0" err="1"/>
              <a:t>belakangnya</a:t>
            </a:r>
            <a:r>
              <a:rPr lang="en-US" dirty="0"/>
              <a:t>.</a:t>
            </a:r>
          </a:p>
          <a:p>
            <a:r>
              <a:rPr lang="en-US" dirty="0"/>
              <a:t> c.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suami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memimpin</a:t>
            </a:r>
            <a:r>
              <a:rPr lang="en-US" dirty="0"/>
              <a:t> </a:t>
            </a:r>
            <a:r>
              <a:rPr lang="en-US" dirty="0" err="1"/>
              <a:t>kesejahteraan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keselamatan</a:t>
            </a:r>
            <a:r>
              <a:rPr lang="en-US" dirty="0"/>
              <a:t> </a:t>
            </a:r>
            <a:r>
              <a:rPr lang="en-US" dirty="0" err="1"/>
              <a:t>keluarga</a:t>
            </a:r>
            <a:r>
              <a:rPr lang="en-US" dirty="0"/>
              <a:t>.</a:t>
            </a:r>
          </a:p>
          <a:p>
            <a:r>
              <a:rPr lang="en-US" dirty="0"/>
              <a:t> d. </a:t>
            </a:r>
            <a:r>
              <a:rPr lang="en-US" dirty="0" err="1"/>
              <a:t>Menerima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menghormati</a:t>
            </a:r>
            <a:r>
              <a:rPr lang="en-US" dirty="0"/>
              <a:t> </a:t>
            </a:r>
            <a:r>
              <a:rPr lang="en-US" dirty="0" err="1"/>
              <a:t>pemberian</a:t>
            </a:r>
            <a:r>
              <a:rPr lang="en-US" dirty="0"/>
              <a:t> </a:t>
            </a:r>
            <a:r>
              <a:rPr lang="en-US" dirty="0" err="1"/>
              <a:t>suami</a:t>
            </a:r>
            <a:r>
              <a:rPr lang="en-US" dirty="0"/>
              <a:t> </a:t>
            </a:r>
            <a:r>
              <a:rPr lang="en-US" dirty="0" err="1"/>
              <a:t>walaupun</a:t>
            </a:r>
            <a:r>
              <a:rPr lang="en-US" dirty="0"/>
              <a:t> </a:t>
            </a:r>
            <a:r>
              <a:rPr lang="en-US" dirty="0" err="1"/>
              <a:t>sedikit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mencukupkan</a:t>
            </a:r>
            <a:r>
              <a:rPr lang="en-US" dirty="0"/>
              <a:t> </a:t>
            </a:r>
            <a:r>
              <a:rPr lang="en-US" dirty="0" err="1"/>
              <a:t>nafkah</a:t>
            </a:r>
            <a:r>
              <a:rPr lang="en-US" dirty="0"/>
              <a:t> yang </a:t>
            </a:r>
            <a:r>
              <a:rPr lang="en-US" dirty="0" err="1"/>
              <a:t>diberikan</a:t>
            </a:r>
            <a:r>
              <a:rPr lang="en-US" dirty="0"/>
              <a:t> </a:t>
            </a:r>
            <a:r>
              <a:rPr lang="en-US" dirty="0" err="1"/>
              <a:t>suami</a:t>
            </a:r>
            <a:r>
              <a:rPr lang="en-US" dirty="0"/>
              <a:t>,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kekuatan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kemampuannya</a:t>
            </a:r>
            <a:r>
              <a:rPr lang="en-US" dirty="0"/>
              <a:t>, </a:t>
            </a:r>
            <a:r>
              <a:rPr lang="en-US" dirty="0" err="1"/>
              <a:t>hemat</a:t>
            </a:r>
            <a:r>
              <a:rPr lang="en-US" dirty="0"/>
              <a:t>, </a:t>
            </a:r>
            <a:r>
              <a:rPr lang="en-US" dirty="0" err="1"/>
              <a:t>cermat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bijaksana</a:t>
            </a:r>
            <a:r>
              <a:rPr lang="en-US" dirty="0"/>
              <a:t>.</a:t>
            </a:r>
          </a:p>
          <a:p>
            <a:r>
              <a:rPr lang="en-US" dirty="0"/>
              <a:t> e. </a:t>
            </a:r>
            <a:r>
              <a:rPr lang="en-US" dirty="0" err="1"/>
              <a:t>Hormat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sopan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suami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keluarganya</a:t>
            </a:r>
            <a:endParaRPr lang="en-US" dirty="0"/>
          </a:p>
          <a:p>
            <a:r>
              <a:rPr lang="en-US" dirty="0"/>
              <a:t> f. </a:t>
            </a:r>
            <a:r>
              <a:rPr lang="en-US" dirty="0" err="1"/>
              <a:t>Memelihara</a:t>
            </a:r>
            <a:r>
              <a:rPr lang="en-US" dirty="0"/>
              <a:t>, </a:t>
            </a:r>
            <a:r>
              <a:rPr lang="en-US" dirty="0" err="1"/>
              <a:t>mengasuh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 </a:t>
            </a:r>
            <a:r>
              <a:rPr lang="en-US" dirty="0" err="1"/>
              <a:t>mendidik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 agar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 yang </a:t>
            </a:r>
            <a:r>
              <a:rPr lang="en-US" dirty="0" err="1"/>
              <a:t>saleh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845302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  </a:t>
            </a:r>
            <a:r>
              <a:rPr lang="en-US" dirty="0" err="1"/>
              <a:t>Perceraian</a:t>
            </a:r>
            <a:r>
              <a:rPr lang="en-US" dirty="0"/>
              <a:t>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/>
              <a:t>pemutusan</a:t>
            </a:r>
            <a:r>
              <a:rPr lang="en-US" dirty="0"/>
              <a:t> </a:t>
            </a:r>
            <a:r>
              <a:rPr lang="en-US" dirty="0" err="1"/>
              <a:t>ikatan</a:t>
            </a:r>
            <a:r>
              <a:rPr lang="en-US" dirty="0"/>
              <a:t> </a:t>
            </a:r>
            <a:r>
              <a:rPr lang="en-US" dirty="0" err="1"/>
              <a:t>perkawinan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suami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istri</a:t>
            </a:r>
            <a:r>
              <a:rPr lang="en-US" dirty="0"/>
              <a:t>.</a:t>
            </a:r>
          </a:p>
          <a:p>
            <a:r>
              <a:rPr lang="en-US" dirty="0"/>
              <a:t>                 Hal-</a:t>
            </a:r>
            <a:r>
              <a:rPr lang="en-US" dirty="0" err="1"/>
              <a:t>hal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memutuskan</a:t>
            </a:r>
            <a:r>
              <a:rPr lang="en-US" dirty="0"/>
              <a:t> </a:t>
            </a:r>
            <a:r>
              <a:rPr lang="en-US" dirty="0" err="1"/>
              <a:t>ikatan</a:t>
            </a:r>
            <a:r>
              <a:rPr lang="en-US" dirty="0"/>
              <a:t> </a:t>
            </a:r>
            <a:r>
              <a:rPr lang="en-US" dirty="0" err="1"/>
              <a:t>perkawinan</a:t>
            </a:r>
            <a:r>
              <a:rPr lang="en-US" dirty="0"/>
              <a:t>:</a:t>
            </a:r>
          </a:p>
          <a:p>
            <a:r>
              <a:rPr lang="en-US" dirty="0"/>
              <a:t>     a. </a:t>
            </a:r>
            <a:r>
              <a:rPr lang="en-US" dirty="0" err="1"/>
              <a:t>Meninggalnya</a:t>
            </a:r>
            <a:r>
              <a:rPr lang="en-US" dirty="0"/>
              <a:t>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suami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istri</a:t>
            </a:r>
            <a:endParaRPr lang="en-US" dirty="0"/>
          </a:p>
          <a:p>
            <a:r>
              <a:rPr lang="en-US" dirty="0"/>
              <a:t>     </a:t>
            </a:r>
            <a:r>
              <a:rPr lang="en-US" dirty="0" err="1"/>
              <a:t>b.Talak</a:t>
            </a:r>
            <a:endParaRPr lang="en-US" dirty="0"/>
          </a:p>
          <a:p>
            <a:r>
              <a:rPr lang="en-US" dirty="0"/>
              <a:t>           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/>
              <a:t>melepaskan</a:t>
            </a:r>
            <a:r>
              <a:rPr lang="en-US" dirty="0"/>
              <a:t> </a:t>
            </a:r>
            <a:r>
              <a:rPr lang="en-US" dirty="0" err="1"/>
              <a:t>ikatan</a:t>
            </a:r>
            <a:r>
              <a:rPr lang="en-US" dirty="0"/>
              <a:t> </a:t>
            </a:r>
            <a:r>
              <a:rPr lang="en-US" dirty="0" err="1"/>
              <a:t>perkawinan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mengucapkan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suka</a:t>
            </a:r>
            <a:r>
              <a:rPr lang="en-US" dirty="0"/>
              <a:t> </a:t>
            </a:r>
            <a:r>
              <a:rPr lang="en-US" dirty="0" err="1"/>
              <a:t>rela</a:t>
            </a:r>
            <a:r>
              <a:rPr lang="en-US" dirty="0"/>
              <a:t> </a:t>
            </a:r>
            <a:r>
              <a:rPr lang="en-US" dirty="0" err="1"/>
              <a:t>ucapan</a:t>
            </a:r>
            <a:r>
              <a:rPr lang="en-US" dirty="0"/>
              <a:t> </a:t>
            </a:r>
            <a:r>
              <a:rPr lang="en-US" dirty="0" err="1"/>
              <a:t>talak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suami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istrinya</a:t>
            </a:r>
            <a:r>
              <a:rPr lang="en-US" dirty="0"/>
              <a:t>. </a:t>
            </a:r>
            <a:r>
              <a:rPr lang="en-US" dirty="0" err="1"/>
              <a:t>Talak</a:t>
            </a:r>
            <a:r>
              <a:rPr lang="en-US" dirty="0"/>
              <a:t> </a:t>
            </a:r>
            <a:r>
              <a:rPr lang="en-US" dirty="0" err="1"/>
              <a:t>dibagi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macam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:</a:t>
            </a:r>
          </a:p>
          <a:p>
            <a:r>
              <a:rPr lang="en-US" dirty="0"/>
              <a:t>         1. </a:t>
            </a:r>
            <a:r>
              <a:rPr lang="en-US" dirty="0" err="1"/>
              <a:t>Talak</a:t>
            </a:r>
            <a:r>
              <a:rPr lang="en-US" dirty="0"/>
              <a:t> </a:t>
            </a:r>
            <a:r>
              <a:rPr lang="en-US" dirty="0" err="1"/>
              <a:t>Raj’i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talak</a:t>
            </a:r>
            <a:r>
              <a:rPr lang="en-US" dirty="0"/>
              <a:t> yang </a:t>
            </a:r>
            <a:r>
              <a:rPr lang="en-US" dirty="0" err="1"/>
              <a:t>dijatuhkan</a:t>
            </a:r>
            <a:r>
              <a:rPr lang="en-US" dirty="0"/>
              <a:t> </a:t>
            </a:r>
            <a:r>
              <a:rPr lang="en-US" dirty="0" err="1"/>
              <a:t>suami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istrinya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pertama</a:t>
            </a:r>
            <a:r>
              <a:rPr lang="en-US" dirty="0"/>
              <a:t> </a:t>
            </a:r>
            <a:r>
              <a:rPr lang="en-US" dirty="0" err="1"/>
              <a:t>kalinya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suami</a:t>
            </a:r>
            <a:r>
              <a:rPr lang="en-US" dirty="0"/>
              <a:t> </a:t>
            </a:r>
            <a:r>
              <a:rPr lang="en-US" dirty="0" err="1"/>
              <a:t>boleh</a:t>
            </a:r>
            <a:r>
              <a:rPr lang="en-US" dirty="0"/>
              <a:t> </a:t>
            </a:r>
            <a:r>
              <a:rPr lang="en-US" dirty="0" err="1"/>
              <a:t>rujuk</a:t>
            </a:r>
            <a:r>
              <a:rPr lang="en-US" dirty="0"/>
              <a:t> (</a:t>
            </a:r>
            <a:r>
              <a:rPr lang="en-US" dirty="0" err="1"/>
              <a:t>kembali</a:t>
            </a:r>
            <a:r>
              <a:rPr lang="en-US" dirty="0"/>
              <a:t>)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istri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ditalaknya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masa</a:t>
            </a:r>
            <a:r>
              <a:rPr lang="en-US" dirty="0"/>
              <a:t> ‘</a:t>
            </a:r>
            <a:r>
              <a:rPr lang="en-US" dirty="0" err="1"/>
              <a:t>iddah</a:t>
            </a:r>
            <a:r>
              <a:rPr lang="en-US" dirty="0"/>
              <a:t>.</a:t>
            </a:r>
          </a:p>
          <a:p>
            <a:r>
              <a:rPr lang="en-US" dirty="0"/>
              <a:t>         2. </a:t>
            </a:r>
            <a:r>
              <a:rPr lang="en-US" dirty="0" err="1"/>
              <a:t>Talak</a:t>
            </a:r>
            <a:r>
              <a:rPr lang="en-US" dirty="0"/>
              <a:t> </a:t>
            </a:r>
            <a:r>
              <a:rPr lang="en-US" dirty="0" err="1"/>
              <a:t>Ba’i</a:t>
            </a:r>
            <a:r>
              <a:rPr lang="en-US" dirty="0"/>
              <a:t> n,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talak</a:t>
            </a:r>
            <a:r>
              <a:rPr lang="en-US" dirty="0"/>
              <a:t> yang </a:t>
            </a:r>
            <a:r>
              <a:rPr lang="en-US" dirty="0" err="1"/>
              <a:t>suami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boleh</a:t>
            </a:r>
            <a:r>
              <a:rPr lang="en-US" dirty="0"/>
              <a:t> </a:t>
            </a:r>
            <a:r>
              <a:rPr lang="en-US" dirty="0" err="1"/>
              <a:t>rujuk</a:t>
            </a:r>
            <a:r>
              <a:rPr lang="en-US" dirty="0"/>
              <a:t> (</a:t>
            </a:r>
            <a:r>
              <a:rPr lang="en-US" dirty="0" err="1"/>
              <a:t>kembali</a:t>
            </a:r>
            <a:r>
              <a:rPr lang="en-US" dirty="0"/>
              <a:t>)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istri</a:t>
            </a:r>
            <a:r>
              <a:rPr lang="en-US" dirty="0"/>
              <a:t> yang </a:t>
            </a:r>
            <a:r>
              <a:rPr lang="en-US" dirty="0" err="1"/>
              <a:t>ditalaknya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melainkan</a:t>
            </a:r>
            <a:r>
              <a:rPr lang="en-US" dirty="0"/>
              <a:t> </a:t>
            </a:r>
            <a:r>
              <a:rPr lang="en-US" dirty="0" err="1"/>
              <a:t>mesti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akad</a:t>
            </a:r>
            <a:r>
              <a:rPr lang="en-US" dirty="0"/>
              <a:t> </a:t>
            </a:r>
            <a:r>
              <a:rPr lang="en-US" dirty="0" err="1"/>
              <a:t>nikah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.</a:t>
            </a:r>
          </a:p>
          <a:p>
            <a:r>
              <a:rPr lang="en-US" dirty="0"/>
              <a:t>          </a:t>
            </a:r>
            <a:r>
              <a:rPr lang="en-US" dirty="0" err="1"/>
              <a:t>Selesai</a:t>
            </a:r>
            <a:r>
              <a:rPr lang="en-US" dirty="0"/>
              <a:t> </a:t>
            </a:r>
            <a:r>
              <a:rPr lang="en-US" dirty="0" err="1"/>
              <a:t>akad</a:t>
            </a:r>
            <a:r>
              <a:rPr lang="en-US" dirty="0"/>
              <a:t> </a:t>
            </a:r>
            <a:r>
              <a:rPr lang="en-US" dirty="0" err="1"/>
              <a:t>nikah</a:t>
            </a:r>
            <a:r>
              <a:rPr lang="en-US" dirty="0"/>
              <a:t> </a:t>
            </a:r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mengucapkan</a:t>
            </a:r>
            <a:r>
              <a:rPr lang="en-US" dirty="0"/>
              <a:t> </a:t>
            </a:r>
            <a:r>
              <a:rPr lang="en-US" dirty="0" err="1"/>
              <a:t>ta’lik</a:t>
            </a:r>
            <a:r>
              <a:rPr lang="en-US" dirty="0"/>
              <a:t> </a:t>
            </a:r>
            <a:r>
              <a:rPr lang="en-US" dirty="0" err="1"/>
              <a:t>talak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talak</a:t>
            </a:r>
            <a:r>
              <a:rPr lang="en-US" dirty="0"/>
              <a:t> yang </a:t>
            </a:r>
            <a:r>
              <a:rPr lang="en-US" dirty="0" err="1"/>
              <a:t>digantungkan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sesuatu</a:t>
            </a:r>
            <a:r>
              <a:rPr lang="en-US" dirty="0"/>
              <a:t> (</a:t>
            </a:r>
            <a:r>
              <a:rPr lang="en-US" dirty="0" err="1"/>
              <a:t>syarat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).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8.Perceraian</a:t>
            </a:r>
          </a:p>
        </p:txBody>
      </p:sp>
    </p:spTree>
    <p:extLst>
      <p:ext uri="{BB962C8B-B14F-4D97-AF65-F5344CB8AC3E}">
        <p14:creationId xmlns:p14="http://schemas.microsoft.com/office/powerpoint/2010/main" xmlns="" val="16580227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2057400"/>
            <a:ext cx="7745505" cy="3877815"/>
          </a:xfrm>
        </p:spPr>
        <p:txBody>
          <a:bodyPr>
            <a:noAutofit/>
          </a:bodyPr>
          <a:lstStyle/>
          <a:p>
            <a:r>
              <a:rPr lang="en-US" sz="1800" dirty="0">
                <a:solidFill>
                  <a:schemeClr val="bg1"/>
                </a:solidFill>
              </a:rPr>
              <a:t> c. </a:t>
            </a:r>
            <a:r>
              <a:rPr lang="en-US" sz="1800" dirty="0" err="1">
                <a:solidFill>
                  <a:schemeClr val="bg1"/>
                </a:solidFill>
              </a:rPr>
              <a:t>Fasakh</a:t>
            </a:r>
            <a:endParaRPr lang="en-US" sz="1800" dirty="0">
              <a:solidFill>
                <a:schemeClr val="bg1"/>
              </a:solidFill>
            </a:endParaRPr>
          </a:p>
          <a:p>
            <a:r>
              <a:rPr lang="en-US" sz="1800" dirty="0">
                <a:solidFill>
                  <a:schemeClr val="bg1"/>
                </a:solidFill>
              </a:rPr>
              <a:t>          </a:t>
            </a:r>
            <a:r>
              <a:rPr lang="en-US" sz="1800" dirty="0" err="1">
                <a:solidFill>
                  <a:schemeClr val="bg1"/>
                </a:solidFill>
              </a:rPr>
              <a:t>Fasakh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adalah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pembatalan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pernikahan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antara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suami-istri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karena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sebab-sebab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tertentu</a:t>
            </a:r>
            <a:r>
              <a:rPr lang="en-US" sz="1800" dirty="0">
                <a:solidFill>
                  <a:schemeClr val="bg1"/>
                </a:solidFill>
              </a:rPr>
              <a:t>. </a:t>
            </a:r>
            <a:r>
              <a:rPr lang="en-US" sz="1800" dirty="0" err="1">
                <a:solidFill>
                  <a:schemeClr val="bg1"/>
                </a:solidFill>
              </a:rPr>
              <a:t>Fasakh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dilakukan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oleh</a:t>
            </a:r>
            <a:r>
              <a:rPr lang="en-US" sz="1800" dirty="0">
                <a:solidFill>
                  <a:schemeClr val="bg1"/>
                </a:solidFill>
              </a:rPr>
              <a:t> hakim agama, </a:t>
            </a:r>
            <a:r>
              <a:rPr lang="en-US" sz="1800" dirty="0" err="1">
                <a:solidFill>
                  <a:schemeClr val="bg1"/>
                </a:solidFill>
              </a:rPr>
              <a:t>karena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adanya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pengaduan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dari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istri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atau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suami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dengan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alasan</a:t>
            </a:r>
            <a:r>
              <a:rPr lang="en-US" sz="1800" dirty="0">
                <a:solidFill>
                  <a:schemeClr val="bg1"/>
                </a:solidFill>
              </a:rPr>
              <a:t> yang </a:t>
            </a:r>
            <a:r>
              <a:rPr lang="en-US" sz="1800" dirty="0" err="1">
                <a:solidFill>
                  <a:schemeClr val="bg1"/>
                </a:solidFill>
              </a:rPr>
              <a:t>dapat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dibenarkan</a:t>
            </a:r>
            <a:r>
              <a:rPr lang="en-US" sz="1800" dirty="0">
                <a:solidFill>
                  <a:schemeClr val="bg1"/>
                </a:solidFill>
              </a:rPr>
              <a:t>.</a:t>
            </a:r>
          </a:p>
          <a:p>
            <a:r>
              <a:rPr lang="en-US" sz="1800" dirty="0">
                <a:solidFill>
                  <a:schemeClr val="bg1"/>
                </a:solidFill>
              </a:rPr>
              <a:t>          </a:t>
            </a:r>
            <a:r>
              <a:rPr lang="en-US" sz="1800" dirty="0" err="1">
                <a:solidFill>
                  <a:schemeClr val="bg1"/>
                </a:solidFill>
              </a:rPr>
              <a:t>Akibat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perceraian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dengan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fasakh</a:t>
            </a:r>
            <a:r>
              <a:rPr lang="en-US" sz="1800" dirty="0">
                <a:solidFill>
                  <a:schemeClr val="bg1"/>
                </a:solidFill>
              </a:rPr>
              <a:t>, </a:t>
            </a:r>
            <a:r>
              <a:rPr lang="en-US" sz="1800" dirty="0" err="1">
                <a:solidFill>
                  <a:schemeClr val="bg1"/>
                </a:solidFill>
              </a:rPr>
              <a:t>suami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tidak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boleh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rujuk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kepada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bekas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istrinya</a:t>
            </a:r>
            <a:r>
              <a:rPr lang="en-US" sz="1800" dirty="0">
                <a:solidFill>
                  <a:schemeClr val="bg1"/>
                </a:solidFill>
              </a:rPr>
              <a:t>.</a:t>
            </a:r>
          </a:p>
          <a:p>
            <a:r>
              <a:rPr lang="en-US" sz="1800" dirty="0">
                <a:solidFill>
                  <a:schemeClr val="bg1"/>
                </a:solidFill>
              </a:rPr>
              <a:t> d.       </a:t>
            </a:r>
            <a:r>
              <a:rPr lang="en-US" sz="1800" dirty="0" err="1">
                <a:solidFill>
                  <a:schemeClr val="bg1"/>
                </a:solidFill>
              </a:rPr>
              <a:t>Khulu</a:t>
            </a:r>
            <a:r>
              <a:rPr lang="en-US" sz="1800" dirty="0">
                <a:solidFill>
                  <a:schemeClr val="bg1"/>
                </a:solidFill>
              </a:rPr>
              <a:t>’</a:t>
            </a:r>
          </a:p>
          <a:p>
            <a:r>
              <a:rPr lang="en-US" sz="1800" dirty="0">
                <a:solidFill>
                  <a:schemeClr val="bg1"/>
                </a:solidFill>
              </a:rPr>
              <a:t>          </a:t>
            </a:r>
            <a:r>
              <a:rPr lang="en-US" sz="1800" dirty="0" err="1">
                <a:solidFill>
                  <a:schemeClr val="bg1"/>
                </a:solidFill>
              </a:rPr>
              <a:t>Menurut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istilah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bahasa</a:t>
            </a:r>
            <a:r>
              <a:rPr lang="en-US" sz="1800" dirty="0">
                <a:solidFill>
                  <a:schemeClr val="bg1"/>
                </a:solidFill>
              </a:rPr>
              <a:t>, </a:t>
            </a:r>
            <a:r>
              <a:rPr lang="en-US" sz="1800" dirty="0" err="1">
                <a:solidFill>
                  <a:schemeClr val="bg1"/>
                </a:solidFill>
              </a:rPr>
              <a:t>khulu</a:t>
            </a:r>
            <a:r>
              <a:rPr lang="en-US" sz="1800" dirty="0">
                <a:solidFill>
                  <a:schemeClr val="bg1"/>
                </a:solidFill>
              </a:rPr>
              <a:t>’ </a:t>
            </a:r>
            <a:r>
              <a:rPr lang="en-US" sz="1800" dirty="0" err="1">
                <a:solidFill>
                  <a:schemeClr val="bg1"/>
                </a:solidFill>
              </a:rPr>
              <a:t>berarti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tanggal</a:t>
            </a:r>
            <a:r>
              <a:rPr lang="en-US" sz="1800" dirty="0">
                <a:solidFill>
                  <a:schemeClr val="bg1"/>
                </a:solidFill>
              </a:rPr>
              <a:t>. </a:t>
            </a:r>
            <a:r>
              <a:rPr lang="en-US" sz="1800" dirty="0" err="1">
                <a:solidFill>
                  <a:schemeClr val="bg1"/>
                </a:solidFill>
              </a:rPr>
              <a:t>Dalam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ilmu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fikih</a:t>
            </a:r>
            <a:r>
              <a:rPr lang="en-US" sz="1800" dirty="0">
                <a:solidFill>
                  <a:schemeClr val="bg1"/>
                </a:solidFill>
              </a:rPr>
              <a:t>, </a:t>
            </a:r>
            <a:r>
              <a:rPr lang="en-US" sz="1800" dirty="0" err="1">
                <a:solidFill>
                  <a:schemeClr val="bg1"/>
                </a:solidFill>
              </a:rPr>
              <a:t>khulu</a:t>
            </a:r>
            <a:r>
              <a:rPr lang="en-US" sz="1800" dirty="0">
                <a:solidFill>
                  <a:schemeClr val="bg1"/>
                </a:solidFill>
              </a:rPr>
              <a:t>’ </a:t>
            </a:r>
            <a:r>
              <a:rPr lang="en-US" sz="1800" dirty="0" err="1">
                <a:solidFill>
                  <a:schemeClr val="bg1"/>
                </a:solidFill>
              </a:rPr>
              <a:t>adalah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talak</a:t>
            </a:r>
            <a:r>
              <a:rPr lang="en-US" sz="1800" dirty="0">
                <a:solidFill>
                  <a:schemeClr val="bg1"/>
                </a:solidFill>
              </a:rPr>
              <a:t> yang </a:t>
            </a:r>
            <a:r>
              <a:rPr lang="en-US" sz="1800" dirty="0" err="1">
                <a:solidFill>
                  <a:schemeClr val="bg1"/>
                </a:solidFill>
              </a:rPr>
              <a:t>dijatuhkan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suami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kepada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istrinya</a:t>
            </a:r>
            <a:r>
              <a:rPr lang="en-US" sz="1800" dirty="0">
                <a:solidFill>
                  <a:schemeClr val="bg1"/>
                </a:solidFill>
              </a:rPr>
              <a:t>, </a:t>
            </a:r>
            <a:r>
              <a:rPr lang="en-US" sz="1800" dirty="0" err="1">
                <a:solidFill>
                  <a:schemeClr val="bg1"/>
                </a:solidFill>
              </a:rPr>
              <a:t>dengan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jalan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tebusan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dari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pihak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istri</a:t>
            </a:r>
            <a:r>
              <a:rPr lang="en-US" sz="1800" dirty="0">
                <a:solidFill>
                  <a:schemeClr val="bg1"/>
                </a:solidFill>
              </a:rPr>
              <a:t>, </a:t>
            </a:r>
            <a:r>
              <a:rPr lang="en-US" sz="1800" dirty="0" err="1">
                <a:solidFill>
                  <a:schemeClr val="bg1"/>
                </a:solidFill>
              </a:rPr>
              <a:t>baik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dengan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jalan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mengembalikan</a:t>
            </a:r>
            <a:r>
              <a:rPr lang="en-US" sz="1800" dirty="0">
                <a:solidFill>
                  <a:schemeClr val="bg1"/>
                </a:solidFill>
              </a:rPr>
              <a:t> mas </a:t>
            </a:r>
            <a:r>
              <a:rPr lang="en-US" sz="1800" dirty="0" err="1">
                <a:solidFill>
                  <a:schemeClr val="bg1"/>
                </a:solidFill>
              </a:rPr>
              <a:t>kawin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kepada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suaminya</a:t>
            </a:r>
            <a:r>
              <a:rPr lang="en-US" sz="1800" dirty="0">
                <a:solidFill>
                  <a:schemeClr val="bg1"/>
                </a:solidFill>
              </a:rPr>
              <a:t>, </a:t>
            </a:r>
            <a:r>
              <a:rPr lang="en-US" sz="1800" dirty="0" err="1">
                <a:solidFill>
                  <a:schemeClr val="bg1"/>
                </a:solidFill>
              </a:rPr>
              <a:t>atau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dengan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memberikan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sejumlah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uang</a:t>
            </a:r>
            <a:r>
              <a:rPr lang="en-US" sz="1800" dirty="0">
                <a:solidFill>
                  <a:schemeClr val="bg1"/>
                </a:solidFill>
              </a:rPr>
              <a:t> (</a:t>
            </a:r>
            <a:r>
              <a:rPr lang="en-US" sz="1800" dirty="0" err="1">
                <a:solidFill>
                  <a:schemeClr val="bg1"/>
                </a:solidFill>
              </a:rPr>
              <a:t>harta</a:t>
            </a:r>
            <a:r>
              <a:rPr lang="en-US" sz="1800" dirty="0">
                <a:solidFill>
                  <a:schemeClr val="bg1"/>
                </a:solidFill>
              </a:rPr>
              <a:t>) yang </a:t>
            </a:r>
            <a:r>
              <a:rPr lang="en-US" sz="1800" dirty="0" err="1">
                <a:solidFill>
                  <a:schemeClr val="bg1"/>
                </a:solidFill>
              </a:rPr>
              <a:t>disetujui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oleh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mereka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berdua</a:t>
            </a:r>
            <a:r>
              <a:rPr lang="en-US" sz="1800" dirty="0">
                <a:solidFill>
                  <a:schemeClr val="bg1"/>
                </a:solidFill>
              </a:rPr>
              <a:t>.</a:t>
            </a:r>
          </a:p>
          <a:p>
            <a:r>
              <a:rPr lang="en-US" sz="1800" dirty="0">
                <a:solidFill>
                  <a:schemeClr val="bg1"/>
                </a:solidFill>
              </a:rPr>
              <a:t>          </a:t>
            </a:r>
            <a:r>
              <a:rPr lang="en-US" sz="1800" dirty="0" err="1">
                <a:solidFill>
                  <a:schemeClr val="bg1"/>
                </a:solidFill>
              </a:rPr>
              <a:t>Khulu</a:t>
            </a:r>
            <a:r>
              <a:rPr lang="en-US" sz="1800" dirty="0">
                <a:solidFill>
                  <a:schemeClr val="bg1"/>
                </a:solidFill>
              </a:rPr>
              <a:t>’ </a:t>
            </a:r>
            <a:r>
              <a:rPr lang="en-US" sz="1800" dirty="0" err="1">
                <a:solidFill>
                  <a:schemeClr val="bg1"/>
                </a:solidFill>
              </a:rPr>
              <a:t>diperkenankan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dalam</a:t>
            </a:r>
            <a:r>
              <a:rPr lang="en-US" sz="1800" dirty="0">
                <a:solidFill>
                  <a:schemeClr val="bg1"/>
                </a:solidFill>
              </a:rPr>
              <a:t> Islam, </a:t>
            </a:r>
            <a:r>
              <a:rPr lang="en-US" sz="1800" dirty="0" err="1">
                <a:solidFill>
                  <a:schemeClr val="bg1"/>
                </a:solidFill>
              </a:rPr>
              <a:t>dengan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maksud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untuk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mengatasi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kesulitan-kesulitan</a:t>
            </a:r>
            <a:r>
              <a:rPr lang="en-US" sz="1800" dirty="0">
                <a:solidFill>
                  <a:schemeClr val="bg1"/>
                </a:solidFill>
              </a:rPr>
              <a:t> yang </a:t>
            </a:r>
            <a:r>
              <a:rPr lang="en-US" sz="1800" dirty="0" err="1">
                <a:solidFill>
                  <a:schemeClr val="bg1"/>
                </a:solidFill>
              </a:rPr>
              <a:t>dihadapi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istri</a:t>
            </a:r>
            <a:r>
              <a:rPr lang="en-US" sz="1800" dirty="0">
                <a:solidFill>
                  <a:schemeClr val="bg1"/>
                </a:solidFill>
              </a:rPr>
              <a:t>. </a:t>
            </a:r>
          </a:p>
          <a:p>
            <a:pPr marL="0" indent="0">
              <a:buNone/>
            </a:pPr>
            <a:endParaRPr lang="en-US" sz="1800" dirty="0">
              <a:solidFill>
                <a:schemeClr val="bg1"/>
              </a:solidFill>
            </a:endParaRPr>
          </a:p>
          <a:p>
            <a:endParaRPr lang="en-US" sz="1800" dirty="0">
              <a:solidFill>
                <a:schemeClr val="bg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46604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>
                <a:solidFill>
                  <a:schemeClr val="bg1"/>
                </a:solidFill>
              </a:rPr>
              <a:t>      </a:t>
            </a:r>
            <a:r>
              <a:rPr lang="en-US" dirty="0" err="1">
                <a:solidFill>
                  <a:schemeClr val="bg1"/>
                </a:solidFill>
              </a:rPr>
              <a:t>Akibat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perceraian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dengan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cara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khulu</a:t>
            </a:r>
            <a:r>
              <a:rPr lang="en-US" dirty="0">
                <a:solidFill>
                  <a:schemeClr val="bg1"/>
                </a:solidFill>
              </a:rPr>
              <a:t>’, </a:t>
            </a:r>
            <a:r>
              <a:rPr lang="en-US" dirty="0" err="1">
                <a:solidFill>
                  <a:schemeClr val="bg1"/>
                </a:solidFill>
              </a:rPr>
              <a:t>suami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tidak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dapat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rujuk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walaupun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bekas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istrinya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masih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dalam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masa</a:t>
            </a:r>
            <a:r>
              <a:rPr lang="en-US" dirty="0">
                <a:solidFill>
                  <a:schemeClr val="bg1"/>
                </a:solidFill>
              </a:rPr>
              <a:t> ‘</a:t>
            </a:r>
            <a:r>
              <a:rPr lang="en-US" dirty="0" err="1">
                <a:solidFill>
                  <a:schemeClr val="bg1"/>
                </a:solidFill>
              </a:rPr>
              <a:t>iddah</a:t>
            </a:r>
            <a:r>
              <a:rPr lang="en-US" dirty="0">
                <a:solidFill>
                  <a:schemeClr val="bg1"/>
                </a:solidFill>
              </a:rPr>
              <a:t>. </a:t>
            </a:r>
            <a:r>
              <a:rPr lang="en-US" dirty="0" err="1">
                <a:solidFill>
                  <a:schemeClr val="bg1"/>
                </a:solidFill>
              </a:rPr>
              <a:t>Berbeda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dengan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fasakh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khulu</a:t>
            </a:r>
            <a:r>
              <a:rPr lang="en-US" dirty="0">
                <a:solidFill>
                  <a:schemeClr val="bg1"/>
                </a:solidFill>
              </a:rPr>
              <a:t>’ </a:t>
            </a:r>
            <a:r>
              <a:rPr lang="en-US" dirty="0" err="1">
                <a:solidFill>
                  <a:schemeClr val="bg1"/>
                </a:solidFill>
              </a:rPr>
              <a:t>dapat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memengaruhi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bilangan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talak</a:t>
            </a:r>
            <a:r>
              <a:rPr lang="en-US" dirty="0">
                <a:solidFill>
                  <a:schemeClr val="bg1"/>
                </a:solidFill>
              </a:rPr>
              <a:t>. </a:t>
            </a:r>
            <a:r>
              <a:rPr lang="en-US" dirty="0" err="1">
                <a:solidFill>
                  <a:schemeClr val="bg1"/>
                </a:solidFill>
              </a:rPr>
              <a:t>Artinya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kalau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sudah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tiga</a:t>
            </a:r>
            <a:r>
              <a:rPr lang="en-US" dirty="0">
                <a:solidFill>
                  <a:schemeClr val="bg1"/>
                </a:solidFill>
              </a:rPr>
              <a:t> kali </a:t>
            </a:r>
            <a:r>
              <a:rPr lang="en-US" dirty="0" err="1">
                <a:solidFill>
                  <a:schemeClr val="bg1"/>
                </a:solidFill>
              </a:rPr>
              <a:t>dianggap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tiga</a:t>
            </a:r>
            <a:r>
              <a:rPr lang="en-US" dirty="0">
                <a:solidFill>
                  <a:schemeClr val="bg1"/>
                </a:solidFill>
              </a:rPr>
              <a:t> kali </a:t>
            </a:r>
            <a:r>
              <a:rPr lang="en-US" dirty="0" err="1">
                <a:solidFill>
                  <a:schemeClr val="bg1"/>
                </a:solidFill>
              </a:rPr>
              <a:t>talak</a:t>
            </a:r>
            <a:r>
              <a:rPr lang="en-US" dirty="0">
                <a:solidFill>
                  <a:schemeClr val="bg1"/>
                </a:solidFill>
              </a:rPr>
              <a:t> (</a:t>
            </a:r>
            <a:r>
              <a:rPr lang="en-US" dirty="0" err="1">
                <a:solidFill>
                  <a:schemeClr val="bg1"/>
                </a:solidFill>
              </a:rPr>
              <a:t>talak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ba’in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kubra</a:t>
            </a:r>
            <a:r>
              <a:rPr lang="en-US" dirty="0">
                <a:solidFill>
                  <a:schemeClr val="bg1"/>
                </a:solidFill>
              </a:rPr>
              <a:t>), </a:t>
            </a:r>
            <a:r>
              <a:rPr lang="en-US" dirty="0" err="1">
                <a:solidFill>
                  <a:schemeClr val="bg1"/>
                </a:solidFill>
              </a:rPr>
              <a:t>sehingga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suami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tidak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boleh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menikah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lagi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dengan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bekas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istrinya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sebelum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bekas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istrinya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itu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menikah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dulu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dengan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laki-laki</a:t>
            </a:r>
            <a:r>
              <a:rPr lang="en-US" dirty="0">
                <a:solidFill>
                  <a:schemeClr val="bg1"/>
                </a:solidFill>
              </a:rPr>
              <a:t> lain, </a:t>
            </a:r>
            <a:r>
              <a:rPr lang="en-US" dirty="0" err="1">
                <a:solidFill>
                  <a:schemeClr val="bg1"/>
                </a:solidFill>
              </a:rPr>
              <a:t>bercerai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dan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habis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masa</a:t>
            </a:r>
            <a:r>
              <a:rPr lang="en-US" dirty="0">
                <a:solidFill>
                  <a:schemeClr val="bg1"/>
                </a:solidFill>
              </a:rPr>
              <a:t> ‘</a:t>
            </a:r>
            <a:r>
              <a:rPr lang="en-US" dirty="0" err="1">
                <a:solidFill>
                  <a:schemeClr val="bg1"/>
                </a:solidFill>
              </a:rPr>
              <a:t>iddah-nya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 e.  </a:t>
            </a:r>
            <a:r>
              <a:rPr lang="en-US" dirty="0" err="1">
                <a:solidFill>
                  <a:schemeClr val="bg1"/>
                </a:solidFill>
              </a:rPr>
              <a:t>Li’any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          </a:t>
            </a:r>
            <a:r>
              <a:rPr lang="en-US" dirty="0" err="1">
                <a:solidFill>
                  <a:schemeClr val="bg1"/>
                </a:solidFill>
              </a:rPr>
              <a:t>Li’an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adalah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sumpah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suami</a:t>
            </a:r>
            <a:r>
              <a:rPr lang="en-US" dirty="0">
                <a:solidFill>
                  <a:schemeClr val="bg1"/>
                </a:solidFill>
              </a:rPr>
              <a:t> yang </a:t>
            </a:r>
            <a:r>
              <a:rPr lang="en-US" dirty="0" err="1">
                <a:solidFill>
                  <a:schemeClr val="bg1"/>
                </a:solidFill>
              </a:rPr>
              <a:t>menuduh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istrinya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berzina</a:t>
            </a:r>
            <a:r>
              <a:rPr lang="en-US" dirty="0">
                <a:solidFill>
                  <a:schemeClr val="bg1"/>
                </a:solidFill>
              </a:rPr>
              <a:t> (</a:t>
            </a:r>
            <a:r>
              <a:rPr lang="en-US" dirty="0" err="1">
                <a:solidFill>
                  <a:schemeClr val="bg1"/>
                </a:solidFill>
              </a:rPr>
              <a:t>karena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suami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tidak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dapat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mengajukan</a:t>
            </a:r>
            <a:r>
              <a:rPr lang="en-US" dirty="0">
                <a:solidFill>
                  <a:schemeClr val="bg1"/>
                </a:solidFill>
              </a:rPr>
              <a:t> 4 orang </a:t>
            </a:r>
            <a:r>
              <a:rPr lang="en-US" dirty="0" err="1">
                <a:solidFill>
                  <a:schemeClr val="bg1"/>
                </a:solidFill>
              </a:rPr>
              <a:t>saksi</a:t>
            </a:r>
            <a:r>
              <a:rPr lang="en-US" dirty="0">
                <a:solidFill>
                  <a:schemeClr val="bg1"/>
                </a:solidFill>
              </a:rPr>
              <a:t> yang </a:t>
            </a:r>
            <a:r>
              <a:rPr lang="en-US" dirty="0" err="1">
                <a:solidFill>
                  <a:schemeClr val="bg1"/>
                </a:solidFill>
              </a:rPr>
              <a:t>melihat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istrinya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berzina</a:t>
            </a:r>
            <a:r>
              <a:rPr lang="en-US" dirty="0">
                <a:solidFill>
                  <a:schemeClr val="bg1"/>
                </a:solidFill>
              </a:rPr>
              <a:t>). </a:t>
            </a:r>
            <a:r>
              <a:rPr lang="en-US" dirty="0" err="1">
                <a:solidFill>
                  <a:schemeClr val="bg1"/>
                </a:solidFill>
              </a:rPr>
              <a:t>Dengan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mengangkat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sumpah</a:t>
            </a:r>
            <a:r>
              <a:rPr lang="en-US" dirty="0">
                <a:solidFill>
                  <a:schemeClr val="bg1"/>
                </a:solidFill>
              </a:rPr>
              <a:t> 4 kali di </a:t>
            </a:r>
            <a:r>
              <a:rPr lang="en-US" dirty="0" err="1">
                <a:solidFill>
                  <a:schemeClr val="bg1"/>
                </a:solidFill>
              </a:rPr>
              <a:t>depan</a:t>
            </a:r>
            <a:r>
              <a:rPr lang="en-US" dirty="0">
                <a:solidFill>
                  <a:schemeClr val="bg1"/>
                </a:solidFill>
              </a:rPr>
              <a:t> hakim, </a:t>
            </a:r>
            <a:r>
              <a:rPr lang="en-US" dirty="0" err="1">
                <a:solidFill>
                  <a:schemeClr val="bg1"/>
                </a:solidFill>
              </a:rPr>
              <a:t>dan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pada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ucapan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kelima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kalinya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dia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mengatakan</a:t>
            </a:r>
            <a:r>
              <a:rPr lang="en-US" dirty="0">
                <a:solidFill>
                  <a:schemeClr val="bg1"/>
                </a:solidFill>
              </a:rPr>
              <a:t>, “</a:t>
            </a:r>
            <a:r>
              <a:rPr lang="en-US" dirty="0" err="1">
                <a:solidFill>
                  <a:schemeClr val="bg1"/>
                </a:solidFill>
              </a:rPr>
              <a:t>Laknat</a:t>
            </a:r>
            <a:r>
              <a:rPr lang="en-US" dirty="0">
                <a:solidFill>
                  <a:schemeClr val="bg1"/>
                </a:solidFill>
              </a:rPr>
              <a:t> (</a:t>
            </a:r>
            <a:r>
              <a:rPr lang="en-US" dirty="0" err="1">
                <a:solidFill>
                  <a:schemeClr val="bg1"/>
                </a:solidFill>
              </a:rPr>
              <a:t>kutukan</a:t>
            </a:r>
            <a:r>
              <a:rPr lang="en-US" dirty="0">
                <a:solidFill>
                  <a:schemeClr val="bg1"/>
                </a:solidFill>
              </a:rPr>
              <a:t>) Allah </a:t>
            </a:r>
            <a:r>
              <a:rPr lang="en-US" dirty="0" err="1">
                <a:solidFill>
                  <a:schemeClr val="bg1"/>
                </a:solidFill>
              </a:rPr>
              <a:t>akan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ditimpakan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atas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diriku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apabila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tuduhanku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itu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dusta</a:t>
            </a:r>
            <a:r>
              <a:rPr lang="en-US" dirty="0">
                <a:solidFill>
                  <a:schemeClr val="bg1"/>
                </a:solidFill>
              </a:rPr>
              <a:t>.”</a:t>
            </a:r>
          </a:p>
          <a:p>
            <a:r>
              <a:rPr lang="en-US" dirty="0">
                <a:solidFill>
                  <a:schemeClr val="bg1"/>
                </a:solidFill>
              </a:rPr>
              <a:t>          </a:t>
            </a:r>
            <a:r>
              <a:rPr lang="en-US" dirty="0" err="1">
                <a:solidFill>
                  <a:schemeClr val="bg1"/>
                </a:solidFill>
              </a:rPr>
              <a:t>Apabila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suami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sudah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menjatuhkan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li’an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berlakulah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hukum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rajam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terhadap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istrinya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yaitu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dilempari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dengan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batu</a:t>
            </a:r>
            <a:r>
              <a:rPr lang="en-US" dirty="0">
                <a:solidFill>
                  <a:schemeClr val="bg1"/>
                </a:solidFill>
              </a:rPr>
              <a:t> yang </a:t>
            </a:r>
            <a:r>
              <a:rPr lang="en-US" dirty="0" err="1">
                <a:solidFill>
                  <a:schemeClr val="bg1"/>
                </a:solidFill>
              </a:rPr>
              <a:t>sedang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sampai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mati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  <a:p>
            <a:r>
              <a:rPr lang="en-US" dirty="0">
                <a:solidFill>
                  <a:schemeClr val="bg1"/>
                </a:solidFill>
              </a:rPr>
              <a:t>     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413832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f.  </a:t>
            </a:r>
            <a:r>
              <a:rPr lang="en-US" dirty="0" err="1"/>
              <a:t>Ila</a:t>
            </a:r>
            <a:r>
              <a:rPr lang="en-US" dirty="0"/>
              <a:t>’</a:t>
            </a:r>
          </a:p>
          <a:p>
            <a:r>
              <a:rPr lang="en-US" dirty="0"/>
              <a:t>          </a:t>
            </a:r>
            <a:r>
              <a:rPr lang="en-US" dirty="0" err="1"/>
              <a:t>Ila</a:t>
            </a:r>
            <a:r>
              <a:rPr lang="en-US" dirty="0"/>
              <a:t>’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/>
              <a:t>sumpah</a:t>
            </a:r>
            <a:r>
              <a:rPr lang="en-US" dirty="0"/>
              <a:t> </a:t>
            </a:r>
            <a:r>
              <a:rPr lang="en-US" dirty="0" err="1"/>
              <a:t>suami</a:t>
            </a:r>
            <a:r>
              <a:rPr lang="en-US" dirty="0"/>
              <a:t> yang </a:t>
            </a:r>
            <a:r>
              <a:rPr lang="en-US" dirty="0" err="1"/>
              <a:t>mengatakan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ia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meniduri</a:t>
            </a:r>
            <a:r>
              <a:rPr lang="en-US" dirty="0"/>
              <a:t> </a:t>
            </a:r>
            <a:r>
              <a:rPr lang="en-US" dirty="0" err="1"/>
              <a:t>istrinya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4 </a:t>
            </a:r>
            <a:r>
              <a:rPr lang="en-US" dirty="0" err="1"/>
              <a:t>bulan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masa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ditentukan</a:t>
            </a:r>
            <a:r>
              <a:rPr lang="en-US" dirty="0"/>
              <a:t>.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sebelum</a:t>
            </a:r>
            <a:r>
              <a:rPr lang="en-US" dirty="0"/>
              <a:t> 4 </a:t>
            </a:r>
            <a:r>
              <a:rPr lang="en-US" dirty="0" err="1"/>
              <a:t>bulan</a:t>
            </a:r>
            <a:r>
              <a:rPr lang="en-US" dirty="0"/>
              <a:t> </a:t>
            </a:r>
            <a:r>
              <a:rPr lang="en-US" dirty="0" err="1"/>
              <a:t>dia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istrinya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dia</a:t>
            </a:r>
            <a:r>
              <a:rPr lang="en-US" dirty="0"/>
              <a:t> </a:t>
            </a:r>
            <a:r>
              <a:rPr lang="en-US" dirty="0" err="1"/>
              <a:t>diwajibkan</a:t>
            </a:r>
            <a:r>
              <a:rPr lang="en-US" dirty="0"/>
              <a:t> </a:t>
            </a:r>
            <a:r>
              <a:rPr lang="en-US" dirty="0" err="1"/>
              <a:t>membayar</a:t>
            </a:r>
            <a:r>
              <a:rPr lang="en-US" dirty="0"/>
              <a:t> </a:t>
            </a:r>
            <a:r>
              <a:rPr lang="en-US" dirty="0" err="1"/>
              <a:t>denda</a:t>
            </a:r>
            <a:r>
              <a:rPr lang="en-US" dirty="0"/>
              <a:t> </a:t>
            </a:r>
            <a:r>
              <a:rPr lang="en-US" dirty="0" err="1"/>
              <a:t>sumpah</a:t>
            </a:r>
            <a:r>
              <a:rPr lang="en-US" dirty="0"/>
              <a:t> (</a:t>
            </a:r>
            <a:r>
              <a:rPr lang="en-US" dirty="0" err="1"/>
              <a:t>kafarat</a:t>
            </a:r>
            <a:r>
              <a:rPr lang="en-US" dirty="0"/>
              <a:t>).</a:t>
            </a:r>
          </a:p>
          <a:p>
            <a:r>
              <a:rPr lang="en-US" dirty="0"/>
              <a:t>          Akan </a:t>
            </a:r>
            <a:r>
              <a:rPr lang="en-US" dirty="0" err="1"/>
              <a:t>tetapi</a:t>
            </a:r>
            <a:r>
              <a:rPr lang="en-US" dirty="0"/>
              <a:t>,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sampai</a:t>
            </a:r>
            <a:r>
              <a:rPr lang="en-US" dirty="0"/>
              <a:t> 4 </a:t>
            </a:r>
            <a:r>
              <a:rPr lang="en-US" dirty="0" err="1"/>
              <a:t>bulan</a:t>
            </a:r>
            <a:r>
              <a:rPr lang="en-US" dirty="0"/>
              <a:t> </a:t>
            </a:r>
            <a:r>
              <a:rPr lang="en-US" dirty="0" err="1"/>
              <a:t>ia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istrinya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hakim </a:t>
            </a:r>
            <a:r>
              <a:rPr lang="en-US" dirty="0" err="1"/>
              <a:t>berhak</a:t>
            </a:r>
            <a:r>
              <a:rPr lang="en-US" dirty="0"/>
              <a:t> </a:t>
            </a:r>
            <a:r>
              <a:rPr lang="en-US" dirty="0" err="1"/>
              <a:t>menyuruhnya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memilih</a:t>
            </a:r>
            <a:r>
              <a:rPr lang="en-US" dirty="0"/>
              <a:t> di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, </a:t>
            </a:r>
            <a:r>
              <a:rPr lang="en-US" dirty="0" err="1"/>
              <a:t>kembali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istrinya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membayar</a:t>
            </a:r>
            <a:r>
              <a:rPr lang="en-US" dirty="0"/>
              <a:t> </a:t>
            </a:r>
            <a:r>
              <a:rPr lang="en-US" dirty="0" err="1"/>
              <a:t>kafarat</a:t>
            </a:r>
            <a:r>
              <a:rPr lang="en-US" dirty="0"/>
              <a:t> </a:t>
            </a:r>
            <a:r>
              <a:rPr lang="en-US" dirty="0" err="1"/>
              <a:t>sumpah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mentalak</a:t>
            </a:r>
            <a:r>
              <a:rPr lang="en-US" dirty="0"/>
              <a:t> </a:t>
            </a:r>
            <a:r>
              <a:rPr lang="en-US" dirty="0" err="1"/>
              <a:t>istrinya</a:t>
            </a:r>
            <a:r>
              <a:rPr lang="en-US" dirty="0"/>
              <a:t>. 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suami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bersedia</a:t>
            </a:r>
            <a:r>
              <a:rPr lang="en-US" dirty="0"/>
              <a:t>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pilihannya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hakim </a:t>
            </a:r>
            <a:r>
              <a:rPr lang="en-US" dirty="0" err="1"/>
              <a:t>memutuskan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suami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mentalak</a:t>
            </a:r>
            <a:r>
              <a:rPr lang="en-US" dirty="0"/>
              <a:t> </a:t>
            </a:r>
            <a:r>
              <a:rPr lang="en-US" dirty="0" err="1"/>
              <a:t>istrinya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talak</a:t>
            </a:r>
            <a:r>
              <a:rPr lang="en-US" dirty="0"/>
              <a:t> </a:t>
            </a:r>
            <a:r>
              <a:rPr lang="en-US" dirty="0" err="1"/>
              <a:t>ba’in</a:t>
            </a:r>
            <a:r>
              <a:rPr lang="en-US" dirty="0"/>
              <a:t> </a:t>
            </a:r>
            <a:r>
              <a:rPr lang="en-US" dirty="0" err="1"/>
              <a:t>sugra</a:t>
            </a:r>
            <a:r>
              <a:rPr lang="en-US" dirty="0"/>
              <a:t>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ia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rujuk</a:t>
            </a:r>
            <a:r>
              <a:rPr lang="en-US" dirty="0"/>
              <a:t> </a:t>
            </a:r>
            <a:r>
              <a:rPr lang="en-US" dirty="0" err="1"/>
              <a:t>lagi</a:t>
            </a:r>
            <a:r>
              <a:rPr lang="en-US" dirty="0"/>
              <a:t>.</a:t>
            </a:r>
          </a:p>
          <a:p>
            <a:r>
              <a:rPr lang="en-US" dirty="0"/>
              <a:t> g.  </a:t>
            </a:r>
            <a:r>
              <a:rPr lang="en-US" dirty="0" err="1"/>
              <a:t>Zihar</a:t>
            </a:r>
            <a:endParaRPr lang="en-US" dirty="0"/>
          </a:p>
          <a:p>
            <a:r>
              <a:rPr lang="en-US" dirty="0"/>
              <a:t>               </a:t>
            </a:r>
            <a:r>
              <a:rPr lang="en-US" dirty="0" err="1"/>
              <a:t>Zihar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ucapan</a:t>
            </a:r>
            <a:r>
              <a:rPr lang="en-US" dirty="0"/>
              <a:t> </a:t>
            </a:r>
            <a:r>
              <a:rPr lang="en-US" dirty="0" err="1"/>
              <a:t>suami</a:t>
            </a:r>
            <a:r>
              <a:rPr lang="en-US" dirty="0"/>
              <a:t> yang </a:t>
            </a:r>
            <a:r>
              <a:rPr lang="en-US" dirty="0" err="1"/>
              <a:t>menyerupakan</a:t>
            </a:r>
            <a:r>
              <a:rPr lang="en-US" dirty="0"/>
              <a:t> </a:t>
            </a:r>
            <a:r>
              <a:rPr lang="en-US" dirty="0" err="1"/>
              <a:t>istrinya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ibunya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suami</a:t>
            </a:r>
            <a:r>
              <a:rPr lang="en-US" dirty="0"/>
              <a:t> </a:t>
            </a:r>
            <a:r>
              <a:rPr lang="en-US" dirty="0" err="1"/>
              <a:t>berkata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istrinya</a:t>
            </a:r>
            <a:r>
              <a:rPr lang="en-US" dirty="0"/>
              <a:t>, “</a:t>
            </a:r>
            <a:r>
              <a:rPr lang="en-US" dirty="0" err="1"/>
              <a:t>Punggungmu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punggung</a:t>
            </a:r>
            <a:r>
              <a:rPr lang="en-US" dirty="0"/>
              <a:t> </a:t>
            </a:r>
            <a:r>
              <a:rPr lang="en-US" dirty="0" err="1"/>
              <a:t>ibuku</a:t>
            </a:r>
            <a:r>
              <a:rPr lang="en-US" dirty="0"/>
              <a:t>.”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suami</a:t>
            </a:r>
            <a:r>
              <a:rPr lang="en-US" dirty="0"/>
              <a:t> </a:t>
            </a:r>
            <a:r>
              <a:rPr lang="en-US" dirty="0" err="1"/>
              <a:t>mengucapkan</a:t>
            </a:r>
            <a:r>
              <a:rPr lang="en-US" dirty="0"/>
              <a:t> kata-kata </a:t>
            </a:r>
            <a:r>
              <a:rPr lang="en-US" dirty="0" err="1"/>
              <a:t>tersebut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melanjutkannya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mentalak</a:t>
            </a:r>
            <a:r>
              <a:rPr lang="en-US" dirty="0"/>
              <a:t> </a:t>
            </a:r>
            <a:r>
              <a:rPr lang="en-US" dirty="0" err="1"/>
              <a:t>istrinya</a:t>
            </a:r>
            <a:r>
              <a:rPr lang="en-US" dirty="0"/>
              <a:t>, </a:t>
            </a:r>
            <a:r>
              <a:rPr lang="en-US" dirty="0" err="1"/>
              <a:t>wajib</a:t>
            </a:r>
            <a:r>
              <a:rPr lang="en-US" dirty="0"/>
              <a:t> </a:t>
            </a:r>
            <a:r>
              <a:rPr lang="en-US" dirty="0" err="1"/>
              <a:t>baginya</a:t>
            </a:r>
            <a:r>
              <a:rPr lang="en-US" dirty="0"/>
              <a:t> </a:t>
            </a:r>
            <a:r>
              <a:rPr lang="en-US" dirty="0" err="1"/>
              <a:t>membayar</a:t>
            </a:r>
            <a:r>
              <a:rPr lang="en-US" dirty="0"/>
              <a:t> </a:t>
            </a:r>
            <a:r>
              <a:rPr lang="en-US" dirty="0" err="1"/>
              <a:t>kafarat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haram </a:t>
            </a:r>
            <a:r>
              <a:rPr lang="en-US" dirty="0" err="1"/>
              <a:t>meniduri</a:t>
            </a:r>
            <a:r>
              <a:rPr lang="en-US" dirty="0"/>
              <a:t> </a:t>
            </a:r>
            <a:r>
              <a:rPr lang="en-US" dirty="0" err="1"/>
              <a:t>istrinya</a:t>
            </a:r>
            <a:r>
              <a:rPr lang="en-US" dirty="0"/>
              <a:t> </a:t>
            </a:r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kafarat</a:t>
            </a:r>
            <a:r>
              <a:rPr lang="en-US" dirty="0"/>
              <a:t> </a:t>
            </a:r>
            <a:r>
              <a:rPr lang="en-US" dirty="0" err="1"/>
              <a:t>dibayar</a:t>
            </a:r>
            <a:r>
              <a:rPr lang="en-US" dirty="0"/>
              <a:t>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906392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‘</a:t>
            </a:r>
            <a:r>
              <a:rPr lang="en-US" dirty="0" err="1"/>
              <a:t>Iddah</a:t>
            </a:r>
            <a:r>
              <a:rPr lang="en-US" dirty="0"/>
              <a:t>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menunggu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istri</a:t>
            </a:r>
            <a:r>
              <a:rPr lang="en-US" dirty="0"/>
              <a:t> yang </a:t>
            </a:r>
            <a:r>
              <a:rPr lang="en-US" dirty="0" err="1"/>
              <a:t>ditinggal</a:t>
            </a:r>
            <a:r>
              <a:rPr lang="en-US" dirty="0"/>
              <a:t> </a:t>
            </a:r>
            <a:r>
              <a:rPr lang="en-US" dirty="0" err="1"/>
              <a:t>mati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bercerai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suaminya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dibolehkan</a:t>
            </a:r>
            <a:r>
              <a:rPr lang="en-US" dirty="0"/>
              <a:t> </a:t>
            </a:r>
            <a:r>
              <a:rPr lang="en-US" dirty="0" err="1"/>
              <a:t>menikah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laki-laki</a:t>
            </a:r>
            <a:r>
              <a:rPr lang="en-US" dirty="0"/>
              <a:t> lain. </a:t>
            </a:r>
            <a:r>
              <a:rPr lang="en-US" dirty="0" err="1"/>
              <a:t>Tujuan</a:t>
            </a:r>
            <a:r>
              <a:rPr lang="en-US" dirty="0"/>
              <a:t> ‘</a:t>
            </a:r>
            <a:r>
              <a:rPr lang="en-US" dirty="0" err="1"/>
              <a:t>iddah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melihat</a:t>
            </a:r>
            <a:r>
              <a:rPr lang="en-US" dirty="0"/>
              <a:t> </a:t>
            </a:r>
            <a:r>
              <a:rPr lang="en-US" dirty="0" err="1"/>
              <a:t>perkembangan</a:t>
            </a:r>
            <a:r>
              <a:rPr lang="en-US" dirty="0"/>
              <a:t>, </a:t>
            </a: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istri</a:t>
            </a:r>
            <a:r>
              <a:rPr lang="en-US" dirty="0"/>
              <a:t> yang </a:t>
            </a:r>
            <a:r>
              <a:rPr lang="en-US" dirty="0" err="1"/>
              <a:t>bercerai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hamil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.</a:t>
            </a:r>
          </a:p>
          <a:p>
            <a:r>
              <a:rPr lang="en-US" dirty="0"/>
              <a:t>              Lama </a:t>
            </a:r>
            <a:r>
              <a:rPr lang="en-US" dirty="0" err="1"/>
              <a:t>masa</a:t>
            </a:r>
            <a:r>
              <a:rPr lang="en-US" dirty="0"/>
              <a:t> ‘</a:t>
            </a:r>
            <a:r>
              <a:rPr lang="en-US" dirty="0" err="1"/>
              <a:t>iddah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:</a:t>
            </a:r>
          </a:p>
          <a:p>
            <a:r>
              <a:rPr lang="en-US" dirty="0"/>
              <a:t>      1.‘Iddah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suami</a:t>
            </a:r>
            <a:r>
              <a:rPr lang="en-US" dirty="0"/>
              <a:t> </a:t>
            </a:r>
            <a:r>
              <a:rPr lang="en-US" dirty="0" err="1"/>
              <a:t>wafat</a:t>
            </a:r>
            <a:endParaRPr lang="en-US" dirty="0"/>
          </a:p>
          <a:p>
            <a:r>
              <a:rPr lang="en-US" dirty="0"/>
              <a:t>            a.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istri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hamil</a:t>
            </a:r>
            <a:r>
              <a:rPr lang="en-US" dirty="0"/>
              <a:t>,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campur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suaminya</a:t>
            </a:r>
            <a:r>
              <a:rPr lang="en-US" dirty="0"/>
              <a:t> yang </a:t>
            </a:r>
            <a:r>
              <a:rPr lang="en-US" dirty="0" err="1"/>
              <a:t>wafat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belum</a:t>
            </a:r>
            <a:r>
              <a:rPr lang="en-US" dirty="0"/>
              <a:t>, </a:t>
            </a:r>
            <a:r>
              <a:rPr lang="en-US" dirty="0" err="1"/>
              <a:t>masa</a:t>
            </a:r>
            <a:r>
              <a:rPr lang="en-US" dirty="0"/>
              <a:t> ‘</a:t>
            </a:r>
            <a:r>
              <a:rPr lang="en-US" dirty="0" err="1"/>
              <a:t>iddah-nya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empat</a:t>
            </a:r>
            <a:r>
              <a:rPr lang="en-US" dirty="0"/>
              <a:t> </a:t>
            </a:r>
            <a:r>
              <a:rPr lang="en-US" dirty="0" err="1"/>
              <a:t>bulan</a:t>
            </a:r>
            <a:r>
              <a:rPr lang="en-US" dirty="0"/>
              <a:t> </a:t>
            </a:r>
            <a:r>
              <a:rPr lang="en-US" dirty="0" err="1"/>
              <a:t>sepuluh</a:t>
            </a:r>
            <a:r>
              <a:rPr lang="en-US" dirty="0"/>
              <a:t> </a:t>
            </a:r>
            <a:r>
              <a:rPr lang="en-US" dirty="0" err="1"/>
              <a:t>hari</a:t>
            </a:r>
            <a:r>
              <a:rPr lang="en-US" dirty="0"/>
              <a:t>. (Q.S. Al-</a:t>
            </a:r>
            <a:r>
              <a:rPr lang="en-US" dirty="0" err="1"/>
              <a:t>Baqarah</a:t>
            </a:r>
            <a:r>
              <a:rPr lang="en-US" dirty="0"/>
              <a:t>, 2: 234)</a:t>
            </a:r>
          </a:p>
          <a:p>
            <a:r>
              <a:rPr lang="en-US" dirty="0"/>
              <a:t>           b.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istri</a:t>
            </a:r>
            <a:r>
              <a:rPr lang="en-US" dirty="0"/>
              <a:t> yang </a:t>
            </a:r>
            <a:r>
              <a:rPr lang="en-US" dirty="0" err="1"/>
              <a:t>sedang</a:t>
            </a:r>
            <a:r>
              <a:rPr lang="en-US" dirty="0"/>
              <a:t> </a:t>
            </a:r>
            <a:r>
              <a:rPr lang="en-US" dirty="0" err="1"/>
              <a:t>hamil</a:t>
            </a:r>
            <a:r>
              <a:rPr lang="en-US" dirty="0"/>
              <a:t>, </a:t>
            </a:r>
            <a:r>
              <a:rPr lang="en-US" dirty="0" err="1"/>
              <a:t>masa</a:t>
            </a:r>
            <a:r>
              <a:rPr lang="en-US" dirty="0"/>
              <a:t> ‘</a:t>
            </a:r>
            <a:r>
              <a:rPr lang="en-US" dirty="0" err="1"/>
              <a:t>iddah-nya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melahirkan</a:t>
            </a:r>
            <a:r>
              <a:rPr lang="en-US" dirty="0"/>
              <a:t>. (Q.S. At-</a:t>
            </a:r>
            <a:r>
              <a:rPr lang="en-US" dirty="0" err="1"/>
              <a:t>Talaq</a:t>
            </a:r>
            <a:r>
              <a:rPr lang="en-US" dirty="0"/>
              <a:t>, 65: 4)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9.'Iddah</a:t>
            </a:r>
          </a:p>
        </p:txBody>
      </p:sp>
    </p:spTree>
    <p:extLst>
      <p:ext uri="{BB962C8B-B14F-4D97-AF65-F5344CB8AC3E}">
        <p14:creationId xmlns:p14="http://schemas.microsoft.com/office/powerpoint/2010/main" xmlns="" val="980447661"/>
      </p:ext>
    </p:extLst>
  </p:cSld>
  <p:clrMapOvr>
    <a:masterClrMapping/>
  </p:clrMapOvr>
  <p:transition spd="slow">
    <p:push dir="u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>
                <a:solidFill>
                  <a:schemeClr val="bg1"/>
                </a:solidFill>
              </a:rPr>
              <a:t>      2. ‘</a:t>
            </a:r>
            <a:r>
              <a:rPr lang="en-US" dirty="0" err="1">
                <a:solidFill>
                  <a:schemeClr val="bg1"/>
                </a:solidFill>
              </a:rPr>
              <a:t>Iddah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karena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talak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fasakh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dan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khulu</a:t>
            </a:r>
            <a:r>
              <a:rPr lang="en-US" dirty="0">
                <a:solidFill>
                  <a:schemeClr val="bg1"/>
                </a:solidFill>
              </a:rPr>
              <a:t>’</a:t>
            </a:r>
          </a:p>
          <a:p>
            <a:r>
              <a:rPr lang="en-US" dirty="0">
                <a:solidFill>
                  <a:schemeClr val="bg1"/>
                </a:solidFill>
              </a:rPr>
              <a:t>            a. </a:t>
            </a:r>
            <a:r>
              <a:rPr lang="en-US" dirty="0" err="1">
                <a:solidFill>
                  <a:schemeClr val="bg1"/>
                </a:solidFill>
              </a:rPr>
              <a:t>Bagi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istri</a:t>
            </a:r>
            <a:r>
              <a:rPr lang="en-US" dirty="0">
                <a:solidFill>
                  <a:schemeClr val="bg1"/>
                </a:solidFill>
              </a:rPr>
              <a:t> yang </a:t>
            </a:r>
            <a:r>
              <a:rPr lang="en-US" dirty="0" err="1">
                <a:solidFill>
                  <a:schemeClr val="bg1"/>
                </a:solidFill>
              </a:rPr>
              <a:t>belum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campur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dengan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suami</a:t>
            </a:r>
            <a:r>
              <a:rPr lang="en-US" dirty="0">
                <a:solidFill>
                  <a:schemeClr val="bg1"/>
                </a:solidFill>
              </a:rPr>
              <a:t> yang </a:t>
            </a:r>
            <a:r>
              <a:rPr lang="en-US" dirty="0" err="1">
                <a:solidFill>
                  <a:schemeClr val="bg1"/>
                </a:solidFill>
              </a:rPr>
              <a:t>baru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saja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bercerai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dengannya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tidak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ada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masa</a:t>
            </a:r>
            <a:r>
              <a:rPr lang="en-US" dirty="0">
                <a:solidFill>
                  <a:schemeClr val="bg1"/>
                </a:solidFill>
              </a:rPr>
              <a:t> ‘</a:t>
            </a:r>
            <a:r>
              <a:rPr lang="en-US" dirty="0" err="1">
                <a:solidFill>
                  <a:schemeClr val="bg1"/>
                </a:solidFill>
              </a:rPr>
              <a:t>iddah</a:t>
            </a:r>
            <a:r>
              <a:rPr lang="en-US" dirty="0">
                <a:solidFill>
                  <a:schemeClr val="bg1"/>
                </a:solidFill>
              </a:rPr>
              <a:t>. (Q.S. Al-</a:t>
            </a:r>
            <a:r>
              <a:rPr lang="en-US" dirty="0" err="1">
                <a:solidFill>
                  <a:schemeClr val="bg1"/>
                </a:solidFill>
              </a:rPr>
              <a:t>Ahzab</a:t>
            </a:r>
            <a:r>
              <a:rPr lang="en-US" dirty="0">
                <a:solidFill>
                  <a:schemeClr val="bg1"/>
                </a:solidFill>
              </a:rPr>
              <a:t>, 33: 49)</a:t>
            </a:r>
          </a:p>
          <a:p>
            <a:r>
              <a:rPr lang="en-US" dirty="0">
                <a:solidFill>
                  <a:schemeClr val="bg1"/>
                </a:solidFill>
              </a:rPr>
              <a:t>            b. </a:t>
            </a:r>
            <a:r>
              <a:rPr lang="en-US" dirty="0" err="1">
                <a:solidFill>
                  <a:schemeClr val="bg1"/>
                </a:solidFill>
              </a:rPr>
              <a:t>Bagi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istri</a:t>
            </a:r>
            <a:r>
              <a:rPr lang="en-US" dirty="0">
                <a:solidFill>
                  <a:schemeClr val="bg1"/>
                </a:solidFill>
              </a:rPr>
              <a:t> yang </a:t>
            </a:r>
            <a:r>
              <a:rPr lang="en-US" dirty="0" err="1">
                <a:solidFill>
                  <a:schemeClr val="bg1"/>
                </a:solidFill>
              </a:rPr>
              <a:t>sudah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campur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masa</a:t>
            </a:r>
            <a:r>
              <a:rPr lang="en-US" dirty="0">
                <a:solidFill>
                  <a:schemeClr val="bg1"/>
                </a:solidFill>
              </a:rPr>
              <a:t> ‘</a:t>
            </a:r>
            <a:r>
              <a:rPr lang="en-US" dirty="0" err="1">
                <a:solidFill>
                  <a:schemeClr val="bg1"/>
                </a:solidFill>
              </a:rPr>
              <a:t>iddah-nya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adalah</a:t>
            </a:r>
            <a:r>
              <a:rPr lang="en-US" dirty="0">
                <a:solidFill>
                  <a:schemeClr val="bg1"/>
                </a:solidFill>
              </a:rPr>
              <a:t>:</a:t>
            </a:r>
          </a:p>
          <a:p>
            <a:r>
              <a:rPr lang="en-US" dirty="0">
                <a:solidFill>
                  <a:schemeClr val="bg1"/>
                </a:solidFill>
              </a:rPr>
              <a:t>       1) </a:t>
            </a:r>
            <a:r>
              <a:rPr lang="en-US" dirty="0" err="1">
                <a:solidFill>
                  <a:schemeClr val="bg1"/>
                </a:solidFill>
              </a:rPr>
              <a:t>Bagi</a:t>
            </a:r>
            <a:r>
              <a:rPr lang="en-US" dirty="0">
                <a:solidFill>
                  <a:schemeClr val="bg1"/>
                </a:solidFill>
              </a:rPr>
              <a:t> yang </a:t>
            </a:r>
            <a:r>
              <a:rPr lang="en-US" dirty="0" err="1">
                <a:solidFill>
                  <a:schemeClr val="bg1"/>
                </a:solidFill>
              </a:rPr>
              <a:t>masih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mengalami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menstruasi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masa</a:t>
            </a:r>
            <a:r>
              <a:rPr lang="en-US" dirty="0">
                <a:solidFill>
                  <a:schemeClr val="bg1"/>
                </a:solidFill>
              </a:rPr>
              <a:t> ‘</a:t>
            </a:r>
            <a:r>
              <a:rPr lang="en-US" dirty="0" err="1">
                <a:solidFill>
                  <a:schemeClr val="bg1"/>
                </a:solidFill>
              </a:rPr>
              <a:t>iddah-nya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ialah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tiga</a:t>
            </a:r>
            <a:r>
              <a:rPr lang="en-US" dirty="0">
                <a:solidFill>
                  <a:schemeClr val="bg1"/>
                </a:solidFill>
              </a:rPr>
              <a:t> kali </a:t>
            </a:r>
            <a:r>
              <a:rPr lang="en-US" dirty="0" err="1">
                <a:solidFill>
                  <a:schemeClr val="bg1"/>
                </a:solidFill>
              </a:rPr>
              <a:t>suci</a:t>
            </a:r>
            <a:r>
              <a:rPr lang="en-US" dirty="0">
                <a:solidFill>
                  <a:schemeClr val="bg1"/>
                </a:solidFill>
              </a:rPr>
              <a:t>. (Q.S. Al-</a:t>
            </a:r>
            <a:r>
              <a:rPr lang="en-US" dirty="0" err="1">
                <a:solidFill>
                  <a:schemeClr val="bg1"/>
                </a:solidFill>
              </a:rPr>
              <a:t>Baqarah</a:t>
            </a:r>
            <a:r>
              <a:rPr lang="en-US" dirty="0">
                <a:solidFill>
                  <a:schemeClr val="bg1"/>
                </a:solidFill>
              </a:rPr>
              <a:t>, 2: 228)</a:t>
            </a:r>
          </a:p>
          <a:p>
            <a:r>
              <a:rPr lang="en-US" dirty="0">
                <a:solidFill>
                  <a:schemeClr val="bg1"/>
                </a:solidFill>
              </a:rPr>
              <a:t>       2)</a:t>
            </a:r>
            <a:r>
              <a:rPr lang="en-US" dirty="0" err="1">
                <a:solidFill>
                  <a:schemeClr val="bg1"/>
                </a:solidFill>
              </a:rPr>
              <a:t>Bagi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istri</a:t>
            </a:r>
            <a:r>
              <a:rPr lang="en-US" dirty="0">
                <a:solidFill>
                  <a:schemeClr val="bg1"/>
                </a:solidFill>
              </a:rPr>
              <a:t> yang </a:t>
            </a:r>
            <a:r>
              <a:rPr lang="en-US" dirty="0" err="1">
                <a:solidFill>
                  <a:schemeClr val="bg1"/>
                </a:solidFill>
              </a:rPr>
              <a:t>tidak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mengalami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menstruasi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misalnya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karena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usia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tua</a:t>
            </a:r>
            <a:r>
              <a:rPr lang="en-US" dirty="0">
                <a:solidFill>
                  <a:schemeClr val="bg1"/>
                </a:solidFill>
              </a:rPr>
              <a:t> (menopause), </a:t>
            </a:r>
            <a:r>
              <a:rPr lang="en-US" dirty="0" err="1">
                <a:solidFill>
                  <a:schemeClr val="bg1"/>
                </a:solidFill>
              </a:rPr>
              <a:t>masa</a:t>
            </a:r>
            <a:r>
              <a:rPr lang="en-US" dirty="0">
                <a:solidFill>
                  <a:schemeClr val="bg1"/>
                </a:solidFill>
              </a:rPr>
              <a:t> ‘</a:t>
            </a:r>
            <a:r>
              <a:rPr lang="en-US" dirty="0" err="1">
                <a:solidFill>
                  <a:schemeClr val="bg1"/>
                </a:solidFill>
              </a:rPr>
              <a:t>iddah-nya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adalah</a:t>
            </a:r>
            <a:r>
              <a:rPr lang="en-US" dirty="0">
                <a:solidFill>
                  <a:schemeClr val="bg1"/>
                </a:solidFill>
              </a:rPr>
              <a:t> 3 </a:t>
            </a:r>
            <a:r>
              <a:rPr lang="en-US" dirty="0" err="1">
                <a:solidFill>
                  <a:schemeClr val="bg1"/>
                </a:solidFill>
              </a:rPr>
              <a:t>bulan</a:t>
            </a:r>
            <a:r>
              <a:rPr lang="en-US" dirty="0">
                <a:solidFill>
                  <a:schemeClr val="bg1"/>
                </a:solidFill>
              </a:rPr>
              <a:t>. (Q.S. At-</a:t>
            </a:r>
            <a:r>
              <a:rPr lang="en-US" dirty="0" err="1">
                <a:solidFill>
                  <a:schemeClr val="bg1"/>
                </a:solidFill>
              </a:rPr>
              <a:t>Talaq</a:t>
            </a:r>
            <a:r>
              <a:rPr lang="en-US" dirty="0">
                <a:solidFill>
                  <a:schemeClr val="bg1"/>
                </a:solidFill>
              </a:rPr>
              <a:t>, 65: 4)</a:t>
            </a:r>
          </a:p>
          <a:p>
            <a:r>
              <a:rPr lang="en-US" dirty="0">
                <a:solidFill>
                  <a:schemeClr val="bg1"/>
                </a:solidFill>
              </a:rPr>
              <a:t>       3) </a:t>
            </a:r>
            <a:r>
              <a:rPr lang="en-US" dirty="0" err="1">
                <a:solidFill>
                  <a:schemeClr val="bg1"/>
                </a:solidFill>
              </a:rPr>
              <a:t>Bagi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istri</a:t>
            </a:r>
            <a:r>
              <a:rPr lang="en-US" dirty="0">
                <a:solidFill>
                  <a:schemeClr val="bg1"/>
                </a:solidFill>
              </a:rPr>
              <a:t> yang </a:t>
            </a:r>
            <a:r>
              <a:rPr lang="en-US" dirty="0" err="1">
                <a:solidFill>
                  <a:schemeClr val="bg1"/>
                </a:solidFill>
              </a:rPr>
              <a:t>sedang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mengandung</a:t>
            </a:r>
            <a:r>
              <a:rPr lang="en-US" dirty="0">
                <a:solidFill>
                  <a:schemeClr val="bg1"/>
                </a:solidFill>
              </a:rPr>
              <a:t>, </a:t>
            </a:r>
          </a:p>
          <a:p>
            <a:r>
              <a:rPr lang="en-US" dirty="0" err="1">
                <a:solidFill>
                  <a:schemeClr val="bg1"/>
                </a:solidFill>
              </a:rPr>
              <a:t>masa</a:t>
            </a:r>
            <a:r>
              <a:rPr lang="en-US" dirty="0">
                <a:solidFill>
                  <a:schemeClr val="bg1"/>
                </a:solidFill>
              </a:rPr>
              <a:t> ‘</a:t>
            </a:r>
            <a:r>
              <a:rPr lang="en-US" dirty="0" err="1">
                <a:solidFill>
                  <a:schemeClr val="bg1"/>
                </a:solidFill>
              </a:rPr>
              <a:t>iddah-nya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ialah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sampai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dengan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melahirkan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kandungannya</a:t>
            </a:r>
            <a:r>
              <a:rPr lang="en-US" dirty="0">
                <a:solidFill>
                  <a:schemeClr val="bg1"/>
                </a:solidFill>
              </a:rPr>
              <a:t> (Q.S. At-</a:t>
            </a:r>
            <a:r>
              <a:rPr lang="en-US" dirty="0" err="1">
                <a:solidFill>
                  <a:schemeClr val="bg1"/>
                </a:solidFill>
              </a:rPr>
              <a:t>Talaq</a:t>
            </a:r>
            <a:r>
              <a:rPr lang="en-US" dirty="0">
                <a:solidFill>
                  <a:schemeClr val="bg1"/>
                </a:solidFill>
              </a:rPr>
              <a:t>, 65: 4)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147220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6000" r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Indonesia, kata </a:t>
            </a:r>
            <a:r>
              <a:rPr lang="en-US" dirty="0" err="1"/>
              <a:t>nikah</a:t>
            </a:r>
            <a:r>
              <a:rPr lang="en-US" dirty="0"/>
              <a:t>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/>
              <a:t>berkumpul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bersatu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istilah</a:t>
            </a:r>
            <a:r>
              <a:rPr lang="en-US" dirty="0"/>
              <a:t> </a:t>
            </a:r>
            <a:r>
              <a:rPr lang="en-US" dirty="0" err="1"/>
              <a:t>syariat</a:t>
            </a:r>
            <a:r>
              <a:rPr lang="en-US" dirty="0"/>
              <a:t>, </a:t>
            </a:r>
            <a:r>
              <a:rPr lang="en-US" dirty="0" err="1"/>
              <a:t>nikah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akad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mengikatkan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laki-laki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perempuan</a:t>
            </a:r>
            <a:r>
              <a:rPr lang="en-US" dirty="0"/>
              <a:t>,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ridho</a:t>
            </a:r>
            <a:r>
              <a:rPr lang="en-US" dirty="0"/>
              <a:t> Allah </a:t>
            </a:r>
            <a:r>
              <a:rPr lang="en-US" dirty="0" err="1"/>
              <a:t>swt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1. </a:t>
            </a:r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/>
              <a:t>Munakahat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57948346"/>
      </p:ext>
    </p:extLst>
  </p:cSld>
  <p:clrMapOvr>
    <a:masterClrMapping/>
  </p:clrMapOvr>
  <p:transition spd="slow">
    <p:wip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  </a:t>
            </a:r>
            <a:r>
              <a:rPr lang="en-US" dirty="0" err="1"/>
              <a:t>Rujuk</a:t>
            </a:r>
            <a:r>
              <a:rPr lang="en-US" dirty="0"/>
              <a:t>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kembalinya</a:t>
            </a:r>
            <a:r>
              <a:rPr lang="en-US" dirty="0"/>
              <a:t> </a:t>
            </a:r>
            <a:r>
              <a:rPr lang="en-US" dirty="0" err="1"/>
              <a:t>suami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ikatan</a:t>
            </a:r>
            <a:r>
              <a:rPr lang="en-US" dirty="0"/>
              <a:t> </a:t>
            </a:r>
            <a:r>
              <a:rPr lang="en-US" dirty="0" err="1"/>
              <a:t>nikah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istrinya</a:t>
            </a:r>
            <a:r>
              <a:rPr lang="en-US" dirty="0"/>
              <a:t>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semula</a:t>
            </a:r>
            <a:r>
              <a:rPr lang="en-US" dirty="0"/>
              <a:t>, </a:t>
            </a:r>
            <a:r>
              <a:rPr lang="en-US" dirty="0" err="1"/>
              <a:t>selama</a:t>
            </a:r>
            <a:r>
              <a:rPr lang="en-US" dirty="0"/>
              <a:t> </a:t>
            </a:r>
            <a:r>
              <a:rPr lang="en-US" dirty="0" err="1"/>
              <a:t>istrinya</a:t>
            </a:r>
            <a:r>
              <a:rPr lang="en-US" dirty="0"/>
              <a:t>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masa</a:t>
            </a:r>
            <a:r>
              <a:rPr lang="en-US" dirty="0"/>
              <a:t> ‘</a:t>
            </a:r>
            <a:r>
              <a:rPr lang="en-US" dirty="0" err="1"/>
              <a:t>iddah</a:t>
            </a:r>
            <a:r>
              <a:rPr lang="en-US" dirty="0"/>
              <a:t> </a:t>
            </a:r>
            <a:r>
              <a:rPr lang="en-US" dirty="0" err="1"/>
              <a:t>raj’iyah</a:t>
            </a:r>
            <a:r>
              <a:rPr lang="en-US" dirty="0"/>
              <a:t>.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rujuk</a:t>
            </a:r>
            <a:r>
              <a:rPr lang="en-US" dirty="0"/>
              <a:t> </a:t>
            </a:r>
            <a:r>
              <a:rPr lang="en-US" dirty="0" err="1"/>
              <a:t>asalnya</a:t>
            </a:r>
            <a:r>
              <a:rPr lang="en-US" dirty="0"/>
              <a:t> </a:t>
            </a:r>
            <a:r>
              <a:rPr lang="en-US" dirty="0" err="1"/>
              <a:t>mubah</a:t>
            </a:r>
            <a:r>
              <a:rPr lang="en-US" dirty="0"/>
              <a:t>, </a:t>
            </a:r>
            <a:r>
              <a:rPr lang="en-US" dirty="0" err="1"/>
              <a:t>artinya</a:t>
            </a:r>
            <a:r>
              <a:rPr lang="en-US" dirty="0"/>
              <a:t> </a:t>
            </a:r>
            <a:r>
              <a:rPr lang="en-US" dirty="0" err="1"/>
              <a:t>boleh</a:t>
            </a:r>
            <a:r>
              <a:rPr lang="en-US" dirty="0"/>
              <a:t> </a:t>
            </a:r>
            <a:r>
              <a:rPr lang="en-US" dirty="0" err="1"/>
              <a:t>rujuk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boleh</a:t>
            </a:r>
            <a:r>
              <a:rPr lang="en-US" dirty="0"/>
              <a:t> pula </a:t>
            </a:r>
            <a:r>
              <a:rPr lang="en-US" dirty="0" err="1"/>
              <a:t>tidak</a:t>
            </a:r>
            <a:r>
              <a:rPr lang="en-US" dirty="0"/>
              <a:t>. Akan </a:t>
            </a:r>
            <a:r>
              <a:rPr lang="en-US" dirty="0" err="1"/>
              <a:t>tetapi</a:t>
            </a:r>
            <a:r>
              <a:rPr lang="en-US" dirty="0"/>
              <a:t>,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rujuk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berubah</a:t>
            </a:r>
            <a:r>
              <a:rPr lang="en-US" dirty="0"/>
              <a:t>,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:</a:t>
            </a:r>
          </a:p>
          <a:p>
            <a:r>
              <a:rPr lang="en-US" dirty="0"/>
              <a:t>      1. </a:t>
            </a:r>
            <a:r>
              <a:rPr lang="en-US" dirty="0" err="1"/>
              <a:t>Sunah</a:t>
            </a:r>
            <a:r>
              <a:rPr lang="en-US" dirty="0"/>
              <a:t>, </a:t>
            </a:r>
            <a:r>
              <a:rPr lang="en-US" dirty="0" err="1"/>
              <a:t>misalnya</a:t>
            </a:r>
            <a:r>
              <a:rPr lang="en-US" dirty="0"/>
              <a:t> 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rujuknya</a:t>
            </a:r>
            <a:r>
              <a:rPr lang="en-US" dirty="0"/>
              <a:t> </a:t>
            </a:r>
            <a:r>
              <a:rPr lang="en-US" dirty="0" err="1"/>
              <a:t>suami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istrinya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niat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Allah,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memperbaiki</a:t>
            </a:r>
            <a:r>
              <a:rPr lang="en-US" dirty="0"/>
              <a:t> </a:t>
            </a:r>
            <a:r>
              <a:rPr lang="en-US" dirty="0" err="1"/>
              <a:t>sikap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bertekad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menjadikan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tangganya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tangga</a:t>
            </a:r>
            <a:r>
              <a:rPr lang="en-US" dirty="0"/>
              <a:t> </a:t>
            </a:r>
            <a:r>
              <a:rPr lang="en-US" dirty="0" err="1"/>
              <a:t>bahagia</a:t>
            </a:r>
            <a:r>
              <a:rPr lang="en-US" dirty="0"/>
              <a:t>.</a:t>
            </a:r>
          </a:p>
          <a:p>
            <a:r>
              <a:rPr lang="en-US" dirty="0"/>
              <a:t>      2. </a:t>
            </a:r>
            <a:r>
              <a:rPr lang="en-US" dirty="0" err="1"/>
              <a:t>Wajib</a:t>
            </a:r>
            <a:r>
              <a:rPr lang="en-US" dirty="0"/>
              <a:t>, </a:t>
            </a:r>
            <a:r>
              <a:rPr lang="en-US" dirty="0" err="1"/>
              <a:t>misalnya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suami</a:t>
            </a:r>
            <a:r>
              <a:rPr lang="en-US" dirty="0"/>
              <a:t> </a:t>
            </a:r>
            <a:r>
              <a:rPr lang="en-US" dirty="0" err="1"/>
              <a:t>mentalak</a:t>
            </a:r>
            <a:r>
              <a:rPr lang="en-US" dirty="0"/>
              <a:t>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istinya</a:t>
            </a:r>
            <a:r>
              <a:rPr lang="en-US" dirty="0"/>
              <a:t>, </a:t>
            </a:r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mentalaknya</a:t>
            </a:r>
            <a:r>
              <a:rPr lang="en-US" dirty="0"/>
              <a:t>, </a:t>
            </a:r>
            <a:r>
              <a:rPr lang="en-US" dirty="0" err="1"/>
              <a:t>ia</a:t>
            </a:r>
            <a:r>
              <a:rPr lang="en-US" dirty="0"/>
              <a:t> 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menyempurnakan</a:t>
            </a:r>
            <a:r>
              <a:rPr lang="en-US" dirty="0"/>
              <a:t> </a:t>
            </a:r>
            <a:r>
              <a:rPr lang="en-US" dirty="0" err="1"/>
              <a:t>pembagian</a:t>
            </a:r>
            <a:r>
              <a:rPr lang="en-US" dirty="0"/>
              <a:t> </a:t>
            </a:r>
            <a:r>
              <a:rPr lang="en-US" dirty="0" err="1"/>
              <a:t>waktunya</a:t>
            </a:r>
            <a:r>
              <a:rPr lang="en-US" dirty="0"/>
              <a:t>.</a:t>
            </a:r>
          </a:p>
          <a:p>
            <a:r>
              <a:rPr lang="en-US" dirty="0"/>
              <a:t>3. </a:t>
            </a:r>
            <a:r>
              <a:rPr lang="en-US" dirty="0" err="1"/>
              <a:t>Makruh</a:t>
            </a:r>
            <a:r>
              <a:rPr lang="en-US" dirty="0"/>
              <a:t> (</a:t>
            </a:r>
            <a:r>
              <a:rPr lang="en-US" dirty="0" err="1"/>
              <a:t>dibenci</a:t>
            </a:r>
            <a:r>
              <a:rPr lang="en-US" dirty="0"/>
              <a:t>), 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meneruskan</a:t>
            </a:r>
            <a:r>
              <a:rPr lang="en-US" dirty="0"/>
              <a:t> </a:t>
            </a:r>
            <a:r>
              <a:rPr lang="en-US" dirty="0" err="1"/>
              <a:t>perceraian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bermanfaat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rujuk</a:t>
            </a:r>
            <a:r>
              <a:rPr lang="en-US" dirty="0"/>
              <a:t>.</a:t>
            </a:r>
          </a:p>
          <a:p>
            <a:r>
              <a:rPr lang="en-US" dirty="0"/>
              <a:t>      4. Haram, </a:t>
            </a:r>
            <a:r>
              <a:rPr lang="en-US" dirty="0" err="1"/>
              <a:t>misalnya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maksud</a:t>
            </a:r>
            <a:r>
              <a:rPr lang="en-US" dirty="0"/>
              <a:t> </a:t>
            </a:r>
            <a:r>
              <a:rPr lang="en-US" dirty="0" err="1"/>
              <a:t>rujuknya</a:t>
            </a:r>
            <a:r>
              <a:rPr lang="en-US" dirty="0"/>
              <a:t> </a:t>
            </a:r>
            <a:r>
              <a:rPr lang="en-US" dirty="0" err="1"/>
              <a:t>suami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menyakiti</a:t>
            </a:r>
            <a:r>
              <a:rPr lang="en-US" dirty="0"/>
              <a:t> </a:t>
            </a:r>
            <a:r>
              <a:rPr lang="en-US" dirty="0" err="1"/>
              <a:t>istri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mendurhakai</a:t>
            </a:r>
            <a:r>
              <a:rPr lang="en-US" dirty="0"/>
              <a:t> Allah SWT.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10. </a:t>
            </a:r>
            <a:r>
              <a:rPr lang="en-US" dirty="0" err="1"/>
              <a:t>Rujuk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195854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72000" b="-7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/>
              <a:t>Rukun</a:t>
            </a:r>
            <a:r>
              <a:rPr lang="en-US" dirty="0"/>
              <a:t> </a:t>
            </a:r>
            <a:r>
              <a:rPr lang="en-US" dirty="0" err="1"/>
              <a:t>rujuk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4 </a:t>
            </a:r>
            <a:r>
              <a:rPr lang="en-US" dirty="0" err="1"/>
              <a:t>macam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:</a:t>
            </a:r>
          </a:p>
          <a:p>
            <a:r>
              <a:rPr lang="en-US" dirty="0"/>
              <a:t>      1.  </a:t>
            </a:r>
            <a:r>
              <a:rPr lang="en-US" dirty="0" err="1"/>
              <a:t>Istri</a:t>
            </a:r>
            <a:r>
              <a:rPr lang="en-US" dirty="0"/>
              <a:t>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bercampur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suami</a:t>
            </a:r>
            <a:r>
              <a:rPr lang="en-US" dirty="0"/>
              <a:t> yang </a:t>
            </a:r>
            <a:r>
              <a:rPr lang="en-US" dirty="0" err="1"/>
              <a:t>mentalaknya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berada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masa</a:t>
            </a:r>
            <a:r>
              <a:rPr lang="en-US" dirty="0"/>
              <a:t> ‘</a:t>
            </a:r>
            <a:r>
              <a:rPr lang="en-US" dirty="0" err="1"/>
              <a:t>iddah</a:t>
            </a:r>
            <a:r>
              <a:rPr lang="en-US" dirty="0"/>
              <a:t> </a:t>
            </a:r>
            <a:r>
              <a:rPr lang="en-US" dirty="0" err="1"/>
              <a:t>raj’iyah</a:t>
            </a:r>
            <a:r>
              <a:rPr lang="en-US" dirty="0"/>
              <a:t>. </a:t>
            </a:r>
          </a:p>
          <a:p>
            <a:r>
              <a:rPr lang="en-US" dirty="0"/>
              <a:t>      2.  </a:t>
            </a:r>
            <a:r>
              <a:rPr lang="en-US" dirty="0" err="1"/>
              <a:t>Keinginan</a:t>
            </a:r>
            <a:r>
              <a:rPr lang="en-US" dirty="0"/>
              <a:t> </a:t>
            </a:r>
            <a:r>
              <a:rPr lang="en-US" dirty="0" err="1"/>
              <a:t>rujuk</a:t>
            </a:r>
            <a:r>
              <a:rPr lang="en-US" dirty="0"/>
              <a:t> </a:t>
            </a:r>
            <a:r>
              <a:rPr lang="en-US" dirty="0" err="1"/>
              <a:t>suami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kehendak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,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dipaksa</a:t>
            </a:r>
            <a:r>
              <a:rPr lang="en-US" dirty="0"/>
              <a:t>.</a:t>
            </a:r>
          </a:p>
          <a:p>
            <a:r>
              <a:rPr lang="en-US" dirty="0"/>
              <a:t>      3.  Ada </a:t>
            </a:r>
            <a:r>
              <a:rPr lang="en-US" dirty="0" err="1"/>
              <a:t>dua</a:t>
            </a:r>
            <a:r>
              <a:rPr lang="en-US" dirty="0"/>
              <a:t> orang </a:t>
            </a:r>
            <a:r>
              <a:rPr lang="en-US" dirty="0" err="1"/>
              <a:t>saksi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orang </a:t>
            </a:r>
            <a:r>
              <a:rPr lang="en-US" dirty="0" err="1"/>
              <a:t>laki-laki</a:t>
            </a:r>
            <a:r>
              <a:rPr lang="en-US" dirty="0"/>
              <a:t> yang </a:t>
            </a:r>
            <a:r>
              <a:rPr lang="en-US" dirty="0" err="1"/>
              <a:t>adil</a:t>
            </a:r>
            <a:r>
              <a:rPr lang="en-US" dirty="0"/>
              <a:t>. (Q.S. At-</a:t>
            </a:r>
            <a:r>
              <a:rPr lang="en-US" dirty="0" err="1"/>
              <a:t>Talaq</a:t>
            </a:r>
            <a:r>
              <a:rPr lang="en-US" dirty="0"/>
              <a:t>, 65: 2)</a:t>
            </a:r>
          </a:p>
          <a:p>
            <a:r>
              <a:rPr lang="en-US" dirty="0"/>
              <a:t>      4. Ada </a:t>
            </a:r>
            <a:r>
              <a:rPr lang="en-US" dirty="0" err="1"/>
              <a:t>sigat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ucapan</a:t>
            </a:r>
            <a:r>
              <a:rPr lang="en-US" dirty="0"/>
              <a:t> </a:t>
            </a:r>
            <a:r>
              <a:rPr lang="en-US" dirty="0" err="1"/>
              <a:t>rujuk</a:t>
            </a:r>
            <a:r>
              <a:rPr lang="en-US" dirty="0"/>
              <a:t>, </a:t>
            </a:r>
            <a:r>
              <a:rPr lang="en-US" dirty="0" err="1"/>
              <a:t>misalnya</a:t>
            </a:r>
            <a:r>
              <a:rPr lang="en-US" dirty="0"/>
              <a:t> </a:t>
            </a:r>
            <a:r>
              <a:rPr lang="en-US" dirty="0" err="1"/>
              <a:t>suami</a:t>
            </a:r>
            <a:r>
              <a:rPr lang="en-US" dirty="0"/>
              <a:t> </a:t>
            </a:r>
            <a:r>
              <a:rPr lang="en-US" dirty="0" err="1"/>
              <a:t>berkata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istri</a:t>
            </a:r>
            <a:r>
              <a:rPr lang="en-US" dirty="0"/>
              <a:t> yang </a:t>
            </a:r>
            <a:r>
              <a:rPr lang="en-US" dirty="0" err="1"/>
              <a:t>diceraikannya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berada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masa</a:t>
            </a:r>
            <a:r>
              <a:rPr lang="en-US" dirty="0"/>
              <a:t> ‘</a:t>
            </a:r>
            <a:r>
              <a:rPr lang="en-US" dirty="0" err="1"/>
              <a:t>iddah</a:t>
            </a:r>
            <a:r>
              <a:rPr lang="en-US" dirty="0"/>
              <a:t> </a:t>
            </a:r>
            <a:r>
              <a:rPr lang="en-US" dirty="0" err="1"/>
              <a:t>raj’iyah</a:t>
            </a:r>
            <a:r>
              <a:rPr lang="en-US" dirty="0"/>
              <a:t>, “</a:t>
            </a:r>
            <a:r>
              <a:rPr lang="en-US" dirty="0" err="1"/>
              <a:t>Saya</a:t>
            </a:r>
            <a:r>
              <a:rPr lang="en-US" dirty="0"/>
              <a:t> </a:t>
            </a:r>
            <a:r>
              <a:rPr lang="en-US" dirty="0" err="1"/>
              <a:t>rujuk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engkau</a:t>
            </a:r>
            <a:r>
              <a:rPr lang="en-US" dirty="0"/>
              <a:t>!”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32660472"/>
      </p:ext>
    </p:extLst>
  </p:cSld>
  <p:clrMapOvr>
    <a:masterClrMapping/>
  </p:clrMapOvr>
  <p:transition spd="slow">
    <p:pull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dirty="0" err="1">
                <a:solidFill>
                  <a:schemeClr val="tx1"/>
                </a:solidFill>
              </a:rPr>
              <a:t>Pengertian</a:t>
            </a:r>
            <a:r>
              <a:rPr lang="en-US" sz="2800" dirty="0">
                <a:solidFill>
                  <a:schemeClr val="tx1"/>
                </a:solidFill>
              </a:rPr>
              <a:t> : </a:t>
            </a:r>
          </a:p>
          <a:p>
            <a:pPr marL="0" indent="0">
              <a:buNone/>
            </a:pPr>
            <a:r>
              <a:rPr lang="en-US" sz="2800" dirty="0" err="1">
                <a:solidFill>
                  <a:schemeClr val="tx1"/>
                </a:solidFill>
              </a:rPr>
              <a:t>Suatu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pertalian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antara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seorang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laki-laki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dan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perempuan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dimana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dalam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Hukum</a:t>
            </a:r>
            <a:r>
              <a:rPr lang="en-US" sz="2800" dirty="0">
                <a:solidFill>
                  <a:schemeClr val="tx1"/>
                </a:solidFill>
              </a:rPr>
              <a:t> Islam </a:t>
            </a:r>
            <a:r>
              <a:rPr lang="en-US" sz="2800" dirty="0" err="1">
                <a:solidFill>
                  <a:schemeClr val="tx1"/>
                </a:solidFill>
              </a:rPr>
              <a:t>dilarang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melakukan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pernikahan</a:t>
            </a:r>
            <a:r>
              <a:rPr lang="en-US" sz="28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7756263" cy="105425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11.Larangan </a:t>
            </a:r>
            <a:r>
              <a:rPr lang="en-US" dirty="0" err="1">
                <a:solidFill>
                  <a:schemeClr val="tx1"/>
                </a:solidFill>
              </a:rPr>
              <a:t>Pernikahan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7797615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8495" y="2362200"/>
            <a:ext cx="7745505" cy="3877815"/>
          </a:xfrm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Perbedaan</a:t>
            </a:r>
            <a:r>
              <a:rPr lang="en-US" b="1" dirty="0">
                <a:solidFill>
                  <a:schemeClr val="bg1"/>
                </a:solidFill>
              </a:rPr>
              <a:t> Agama</a:t>
            </a:r>
          </a:p>
          <a:p>
            <a:r>
              <a:rPr lang="en-US" b="1" dirty="0" err="1">
                <a:solidFill>
                  <a:schemeClr val="bg1"/>
                </a:solidFill>
              </a:rPr>
              <a:t>Hubungan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Darah</a:t>
            </a:r>
            <a:endParaRPr lang="en-US" b="1" dirty="0">
              <a:solidFill>
                <a:schemeClr val="bg1"/>
              </a:solidFill>
            </a:endParaRPr>
          </a:p>
          <a:p>
            <a:r>
              <a:rPr lang="en-US" b="1" dirty="0" err="1">
                <a:solidFill>
                  <a:schemeClr val="bg1"/>
                </a:solidFill>
              </a:rPr>
              <a:t>Hubungan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Pernikahan</a:t>
            </a:r>
            <a:endParaRPr lang="en-US" b="1" dirty="0">
              <a:solidFill>
                <a:schemeClr val="bg1"/>
              </a:solidFill>
            </a:endParaRPr>
          </a:p>
          <a:p>
            <a:r>
              <a:rPr lang="en-US" b="1" dirty="0" err="1">
                <a:solidFill>
                  <a:schemeClr val="bg1"/>
                </a:solidFill>
              </a:rPr>
              <a:t>Hubungan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sepersusuan</a:t>
            </a:r>
            <a:endParaRPr lang="en-US" b="1" dirty="0">
              <a:solidFill>
                <a:schemeClr val="bg1"/>
              </a:solidFill>
            </a:endParaRPr>
          </a:p>
          <a:p>
            <a:r>
              <a:rPr lang="en-US" b="1" dirty="0" err="1">
                <a:solidFill>
                  <a:schemeClr val="bg1"/>
                </a:solidFill>
              </a:rPr>
              <a:t>Diharamkan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untuk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sementara</a:t>
            </a:r>
            <a:endParaRPr lang="en-US" b="1" dirty="0">
              <a:solidFill>
                <a:schemeClr val="bg1"/>
              </a:solidFill>
            </a:endParaRPr>
          </a:p>
          <a:p>
            <a:r>
              <a:rPr lang="en-US" b="1" dirty="0" err="1">
                <a:solidFill>
                  <a:schemeClr val="bg1"/>
                </a:solidFill>
              </a:rPr>
              <a:t>Larangan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khusus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wanita</a:t>
            </a:r>
            <a:r>
              <a:rPr lang="en-US" b="1" dirty="0">
                <a:solidFill>
                  <a:schemeClr val="bg1"/>
                </a:solidFill>
              </a:rPr>
              <a:t>, </a:t>
            </a:r>
            <a:r>
              <a:rPr lang="en-US" b="1" dirty="0" err="1">
                <a:solidFill>
                  <a:schemeClr val="bg1"/>
                </a:solidFill>
              </a:rPr>
              <a:t>yaitu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Poliandri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</a:rPr>
              <a:t>12. </a:t>
            </a:r>
            <a:r>
              <a:rPr lang="en-US" dirty="0" err="1">
                <a:solidFill>
                  <a:schemeClr val="bg1"/>
                </a:solidFill>
              </a:rPr>
              <a:t>Kelompok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Larangan-Larangan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Pernikahan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701000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667000"/>
            <a:ext cx="7745505" cy="3877815"/>
          </a:xfrm>
        </p:spPr>
        <p:txBody>
          <a:bodyPr>
            <a:normAutofit/>
          </a:bodyPr>
          <a:lstStyle/>
          <a:p>
            <a:r>
              <a:rPr lang="en-US" sz="3200" dirty="0" err="1">
                <a:solidFill>
                  <a:schemeClr val="tx1"/>
                </a:solidFill>
              </a:rPr>
              <a:t>Pertalian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nasab</a:t>
            </a:r>
            <a:endParaRPr lang="en-US" sz="3200" dirty="0">
              <a:solidFill>
                <a:schemeClr val="tx1"/>
              </a:solidFill>
            </a:endParaRPr>
          </a:p>
          <a:p>
            <a:r>
              <a:rPr lang="en-US" sz="3200" dirty="0" err="1">
                <a:solidFill>
                  <a:schemeClr val="tx1"/>
                </a:solidFill>
              </a:rPr>
              <a:t>Pertalian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kerabat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semenda</a:t>
            </a:r>
            <a:endParaRPr lang="en-US" sz="3200" dirty="0">
              <a:solidFill>
                <a:schemeClr val="tx1"/>
              </a:solidFill>
            </a:endParaRPr>
          </a:p>
          <a:p>
            <a:r>
              <a:rPr lang="en-US" sz="3200" dirty="0" err="1">
                <a:solidFill>
                  <a:schemeClr val="tx1"/>
                </a:solidFill>
              </a:rPr>
              <a:t>Pertalian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susuan</a:t>
            </a:r>
            <a:endParaRPr lang="en-US" sz="32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dirty="0">
                <a:solidFill>
                  <a:schemeClr val="tx1"/>
                </a:solidFill>
              </a:rPr>
              <a:t>13. </a:t>
            </a:r>
            <a:r>
              <a:rPr lang="en-US" sz="4800" dirty="0" err="1">
                <a:solidFill>
                  <a:schemeClr val="tx1"/>
                </a:solidFill>
              </a:rPr>
              <a:t>Macam-macam</a:t>
            </a:r>
            <a:r>
              <a:rPr lang="en-US" sz="4800" dirty="0">
                <a:solidFill>
                  <a:schemeClr val="tx1"/>
                </a:solidFill>
              </a:rPr>
              <a:t> </a:t>
            </a:r>
            <a:r>
              <a:rPr lang="en-US" sz="4800" dirty="0" err="1">
                <a:solidFill>
                  <a:schemeClr val="tx1"/>
                </a:solidFill>
              </a:rPr>
              <a:t>Larangan</a:t>
            </a:r>
            <a:r>
              <a:rPr lang="en-US" sz="4800" dirty="0">
                <a:solidFill>
                  <a:schemeClr val="tx1"/>
                </a:solidFill>
              </a:rPr>
              <a:t> </a:t>
            </a:r>
            <a:r>
              <a:rPr lang="en-US" sz="4800" dirty="0" err="1">
                <a:solidFill>
                  <a:schemeClr val="tx1"/>
                </a:solidFill>
              </a:rPr>
              <a:t>Perkawinan</a:t>
            </a:r>
            <a:endParaRPr lang="en-US" sz="4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4219318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5800" y="1371600"/>
            <a:ext cx="7745505" cy="387781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3200" dirty="0">
              <a:solidFill>
                <a:schemeClr val="bg1"/>
              </a:solidFill>
              <a:latin typeface="Bell MT" pitchFamily="18" charset="0"/>
            </a:endParaRPr>
          </a:p>
          <a:p>
            <a:pPr marL="0" indent="0" algn="ctr">
              <a:buNone/>
            </a:pPr>
            <a:endParaRPr lang="en-US" sz="3200" dirty="0">
              <a:solidFill>
                <a:schemeClr val="bg1"/>
              </a:solidFill>
              <a:latin typeface="Bell MT" pitchFamily="18" charset="0"/>
            </a:endParaRPr>
          </a:p>
          <a:p>
            <a:pPr marL="0" indent="0" algn="ctr">
              <a:buNone/>
            </a:pPr>
            <a:endParaRPr lang="en-US" sz="3200" dirty="0">
              <a:solidFill>
                <a:schemeClr val="bg1"/>
              </a:solidFill>
              <a:latin typeface="Bell MT" pitchFamily="18" charset="0"/>
            </a:endParaRPr>
          </a:p>
          <a:p>
            <a:pPr marL="0" indent="0" algn="ctr">
              <a:buNone/>
            </a:pPr>
            <a:r>
              <a:rPr lang="en-US" sz="3200" dirty="0">
                <a:solidFill>
                  <a:schemeClr val="bg1"/>
                </a:solidFill>
                <a:latin typeface="Bell MT" pitchFamily="18" charset="0"/>
              </a:rPr>
              <a:t>WASSALAMUALAIKUM WARRAHMATULLAHI WABARAKATUH</a:t>
            </a:r>
          </a:p>
          <a:p>
            <a:pPr algn="ctr"/>
            <a:endParaRPr lang="en-US" sz="3200" dirty="0">
              <a:solidFill>
                <a:schemeClr val="bg1"/>
              </a:solidFill>
              <a:latin typeface="Bell MT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04748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2. </a:t>
            </a:r>
            <a:r>
              <a:rPr lang="en-US" dirty="0" err="1">
                <a:solidFill>
                  <a:schemeClr val="bg1"/>
                </a:solidFill>
              </a:rPr>
              <a:t>Hukum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Pernikahan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07571" y="2149434"/>
            <a:ext cx="3276600" cy="181296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dirty="0"/>
              <a:t>	</a:t>
            </a:r>
          </a:p>
          <a:p>
            <a:r>
              <a:rPr lang="en-US" sz="1600" dirty="0"/>
              <a:t>	</a:t>
            </a:r>
            <a:r>
              <a:rPr lang="en-US" dirty="0" err="1"/>
              <a:t>Sunah</a:t>
            </a:r>
            <a:endParaRPr lang="en-US" dirty="0"/>
          </a:p>
          <a:p>
            <a:r>
              <a:rPr lang="en-US" dirty="0" err="1"/>
              <a:t>Bagi</a:t>
            </a:r>
            <a:r>
              <a:rPr lang="en-US" dirty="0"/>
              <a:t> orang yang </a:t>
            </a:r>
            <a:r>
              <a:rPr lang="en-US" dirty="0" err="1"/>
              <a:t>ingin</a:t>
            </a:r>
            <a:r>
              <a:rPr lang="en-US" dirty="0"/>
              <a:t> </a:t>
            </a:r>
            <a:r>
              <a:rPr lang="en-US" dirty="0" err="1"/>
              <a:t>menikah</a:t>
            </a:r>
            <a:r>
              <a:rPr lang="en-US" dirty="0"/>
              <a:t>,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menikah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mampu</a:t>
            </a:r>
            <a:r>
              <a:rPr lang="en-US" dirty="0"/>
              <a:t> pula </a:t>
            </a:r>
            <a:r>
              <a:rPr lang="en-US" dirty="0" err="1"/>
              <a:t>mengendalikan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perzinaan</a:t>
            </a:r>
            <a:r>
              <a:rPr lang="en-US" sz="1600" dirty="0"/>
              <a:t>.</a:t>
            </a:r>
          </a:p>
          <a:p>
            <a:pPr algn="ctr"/>
            <a:endParaRPr lang="en-US" sz="1600" dirty="0"/>
          </a:p>
        </p:txBody>
      </p:sp>
      <p:sp>
        <p:nvSpPr>
          <p:cNvPr id="5" name="Rectangle 4"/>
          <p:cNvSpPr/>
          <p:nvPr/>
        </p:nvSpPr>
        <p:spPr>
          <a:xfrm>
            <a:off x="5181600" y="4370119"/>
            <a:ext cx="3276600" cy="180208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dirty="0"/>
              <a:t>	</a:t>
            </a:r>
          </a:p>
          <a:p>
            <a:r>
              <a:rPr lang="en-US" sz="1600" dirty="0"/>
              <a:t>	</a:t>
            </a:r>
            <a:r>
              <a:rPr lang="en-US" dirty="0" err="1"/>
              <a:t>Makruh</a:t>
            </a:r>
            <a:endParaRPr lang="en-US" dirty="0"/>
          </a:p>
          <a:p>
            <a:r>
              <a:rPr lang="en-US" dirty="0" err="1"/>
              <a:t>Bagi</a:t>
            </a:r>
            <a:r>
              <a:rPr lang="en-US" dirty="0"/>
              <a:t> orang yang </a:t>
            </a:r>
            <a:r>
              <a:rPr lang="en-US" dirty="0" err="1"/>
              <a:t>ingin</a:t>
            </a:r>
            <a:r>
              <a:rPr lang="en-US" dirty="0"/>
              <a:t> </a:t>
            </a:r>
            <a:r>
              <a:rPr lang="en-US" dirty="0" err="1"/>
              <a:t>menikah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memberi</a:t>
            </a:r>
            <a:r>
              <a:rPr lang="en-US" dirty="0"/>
              <a:t> </a:t>
            </a:r>
            <a:r>
              <a:rPr lang="en-US" dirty="0" err="1"/>
              <a:t>nafkah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istri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anak-anaknya</a:t>
            </a:r>
            <a:r>
              <a:rPr lang="en-US" dirty="0"/>
              <a:t>.</a:t>
            </a:r>
          </a:p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5181600" y="2149434"/>
            <a:ext cx="3276600" cy="181692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dirty="0"/>
              <a:t>	</a:t>
            </a:r>
          </a:p>
          <a:p>
            <a:r>
              <a:rPr lang="en-US" sz="1600" dirty="0"/>
              <a:t>	 </a:t>
            </a:r>
            <a:r>
              <a:rPr lang="en-US" sz="2000" dirty="0"/>
              <a:t>  </a:t>
            </a:r>
            <a:r>
              <a:rPr lang="en-US" sz="2000" dirty="0" err="1"/>
              <a:t>Wajib</a:t>
            </a:r>
            <a:endParaRPr lang="en-US" sz="2000" dirty="0"/>
          </a:p>
          <a:p>
            <a:r>
              <a:rPr lang="en-US" sz="2000" dirty="0" err="1"/>
              <a:t>Bagi</a:t>
            </a:r>
            <a:r>
              <a:rPr lang="en-US" sz="2000" dirty="0"/>
              <a:t> orang yang </a:t>
            </a:r>
            <a:r>
              <a:rPr lang="en-US" sz="2000" dirty="0" err="1"/>
              <a:t>ingin</a:t>
            </a:r>
            <a:r>
              <a:rPr lang="en-US" sz="2000" dirty="0"/>
              <a:t> </a:t>
            </a:r>
            <a:r>
              <a:rPr lang="en-US" sz="2000" dirty="0" err="1"/>
              <a:t>menikah</a:t>
            </a:r>
            <a:r>
              <a:rPr lang="en-US" sz="2000" dirty="0"/>
              <a:t>, </a:t>
            </a:r>
            <a:r>
              <a:rPr lang="en-US" sz="2000" dirty="0" err="1"/>
              <a:t>mampu</a:t>
            </a:r>
            <a:r>
              <a:rPr lang="en-US" sz="2000" dirty="0"/>
              <a:t> </a:t>
            </a:r>
            <a:r>
              <a:rPr lang="en-US" sz="2000" dirty="0" err="1"/>
              <a:t>menikah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ia</a:t>
            </a:r>
            <a:r>
              <a:rPr lang="en-US" sz="2000" dirty="0"/>
              <a:t> </a:t>
            </a:r>
            <a:r>
              <a:rPr lang="en-US" sz="2000" dirty="0" err="1"/>
              <a:t>khawatir</a:t>
            </a:r>
            <a:r>
              <a:rPr lang="en-US" sz="2000" dirty="0"/>
              <a:t> </a:t>
            </a:r>
            <a:r>
              <a:rPr lang="en-US" sz="2000" dirty="0" err="1"/>
              <a:t>berbuat</a:t>
            </a:r>
            <a:r>
              <a:rPr lang="en-US" sz="2000" dirty="0"/>
              <a:t> </a:t>
            </a:r>
            <a:r>
              <a:rPr lang="en-US" sz="2000" dirty="0" err="1"/>
              <a:t>zina</a:t>
            </a:r>
            <a:r>
              <a:rPr lang="en-US" sz="2000" dirty="0"/>
              <a:t>.</a:t>
            </a:r>
          </a:p>
          <a:p>
            <a:pPr algn="ctr"/>
            <a:endParaRPr lang="en-US" sz="1600" dirty="0"/>
          </a:p>
        </p:txBody>
      </p:sp>
      <p:sp>
        <p:nvSpPr>
          <p:cNvPr id="8" name="Rectangle 7"/>
          <p:cNvSpPr/>
          <p:nvPr/>
        </p:nvSpPr>
        <p:spPr>
          <a:xfrm>
            <a:off x="685800" y="4495800"/>
            <a:ext cx="3276600" cy="16764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600" dirty="0"/>
          </a:p>
          <a:p>
            <a:r>
              <a:rPr lang="en-US" sz="1600" dirty="0"/>
              <a:t>	</a:t>
            </a:r>
            <a:r>
              <a:rPr lang="en-US" dirty="0"/>
              <a:t>Haram</a:t>
            </a:r>
          </a:p>
          <a:p>
            <a:r>
              <a:rPr lang="en-US" dirty="0" err="1"/>
              <a:t>Bagi</a:t>
            </a:r>
            <a:r>
              <a:rPr lang="en-US" dirty="0"/>
              <a:t> orang yang </a:t>
            </a:r>
            <a:r>
              <a:rPr lang="en-US" dirty="0" err="1"/>
              <a:t>berniat</a:t>
            </a:r>
            <a:r>
              <a:rPr lang="en-US" dirty="0"/>
              <a:t> </a:t>
            </a:r>
            <a:r>
              <a:rPr lang="en-US" dirty="0" err="1"/>
              <a:t>buruk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pernikahannya</a:t>
            </a:r>
            <a:r>
              <a:rPr lang="en-US" dirty="0"/>
              <a:t>. </a:t>
            </a:r>
            <a:r>
              <a:rPr lang="en-US" dirty="0" err="1"/>
              <a:t>Seperti</a:t>
            </a:r>
            <a:r>
              <a:rPr lang="en-US" dirty="0"/>
              <a:t> : </a:t>
            </a:r>
            <a:r>
              <a:rPr lang="en-US" dirty="0" err="1"/>
              <a:t>bermaksud</a:t>
            </a:r>
            <a:r>
              <a:rPr lang="en-US" dirty="0"/>
              <a:t> </a:t>
            </a:r>
            <a:r>
              <a:rPr lang="en-US" dirty="0" err="1"/>
              <a:t>menyakiti</a:t>
            </a:r>
            <a:r>
              <a:rPr lang="en-US" dirty="0"/>
              <a:t> </a:t>
            </a:r>
            <a:r>
              <a:rPr lang="en-US" dirty="0" err="1"/>
              <a:t>wanita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ia</a:t>
            </a:r>
            <a:r>
              <a:rPr lang="en-US" dirty="0"/>
              <a:t> </a:t>
            </a:r>
            <a:r>
              <a:rPr lang="en-US" dirty="0" err="1"/>
              <a:t>nikahi</a:t>
            </a:r>
            <a:endParaRPr lang="en-US" dirty="0"/>
          </a:p>
          <a:p>
            <a:pPr algn="ctr"/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xmlns="" val="9672699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    </a:t>
            </a:r>
            <a:r>
              <a:rPr lang="en-US" dirty="0" err="1">
                <a:solidFill>
                  <a:schemeClr val="bg1"/>
                </a:solidFill>
              </a:rPr>
              <a:t>Secara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umum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tujuan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pernikahan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adalah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untuk</a:t>
            </a:r>
            <a:r>
              <a:rPr lang="en-US" dirty="0">
                <a:solidFill>
                  <a:schemeClr val="bg1"/>
                </a:solidFill>
              </a:rPr>
              <a:t>  </a:t>
            </a:r>
            <a:r>
              <a:rPr lang="en-US" dirty="0" err="1">
                <a:solidFill>
                  <a:schemeClr val="bg1"/>
                </a:solidFill>
              </a:rPr>
              <a:t>hajat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manusia</a:t>
            </a:r>
            <a:r>
              <a:rPr lang="en-US" dirty="0">
                <a:solidFill>
                  <a:schemeClr val="bg1"/>
                </a:solidFill>
              </a:rPr>
              <a:t> (</a:t>
            </a:r>
            <a:r>
              <a:rPr lang="en-US" dirty="0" err="1">
                <a:solidFill>
                  <a:schemeClr val="bg1"/>
                </a:solidFill>
              </a:rPr>
              <a:t>pria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terhadap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wanita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atau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sebaliknya</a:t>
            </a:r>
            <a:r>
              <a:rPr lang="en-US" dirty="0">
                <a:solidFill>
                  <a:schemeClr val="bg1"/>
                </a:solidFill>
              </a:rPr>
              <a:t>) </a:t>
            </a:r>
            <a:r>
              <a:rPr lang="en-US" dirty="0" err="1">
                <a:solidFill>
                  <a:schemeClr val="bg1"/>
                </a:solidFill>
              </a:rPr>
              <a:t>dalam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rangka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mewujudkan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rumah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tangga</a:t>
            </a:r>
            <a:r>
              <a:rPr lang="en-US" dirty="0">
                <a:solidFill>
                  <a:schemeClr val="bg1"/>
                </a:solidFill>
              </a:rPr>
              <a:t> yang </a:t>
            </a:r>
            <a:r>
              <a:rPr lang="en-US" dirty="0" err="1">
                <a:solidFill>
                  <a:schemeClr val="bg1"/>
                </a:solidFill>
              </a:rPr>
              <a:t>bahagia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sesuai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dengan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ketentuan-ketentuan</a:t>
            </a:r>
            <a:r>
              <a:rPr lang="en-US" dirty="0">
                <a:solidFill>
                  <a:schemeClr val="bg1"/>
                </a:solidFill>
              </a:rPr>
              <a:t> agama Islam. </a:t>
            </a:r>
            <a:r>
              <a:rPr lang="en-US" dirty="0" err="1">
                <a:solidFill>
                  <a:schemeClr val="bg1"/>
                </a:solidFill>
              </a:rPr>
              <a:t>Secara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terperinci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tujuan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pernikahan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sebagai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berikut</a:t>
            </a:r>
            <a:r>
              <a:rPr lang="en-US" dirty="0">
                <a:solidFill>
                  <a:schemeClr val="bg1"/>
                </a:solidFill>
              </a:rPr>
              <a:t>:</a:t>
            </a:r>
          </a:p>
          <a:p>
            <a:pPr marL="457200" indent="-457200">
              <a:buFont typeface="+mj-lt"/>
              <a:buAutoNum type="alphaLcParenR"/>
            </a:pPr>
            <a:r>
              <a:rPr lang="en-US" dirty="0" err="1">
                <a:solidFill>
                  <a:schemeClr val="bg1"/>
                </a:solidFill>
              </a:rPr>
              <a:t>Untuk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memperoleh</a:t>
            </a:r>
            <a:r>
              <a:rPr lang="en-US" dirty="0">
                <a:solidFill>
                  <a:schemeClr val="bg1"/>
                </a:solidFill>
              </a:rPr>
              <a:t> rasa </a:t>
            </a:r>
            <a:r>
              <a:rPr lang="en-US" dirty="0" err="1">
                <a:solidFill>
                  <a:schemeClr val="bg1"/>
                </a:solidFill>
              </a:rPr>
              <a:t>cinta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kasih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sayang</a:t>
            </a:r>
            <a:r>
              <a:rPr lang="en-US" dirty="0">
                <a:solidFill>
                  <a:schemeClr val="bg1"/>
                </a:solidFill>
              </a:rPr>
              <a:t> (Q.S. </a:t>
            </a:r>
            <a:r>
              <a:rPr lang="en-US" dirty="0" err="1">
                <a:solidFill>
                  <a:schemeClr val="bg1"/>
                </a:solidFill>
              </a:rPr>
              <a:t>Ar</a:t>
            </a:r>
            <a:r>
              <a:rPr lang="en-US" dirty="0">
                <a:solidFill>
                  <a:schemeClr val="bg1"/>
                </a:solidFill>
              </a:rPr>
              <a:t>-Rum,  30: 21) </a:t>
            </a:r>
          </a:p>
          <a:p>
            <a:pPr marL="457200" indent="-457200">
              <a:buFont typeface="+mj-lt"/>
              <a:buAutoNum type="alphaLcParenR"/>
            </a:pPr>
            <a:r>
              <a:rPr lang="en-US" dirty="0" err="1">
                <a:solidFill>
                  <a:schemeClr val="bg1"/>
                </a:solidFill>
              </a:rPr>
              <a:t>Untuk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memperoleh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ketenangan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hidup</a:t>
            </a:r>
            <a:r>
              <a:rPr lang="en-US" dirty="0">
                <a:solidFill>
                  <a:schemeClr val="bg1"/>
                </a:solidFill>
              </a:rPr>
              <a:t> (</a:t>
            </a:r>
            <a:r>
              <a:rPr lang="en-US" dirty="0" err="1">
                <a:solidFill>
                  <a:schemeClr val="bg1"/>
                </a:solidFill>
              </a:rPr>
              <a:t>sakinah</a:t>
            </a:r>
            <a:r>
              <a:rPr lang="en-US" dirty="0">
                <a:solidFill>
                  <a:schemeClr val="bg1"/>
                </a:solidFill>
              </a:rPr>
              <a:t>) (Q.S. </a:t>
            </a:r>
            <a:r>
              <a:rPr lang="en-US" dirty="0" err="1">
                <a:solidFill>
                  <a:schemeClr val="bg1"/>
                </a:solidFill>
              </a:rPr>
              <a:t>Ar</a:t>
            </a:r>
            <a:r>
              <a:rPr lang="en-US" dirty="0">
                <a:solidFill>
                  <a:schemeClr val="bg1"/>
                </a:solidFill>
              </a:rPr>
              <a:t>-Rum, 30:21)  </a:t>
            </a:r>
          </a:p>
          <a:p>
            <a:pPr marL="457200" indent="-457200">
              <a:buFont typeface="+mj-lt"/>
              <a:buAutoNum type="alphaLcParenR"/>
            </a:pPr>
            <a:r>
              <a:rPr lang="en-US" dirty="0" err="1">
                <a:solidFill>
                  <a:schemeClr val="bg1"/>
                </a:solidFill>
              </a:rPr>
              <a:t>Untuk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mewujudkan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keluarga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bahagia</a:t>
            </a:r>
            <a:r>
              <a:rPr lang="en-US" dirty="0">
                <a:solidFill>
                  <a:schemeClr val="bg1"/>
                </a:solidFill>
              </a:rPr>
              <a:t> di </a:t>
            </a:r>
            <a:r>
              <a:rPr lang="en-US" dirty="0" err="1">
                <a:solidFill>
                  <a:schemeClr val="bg1"/>
                </a:solidFill>
              </a:rPr>
              <a:t>dunia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akhirat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56263" cy="1054250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3. </a:t>
            </a:r>
            <a:r>
              <a:rPr lang="en-US" dirty="0" err="1">
                <a:solidFill>
                  <a:schemeClr val="bg1"/>
                </a:solidFill>
              </a:rPr>
              <a:t>Tujuan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Pernikahan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092064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Font typeface="Wingdings" pitchFamily="2" charset="2"/>
              <a:buChar char="v"/>
            </a:pPr>
            <a:r>
              <a:rPr lang="en-US" dirty="0"/>
              <a:t>Ada </a:t>
            </a:r>
            <a:r>
              <a:rPr lang="en-US" dirty="0" err="1"/>
              <a:t>calon</a:t>
            </a:r>
            <a:r>
              <a:rPr lang="en-US" dirty="0"/>
              <a:t> </a:t>
            </a:r>
            <a:r>
              <a:rPr lang="en-US" dirty="0" err="1"/>
              <a:t>suami</a:t>
            </a:r>
            <a:endParaRPr lang="en-US" dirty="0"/>
          </a:p>
          <a:p>
            <a:pPr>
              <a:buFont typeface="Wingdings" pitchFamily="2" charset="2"/>
              <a:buChar char="v"/>
            </a:pPr>
            <a:r>
              <a:rPr lang="en-US" dirty="0"/>
              <a:t>Ada </a:t>
            </a:r>
            <a:r>
              <a:rPr lang="en-US" dirty="0" err="1"/>
              <a:t>calon</a:t>
            </a:r>
            <a:r>
              <a:rPr lang="en-US" dirty="0"/>
              <a:t> </a:t>
            </a:r>
            <a:r>
              <a:rPr lang="en-US" dirty="0" err="1"/>
              <a:t>istri</a:t>
            </a:r>
            <a:endParaRPr lang="en-US" dirty="0"/>
          </a:p>
          <a:p>
            <a:pPr>
              <a:buFont typeface="Wingdings" pitchFamily="2" charset="2"/>
              <a:buChar char="v"/>
            </a:pPr>
            <a:r>
              <a:rPr lang="en-US" dirty="0"/>
              <a:t>Ada </a:t>
            </a:r>
            <a:r>
              <a:rPr lang="en-US" dirty="0" err="1"/>
              <a:t>wali</a:t>
            </a:r>
            <a:r>
              <a:rPr lang="en-US" dirty="0"/>
              <a:t> </a:t>
            </a:r>
            <a:r>
              <a:rPr lang="en-US" dirty="0" err="1"/>
              <a:t>nikah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1).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Wali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Nasab</a:t>
            </a:r>
            <a:r>
              <a:rPr lang="en-US" dirty="0"/>
              <a:t>: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wali</a:t>
            </a:r>
            <a:r>
              <a:rPr lang="en-US" dirty="0"/>
              <a:t> yang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pertalian</a:t>
            </a:r>
            <a:r>
              <a:rPr lang="en-US" dirty="0"/>
              <a:t> </a:t>
            </a:r>
            <a:r>
              <a:rPr lang="en-US" dirty="0" err="1"/>
              <a:t>darah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	</a:t>
            </a:r>
            <a:r>
              <a:rPr lang="en-US" dirty="0" err="1"/>
              <a:t>mempelai</a:t>
            </a:r>
            <a:r>
              <a:rPr lang="en-US" dirty="0"/>
              <a:t> </a:t>
            </a:r>
            <a:r>
              <a:rPr lang="en-US" dirty="0" err="1"/>
              <a:t>wanita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 </a:t>
            </a:r>
            <a:r>
              <a:rPr lang="en-US" dirty="0" err="1"/>
              <a:t>dinikahkan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	2). </a:t>
            </a:r>
            <a:r>
              <a:rPr lang="en-US" dirty="0" err="1"/>
              <a:t>Wakil</a:t>
            </a:r>
            <a:r>
              <a:rPr lang="en-US" dirty="0"/>
              <a:t> Hakim,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yang </a:t>
            </a:r>
            <a:r>
              <a:rPr lang="en-US" dirty="0" err="1"/>
              <a:t>beragama</a:t>
            </a:r>
            <a:r>
              <a:rPr lang="en-US" dirty="0"/>
              <a:t> Islam.</a:t>
            </a:r>
          </a:p>
          <a:p>
            <a:pPr marL="0" indent="0">
              <a:buNone/>
            </a:pPr>
            <a:r>
              <a:rPr lang="en-US" dirty="0"/>
              <a:t>        </a:t>
            </a:r>
            <a:r>
              <a:rPr lang="en-US" dirty="0" err="1"/>
              <a:t>Syarat-syarat</a:t>
            </a:r>
            <a:r>
              <a:rPr lang="en-US" dirty="0"/>
              <a:t> 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dipenuhi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wali</a:t>
            </a:r>
            <a:r>
              <a:rPr lang="en-US" dirty="0"/>
              <a:t> </a:t>
            </a:r>
            <a:r>
              <a:rPr lang="en-US" dirty="0" err="1"/>
              <a:t>nikah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                  a)      </a:t>
            </a:r>
            <a:r>
              <a:rPr lang="en-US" dirty="0" err="1"/>
              <a:t>Beragama</a:t>
            </a:r>
            <a:r>
              <a:rPr lang="en-US" dirty="0"/>
              <a:t> Islam.</a:t>
            </a:r>
          </a:p>
          <a:p>
            <a:pPr marL="0" indent="0">
              <a:buNone/>
            </a:pPr>
            <a:r>
              <a:rPr lang="en-US" dirty="0"/>
              <a:t>                  b)      </a:t>
            </a:r>
            <a:r>
              <a:rPr lang="en-US" dirty="0" err="1"/>
              <a:t>Laki-laki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                  c)      </a:t>
            </a:r>
            <a:r>
              <a:rPr lang="en-US" dirty="0" err="1"/>
              <a:t>Balig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berakal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                  d)      </a:t>
            </a:r>
            <a:r>
              <a:rPr lang="en-US" dirty="0" err="1"/>
              <a:t>Merdeka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hamba</a:t>
            </a:r>
            <a:r>
              <a:rPr lang="en-US" dirty="0"/>
              <a:t> </a:t>
            </a:r>
            <a:r>
              <a:rPr lang="en-US" dirty="0" err="1"/>
              <a:t>sahaya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                  e)      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adil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                  f)      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sedang</a:t>
            </a:r>
            <a:r>
              <a:rPr lang="en-US" dirty="0"/>
              <a:t> ihram haji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umrah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       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4. </a:t>
            </a:r>
            <a:r>
              <a:rPr lang="en-US" dirty="0" err="1"/>
              <a:t>Rukun</a:t>
            </a:r>
            <a:r>
              <a:rPr lang="en-US" dirty="0"/>
              <a:t> </a:t>
            </a:r>
            <a:r>
              <a:rPr lang="en-US" dirty="0" err="1"/>
              <a:t>Nikah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388723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99247" y="2133601"/>
            <a:ext cx="7745505" cy="399256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en-US" dirty="0"/>
              <a:t>Ada </a:t>
            </a:r>
            <a:r>
              <a:rPr lang="en-US" dirty="0" err="1"/>
              <a:t>dua</a:t>
            </a:r>
            <a:r>
              <a:rPr lang="en-US" dirty="0"/>
              <a:t> orang </a:t>
            </a:r>
            <a:r>
              <a:rPr lang="en-US" dirty="0" err="1"/>
              <a:t>saksi</a:t>
            </a:r>
            <a:r>
              <a:rPr lang="en-US" dirty="0"/>
              <a:t>.</a:t>
            </a:r>
          </a:p>
          <a:p>
            <a:pPr>
              <a:buFont typeface="Wingdings" pitchFamily="2" charset="2"/>
              <a:buChar char="v"/>
            </a:pPr>
            <a:r>
              <a:rPr lang="en-US" dirty="0"/>
              <a:t>Ada </a:t>
            </a:r>
            <a:r>
              <a:rPr lang="en-US" dirty="0" err="1"/>
              <a:t>akad</a:t>
            </a:r>
            <a:r>
              <a:rPr lang="en-US" dirty="0"/>
              <a:t> </a:t>
            </a:r>
            <a:r>
              <a:rPr lang="en-US" dirty="0" err="1"/>
              <a:t>nikah</a:t>
            </a:r>
            <a:r>
              <a:rPr lang="en-US" dirty="0"/>
              <a:t> </a:t>
            </a:r>
            <a:r>
              <a:rPr lang="en-US" dirty="0" err="1"/>
              <a:t>yakni</a:t>
            </a:r>
            <a:r>
              <a:rPr lang="en-US" dirty="0"/>
              <a:t> </a:t>
            </a:r>
            <a:r>
              <a:rPr lang="en-US" dirty="0" err="1"/>
              <a:t>ucapan</a:t>
            </a:r>
            <a:r>
              <a:rPr lang="en-US" dirty="0"/>
              <a:t> </a:t>
            </a:r>
            <a:r>
              <a:rPr lang="en-US" dirty="0" err="1"/>
              <a:t>ijab</a:t>
            </a:r>
            <a:r>
              <a:rPr lang="en-US" dirty="0"/>
              <a:t> </a:t>
            </a:r>
            <a:r>
              <a:rPr lang="en-US" dirty="0" err="1"/>
              <a:t>kabul</a:t>
            </a:r>
            <a:r>
              <a:rPr lang="en-US" dirty="0"/>
              <a:t>. </a:t>
            </a:r>
            <a:r>
              <a:rPr lang="en-US" dirty="0" err="1"/>
              <a:t>Ijab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 </a:t>
            </a:r>
            <a:r>
              <a:rPr lang="en-US" dirty="0" err="1"/>
              <a:t>ucapan</a:t>
            </a:r>
            <a:r>
              <a:rPr lang="en-US" dirty="0"/>
              <a:t> </a:t>
            </a:r>
            <a:r>
              <a:rPr lang="en-US" dirty="0" err="1"/>
              <a:t>wali</a:t>
            </a:r>
            <a:r>
              <a:rPr lang="en-US" dirty="0"/>
              <a:t> (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mempelai</a:t>
            </a:r>
            <a:r>
              <a:rPr lang="en-US" dirty="0"/>
              <a:t> </a:t>
            </a:r>
            <a:r>
              <a:rPr lang="en-US" dirty="0" err="1"/>
              <a:t>wanita</a:t>
            </a:r>
            <a:r>
              <a:rPr lang="en-US" dirty="0"/>
              <a:t>). </a:t>
            </a:r>
            <a:r>
              <a:rPr lang="en-US" dirty="0" err="1"/>
              <a:t>Qabal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ucapan</a:t>
            </a:r>
            <a:r>
              <a:rPr lang="en-US" dirty="0"/>
              <a:t> </a:t>
            </a:r>
            <a:r>
              <a:rPr lang="en-US" dirty="0" err="1"/>
              <a:t>mempelai</a:t>
            </a:r>
            <a:r>
              <a:rPr lang="en-US" dirty="0"/>
              <a:t> </a:t>
            </a:r>
            <a:r>
              <a:rPr lang="en-US" dirty="0" err="1"/>
              <a:t>laki-laki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tanda</a:t>
            </a:r>
            <a:r>
              <a:rPr lang="en-US" dirty="0"/>
              <a:t> </a:t>
            </a:r>
            <a:r>
              <a:rPr lang="en-US" dirty="0" err="1"/>
              <a:t>penerimaan</a:t>
            </a:r>
            <a:r>
              <a:rPr lang="en-US" dirty="0"/>
              <a:t>. </a:t>
            </a:r>
            <a:r>
              <a:rPr lang="en-US" dirty="0" err="1"/>
              <a:t>Suami</a:t>
            </a:r>
            <a:r>
              <a:rPr lang="en-US" dirty="0"/>
              <a:t> </a:t>
            </a:r>
            <a:r>
              <a:rPr lang="en-US" dirty="0" err="1"/>
              <a:t>wajib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mas </a:t>
            </a:r>
            <a:r>
              <a:rPr lang="en-US" dirty="0" err="1"/>
              <a:t>kawin</a:t>
            </a:r>
            <a:r>
              <a:rPr lang="en-US" dirty="0"/>
              <a:t> (</a:t>
            </a:r>
            <a:r>
              <a:rPr lang="en-US" dirty="0" err="1"/>
              <a:t>mahar</a:t>
            </a:r>
            <a:r>
              <a:rPr lang="en-US" dirty="0"/>
              <a:t>)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istrinya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mengucapkannya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akad</a:t>
            </a:r>
            <a:r>
              <a:rPr lang="en-US" dirty="0"/>
              <a:t> </a:t>
            </a:r>
            <a:r>
              <a:rPr lang="en-US" dirty="0" err="1"/>
              <a:t>sunnah</a:t>
            </a:r>
            <a:r>
              <a:rPr lang="en-US" dirty="0"/>
              <a:t>.</a:t>
            </a:r>
          </a:p>
          <a:p>
            <a:pPr>
              <a:buFont typeface="Wingdings" pitchFamily="2" charset="2"/>
              <a:buChar char="v"/>
            </a:pPr>
            <a:r>
              <a:rPr lang="en-US" dirty="0" err="1"/>
              <a:t>mahar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mas </a:t>
            </a:r>
            <a:r>
              <a:rPr lang="en-US" dirty="0" err="1"/>
              <a:t>kawin</a:t>
            </a:r>
            <a:r>
              <a:rPr lang="en-US" dirty="0"/>
              <a:t> </a:t>
            </a:r>
          </a:p>
          <a:p>
            <a:pPr marL="411480" lvl="1" indent="0">
              <a:buNone/>
            </a:pPr>
            <a:r>
              <a:rPr lang="en-US" dirty="0" err="1"/>
              <a:t>Pemberian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laki-laki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perempuan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pernikahan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lambang</a:t>
            </a:r>
            <a:r>
              <a:rPr lang="en-US" dirty="0"/>
              <a:t> </a:t>
            </a:r>
            <a:r>
              <a:rPr lang="en-US" dirty="0" err="1"/>
              <a:t>kecintaan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838237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0"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514600"/>
            <a:ext cx="7745505" cy="387781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LcPeriod"/>
            </a:pPr>
            <a:r>
              <a:rPr lang="en-US" sz="2800" dirty="0" err="1">
                <a:solidFill>
                  <a:schemeClr val="bg1"/>
                </a:solidFill>
              </a:rPr>
              <a:t>Persetujuan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Calon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Mempelai</a:t>
            </a:r>
            <a:endParaRPr lang="en-US" sz="2800" dirty="0">
              <a:solidFill>
                <a:schemeClr val="bg1"/>
              </a:solidFill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2800" dirty="0" err="1">
                <a:solidFill>
                  <a:schemeClr val="bg1"/>
                </a:solidFill>
              </a:rPr>
              <a:t>Umur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Calon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Mempelai</a:t>
            </a:r>
            <a:endParaRPr lang="en-US" sz="2800" dirty="0">
              <a:solidFill>
                <a:schemeClr val="bg1"/>
              </a:solidFill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2800" dirty="0" err="1">
                <a:solidFill>
                  <a:schemeClr val="bg1"/>
                </a:solidFill>
              </a:rPr>
              <a:t>Wali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Nikah</a:t>
            </a:r>
            <a:endParaRPr lang="en-US" sz="2800" dirty="0">
              <a:solidFill>
                <a:schemeClr val="bg1"/>
              </a:solidFill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2800" dirty="0" err="1">
                <a:solidFill>
                  <a:schemeClr val="bg1"/>
                </a:solidFill>
              </a:rPr>
              <a:t>Kehadiran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Saksi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dalam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Akad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Nikah</a:t>
            </a:r>
            <a:endParaRPr lang="en-US" sz="2800" dirty="0">
              <a:solidFill>
                <a:schemeClr val="bg1"/>
              </a:solidFill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2800" dirty="0" err="1">
                <a:solidFill>
                  <a:schemeClr val="bg1"/>
                </a:solidFill>
              </a:rPr>
              <a:t>Pelaksanaan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akad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nikah</a:t>
            </a:r>
            <a:endParaRPr lang="en-US" sz="2800" dirty="0">
              <a:solidFill>
                <a:schemeClr val="bg1"/>
              </a:solidFill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2800" dirty="0" err="1">
                <a:solidFill>
                  <a:schemeClr val="bg1"/>
                </a:solidFill>
              </a:rPr>
              <a:t>Mahar</a:t>
            </a:r>
            <a:r>
              <a:rPr lang="en-US" sz="2800" dirty="0">
                <a:solidFill>
                  <a:schemeClr val="bg1"/>
                </a:solidFill>
              </a:rPr>
              <a:t> (</a:t>
            </a:r>
            <a:r>
              <a:rPr lang="en-US" sz="2800" dirty="0" err="1">
                <a:solidFill>
                  <a:schemeClr val="bg1"/>
                </a:solidFill>
              </a:rPr>
              <a:t>Maskawin</a:t>
            </a:r>
            <a:r>
              <a:rPr lang="en-US" sz="2800" dirty="0">
                <a:solidFill>
                  <a:schemeClr val="bg1"/>
                </a:solidFill>
              </a:rPr>
              <a:t>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400" dirty="0">
                <a:solidFill>
                  <a:schemeClr val="bg1"/>
                </a:solidFill>
              </a:rPr>
              <a:t>5. </a:t>
            </a:r>
            <a:r>
              <a:rPr lang="en-US" sz="4400" dirty="0" err="1">
                <a:solidFill>
                  <a:schemeClr val="bg1"/>
                </a:solidFill>
              </a:rPr>
              <a:t>Syarat</a:t>
            </a:r>
            <a:r>
              <a:rPr lang="en-US" sz="4400" dirty="0">
                <a:solidFill>
                  <a:schemeClr val="bg1"/>
                </a:solidFill>
              </a:rPr>
              <a:t> </a:t>
            </a:r>
            <a:r>
              <a:rPr lang="en-US" sz="4400" dirty="0" err="1">
                <a:solidFill>
                  <a:schemeClr val="bg1"/>
                </a:solidFill>
              </a:rPr>
              <a:t>perkawinan</a:t>
            </a:r>
            <a:r>
              <a:rPr lang="en-US" sz="4400" dirty="0">
                <a:solidFill>
                  <a:schemeClr val="bg1"/>
                </a:solidFill>
              </a:rPr>
              <a:t> </a:t>
            </a:r>
            <a:r>
              <a:rPr lang="en-US" sz="4400" dirty="0" err="1">
                <a:solidFill>
                  <a:schemeClr val="bg1"/>
                </a:solidFill>
              </a:rPr>
              <a:t>dalam</a:t>
            </a:r>
            <a:r>
              <a:rPr lang="en-US" sz="4400" dirty="0">
                <a:solidFill>
                  <a:schemeClr val="bg1"/>
                </a:solidFill>
              </a:rPr>
              <a:t> </a:t>
            </a:r>
            <a:r>
              <a:rPr lang="en-US" sz="4400" dirty="0" err="1">
                <a:solidFill>
                  <a:schemeClr val="bg1"/>
                </a:solidFill>
              </a:rPr>
              <a:t>Kompilasi</a:t>
            </a:r>
            <a:r>
              <a:rPr lang="en-US" sz="4400" dirty="0">
                <a:solidFill>
                  <a:schemeClr val="bg1"/>
                </a:solidFill>
              </a:rPr>
              <a:t> </a:t>
            </a:r>
            <a:r>
              <a:rPr lang="en-US" sz="4400" dirty="0" err="1">
                <a:solidFill>
                  <a:schemeClr val="bg1"/>
                </a:solidFill>
              </a:rPr>
              <a:t>Hukum</a:t>
            </a:r>
            <a:r>
              <a:rPr lang="en-US" sz="4400" dirty="0">
                <a:solidFill>
                  <a:schemeClr val="bg1"/>
                </a:solidFill>
              </a:rPr>
              <a:t> Islam</a:t>
            </a:r>
          </a:p>
        </p:txBody>
      </p:sp>
    </p:spTree>
    <p:extLst>
      <p:ext uri="{BB962C8B-B14F-4D97-AF65-F5344CB8AC3E}">
        <p14:creationId xmlns:p14="http://schemas.microsoft.com/office/powerpoint/2010/main" xmlns="" val="27250331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209800"/>
            <a:ext cx="7745505" cy="3877815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err="1">
                <a:solidFill>
                  <a:schemeClr val="tx1"/>
                </a:solidFill>
              </a:rPr>
              <a:t>Mahram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semua</a:t>
            </a:r>
            <a:r>
              <a:rPr lang="en-US" dirty="0">
                <a:solidFill>
                  <a:schemeClr val="tx1"/>
                </a:solidFill>
              </a:rPr>
              <a:t> orang yang haram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dinikahi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karena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sebab-sebab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tertentu</a:t>
            </a:r>
            <a:r>
              <a:rPr lang="en-US" dirty="0">
                <a:solidFill>
                  <a:schemeClr val="tx1"/>
                </a:solidFill>
              </a:rPr>
              <a:t>. 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 </a:t>
            </a:r>
          </a:p>
          <a:p>
            <a:pPr marL="0" indent="0">
              <a:buNone/>
            </a:pPr>
            <a:r>
              <a:rPr lang="en-US" dirty="0" err="1">
                <a:solidFill>
                  <a:schemeClr val="tx1"/>
                </a:solidFill>
              </a:rPr>
              <a:t>A.Mahram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Muabbad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  </a:t>
            </a:r>
            <a:r>
              <a:rPr lang="en-US" dirty="0" err="1">
                <a:solidFill>
                  <a:schemeClr val="tx1"/>
                </a:solidFill>
              </a:rPr>
              <a:t>Adalah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mahram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boleh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dinikahi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selamanya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 1.)</a:t>
            </a:r>
            <a:r>
              <a:rPr lang="en-US" dirty="0" err="1">
                <a:solidFill>
                  <a:schemeClr val="tx1"/>
                </a:solidFill>
              </a:rPr>
              <a:t>Mahram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karena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keturunan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-</a:t>
            </a:r>
            <a:r>
              <a:rPr lang="en-US" dirty="0" err="1">
                <a:solidFill>
                  <a:schemeClr val="tx1"/>
                </a:solidFill>
              </a:rPr>
              <a:t>Ibu,nenek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seterusnya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atas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baik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jalur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laki-laki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maupun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wanita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-</a:t>
            </a:r>
            <a:r>
              <a:rPr lang="en-US" dirty="0" err="1">
                <a:solidFill>
                  <a:schemeClr val="tx1"/>
                </a:solidFill>
              </a:rPr>
              <a:t>Anak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perempuan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dirty="0" err="1">
                <a:solidFill>
                  <a:schemeClr val="tx1"/>
                </a:solidFill>
              </a:rPr>
              <a:t>putri</a:t>
            </a:r>
            <a:r>
              <a:rPr lang="en-US" dirty="0">
                <a:solidFill>
                  <a:schemeClr val="tx1"/>
                </a:solidFill>
              </a:rPr>
              <a:t>), </a:t>
            </a:r>
            <a:r>
              <a:rPr lang="en-US" dirty="0" err="1">
                <a:solidFill>
                  <a:schemeClr val="tx1"/>
                </a:solidFill>
              </a:rPr>
              <a:t>cucu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perempuan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seterusnya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ke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bawah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jalur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laki-laki-lakimaupun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perempuan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-</a:t>
            </a:r>
            <a:r>
              <a:rPr lang="en-US" dirty="0" err="1">
                <a:solidFill>
                  <a:schemeClr val="tx1"/>
                </a:solidFill>
              </a:rPr>
              <a:t>Saudara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perempuan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dirty="0" err="1">
                <a:solidFill>
                  <a:schemeClr val="tx1"/>
                </a:solidFill>
              </a:rPr>
              <a:t>kakak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adik</a:t>
            </a:r>
            <a:r>
              <a:rPr lang="en-US" dirty="0">
                <a:solidFill>
                  <a:schemeClr val="tx1"/>
                </a:solidFill>
              </a:rPr>
              <a:t>), </a:t>
            </a:r>
            <a:r>
              <a:rPr lang="en-US" dirty="0" err="1">
                <a:solidFill>
                  <a:schemeClr val="tx1"/>
                </a:solidFill>
              </a:rPr>
              <a:t>seayah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seibu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-</a:t>
            </a:r>
            <a:r>
              <a:rPr lang="en-US" dirty="0" err="1">
                <a:solidFill>
                  <a:schemeClr val="tx1"/>
                </a:solidFill>
              </a:rPr>
              <a:t>Saudara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perempuan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bapak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dirty="0" err="1">
                <a:solidFill>
                  <a:schemeClr val="tx1"/>
                </a:solidFill>
              </a:rPr>
              <a:t>bibi</a:t>
            </a:r>
            <a:r>
              <a:rPr lang="en-US" dirty="0">
                <a:solidFill>
                  <a:schemeClr val="tx1"/>
                </a:solidFill>
              </a:rPr>
              <a:t>), </a:t>
            </a:r>
            <a:r>
              <a:rPr lang="en-US" dirty="0" err="1">
                <a:solidFill>
                  <a:schemeClr val="tx1"/>
                </a:solidFill>
              </a:rPr>
              <a:t>saudara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perempuan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kakek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dirty="0" err="1">
                <a:solidFill>
                  <a:schemeClr val="tx1"/>
                </a:solidFill>
              </a:rPr>
              <a:t>bibi</a:t>
            </a:r>
            <a:r>
              <a:rPr lang="en-US" dirty="0">
                <a:solidFill>
                  <a:schemeClr val="tx1"/>
                </a:solidFill>
              </a:rPr>
              <a:t> orang </a:t>
            </a:r>
            <a:r>
              <a:rPr lang="en-US" dirty="0" err="1">
                <a:solidFill>
                  <a:schemeClr val="tx1"/>
                </a:solidFill>
              </a:rPr>
              <a:t>tua</a:t>
            </a:r>
            <a:r>
              <a:rPr lang="en-US" dirty="0">
                <a:solidFill>
                  <a:schemeClr val="tx1"/>
                </a:solidFill>
              </a:rPr>
              <a:t>)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seterusnya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sekandung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-</a:t>
            </a:r>
            <a:r>
              <a:rPr lang="en-US" dirty="0" err="1">
                <a:solidFill>
                  <a:schemeClr val="tx1"/>
                </a:solidFill>
              </a:rPr>
              <a:t>Saudara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perempuan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ibu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dirty="0" err="1">
                <a:solidFill>
                  <a:schemeClr val="tx1"/>
                </a:solidFill>
              </a:rPr>
              <a:t>bibi</a:t>
            </a:r>
            <a:r>
              <a:rPr lang="en-US" dirty="0">
                <a:solidFill>
                  <a:schemeClr val="tx1"/>
                </a:solidFill>
              </a:rPr>
              <a:t>), </a:t>
            </a:r>
            <a:r>
              <a:rPr lang="en-US" dirty="0" err="1">
                <a:solidFill>
                  <a:schemeClr val="tx1"/>
                </a:solidFill>
              </a:rPr>
              <a:t>saudara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perempuan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nenek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dirty="0" err="1">
                <a:solidFill>
                  <a:schemeClr val="tx1"/>
                </a:solidFill>
              </a:rPr>
              <a:t>bibi</a:t>
            </a:r>
            <a:r>
              <a:rPr lang="en-US" dirty="0">
                <a:solidFill>
                  <a:schemeClr val="tx1"/>
                </a:solidFill>
              </a:rPr>
              <a:t> orang </a:t>
            </a:r>
            <a:r>
              <a:rPr lang="en-US" dirty="0" err="1">
                <a:solidFill>
                  <a:schemeClr val="tx1"/>
                </a:solidFill>
              </a:rPr>
              <a:t>tua</a:t>
            </a:r>
            <a:r>
              <a:rPr lang="en-US" dirty="0">
                <a:solidFill>
                  <a:schemeClr val="tx1"/>
                </a:solidFill>
              </a:rPr>
              <a:t>)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seterusnya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sekandung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 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6. </a:t>
            </a:r>
            <a:r>
              <a:rPr lang="en-US" dirty="0" err="1">
                <a:solidFill>
                  <a:schemeClr val="tx1"/>
                </a:solidFill>
              </a:rPr>
              <a:t>Mahram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11714271"/>
      </p:ext>
    </p:extLst>
  </p:cSld>
  <p:clrMapOvr>
    <a:masterClrMapping/>
  </p:clrMapOvr>
  <p:transition spd="slow">
    <p:pull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1981200"/>
            <a:ext cx="7745505" cy="3877815"/>
          </a:xfrm>
        </p:spPr>
        <p:txBody>
          <a:bodyPr>
            <a:noAutofit/>
          </a:bodyPr>
          <a:lstStyle/>
          <a:p>
            <a:r>
              <a:rPr lang="en-US" sz="2000" dirty="0">
                <a:solidFill>
                  <a:schemeClr val="tx1"/>
                </a:solidFill>
              </a:rPr>
              <a:t>-</a:t>
            </a:r>
            <a:r>
              <a:rPr lang="en-US" sz="2000" dirty="0" err="1">
                <a:solidFill>
                  <a:schemeClr val="tx1"/>
                </a:solidFill>
              </a:rPr>
              <a:t>Putri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saudara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perempuan</a:t>
            </a:r>
            <a:r>
              <a:rPr lang="en-US" sz="2000" dirty="0">
                <a:solidFill>
                  <a:schemeClr val="tx1"/>
                </a:solidFill>
              </a:rPr>
              <a:t> (</a:t>
            </a:r>
            <a:r>
              <a:rPr lang="en-US" sz="2000" dirty="0" err="1">
                <a:solidFill>
                  <a:schemeClr val="tx1"/>
                </a:solidFill>
              </a:rPr>
              <a:t>keponakan</a:t>
            </a:r>
            <a:r>
              <a:rPr lang="en-US" sz="2000" dirty="0">
                <a:solidFill>
                  <a:schemeClr val="tx1"/>
                </a:solidFill>
              </a:rPr>
              <a:t>) </a:t>
            </a:r>
            <a:r>
              <a:rPr lang="en-US" sz="2000" dirty="0" err="1">
                <a:solidFill>
                  <a:schemeClr val="tx1"/>
                </a:solidFill>
              </a:rPr>
              <a:t>sekandung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seayah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atau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seibu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cucu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perempuannya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seterusnya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ke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bawah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baik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dari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jalur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laki-laki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maupun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wanitaPutri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saudara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laki-laki</a:t>
            </a:r>
            <a:r>
              <a:rPr lang="en-US" sz="2000" dirty="0">
                <a:solidFill>
                  <a:schemeClr val="tx1"/>
                </a:solidFill>
              </a:rPr>
              <a:t> (</a:t>
            </a:r>
            <a:r>
              <a:rPr lang="en-US" sz="2000" dirty="0" err="1">
                <a:solidFill>
                  <a:schemeClr val="tx1"/>
                </a:solidFill>
              </a:rPr>
              <a:t>keponakan</a:t>
            </a:r>
            <a:r>
              <a:rPr lang="en-US" sz="2000" dirty="0">
                <a:solidFill>
                  <a:schemeClr val="tx1"/>
                </a:solidFill>
              </a:rPr>
              <a:t>) </a:t>
            </a:r>
            <a:r>
              <a:rPr lang="en-US" sz="2000" dirty="0" err="1">
                <a:solidFill>
                  <a:schemeClr val="tx1"/>
                </a:solidFill>
              </a:rPr>
              <a:t>sekandung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seayah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atau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seibu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cucu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perempuannya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seterusnya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ke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bawah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baik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dari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jalur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laki-laki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maupun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wanita</a:t>
            </a:r>
            <a:endParaRPr lang="en-US" sz="2000" dirty="0">
              <a:solidFill>
                <a:schemeClr val="tx1"/>
              </a:solidFill>
            </a:endParaRPr>
          </a:p>
          <a:p>
            <a:r>
              <a:rPr lang="en-US" sz="2000" dirty="0">
                <a:solidFill>
                  <a:schemeClr val="tx1"/>
                </a:solidFill>
              </a:rPr>
              <a:t>2.)</a:t>
            </a:r>
            <a:r>
              <a:rPr lang="en-US" sz="2000" dirty="0" err="1">
                <a:solidFill>
                  <a:schemeClr val="tx1"/>
                </a:solidFill>
              </a:rPr>
              <a:t>Mahram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karena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Pernikahan</a:t>
            </a:r>
            <a:endParaRPr lang="en-US" sz="2000" dirty="0">
              <a:solidFill>
                <a:schemeClr val="tx1"/>
              </a:solidFill>
            </a:endParaRPr>
          </a:p>
          <a:p>
            <a:r>
              <a:rPr lang="en-US" sz="2000" dirty="0">
                <a:solidFill>
                  <a:schemeClr val="tx1"/>
                </a:solidFill>
              </a:rPr>
              <a:t>-</a:t>
            </a:r>
            <a:r>
              <a:rPr lang="en-US" sz="2000" dirty="0" err="1">
                <a:solidFill>
                  <a:schemeClr val="tx1"/>
                </a:solidFill>
              </a:rPr>
              <a:t>Istri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bapak</a:t>
            </a:r>
            <a:r>
              <a:rPr lang="en-US" sz="2000" dirty="0">
                <a:solidFill>
                  <a:schemeClr val="tx1"/>
                </a:solidFill>
              </a:rPr>
              <a:t> (</a:t>
            </a:r>
            <a:r>
              <a:rPr lang="en-US" sz="2000" dirty="0" err="1">
                <a:solidFill>
                  <a:schemeClr val="tx1"/>
                </a:solidFill>
              </a:rPr>
              <a:t>ibu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tiri</a:t>
            </a:r>
            <a:r>
              <a:rPr lang="en-US" sz="2000" dirty="0">
                <a:solidFill>
                  <a:schemeClr val="tx1"/>
                </a:solidFill>
              </a:rPr>
              <a:t>), </a:t>
            </a:r>
            <a:r>
              <a:rPr lang="en-US" sz="2000" dirty="0" err="1">
                <a:solidFill>
                  <a:schemeClr val="tx1"/>
                </a:solidFill>
              </a:rPr>
              <a:t>istri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kakek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seterusnya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ke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atasIstri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anak</a:t>
            </a:r>
            <a:r>
              <a:rPr lang="en-US" sz="2000" dirty="0">
                <a:solidFill>
                  <a:schemeClr val="tx1"/>
                </a:solidFill>
              </a:rPr>
              <a:t> (</a:t>
            </a:r>
            <a:r>
              <a:rPr lang="en-US" sz="2000" dirty="0" err="1">
                <a:solidFill>
                  <a:schemeClr val="tx1"/>
                </a:solidFill>
              </a:rPr>
              <a:t>menantu</a:t>
            </a:r>
            <a:r>
              <a:rPr lang="en-US" sz="2000" dirty="0">
                <a:solidFill>
                  <a:schemeClr val="tx1"/>
                </a:solidFill>
              </a:rPr>
              <a:t>), </a:t>
            </a:r>
            <a:r>
              <a:rPr lang="en-US" sz="2000" dirty="0" err="1">
                <a:solidFill>
                  <a:schemeClr val="tx1"/>
                </a:solidFill>
              </a:rPr>
              <a:t>istri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cucu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seterusnya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ke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bawah</a:t>
            </a:r>
            <a:endParaRPr lang="en-US" sz="2000" dirty="0">
              <a:solidFill>
                <a:schemeClr val="tx1"/>
              </a:solidFill>
            </a:endParaRPr>
          </a:p>
          <a:p>
            <a:r>
              <a:rPr lang="en-US" sz="2000" dirty="0">
                <a:solidFill>
                  <a:schemeClr val="tx1"/>
                </a:solidFill>
              </a:rPr>
              <a:t>-</a:t>
            </a:r>
            <a:r>
              <a:rPr lang="en-US" sz="2000" dirty="0" err="1">
                <a:solidFill>
                  <a:schemeClr val="tx1"/>
                </a:solidFill>
              </a:rPr>
              <a:t>Ibu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mertua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ibunya</a:t>
            </a:r>
            <a:r>
              <a:rPr lang="en-US" sz="2000" dirty="0">
                <a:solidFill>
                  <a:schemeClr val="tx1"/>
                </a:solidFill>
              </a:rPr>
              <a:t> (</a:t>
            </a:r>
            <a:r>
              <a:rPr lang="en-US" sz="2000" dirty="0" err="1">
                <a:solidFill>
                  <a:schemeClr val="tx1"/>
                </a:solidFill>
              </a:rPr>
              <a:t>nenek</a:t>
            </a:r>
            <a:r>
              <a:rPr lang="en-US" sz="2000" dirty="0">
                <a:solidFill>
                  <a:schemeClr val="tx1"/>
                </a:solidFill>
              </a:rPr>
              <a:t>) </a:t>
            </a:r>
            <a:r>
              <a:rPr lang="en-US" sz="2000" dirty="0" err="1">
                <a:solidFill>
                  <a:schemeClr val="tx1"/>
                </a:solidFill>
              </a:rPr>
              <a:t>dan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seterusnya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ke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atas</a:t>
            </a:r>
            <a:endParaRPr lang="en-US" sz="2000" dirty="0">
              <a:solidFill>
                <a:schemeClr val="tx1"/>
              </a:solidFill>
            </a:endParaRPr>
          </a:p>
          <a:p>
            <a:r>
              <a:rPr lang="en-US" sz="2000" dirty="0">
                <a:solidFill>
                  <a:schemeClr val="tx1"/>
                </a:solidFill>
              </a:rPr>
              <a:t>-</a:t>
            </a:r>
            <a:r>
              <a:rPr lang="en-US" sz="2000" dirty="0" err="1">
                <a:solidFill>
                  <a:schemeClr val="tx1"/>
                </a:solidFill>
              </a:rPr>
              <a:t>Anak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perempuan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istri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dari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suami</a:t>
            </a:r>
            <a:r>
              <a:rPr lang="en-US" sz="2000" dirty="0">
                <a:solidFill>
                  <a:schemeClr val="tx1"/>
                </a:solidFill>
              </a:rPr>
              <a:t> lain (</a:t>
            </a:r>
            <a:r>
              <a:rPr lang="en-US" sz="2000" dirty="0" err="1">
                <a:solidFill>
                  <a:schemeClr val="tx1"/>
                </a:solidFill>
              </a:rPr>
              <a:t>anak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tiri</a:t>
            </a:r>
            <a:r>
              <a:rPr lang="en-US" sz="2000" dirty="0">
                <a:solidFill>
                  <a:schemeClr val="tx1"/>
                </a:solidFill>
              </a:rPr>
              <a:t>)</a:t>
            </a:r>
          </a:p>
          <a:p>
            <a:r>
              <a:rPr lang="en-US" sz="2000" dirty="0">
                <a:solidFill>
                  <a:schemeClr val="tx1"/>
                </a:solidFill>
              </a:rPr>
              <a:t>-</a:t>
            </a:r>
            <a:r>
              <a:rPr lang="en-US" sz="2000" dirty="0" err="1">
                <a:solidFill>
                  <a:schemeClr val="tx1"/>
                </a:solidFill>
              </a:rPr>
              <a:t>Cucu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perempuan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istri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baik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dari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keturunan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rabibah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maupun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dari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keturunan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rabib</a:t>
            </a:r>
            <a:r>
              <a:rPr lang="en-US" sz="2000" dirty="0">
                <a:solidFill>
                  <a:schemeClr val="tx1"/>
                </a:solidFill>
              </a:rPr>
              <a:t> (</a:t>
            </a:r>
            <a:r>
              <a:rPr lang="en-US" sz="2000" dirty="0" err="1">
                <a:solidFill>
                  <a:schemeClr val="tx1"/>
                </a:solidFill>
              </a:rPr>
              <a:t>anak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lelaki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istri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dari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suami</a:t>
            </a:r>
            <a:r>
              <a:rPr lang="en-US" sz="2000" dirty="0">
                <a:solidFill>
                  <a:schemeClr val="tx1"/>
                </a:solidFill>
              </a:rPr>
              <a:t> lain)</a:t>
            </a:r>
          </a:p>
          <a:p>
            <a:endParaRPr lang="en-US" sz="2000" dirty="0">
              <a:solidFill>
                <a:schemeClr val="tx1"/>
              </a:solidFill>
            </a:endParaRPr>
          </a:p>
          <a:p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0416505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ardcover">
  <a:themeElements>
    <a:clrScheme name="Hardcover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Hardcover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ardcover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328</TotalTime>
  <Words>407</Words>
  <Application>Microsoft Office PowerPoint</Application>
  <PresentationFormat>On-screen Show (4:3)</PresentationFormat>
  <Paragraphs>172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Hardcover</vt:lpstr>
      <vt:lpstr>MUNAKAHAT (PERNIKAHAN ISLAM)</vt:lpstr>
      <vt:lpstr>1. Pengertian Munakahat</vt:lpstr>
      <vt:lpstr>2. Hukum Pernikahan</vt:lpstr>
      <vt:lpstr>3. Tujuan Pernikahan</vt:lpstr>
      <vt:lpstr>4. Rukun Nikah</vt:lpstr>
      <vt:lpstr>Slide 6</vt:lpstr>
      <vt:lpstr>5. Syarat perkawinan dalam Kompilasi Hukum Islam</vt:lpstr>
      <vt:lpstr>6. Mahram</vt:lpstr>
      <vt:lpstr>Slide 9</vt:lpstr>
      <vt:lpstr>Slide 10</vt:lpstr>
      <vt:lpstr>Slide 11</vt:lpstr>
      <vt:lpstr>7.Kewajiban Suami dan Istri</vt:lpstr>
      <vt:lpstr>Slide 13</vt:lpstr>
      <vt:lpstr>8.Perceraian</vt:lpstr>
      <vt:lpstr>Slide 15</vt:lpstr>
      <vt:lpstr>Slide 16</vt:lpstr>
      <vt:lpstr>Slide 17</vt:lpstr>
      <vt:lpstr>9.'Iddah</vt:lpstr>
      <vt:lpstr>Slide 19</vt:lpstr>
      <vt:lpstr>10. Rujuk</vt:lpstr>
      <vt:lpstr>Slide 21</vt:lpstr>
      <vt:lpstr>11.Larangan Pernikahan</vt:lpstr>
      <vt:lpstr>12. Kelompok Larangan-Larangan Pernikahan</vt:lpstr>
      <vt:lpstr>13. Macam-macam Larangan Perkawinan</vt:lpstr>
      <vt:lpstr>Slide 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MUNAKAHAT (PERKAWINAN ISLAM)</dc:title>
  <dc:creator>LENOVO</dc:creator>
  <cp:lastModifiedBy>Windows 10</cp:lastModifiedBy>
  <cp:revision>36</cp:revision>
  <dcterms:created xsi:type="dcterms:W3CDTF">2019-11-13T03:08:17Z</dcterms:created>
  <dcterms:modified xsi:type="dcterms:W3CDTF">2020-10-12T04:26:13Z</dcterms:modified>
</cp:coreProperties>
</file>