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7" r:id="rId2"/>
    <p:sldId id="258" r:id="rId3"/>
    <p:sldId id="259" r:id="rId4"/>
    <p:sldId id="260" r:id="rId5"/>
    <p:sldId id="262" r:id="rId6"/>
    <p:sldId id="263" r:id="rId7"/>
    <p:sldId id="264" r:id="rId8"/>
    <p:sldId id="265" r:id="rId9"/>
    <p:sldId id="266" r:id="rId10"/>
    <p:sldId id="261"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1" d="100"/>
          <a:sy n="71" d="100"/>
        </p:scale>
        <p:origin x="618" y="5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7" name="Picture 6" descr="Droplets-HD-Title-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ctrTitle"/>
          </p:nvPr>
        </p:nvSpPr>
        <p:spPr>
          <a:xfrm>
            <a:off x="1751012" y="1300785"/>
            <a:ext cx="8689976" cy="2509213"/>
          </a:xfrm>
        </p:spPr>
        <p:txBody>
          <a:bodyPr anchor="b">
            <a:normAutofit/>
          </a:bodyPr>
          <a:lstStyle>
            <a:lvl1pPr algn="ctr">
              <a:defRPr sz="4800"/>
            </a:lvl1pPr>
          </a:lstStyle>
          <a:p>
            <a:r>
              <a:rPr lang="en-US" smtClean="0"/>
              <a:t>Click to edit Master title style</a:t>
            </a:r>
            <a:endParaRPr lang="en-US" dirty="0"/>
          </a:p>
        </p:txBody>
      </p:sp>
      <p:sp>
        <p:nvSpPr>
          <p:cNvPr id="3" name="Subtitle 2"/>
          <p:cNvSpPr>
            <a:spLocks noGrp="1"/>
          </p:cNvSpPr>
          <p:nvPr>
            <p:ph type="subTitle" idx="1"/>
          </p:nvPr>
        </p:nvSpPr>
        <p:spPr>
          <a:xfrm>
            <a:off x="1751012" y="3886200"/>
            <a:ext cx="8689976" cy="1371599"/>
          </a:xfrm>
        </p:spPr>
        <p:txBody>
          <a:bodyPr>
            <a:normAutofit/>
          </a:bodyPr>
          <a:lstStyle>
            <a:lvl1pPr marL="0" indent="0" algn="ctr">
              <a:buNone/>
              <a:defRPr sz="2200">
                <a:solidFill>
                  <a:schemeClr val="bg1">
                    <a:lumMod val="50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9/15/2020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94" y="4289374"/>
            <a:ext cx="10364432" cy="811610"/>
          </a:xfrm>
        </p:spPr>
        <p:txBody>
          <a:bodyPr anchor="b"/>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184744" y="698261"/>
            <a:ext cx="9822532" cy="3214136"/>
          </a:xfrm>
          <a:prstGeom prst="roundRect">
            <a:avLst>
              <a:gd name="adj" fmla="val 4944"/>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913774" y="5108728"/>
            <a:ext cx="10364452" cy="682472"/>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9/15/2020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609599"/>
            <a:ext cx="10364452" cy="3427245"/>
          </a:xfrm>
        </p:spPr>
        <p:txBody>
          <a:bodyPr anchor="ctr"/>
          <a:lstStyle>
            <a:lvl1pPr algn="ctr">
              <a:defRPr sz="3200"/>
            </a:lvl1pPr>
          </a:lstStyle>
          <a:p>
            <a:r>
              <a:rPr lang="en-US" smtClean="0"/>
              <a:t>Click to edit Master title style</a:t>
            </a:r>
            <a:endParaRPr lang="en-US" dirty="0"/>
          </a:p>
        </p:txBody>
      </p:sp>
      <p:sp>
        <p:nvSpPr>
          <p:cNvPr id="4" name="Text Placeholder 3"/>
          <p:cNvSpPr>
            <a:spLocks noGrp="1"/>
          </p:cNvSpPr>
          <p:nvPr>
            <p:ph type="body" sz="half" idx="2"/>
          </p:nvPr>
        </p:nvSpPr>
        <p:spPr>
          <a:xfrm>
            <a:off x="913775" y="4204821"/>
            <a:ext cx="10364452" cy="1586380"/>
          </a:xfrm>
        </p:spPr>
        <p:txBody>
          <a:bodyPr anchor="ct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9/15/2020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pic>
        <p:nvPicPr>
          <p:cNvPr id="11" name="Picture 10"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1446212" y="609600"/>
            <a:ext cx="9302752" cy="2992904"/>
          </a:xfrm>
        </p:spPr>
        <p:txBody>
          <a:bodyPr anchor="ctr"/>
          <a:lstStyle>
            <a:lvl1pPr>
              <a:defRPr sz="3200"/>
            </a:lvl1pPr>
          </a:lstStyle>
          <a:p>
            <a:r>
              <a:rPr lang="en-US" smtClean="0"/>
              <a:t>Click to edit Master title style</a:t>
            </a:r>
            <a:endParaRPr lang="en-US" dirty="0"/>
          </a:p>
        </p:txBody>
      </p:sp>
      <p:sp>
        <p:nvSpPr>
          <p:cNvPr id="12" name="Text Placeholder 3"/>
          <p:cNvSpPr>
            <a:spLocks noGrp="1"/>
          </p:cNvSpPr>
          <p:nvPr>
            <p:ph type="body" sz="half" idx="13"/>
          </p:nvPr>
        </p:nvSpPr>
        <p:spPr>
          <a:xfrm>
            <a:off x="1720644" y="3610032"/>
            <a:ext cx="8752299" cy="59478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4" name="Text Placeholder 3"/>
          <p:cNvSpPr>
            <a:spLocks noGrp="1"/>
          </p:cNvSpPr>
          <p:nvPr>
            <p:ph type="body" sz="half" idx="2"/>
          </p:nvPr>
        </p:nvSpPr>
        <p:spPr>
          <a:xfrm>
            <a:off x="913774" y="4372796"/>
            <a:ext cx="10364452" cy="1421053"/>
          </a:xfrm>
        </p:spPr>
        <p:txBody>
          <a:bodyPr anchor="ctr">
            <a:normAutofit/>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9/15/2020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
        <p:nvSpPr>
          <p:cNvPr id="13" name="TextBox 12"/>
          <p:cNvSpPr txBox="1"/>
          <p:nvPr/>
        </p:nvSpPr>
        <p:spPr>
          <a:xfrm>
            <a:off x="1001488" y="754166"/>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4" name="TextBox 13"/>
          <p:cNvSpPr txBox="1"/>
          <p:nvPr/>
        </p:nvSpPr>
        <p:spPr>
          <a:xfrm>
            <a:off x="10557558" y="2993578"/>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5" y="2138721"/>
            <a:ext cx="10364452" cy="2511835"/>
          </a:xfrm>
        </p:spPr>
        <p:txBody>
          <a:bodyPr anchor="b"/>
          <a:lstStyle>
            <a:lvl1pPr algn="ctr">
              <a:defRPr sz="3200"/>
            </a:lvl1pPr>
          </a:lstStyle>
          <a:p>
            <a:r>
              <a:rPr lang="en-US" smtClean="0"/>
              <a:t>Click to edit Master title style</a:t>
            </a:r>
            <a:endParaRPr lang="en-US" dirty="0"/>
          </a:p>
        </p:txBody>
      </p:sp>
      <p:sp>
        <p:nvSpPr>
          <p:cNvPr id="4" name="Text Placeholder 3"/>
          <p:cNvSpPr>
            <a:spLocks noGrp="1"/>
          </p:cNvSpPr>
          <p:nvPr>
            <p:ph type="body" sz="half" idx="2"/>
          </p:nvPr>
        </p:nvSpPr>
        <p:spPr>
          <a:xfrm>
            <a:off x="913775" y="4662335"/>
            <a:ext cx="10364452" cy="1140644"/>
          </a:xfrm>
        </p:spPr>
        <p:txBody>
          <a:bodyPr anchor="t"/>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9/15/2020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pic>
        <p:nvPicPr>
          <p:cNvPr id="13" name="Picture 12"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5" name="Title 1"/>
          <p:cNvSpPr>
            <a:spLocks noGrp="1"/>
          </p:cNvSpPr>
          <p:nvPr>
            <p:ph type="title"/>
          </p:nvPr>
        </p:nvSpPr>
        <p:spPr>
          <a:xfrm>
            <a:off x="913774" y="609600"/>
            <a:ext cx="10364452" cy="1605094"/>
          </a:xfrm>
        </p:spPr>
        <p:txBody>
          <a:bodyPr/>
          <a:lstStyle/>
          <a:p>
            <a:r>
              <a:rPr lang="en-US" smtClean="0"/>
              <a:t>Click to edit Master title style</a:t>
            </a:r>
            <a:endParaRPr lang="en-US" dirty="0"/>
          </a:p>
        </p:txBody>
      </p:sp>
      <p:sp>
        <p:nvSpPr>
          <p:cNvPr id="7" name="Text Placeholder 2"/>
          <p:cNvSpPr>
            <a:spLocks noGrp="1"/>
          </p:cNvSpPr>
          <p:nvPr>
            <p:ph type="body" idx="1"/>
          </p:nvPr>
        </p:nvSpPr>
        <p:spPr>
          <a:xfrm>
            <a:off x="913774" y="2367093"/>
            <a:ext cx="3298976"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8" name="Text Placeholder 3"/>
          <p:cNvSpPr>
            <a:spLocks noGrp="1"/>
          </p:cNvSpPr>
          <p:nvPr>
            <p:ph type="body" sz="half" idx="15"/>
          </p:nvPr>
        </p:nvSpPr>
        <p:spPr>
          <a:xfrm>
            <a:off x="913774" y="2943355"/>
            <a:ext cx="3298976"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9" name="Text Placeholder 4"/>
          <p:cNvSpPr>
            <a:spLocks noGrp="1"/>
          </p:cNvSpPr>
          <p:nvPr>
            <p:ph type="body" sz="quarter" idx="3"/>
          </p:nvPr>
        </p:nvSpPr>
        <p:spPr>
          <a:xfrm>
            <a:off x="4452389" y="2367093"/>
            <a:ext cx="3291521"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0" name="Text Placeholder 3"/>
          <p:cNvSpPr>
            <a:spLocks noGrp="1"/>
          </p:cNvSpPr>
          <p:nvPr>
            <p:ph type="body" sz="half" idx="16"/>
          </p:nvPr>
        </p:nvSpPr>
        <p:spPr>
          <a:xfrm>
            <a:off x="4441348" y="2943355"/>
            <a:ext cx="3303351"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1" name="Text Placeholder 4"/>
          <p:cNvSpPr>
            <a:spLocks noGrp="1"/>
          </p:cNvSpPr>
          <p:nvPr>
            <p:ph type="body" sz="quarter" idx="13"/>
          </p:nvPr>
        </p:nvSpPr>
        <p:spPr>
          <a:xfrm>
            <a:off x="7973298" y="2367093"/>
            <a:ext cx="3304928"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2" name="Text Placeholder 3"/>
          <p:cNvSpPr>
            <a:spLocks noGrp="1"/>
          </p:cNvSpPr>
          <p:nvPr>
            <p:ph type="body" sz="half" idx="17"/>
          </p:nvPr>
        </p:nvSpPr>
        <p:spPr>
          <a:xfrm>
            <a:off x="7973298" y="2943355"/>
            <a:ext cx="3304928"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3" name="Date Placeholder 2"/>
          <p:cNvSpPr>
            <a:spLocks noGrp="1"/>
          </p:cNvSpPr>
          <p:nvPr>
            <p:ph type="dt" sz="half" idx="10"/>
          </p:nvPr>
        </p:nvSpPr>
        <p:spPr/>
        <p:txBody>
          <a:bodyPr/>
          <a:lstStyle/>
          <a:p>
            <a:fld id="{48A87A34-81AB-432B-8DAE-1953F412C126}" type="datetimeFigureOut">
              <a:rPr lang="en-US" dirty="0"/>
              <a:t>9/15/2020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pic>
        <p:nvPicPr>
          <p:cNvPr id="16" name="Picture 15"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30" name="Title 1"/>
          <p:cNvSpPr>
            <a:spLocks noGrp="1"/>
          </p:cNvSpPr>
          <p:nvPr>
            <p:ph type="title"/>
          </p:nvPr>
        </p:nvSpPr>
        <p:spPr>
          <a:xfrm>
            <a:off x="913774" y="610772"/>
            <a:ext cx="10364452" cy="1603922"/>
          </a:xfrm>
        </p:spPr>
        <p:txBody>
          <a:bodyPr/>
          <a:lstStyle/>
          <a:p>
            <a:r>
              <a:rPr lang="en-US" smtClean="0"/>
              <a:t>Click to edit Master title style</a:t>
            </a:r>
            <a:endParaRPr lang="en-US" dirty="0"/>
          </a:p>
        </p:txBody>
      </p:sp>
      <p:sp>
        <p:nvSpPr>
          <p:cNvPr id="19" name="Text Placeholder 2"/>
          <p:cNvSpPr>
            <a:spLocks noGrp="1"/>
          </p:cNvSpPr>
          <p:nvPr>
            <p:ph type="body" idx="1"/>
          </p:nvPr>
        </p:nvSpPr>
        <p:spPr>
          <a:xfrm>
            <a:off x="913774" y="4204820"/>
            <a:ext cx="3296409"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0" name="Picture Placeholder 2"/>
          <p:cNvSpPr>
            <a:spLocks noGrp="1" noChangeAspect="1"/>
          </p:cNvSpPr>
          <p:nvPr>
            <p:ph type="pic" idx="15"/>
          </p:nvPr>
        </p:nvSpPr>
        <p:spPr>
          <a:xfrm>
            <a:off x="913774" y="2367093"/>
            <a:ext cx="3296409" cy="1524000"/>
          </a:xfrm>
          <a:prstGeom prst="roundRect">
            <a:avLst>
              <a:gd name="adj" fmla="val 9363"/>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1" name="Text Placeholder 3"/>
          <p:cNvSpPr>
            <a:spLocks noGrp="1"/>
          </p:cNvSpPr>
          <p:nvPr>
            <p:ph type="body" sz="half" idx="18"/>
          </p:nvPr>
        </p:nvSpPr>
        <p:spPr>
          <a:xfrm>
            <a:off x="913774" y="4781082"/>
            <a:ext cx="3296409" cy="1010118"/>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2" name="Text Placeholder 4"/>
          <p:cNvSpPr>
            <a:spLocks noGrp="1"/>
          </p:cNvSpPr>
          <p:nvPr>
            <p:ph type="body" sz="quarter" idx="3"/>
          </p:nvPr>
        </p:nvSpPr>
        <p:spPr>
          <a:xfrm>
            <a:off x="4442759" y="4204820"/>
            <a:ext cx="3301828"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3" name="Picture Placeholder 2"/>
          <p:cNvSpPr>
            <a:spLocks noGrp="1" noChangeAspect="1"/>
          </p:cNvSpPr>
          <p:nvPr>
            <p:ph type="pic" idx="21"/>
          </p:nvPr>
        </p:nvSpPr>
        <p:spPr>
          <a:xfrm>
            <a:off x="4441348" y="2367093"/>
            <a:ext cx="3303352" cy="1524000"/>
          </a:xfrm>
          <a:prstGeom prst="roundRect">
            <a:avLst>
              <a:gd name="adj" fmla="val 8841"/>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4" name="Text Placeholder 3"/>
          <p:cNvSpPr>
            <a:spLocks noGrp="1"/>
          </p:cNvSpPr>
          <p:nvPr>
            <p:ph type="body" sz="half" idx="19"/>
          </p:nvPr>
        </p:nvSpPr>
        <p:spPr>
          <a:xfrm>
            <a:off x="4441348" y="4781080"/>
            <a:ext cx="3303352" cy="1010119"/>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5" name="Text Placeholder 4"/>
          <p:cNvSpPr>
            <a:spLocks noGrp="1"/>
          </p:cNvSpPr>
          <p:nvPr>
            <p:ph type="body" sz="quarter" idx="13"/>
          </p:nvPr>
        </p:nvSpPr>
        <p:spPr>
          <a:xfrm>
            <a:off x="7973298" y="4204820"/>
            <a:ext cx="3300681"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6" name="Picture Placeholder 2"/>
          <p:cNvSpPr>
            <a:spLocks noGrp="1" noChangeAspect="1"/>
          </p:cNvSpPr>
          <p:nvPr>
            <p:ph type="pic" idx="22"/>
          </p:nvPr>
        </p:nvSpPr>
        <p:spPr>
          <a:xfrm>
            <a:off x="7973298" y="2367093"/>
            <a:ext cx="3304928" cy="1524000"/>
          </a:xfrm>
          <a:prstGeom prst="roundRect">
            <a:avLst>
              <a:gd name="adj" fmla="val 8841"/>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7" name="Text Placeholder 3"/>
          <p:cNvSpPr>
            <a:spLocks noGrp="1"/>
          </p:cNvSpPr>
          <p:nvPr>
            <p:ph type="body" sz="half" idx="20"/>
          </p:nvPr>
        </p:nvSpPr>
        <p:spPr>
          <a:xfrm>
            <a:off x="7973173" y="4781078"/>
            <a:ext cx="3305053" cy="1010121"/>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3" name="Date Placeholder 2"/>
          <p:cNvSpPr>
            <a:spLocks noGrp="1"/>
          </p:cNvSpPr>
          <p:nvPr>
            <p:ph type="dt" sz="half" idx="10"/>
          </p:nvPr>
        </p:nvSpPr>
        <p:spPr/>
        <p:txBody>
          <a:bodyPr/>
          <a:lstStyle/>
          <a:p>
            <a:fld id="{48A87A34-81AB-432B-8DAE-1953F412C126}" type="datetimeFigureOut">
              <a:rPr lang="en-US" dirty="0"/>
              <a:t>9/15/2020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en-US" smtClean="0"/>
              <a:t>Click to edit Master title style</a:t>
            </a:r>
            <a:endParaRPr lang="en-US" dirty="0"/>
          </a:p>
        </p:txBody>
      </p:sp>
      <p:sp>
        <p:nvSpPr>
          <p:cNvPr id="11" name="Vertical Text Placeholder 2"/>
          <p:cNvSpPr>
            <a:spLocks noGrp="1"/>
          </p:cNvSpPr>
          <p:nvPr>
            <p:ph type="body" orient="vert" sz="quarter" idx="13"/>
          </p:nvPr>
        </p:nvSpPr>
        <p:spPr>
          <a:xfrm>
            <a:off x="913775" y="2367093"/>
            <a:ext cx="10364452" cy="342410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9/15/2020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pic>
        <p:nvPicPr>
          <p:cNvPr id="9" name="Picture 8"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Vertical Title 1"/>
          <p:cNvSpPr>
            <a:spLocks noGrp="1"/>
          </p:cNvSpPr>
          <p:nvPr>
            <p:ph type="title" orient="vert"/>
          </p:nvPr>
        </p:nvSpPr>
        <p:spPr>
          <a:xfrm>
            <a:off x="8724900" y="609601"/>
            <a:ext cx="2553326" cy="5181599"/>
          </a:xfrm>
        </p:spPr>
        <p:txBody>
          <a:bodyPr vert="eaVert"/>
          <a:lstStyle>
            <a:lvl1pPr algn="l">
              <a:defRPr/>
            </a:lvl1pPr>
          </a:lstStyle>
          <a:p>
            <a:r>
              <a:rPr lang="en-US" smtClean="0"/>
              <a:t>Click to edit Master title style</a:t>
            </a:r>
            <a:endParaRPr lang="en-US" dirty="0"/>
          </a:p>
        </p:txBody>
      </p:sp>
      <p:sp>
        <p:nvSpPr>
          <p:cNvPr id="8" name="Vertical Text Placeholder 2"/>
          <p:cNvSpPr>
            <a:spLocks noGrp="1"/>
          </p:cNvSpPr>
          <p:nvPr>
            <p:ph type="body" orient="vert" sz="quarter" idx="13"/>
          </p:nvPr>
        </p:nvSpPr>
        <p:spPr>
          <a:xfrm>
            <a:off x="913775" y="609601"/>
            <a:ext cx="7658724" cy="5181599"/>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9/15/2020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3" name="Picture 2"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en-US" smtClean="0"/>
              <a:t>Click to edit Master title style</a:t>
            </a:r>
            <a:endParaRPr lang="en-US" dirty="0"/>
          </a:p>
        </p:txBody>
      </p:sp>
      <p:sp>
        <p:nvSpPr>
          <p:cNvPr id="12" name="Content Placeholder 2"/>
          <p:cNvSpPr>
            <a:spLocks noGrp="1"/>
          </p:cNvSpPr>
          <p:nvPr>
            <p:ph sz="quarter" idx="13"/>
          </p:nvPr>
        </p:nvSpPr>
        <p:spPr>
          <a:xfrm>
            <a:off x="913774" y="2367092"/>
            <a:ext cx="10363826" cy="3424107"/>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9/15/2020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9" name="Picture 8"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828563"/>
            <a:ext cx="10351752" cy="2736819"/>
          </a:xfrm>
        </p:spPr>
        <p:txBody>
          <a:bodyPr anchor="b">
            <a:normAutofit/>
          </a:bodyPr>
          <a:lstStyle>
            <a:lvl1pPr>
              <a:defRPr sz="4000"/>
            </a:lvl1pPr>
          </a:lstStyle>
          <a:p>
            <a:r>
              <a:rPr lang="en-US" smtClean="0"/>
              <a:t>Click to edit Master title style</a:t>
            </a:r>
            <a:endParaRPr lang="en-US" dirty="0"/>
          </a:p>
        </p:txBody>
      </p:sp>
      <p:sp>
        <p:nvSpPr>
          <p:cNvPr id="3" name="Text Placeholder 2"/>
          <p:cNvSpPr>
            <a:spLocks noGrp="1"/>
          </p:cNvSpPr>
          <p:nvPr>
            <p:ph type="body" idx="1"/>
          </p:nvPr>
        </p:nvSpPr>
        <p:spPr>
          <a:xfrm>
            <a:off x="913774" y="3657457"/>
            <a:ext cx="10351752" cy="1368183"/>
          </a:xfrm>
        </p:spPr>
        <p:txBody>
          <a:bodyPr>
            <a:normAutofit/>
          </a:bodyPr>
          <a:lstStyle>
            <a:lvl1pPr marL="0" indent="0" algn="ctr">
              <a:buNone/>
              <a:defRPr sz="2000">
                <a:solidFill>
                  <a:schemeClr val="bg1">
                    <a:lumMod val="50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8A87A34-81AB-432B-8DAE-1953F412C126}" type="datetimeFigureOut">
              <a:rPr lang="en-US" dirty="0"/>
              <a:t>9/15/2020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4" name="Title 1"/>
          <p:cNvSpPr>
            <a:spLocks noGrp="1"/>
          </p:cNvSpPr>
          <p:nvPr>
            <p:ph type="title"/>
          </p:nvPr>
        </p:nvSpPr>
        <p:spPr>
          <a:xfrm>
            <a:off x="913775" y="618517"/>
            <a:ext cx="10364451" cy="1596177"/>
          </a:xfrm>
        </p:spPr>
        <p:txBody>
          <a:bodyPr/>
          <a:lstStyle/>
          <a:p>
            <a:r>
              <a:rPr lang="en-US" smtClean="0"/>
              <a:t>Click to edit Master title style</a:t>
            </a:r>
            <a:endParaRPr lang="en-US" dirty="0"/>
          </a:p>
        </p:txBody>
      </p:sp>
      <p:sp>
        <p:nvSpPr>
          <p:cNvPr id="12" name="Content Placeholder 2"/>
          <p:cNvSpPr>
            <a:spLocks noGrp="1"/>
          </p:cNvSpPr>
          <p:nvPr>
            <p:ph sz="quarter" idx="13"/>
          </p:nvPr>
        </p:nvSpPr>
        <p:spPr>
          <a:xfrm>
            <a:off x="913774" y="2367092"/>
            <a:ext cx="5106026" cy="3424107"/>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3" name="Content Placeholder 3"/>
          <p:cNvSpPr>
            <a:spLocks noGrp="1"/>
          </p:cNvSpPr>
          <p:nvPr>
            <p:ph sz="quarter" idx="14"/>
          </p:nvPr>
        </p:nvSpPr>
        <p:spPr>
          <a:xfrm>
            <a:off x="6172200" y="2367092"/>
            <a:ext cx="5105400" cy="3424107"/>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9/15/2020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pic>
        <p:nvPicPr>
          <p:cNvPr id="15" name="Picture 14"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4" name="Title 1"/>
          <p:cNvSpPr>
            <a:spLocks noGrp="1"/>
          </p:cNvSpPr>
          <p:nvPr>
            <p:ph type="title"/>
          </p:nvPr>
        </p:nvSpPr>
        <p:spPr>
          <a:xfrm>
            <a:off x="913775" y="618517"/>
            <a:ext cx="10364451" cy="1596177"/>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146328" y="2371018"/>
            <a:ext cx="4873474" cy="679994"/>
          </a:xfrm>
        </p:spPr>
        <p:txBody>
          <a:bodyPr anchor="b">
            <a:noAutofit/>
          </a:bodyPr>
          <a:lstStyle>
            <a:lvl1pPr marL="0" indent="0">
              <a:lnSpc>
                <a:spcPct val="85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2" name="Content Placeholder 3"/>
          <p:cNvSpPr>
            <a:spLocks noGrp="1"/>
          </p:cNvSpPr>
          <p:nvPr>
            <p:ph sz="quarter" idx="13"/>
          </p:nvPr>
        </p:nvSpPr>
        <p:spPr>
          <a:xfrm>
            <a:off x="913774" y="3051012"/>
            <a:ext cx="5106027" cy="2740187"/>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396423" y="2371018"/>
            <a:ext cx="4881804" cy="679994"/>
          </a:xfrm>
        </p:spPr>
        <p:txBody>
          <a:bodyPr anchor="b">
            <a:noAutofit/>
          </a:bodyPr>
          <a:lstStyle>
            <a:lvl1pPr marL="0" indent="0">
              <a:lnSpc>
                <a:spcPct val="85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3" name="Content Placeholder 5"/>
          <p:cNvSpPr>
            <a:spLocks noGrp="1"/>
          </p:cNvSpPr>
          <p:nvPr>
            <p:ph sz="quarter" idx="14"/>
          </p:nvPr>
        </p:nvSpPr>
        <p:spPr>
          <a:xfrm>
            <a:off x="6172200" y="3051012"/>
            <a:ext cx="5105401" cy="2740187"/>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t>9/15/2020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9/15/2020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7" name="Picture 6"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Date Placeholder 1"/>
          <p:cNvSpPr>
            <a:spLocks noGrp="1"/>
          </p:cNvSpPr>
          <p:nvPr>
            <p:ph type="dt" sz="half" idx="10"/>
          </p:nvPr>
        </p:nvSpPr>
        <p:spPr/>
        <p:txBody>
          <a:bodyPr/>
          <a:lstStyle/>
          <a:p>
            <a:fld id="{48A87A34-81AB-432B-8DAE-1953F412C126}" type="datetimeFigureOut">
              <a:rPr lang="en-US" dirty="0"/>
              <a:t>9/15/2020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pic>
        <p:nvPicPr>
          <p:cNvPr id="11" name="Picture 10"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5" y="609600"/>
            <a:ext cx="3935688" cy="2023252"/>
          </a:xfrm>
        </p:spPr>
        <p:txBody>
          <a:bodyPr anchor="b"/>
          <a:lstStyle>
            <a:lvl1pPr algn="ctr">
              <a:defRPr sz="3200"/>
            </a:lvl1pPr>
          </a:lstStyle>
          <a:p>
            <a:r>
              <a:rPr lang="en-US" smtClean="0"/>
              <a:t>Click to edit Master title style</a:t>
            </a:r>
            <a:endParaRPr lang="en-US" dirty="0"/>
          </a:p>
        </p:txBody>
      </p:sp>
      <p:sp>
        <p:nvSpPr>
          <p:cNvPr id="10" name="Content Placeholder 2"/>
          <p:cNvSpPr>
            <a:spLocks noGrp="1"/>
          </p:cNvSpPr>
          <p:nvPr>
            <p:ph sz="quarter" idx="13"/>
          </p:nvPr>
        </p:nvSpPr>
        <p:spPr>
          <a:xfrm>
            <a:off x="5078062" y="609600"/>
            <a:ext cx="6200163" cy="5181599"/>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913774" y="2632852"/>
            <a:ext cx="3935689" cy="3158348"/>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9/15/2020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609600"/>
            <a:ext cx="5934969" cy="2023254"/>
          </a:xfrm>
        </p:spPr>
        <p:txBody>
          <a:bodyPr anchor="b"/>
          <a:lstStyle>
            <a:lvl1pPr algn="ct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7424803" y="609601"/>
            <a:ext cx="3255358" cy="5181600"/>
          </a:xfrm>
          <a:prstGeom prst="roundRect">
            <a:avLst>
              <a:gd name="adj" fmla="val 4943"/>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913794" y="2632852"/>
            <a:ext cx="5934949" cy="3158347"/>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9/15/2020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pic>
        <p:nvPicPr>
          <p:cNvPr id="1026" name="Picture 2" descr="\\DROBO-FS\QuickDrops\JB\PPTX NG\Droplets\LightingOverlay.png"/>
          <p:cNvPicPr>
            <a:picLocks noChangeAspect="1" noChangeArrowheads="1"/>
          </p:cNvPicPr>
          <p:nvPr/>
        </p:nvPicPr>
        <p:blipFill>
          <a:blip r:embed="rId19">
            <a:alphaModFix/>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a14="http://schemas.microsoft.com/office/drawing/2010/main">
                <a:solidFill>
                  <a:srgbClr val="FFFFFF"/>
                </a:solidFill>
              </a14:hiddenFill>
            </a:ext>
          </a:extLst>
        </p:spPr>
      </p:pic>
      <p:sp>
        <p:nvSpPr>
          <p:cNvPr id="2" name="Title Placeholder 1"/>
          <p:cNvSpPr>
            <a:spLocks noGrp="1"/>
          </p:cNvSpPr>
          <p:nvPr>
            <p:ph type="title"/>
          </p:nvPr>
        </p:nvSpPr>
        <p:spPr>
          <a:xfrm>
            <a:off x="913775" y="618517"/>
            <a:ext cx="10364451" cy="1596177"/>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913775" y="2367093"/>
            <a:ext cx="10364452" cy="3424107"/>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678737" y="5883275"/>
            <a:ext cx="2743200" cy="365125"/>
          </a:xfrm>
          <a:prstGeom prst="rect">
            <a:avLst/>
          </a:prstGeom>
        </p:spPr>
        <p:txBody>
          <a:bodyPr vert="horz" lIns="91440" tIns="45720" rIns="91440" bIns="45720" rtlCol="0" anchor="ctr"/>
          <a:lstStyle>
            <a:lvl1pPr algn="r">
              <a:defRPr sz="1000">
                <a:solidFill>
                  <a:schemeClr val="tx1"/>
                </a:solidFill>
              </a:defRPr>
            </a:lvl1pPr>
          </a:lstStyle>
          <a:p>
            <a:fld id="{48A87A34-81AB-432B-8DAE-1953F412C126}" type="datetimeFigureOut">
              <a:rPr lang="en-US" dirty="0"/>
              <a:pPr/>
              <a:t>9/15/2020</a:t>
            </a:fld>
            <a:endParaRPr lang="en-US" dirty="0"/>
          </a:p>
        </p:txBody>
      </p:sp>
      <p:sp>
        <p:nvSpPr>
          <p:cNvPr id="5" name="Footer Placeholder 4"/>
          <p:cNvSpPr>
            <a:spLocks noGrp="1"/>
          </p:cNvSpPr>
          <p:nvPr>
            <p:ph type="ftr" sz="quarter" idx="3"/>
          </p:nvPr>
        </p:nvSpPr>
        <p:spPr>
          <a:xfrm>
            <a:off x="913774" y="5883275"/>
            <a:ext cx="6672887" cy="365125"/>
          </a:xfrm>
          <a:prstGeom prst="rect">
            <a:avLst/>
          </a:prstGeom>
        </p:spPr>
        <p:txBody>
          <a:bodyPr vert="horz" lIns="91440" tIns="45720" rIns="91440" bIns="45720" rtlCol="0" anchor="ctr"/>
          <a:lstStyle>
            <a:lvl1pPr algn="l">
              <a:defRPr sz="1000">
                <a:solidFill>
                  <a:schemeClr val="tx1"/>
                </a:solidFill>
              </a:defRPr>
            </a:lvl1pPr>
          </a:lstStyle>
          <a:p>
            <a:endParaRPr lang="en-US" dirty="0"/>
          </a:p>
        </p:txBody>
      </p:sp>
      <p:sp>
        <p:nvSpPr>
          <p:cNvPr id="6" name="Slide Number Placeholder 5"/>
          <p:cNvSpPr>
            <a:spLocks noGrp="1"/>
          </p:cNvSpPr>
          <p:nvPr>
            <p:ph type="sldNum" sz="quarter" idx="4"/>
          </p:nvPr>
        </p:nvSpPr>
        <p:spPr>
          <a:xfrm>
            <a:off x="10514011" y="5883275"/>
            <a:ext cx="764215" cy="365125"/>
          </a:xfrm>
          <a:prstGeom prst="rect">
            <a:avLst/>
          </a:prstGeom>
        </p:spPr>
        <p:txBody>
          <a:bodyPr vert="horz" lIns="91440" tIns="45720" rIns="91440" bIns="45720" rtlCol="0" anchor="ctr"/>
          <a:lstStyle>
            <a:lvl1pPr algn="r">
              <a:defRPr sz="1000">
                <a:solidFill>
                  <a:schemeClr val="tx1"/>
                </a:solidFill>
              </a:defRPr>
            </a:lvl1pPr>
          </a:lstStyle>
          <a:p>
            <a:fld id="{6D22F896-40B5-4ADD-8801-0D06FADFA09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6" r:id="rId12"/>
    <p:sldLayoutId id="2147483663" r:id="rId13"/>
    <p:sldLayoutId id="2147483667" r:id="rId14"/>
    <p:sldLayoutId id="2147483668" r:id="rId15"/>
    <p:sldLayoutId id="2147483658" r:id="rId16"/>
    <p:sldLayoutId id="2147483659" r:id="rId17"/>
  </p:sldLayoutIdLst>
  <p:txStyles>
    <p:titleStyle>
      <a:lvl1pPr algn="ctr" defTabSz="914400" rtl="0" eaLnBrk="1" latinLnBrk="0" hangingPunct="1">
        <a:lnSpc>
          <a:spcPct val="90000"/>
        </a:lnSpc>
        <a:spcBef>
          <a:spcPct val="0"/>
        </a:spcBef>
        <a:buNone/>
        <a:defRPr sz="3600" kern="1200" cap="all" baseline="0">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tx1"/>
        </a:buClr>
        <a:buFont typeface="Arial" panose="020B0604020202020204" pitchFamily="34" charset="0"/>
        <a:buChar char="•"/>
        <a:defRPr sz="2000" kern="1200" cap="all" baseline="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tx1"/>
        </a:buClr>
        <a:buFont typeface="Arial" panose="020B0604020202020204" pitchFamily="34" charset="0"/>
        <a:buChar char="•"/>
        <a:defRPr sz="1800" kern="1200" cap="all"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tx1"/>
        </a:buClr>
        <a:buFont typeface="Arial" panose="020B0604020202020204" pitchFamily="34" charset="0"/>
        <a:buChar char="•"/>
        <a:defRPr sz="1600" kern="1200" cap="all" baseline="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id-ID"/>
          </a:p>
        </p:txBody>
      </p:sp>
      <p:sp>
        <p:nvSpPr>
          <p:cNvPr id="3" name="Subtitle 2"/>
          <p:cNvSpPr>
            <a:spLocks noGrp="1"/>
          </p:cNvSpPr>
          <p:nvPr>
            <p:ph type="subTitle" idx="1"/>
          </p:nvPr>
        </p:nvSpPr>
        <p:spPr/>
        <p:txBody>
          <a:bodyPr/>
          <a:lstStyle/>
          <a:p>
            <a:endParaRPr lang="id-ID"/>
          </a:p>
        </p:txBody>
      </p:sp>
      <p:sp>
        <p:nvSpPr>
          <p:cNvPr id="4" name="TextBox 3"/>
          <p:cNvSpPr txBox="1"/>
          <p:nvPr/>
        </p:nvSpPr>
        <p:spPr>
          <a:xfrm>
            <a:off x="941295" y="376518"/>
            <a:ext cx="10098740" cy="7478970"/>
          </a:xfrm>
          <a:prstGeom prst="rect">
            <a:avLst/>
          </a:prstGeom>
          <a:noFill/>
        </p:spPr>
        <p:txBody>
          <a:bodyPr wrap="square" rtlCol="0">
            <a:spAutoFit/>
          </a:bodyPr>
          <a:lstStyle/>
          <a:p>
            <a:pPr algn="ctr"/>
            <a:r>
              <a:rPr lang="id-ID" sz="2400" dirty="0" smtClean="0">
                <a:latin typeface="Arial Black" panose="020B0A04020102020204" pitchFamily="34" charset="0"/>
              </a:rPr>
              <a:t>POKOK BAHASAN KE-6:</a:t>
            </a:r>
          </a:p>
          <a:p>
            <a:pPr algn="ctr"/>
            <a:r>
              <a:rPr lang="id-ID" sz="2400" dirty="0" smtClean="0">
                <a:latin typeface="Arial Black" panose="020B0A04020102020204" pitchFamily="34" charset="0"/>
              </a:rPr>
              <a:t>SUMBER DANA DAN KEGIATAN USAHA PENGHIMPUNAN DANA BANK</a:t>
            </a:r>
          </a:p>
          <a:p>
            <a:endParaRPr lang="id-ID" sz="2400" dirty="0">
              <a:latin typeface="Arial Black" panose="020B0A04020102020204" pitchFamily="34" charset="0"/>
            </a:endParaRPr>
          </a:p>
          <a:p>
            <a:pPr marL="457200" indent="-457200">
              <a:buAutoNum type="arabicPeriod"/>
            </a:pPr>
            <a:r>
              <a:rPr lang="id-ID" sz="2400" dirty="0" smtClean="0">
                <a:latin typeface="Arial Black" panose="020B0A04020102020204" pitchFamily="34" charset="0"/>
              </a:rPr>
              <a:t>SUMBER DANA BANK</a:t>
            </a:r>
          </a:p>
          <a:p>
            <a:pPr marL="457200" indent="-457200">
              <a:buAutoNum type="arabicPeriod"/>
            </a:pPr>
            <a:endParaRPr lang="id-ID" sz="2400" dirty="0" smtClean="0">
              <a:latin typeface="Arial Black" panose="020B0A04020102020204" pitchFamily="34" charset="0"/>
            </a:endParaRPr>
          </a:p>
          <a:p>
            <a:pPr marL="457200" indent="-457200">
              <a:buAutoNum type="arabicPeriod"/>
            </a:pPr>
            <a:r>
              <a:rPr lang="id-ID" sz="2400" dirty="0" smtClean="0">
                <a:latin typeface="Arial Black" panose="020B0A04020102020204" pitchFamily="34" charset="0"/>
              </a:rPr>
              <a:t>KETENTUAN HK YG MENGATUR KEGIATAN PENGHIMPUNAN DANA MASYARAKAT</a:t>
            </a:r>
          </a:p>
          <a:p>
            <a:pPr marL="457200" indent="-457200">
              <a:buAutoNum type="arabicPeriod"/>
            </a:pPr>
            <a:endParaRPr lang="id-ID" sz="2400" dirty="0" smtClean="0">
              <a:latin typeface="Arial Black" panose="020B0A04020102020204" pitchFamily="34" charset="0"/>
            </a:endParaRPr>
          </a:p>
          <a:p>
            <a:pPr marL="457200" indent="-457200">
              <a:buAutoNum type="arabicPeriod"/>
            </a:pPr>
            <a:r>
              <a:rPr lang="id-ID" sz="2400" dirty="0" smtClean="0">
                <a:latin typeface="Arial Black" panose="020B0A04020102020204" pitchFamily="34" charset="0"/>
              </a:rPr>
              <a:t>PENGHIMPUNAN DANA MASYARAKAT DALAM BENTUK GIRO, DEPOSITO DAN TABUNGAN</a:t>
            </a:r>
          </a:p>
          <a:p>
            <a:pPr marL="457200" indent="-457200">
              <a:buAutoNum type="arabicPeriod"/>
            </a:pPr>
            <a:endParaRPr lang="id-ID" sz="2400" dirty="0" smtClean="0">
              <a:latin typeface="Arial Black" panose="020B0A04020102020204" pitchFamily="34" charset="0"/>
            </a:endParaRPr>
          </a:p>
          <a:p>
            <a:pPr marL="457200" indent="-457200">
              <a:buAutoNum type="arabicPeriod"/>
            </a:pPr>
            <a:r>
              <a:rPr lang="id-ID" sz="2400" dirty="0" smtClean="0">
                <a:latin typeface="Arial Black" panose="020B0A04020102020204" pitchFamily="34" charset="0"/>
              </a:rPr>
              <a:t>DASAR HUKUM DAN HUBUNGAN HK ANTARA BANK DAN NASABAH PENYIMPAN</a:t>
            </a:r>
          </a:p>
          <a:p>
            <a:pPr marL="457200" indent="-457200">
              <a:buAutoNum type="arabicPeriod"/>
            </a:pPr>
            <a:endParaRPr lang="id-ID" sz="2400" dirty="0" smtClean="0">
              <a:latin typeface="Arial Black" panose="020B0A04020102020204" pitchFamily="34" charset="0"/>
            </a:endParaRPr>
          </a:p>
          <a:p>
            <a:pPr marL="457200" indent="-457200">
              <a:buAutoNum type="arabicPeriod"/>
            </a:pPr>
            <a:r>
              <a:rPr lang="id-ID" sz="2400" dirty="0" smtClean="0">
                <a:latin typeface="Arial Black" panose="020B0A04020102020204" pitchFamily="34" charset="0"/>
              </a:rPr>
              <a:t>DASAR HUKUM DAN HUBUNGAN HK ANTARA BANK DAN NASABAH PEMINJAM</a:t>
            </a:r>
          </a:p>
          <a:p>
            <a:pPr marL="457200" indent="-457200">
              <a:buAutoNum type="arabicPeriod"/>
            </a:pPr>
            <a:endParaRPr lang="id-ID" sz="2400" dirty="0" smtClean="0">
              <a:latin typeface="Arial Black" panose="020B0A04020102020204" pitchFamily="34" charset="0"/>
            </a:endParaRPr>
          </a:p>
          <a:p>
            <a:pPr marL="457200" indent="-457200">
              <a:buAutoNum type="arabicPeriod"/>
            </a:pPr>
            <a:endParaRPr lang="id-ID" sz="2400" dirty="0" smtClean="0">
              <a:latin typeface="Arial Black" panose="020B0A04020102020204" pitchFamily="34" charset="0"/>
            </a:endParaRPr>
          </a:p>
          <a:p>
            <a:pPr marL="457200" indent="-457200">
              <a:buAutoNum type="arabicPeriod"/>
            </a:pPr>
            <a:endParaRPr lang="id-ID" sz="2400" dirty="0" smtClean="0">
              <a:latin typeface="Arial Black" panose="020B0A04020102020204" pitchFamily="34" charset="0"/>
            </a:endParaRPr>
          </a:p>
        </p:txBody>
      </p:sp>
    </p:spTree>
    <p:extLst>
      <p:ext uri="{BB962C8B-B14F-4D97-AF65-F5344CB8AC3E}">
        <p14:creationId xmlns:p14="http://schemas.microsoft.com/office/powerpoint/2010/main" val="65165621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05524878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dirty="0"/>
          </a:p>
        </p:txBody>
      </p:sp>
      <p:sp>
        <p:nvSpPr>
          <p:cNvPr id="4" name="Rectangle 3"/>
          <p:cNvSpPr/>
          <p:nvPr/>
        </p:nvSpPr>
        <p:spPr>
          <a:xfrm flipV="1">
            <a:off x="2178424" y="618516"/>
            <a:ext cx="8377517" cy="793424"/>
          </a:xfrm>
          <a:prstGeom prst="rect">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5" name="TextBox 4"/>
          <p:cNvSpPr txBox="1"/>
          <p:nvPr/>
        </p:nvSpPr>
        <p:spPr>
          <a:xfrm>
            <a:off x="2286000" y="677269"/>
            <a:ext cx="8135471" cy="523220"/>
          </a:xfrm>
          <a:prstGeom prst="rect">
            <a:avLst/>
          </a:prstGeom>
          <a:noFill/>
        </p:spPr>
        <p:txBody>
          <a:bodyPr wrap="square" rtlCol="0">
            <a:spAutoFit/>
          </a:bodyPr>
          <a:lstStyle/>
          <a:p>
            <a:r>
              <a:rPr lang="id-ID" sz="2800" dirty="0" smtClean="0">
                <a:latin typeface="Arial Black" panose="020B0A04020102020204" pitchFamily="34" charset="0"/>
              </a:rPr>
              <a:t>1.  SUMBER DANA BANK  </a:t>
            </a:r>
            <a:endParaRPr lang="id-ID" sz="2800" dirty="0">
              <a:latin typeface="Arial Black" panose="020B0A04020102020204" pitchFamily="34" charset="0"/>
            </a:endParaRPr>
          </a:p>
        </p:txBody>
      </p:sp>
      <p:sp>
        <p:nvSpPr>
          <p:cNvPr id="6" name="Content Placeholder 5"/>
          <p:cNvSpPr>
            <a:spLocks noGrp="1"/>
          </p:cNvSpPr>
          <p:nvPr>
            <p:ph sz="quarter" idx="13"/>
          </p:nvPr>
        </p:nvSpPr>
        <p:spPr>
          <a:prstGeom prst="roundRect">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marL="0" indent="0">
              <a:buNone/>
              <a:defRPr/>
            </a:pPr>
            <a:r>
              <a:rPr lang="id-ID" sz="2400" dirty="0" smtClean="0">
                <a:solidFill>
                  <a:srgbClr val="000000"/>
                </a:solidFill>
                <a:latin typeface="Aharoni" pitchFamily="2" charset="-79"/>
                <a:cs typeface="Aharoni" pitchFamily="2" charset="-79"/>
              </a:rPr>
              <a:t>A.  PENGERTIAN Sumber </a:t>
            </a:r>
            <a:r>
              <a:rPr lang="id-ID" sz="2400" dirty="0">
                <a:solidFill>
                  <a:srgbClr val="000000"/>
                </a:solidFill>
                <a:latin typeface="Aharoni" pitchFamily="2" charset="-79"/>
                <a:cs typeface="Aharoni" pitchFamily="2" charset="-79"/>
              </a:rPr>
              <a:t>– </a:t>
            </a:r>
            <a:r>
              <a:rPr lang="id-ID" sz="2400" dirty="0" smtClean="0">
                <a:solidFill>
                  <a:srgbClr val="000000"/>
                </a:solidFill>
                <a:latin typeface="Aharoni" pitchFamily="2" charset="-79"/>
                <a:cs typeface="Aharoni" pitchFamily="2" charset="-79"/>
              </a:rPr>
              <a:t>sumber </a:t>
            </a:r>
            <a:r>
              <a:rPr lang="id-ID" sz="2400" dirty="0">
                <a:solidFill>
                  <a:srgbClr val="000000"/>
                </a:solidFill>
                <a:latin typeface="Aharoni" pitchFamily="2" charset="-79"/>
                <a:cs typeface="Aharoni" pitchFamily="2" charset="-79"/>
              </a:rPr>
              <a:t>Dana Bank adalah:</a:t>
            </a:r>
          </a:p>
          <a:p>
            <a:pPr>
              <a:defRPr/>
            </a:pPr>
            <a:r>
              <a:rPr lang="id-ID" sz="2400" dirty="0">
                <a:solidFill>
                  <a:srgbClr val="000000"/>
                </a:solidFill>
                <a:latin typeface="Aharoni" pitchFamily="2" charset="-79"/>
                <a:cs typeface="Aharoni" pitchFamily="2" charset="-79"/>
              </a:rPr>
              <a:t>Usaha Bank dalam menghimpun dana untuk kegiatan oprasionalnya.</a:t>
            </a:r>
          </a:p>
        </p:txBody>
      </p:sp>
    </p:spTree>
    <p:extLst>
      <p:ext uri="{BB962C8B-B14F-4D97-AF65-F5344CB8AC3E}">
        <p14:creationId xmlns:p14="http://schemas.microsoft.com/office/powerpoint/2010/main" val="248429946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ounded Rectangle 1"/>
          <p:cNvSpPr/>
          <p:nvPr/>
        </p:nvSpPr>
        <p:spPr>
          <a:xfrm>
            <a:off x="2438400" y="504825"/>
            <a:ext cx="7162800" cy="914400"/>
          </a:xfrm>
          <a:prstGeom prst="roundRect">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id-ID" sz="2400" dirty="0" smtClean="0">
                <a:solidFill>
                  <a:srgbClr val="000000"/>
                </a:solidFill>
                <a:latin typeface="Aharoni" pitchFamily="2" charset="-79"/>
                <a:cs typeface="Aharoni" pitchFamily="2" charset="-79"/>
              </a:rPr>
              <a:t>B.  JENIS- </a:t>
            </a:r>
            <a:r>
              <a:rPr lang="id-ID" sz="2400" dirty="0">
                <a:solidFill>
                  <a:srgbClr val="000000"/>
                </a:solidFill>
                <a:latin typeface="Aharoni" pitchFamily="2" charset="-79"/>
                <a:cs typeface="Aharoni" pitchFamily="2" charset="-79"/>
              </a:rPr>
              <a:t>JENIS SUMBER DANA</a:t>
            </a:r>
          </a:p>
        </p:txBody>
      </p:sp>
      <p:sp>
        <p:nvSpPr>
          <p:cNvPr id="3" name="Rounded Rectangle 2"/>
          <p:cNvSpPr/>
          <p:nvPr/>
        </p:nvSpPr>
        <p:spPr>
          <a:xfrm>
            <a:off x="1812925" y="1905000"/>
            <a:ext cx="2743200" cy="13716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id-ID" sz="2400" dirty="0">
                <a:solidFill>
                  <a:srgbClr val="000000"/>
                </a:solidFill>
                <a:latin typeface="Aharoni" pitchFamily="2" charset="-79"/>
                <a:cs typeface="Aharoni" pitchFamily="2" charset="-79"/>
              </a:rPr>
              <a:t>Dana dari Bank sendiri</a:t>
            </a:r>
          </a:p>
        </p:txBody>
      </p:sp>
      <p:sp>
        <p:nvSpPr>
          <p:cNvPr id="4" name="Rounded Rectangle 3"/>
          <p:cNvSpPr/>
          <p:nvPr/>
        </p:nvSpPr>
        <p:spPr>
          <a:xfrm>
            <a:off x="4932363" y="1905000"/>
            <a:ext cx="2362200" cy="13716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id-ID" sz="2400" dirty="0">
                <a:solidFill>
                  <a:srgbClr val="000000"/>
                </a:solidFill>
                <a:latin typeface="Aharoni" pitchFamily="2" charset="-79"/>
                <a:cs typeface="Aharoni" pitchFamily="2" charset="-79"/>
              </a:rPr>
              <a:t>Dana dari  Masyarakat</a:t>
            </a:r>
          </a:p>
        </p:txBody>
      </p:sp>
      <p:sp>
        <p:nvSpPr>
          <p:cNvPr id="5" name="Rounded Rectangle 4"/>
          <p:cNvSpPr/>
          <p:nvPr/>
        </p:nvSpPr>
        <p:spPr>
          <a:xfrm>
            <a:off x="1828800" y="3363913"/>
            <a:ext cx="2732088" cy="3001962"/>
          </a:xfrm>
          <a:prstGeom prst="roundRect">
            <a:avLst/>
          </a:prstGeom>
          <a:solidFill>
            <a:schemeClr val="accent3">
              <a:lumMod val="85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marL="457200" indent="-457200">
              <a:buFontTx/>
              <a:buAutoNum type="arabicPeriod"/>
              <a:defRPr/>
            </a:pPr>
            <a:r>
              <a:rPr lang="id-ID" sz="2000" b="1" dirty="0">
                <a:solidFill>
                  <a:srgbClr val="000000"/>
                </a:solidFill>
                <a:latin typeface="+mj-lt"/>
                <a:cs typeface="Aharoni" pitchFamily="2" charset="-79"/>
              </a:rPr>
              <a:t>Setoran modal dari pemegang saham</a:t>
            </a:r>
          </a:p>
          <a:p>
            <a:pPr marL="457200" indent="-457200">
              <a:buFontTx/>
              <a:buAutoNum type="arabicPeriod"/>
              <a:defRPr/>
            </a:pPr>
            <a:r>
              <a:rPr lang="id-ID" sz="2000" b="1" dirty="0">
                <a:solidFill>
                  <a:srgbClr val="000000"/>
                </a:solidFill>
                <a:latin typeface="+mj-lt"/>
                <a:cs typeface="Aharoni" pitchFamily="2" charset="-79"/>
              </a:rPr>
              <a:t>Dana cadangan bank;</a:t>
            </a:r>
          </a:p>
          <a:p>
            <a:pPr marL="457200" indent="-457200">
              <a:buFontTx/>
              <a:buAutoNum type="arabicPeriod"/>
              <a:defRPr/>
            </a:pPr>
            <a:r>
              <a:rPr lang="id-ID" sz="2000" b="1" dirty="0">
                <a:solidFill>
                  <a:srgbClr val="000000"/>
                </a:solidFill>
                <a:latin typeface="+mj-lt"/>
                <a:cs typeface="Aharoni" pitchFamily="2" charset="-79"/>
              </a:rPr>
              <a:t>Laba bank yang blm dibagi</a:t>
            </a:r>
          </a:p>
        </p:txBody>
      </p:sp>
      <p:sp>
        <p:nvSpPr>
          <p:cNvPr id="6" name="Rounded Rectangle 5"/>
          <p:cNvSpPr/>
          <p:nvPr/>
        </p:nvSpPr>
        <p:spPr>
          <a:xfrm>
            <a:off x="4932363" y="3363913"/>
            <a:ext cx="2362200" cy="3001962"/>
          </a:xfrm>
          <a:prstGeom prst="roundRect">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marL="457200" indent="-457200">
              <a:buFontTx/>
              <a:buAutoNum type="arabicPeriod"/>
              <a:defRPr/>
            </a:pPr>
            <a:r>
              <a:rPr lang="id-ID" sz="2000" b="1" dirty="0">
                <a:solidFill>
                  <a:srgbClr val="000000"/>
                </a:solidFill>
                <a:latin typeface="+mj-lt"/>
                <a:cs typeface="Aharoni" pitchFamily="2" charset="-79"/>
              </a:rPr>
              <a:t>Simpanan Giro</a:t>
            </a:r>
          </a:p>
          <a:p>
            <a:pPr marL="457200" indent="-457200">
              <a:buFontTx/>
              <a:buAutoNum type="arabicPeriod"/>
              <a:defRPr/>
            </a:pPr>
            <a:r>
              <a:rPr lang="id-ID" sz="2000" b="1" dirty="0">
                <a:solidFill>
                  <a:srgbClr val="000000"/>
                </a:solidFill>
                <a:latin typeface="+mj-lt"/>
                <a:cs typeface="Aharoni" pitchFamily="2" charset="-79"/>
              </a:rPr>
              <a:t>Tabungan </a:t>
            </a:r>
          </a:p>
          <a:p>
            <a:pPr marL="457200" indent="-457200">
              <a:buFontTx/>
              <a:buAutoNum type="arabicPeriod"/>
              <a:defRPr/>
            </a:pPr>
            <a:r>
              <a:rPr lang="id-ID" sz="2000" b="1" dirty="0">
                <a:solidFill>
                  <a:srgbClr val="000000"/>
                </a:solidFill>
                <a:latin typeface="+mj-lt"/>
                <a:cs typeface="Aharoni" pitchFamily="2" charset="-79"/>
              </a:rPr>
              <a:t>Deposito</a:t>
            </a:r>
          </a:p>
          <a:p>
            <a:pPr marL="457200" indent="-457200">
              <a:buFontTx/>
              <a:buAutoNum type="arabicPeriod"/>
              <a:defRPr/>
            </a:pPr>
            <a:endParaRPr lang="id-ID" sz="2000" b="1" dirty="0">
              <a:solidFill>
                <a:srgbClr val="000000"/>
              </a:solidFill>
              <a:latin typeface="+mj-lt"/>
              <a:cs typeface="Aharoni" pitchFamily="2" charset="-79"/>
            </a:endParaRPr>
          </a:p>
          <a:p>
            <a:pPr>
              <a:defRPr/>
            </a:pPr>
            <a:endParaRPr lang="id-ID" sz="2000" b="1" dirty="0">
              <a:solidFill>
                <a:srgbClr val="000000"/>
              </a:solidFill>
              <a:latin typeface="+mj-lt"/>
              <a:cs typeface="Aharoni" pitchFamily="2" charset="-79"/>
            </a:endParaRPr>
          </a:p>
        </p:txBody>
      </p:sp>
      <p:sp>
        <p:nvSpPr>
          <p:cNvPr id="7" name="Rounded Rectangle 6"/>
          <p:cNvSpPr/>
          <p:nvPr/>
        </p:nvSpPr>
        <p:spPr>
          <a:xfrm>
            <a:off x="7599364" y="3124200"/>
            <a:ext cx="2860675" cy="3581400"/>
          </a:xfrm>
          <a:prstGeom prst="roundRect">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marL="457200" indent="-457200">
              <a:buFontTx/>
              <a:buAutoNum type="arabicPeriod"/>
              <a:defRPr/>
            </a:pPr>
            <a:endParaRPr lang="id-ID" sz="2000" b="1" dirty="0">
              <a:solidFill>
                <a:srgbClr val="000000"/>
              </a:solidFill>
              <a:latin typeface="+mj-lt"/>
              <a:cs typeface="Aharoni" pitchFamily="2" charset="-79"/>
            </a:endParaRPr>
          </a:p>
          <a:p>
            <a:pPr marL="457200" indent="-457200">
              <a:buFontTx/>
              <a:buAutoNum type="arabicPeriod"/>
              <a:defRPr/>
            </a:pPr>
            <a:endParaRPr lang="id-ID" sz="2000" b="1" dirty="0">
              <a:solidFill>
                <a:srgbClr val="000000"/>
              </a:solidFill>
              <a:latin typeface="+mj-lt"/>
              <a:cs typeface="Aharoni" pitchFamily="2" charset="-79"/>
            </a:endParaRPr>
          </a:p>
          <a:p>
            <a:pPr marL="457200" indent="-457200">
              <a:buFontTx/>
              <a:buAutoNum type="arabicPeriod"/>
              <a:defRPr/>
            </a:pPr>
            <a:r>
              <a:rPr lang="id-ID" sz="2000" b="1" dirty="0">
                <a:solidFill>
                  <a:srgbClr val="000000"/>
                </a:solidFill>
                <a:latin typeface="+mj-lt"/>
                <a:cs typeface="Aharoni" pitchFamily="2" charset="-79"/>
              </a:rPr>
              <a:t>Kreditt likuiditas</a:t>
            </a:r>
          </a:p>
          <a:p>
            <a:pPr marL="457200" indent="-457200">
              <a:buFontTx/>
              <a:buAutoNum type="arabicPeriod"/>
              <a:defRPr/>
            </a:pPr>
            <a:r>
              <a:rPr lang="id-ID" sz="2000" b="1" dirty="0">
                <a:solidFill>
                  <a:srgbClr val="000000"/>
                </a:solidFill>
                <a:latin typeface="+mj-lt"/>
                <a:cs typeface="Aharoni" pitchFamily="2" charset="-79"/>
              </a:rPr>
              <a:t>Pinjaman antar bank (call money)</a:t>
            </a:r>
          </a:p>
          <a:p>
            <a:pPr marL="457200" indent="-457200">
              <a:buFontTx/>
              <a:buAutoNum type="arabicPeriod"/>
              <a:defRPr/>
            </a:pPr>
            <a:r>
              <a:rPr lang="id-ID" sz="2000" b="1" dirty="0">
                <a:solidFill>
                  <a:srgbClr val="000000"/>
                </a:solidFill>
                <a:latin typeface="+mj-lt"/>
                <a:cs typeface="Aharoni" pitchFamily="2" charset="-79"/>
              </a:rPr>
              <a:t>Pinjaman bank LN</a:t>
            </a:r>
          </a:p>
          <a:p>
            <a:pPr marL="457200" indent="-457200">
              <a:buFontTx/>
              <a:buAutoNum type="arabicPeriod"/>
              <a:defRPr/>
            </a:pPr>
            <a:r>
              <a:rPr lang="id-ID" sz="2000" b="1" dirty="0">
                <a:solidFill>
                  <a:srgbClr val="000000"/>
                </a:solidFill>
                <a:latin typeface="+mj-lt"/>
                <a:cs typeface="Aharoni" pitchFamily="2" charset="-79"/>
              </a:rPr>
              <a:t>Surat Berharga Pasar Uang (SPBU)</a:t>
            </a:r>
          </a:p>
          <a:p>
            <a:pPr marL="457200" indent="-457200">
              <a:buFontTx/>
              <a:buAutoNum type="arabicPeriod"/>
              <a:defRPr/>
            </a:pPr>
            <a:endParaRPr lang="id-ID" sz="2000" b="1" dirty="0">
              <a:solidFill>
                <a:srgbClr val="000000"/>
              </a:solidFill>
              <a:latin typeface="+mj-lt"/>
              <a:cs typeface="Aharoni" pitchFamily="2" charset="-79"/>
            </a:endParaRPr>
          </a:p>
          <a:p>
            <a:pPr>
              <a:defRPr/>
            </a:pPr>
            <a:endParaRPr lang="id-ID" sz="2000" b="1" dirty="0">
              <a:solidFill>
                <a:srgbClr val="000000"/>
              </a:solidFill>
              <a:latin typeface="+mj-lt"/>
              <a:cs typeface="Aharoni" pitchFamily="2" charset="-79"/>
            </a:endParaRPr>
          </a:p>
        </p:txBody>
      </p:sp>
      <p:sp>
        <p:nvSpPr>
          <p:cNvPr id="8" name="Rounded Rectangle 7"/>
          <p:cNvSpPr/>
          <p:nvPr/>
        </p:nvSpPr>
        <p:spPr>
          <a:xfrm>
            <a:off x="7759700" y="1905000"/>
            <a:ext cx="2667000" cy="10668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id-ID" sz="2400" dirty="0">
                <a:solidFill>
                  <a:srgbClr val="000000"/>
                </a:solidFill>
                <a:latin typeface="Aharoni" pitchFamily="2" charset="-79"/>
                <a:cs typeface="Aharoni" pitchFamily="2" charset="-79"/>
              </a:rPr>
              <a:t>Dana dari  Lembaga lain</a:t>
            </a:r>
          </a:p>
        </p:txBody>
      </p:sp>
      <p:sp>
        <p:nvSpPr>
          <p:cNvPr id="9" name="Down Arrow 8"/>
          <p:cNvSpPr/>
          <p:nvPr/>
        </p:nvSpPr>
        <p:spPr>
          <a:xfrm>
            <a:off x="2952750" y="1419225"/>
            <a:ext cx="484188" cy="488950"/>
          </a:xfrm>
          <a:prstGeom prst="downArrow">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id-ID"/>
          </a:p>
        </p:txBody>
      </p:sp>
      <p:sp>
        <p:nvSpPr>
          <p:cNvPr id="10" name="Down Arrow 9"/>
          <p:cNvSpPr/>
          <p:nvPr/>
        </p:nvSpPr>
        <p:spPr>
          <a:xfrm>
            <a:off x="5776914" y="1416050"/>
            <a:ext cx="485775" cy="488950"/>
          </a:xfrm>
          <a:prstGeom prst="downArrow">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id-ID"/>
          </a:p>
        </p:txBody>
      </p:sp>
      <p:sp>
        <p:nvSpPr>
          <p:cNvPr id="11" name="Down Arrow 10"/>
          <p:cNvSpPr/>
          <p:nvPr/>
        </p:nvSpPr>
        <p:spPr>
          <a:xfrm>
            <a:off x="8607426" y="1419225"/>
            <a:ext cx="485775" cy="488950"/>
          </a:xfrm>
          <a:prstGeom prst="downArrow">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id-ID"/>
          </a:p>
        </p:txBody>
      </p:sp>
    </p:spTree>
    <p:extLst>
      <p:ext uri="{BB962C8B-B14F-4D97-AF65-F5344CB8AC3E}">
        <p14:creationId xmlns:p14="http://schemas.microsoft.com/office/powerpoint/2010/main" val="61489497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ounded Rectangle 1"/>
          <p:cNvSpPr/>
          <p:nvPr/>
        </p:nvSpPr>
        <p:spPr>
          <a:xfrm>
            <a:off x="2438400" y="504825"/>
            <a:ext cx="7162800" cy="914400"/>
          </a:xfrm>
          <a:prstGeom prst="roundRect">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id-ID" sz="2400" dirty="0" smtClean="0">
                <a:solidFill>
                  <a:srgbClr val="000000"/>
                </a:solidFill>
                <a:latin typeface="Aharoni" pitchFamily="2" charset="-79"/>
                <a:cs typeface="Aharoni" pitchFamily="2" charset="-79"/>
              </a:rPr>
              <a:t>C.  DANA </a:t>
            </a:r>
            <a:r>
              <a:rPr lang="id-ID" sz="2400" dirty="0">
                <a:solidFill>
                  <a:srgbClr val="000000"/>
                </a:solidFill>
                <a:latin typeface="Aharoni" pitchFamily="2" charset="-79"/>
                <a:cs typeface="Aharoni" pitchFamily="2" charset="-79"/>
              </a:rPr>
              <a:t>DARI BANK SENDIRI</a:t>
            </a:r>
          </a:p>
        </p:txBody>
      </p:sp>
      <p:sp>
        <p:nvSpPr>
          <p:cNvPr id="3" name="Rounded Rectangle 2"/>
          <p:cNvSpPr/>
          <p:nvPr/>
        </p:nvSpPr>
        <p:spPr>
          <a:xfrm>
            <a:off x="1812925" y="1905000"/>
            <a:ext cx="2743200" cy="1371600"/>
          </a:xfrm>
          <a:prstGeom prst="roundRect">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id-ID" sz="2400" dirty="0">
                <a:solidFill>
                  <a:srgbClr val="000000"/>
                </a:solidFill>
                <a:latin typeface="Aharoni" pitchFamily="2" charset="-79"/>
                <a:cs typeface="Aharoni" pitchFamily="2" charset="-79"/>
              </a:rPr>
              <a:t>Setoran modal dari pemegang saham</a:t>
            </a:r>
          </a:p>
        </p:txBody>
      </p:sp>
      <p:sp>
        <p:nvSpPr>
          <p:cNvPr id="4" name="Rounded Rectangle 3"/>
          <p:cNvSpPr/>
          <p:nvPr/>
        </p:nvSpPr>
        <p:spPr>
          <a:xfrm>
            <a:off x="1828800" y="3363913"/>
            <a:ext cx="2732088" cy="3001962"/>
          </a:xfrm>
          <a:prstGeom prst="roundRect">
            <a:avLst/>
          </a:prstGeom>
          <a:solidFill>
            <a:schemeClr val="accent3">
              <a:lumMod val="85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marL="457200" indent="-457200">
              <a:buFontTx/>
              <a:buAutoNum type="arabicPeriod"/>
              <a:defRPr/>
            </a:pPr>
            <a:r>
              <a:rPr lang="id-ID" sz="2000" b="1" dirty="0">
                <a:solidFill>
                  <a:srgbClr val="000000"/>
                </a:solidFill>
                <a:latin typeface="+mj-lt"/>
                <a:cs typeface="Aharoni" pitchFamily="2" charset="-79"/>
              </a:rPr>
              <a:t>Saham blm habis terjual</a:t>
            </a:r>
          </a:p>
          <a:p>
            <a:pPr marL="457200" indent="-457200">
              <a:buFontTx/>
              <a:buAutoNum type="arabicPeriod"/>
              <a:defRPr/>
            </a:pPr>
            <a:r>
              <a:rPr lang="id-ID" sz="2000" b="1" dirty="0">
                <a:solidFill>
                  <a:srgbClr val="000000"/>
                </a:solidFill>
                <a:latin typeface="+mj-lt"/>
                <a:cs typeface="Aharoni" pitchFamily="2" charset="-79"/>
              </a:rPr>
              <a:t>Bank butuh dana</a:t>
            </a:r>
          </a:p>
          <a:p>
            <a:pPr marL="457200" indent="-457200">
              <a:buFontTx/>
              <a:buAutoNum type="arabicPeriod"/>
              <a:defRPr/>
            </a:pPr>
            <a:r>
              <a:rPr lang="id-ID" sz="2000" b="1" dirty="0">
                <a:solidFill>
                  <a:srgbClr val="000000"/>
                </a:solidFill>
                <a:latin typeface="+mj-lt"/>
                <a:cs typeface="Aharoni" pitchFamily="2" charset="-79"/>
              </a:rPr>
              <a:t>Saham dpt dijual kpd pemegang saham lama</a:t>
            </a:r>
          </a:p>
        </p:txBody>
      </p:sp>
      <p:sp>
        <p:nvSpPr>
          <p:cNvPr id="5" name="Down Arrow 4"/>
          <p:cNvSpPr/>
          <p:nvPr/>
        </p:nvSpPr>
        <p:spPr>
          <a:xfrm>
            <a:off x="2952750" y="1419225"/>
            <a:ext cx="484188" cy="488950"/>
          </a:xfrm>
          <a:prstGeom prst="downArrow">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id-ID"/>
          </a:p>
        </p:txBody>
      </p:sp>
      <p:sp>
        <p:nvSpPr>
          <p:cNvPr id="6" name="Rounded Rectangle 5"/>
          <p:cNvSpPr/>
          <p:nvPr/>
        </p:nvSpPr>
        <p:spPr>
          <a:xfrm>
            <a:off x="4876800" y="1905000"/>
            <a:ext cx="2743200" cy="13716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id-ID" sz="2400" dirty="0">
                <a:solidFill>
                  <a:srgbClr val="000000"/>
                </a:solidFill>
                <a:latin typeface="Aharoni" pitchFamily="2" charset="-79"/>
                <a:cs typeface="Aharoni" pitchFamily="2" charset="-79"/>
              </a:rPr>
              <a:t>Dana cadangan bank</a:t>
            </a:r>
          </a:p>
        </p:txBody>
      </p:sp>
      <p:sp>
        <p:nvSpPr>
          <p:cNvPr id="7" name="Rounded Rectangle 6"/>
          <p:cNvSpPr/>
          <p:nvPr/>
        </p:nvSpPr>
        <p:spPr>
          <a:xfrm>
            <a:off x="7821613" y="1908175"/>
            <a:ext cx="2743200" cy="1371600"/>
          </a:xfrm>
          <a:prstGeom prst="round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id-ID" sz="2400" dirty="0">
                <a:solidFill>
                  <a:srgbClr val="000000"/>
                </a:solidFill>
                <a:latin typeface="Aharoni" pitchFamily="2" charset="-79"/>
                <a:cs typeface="Aharoni" pitchFamily="2" charset="-79"/>
              </a:rPr>
              <a:t>Laba bank yg blm dibagi</a:t>
            </a:r>
          </a:p>
        </p:txBody>
      </p:sp>
      <p:sp>
        <p:nvSpPr>
          <p:cNvPr id="8" name="Down Arrow 7"/>
          <p:cNvSpPr/>
          <p:nvPr/>
        </p:nvSpPr>
        <p:spPr>
          <a:xfrm>
            <a:off x="8534400" y="1419225"/>
            <a:ext cx="484188" cy="488950"/>
          </a:xfrm>
          <a:prstGeom prst="downArrow">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id-ID"/>
          </a:p>
        </p:txBody>
      </p:sp>
      <p:sp>
        <p:nvSpPr>
          <p:cNvPr id="9" name="Down Arrow 8"/>
          <p:cNvSpPr/>
          <p:nvPr/>
        </p:nvSpPr>
        <p:spPr>
          <a:xfrm>
            <a:off x="6005514" y="1479550"/>
            <a:ext cx="485775" cy="488950"/>
          </a:xfrm>
          <a:prstGeom prst="downArrow">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id-ID"/>
          </a:p>
        </p:txBody>
      </p:sp>
      <p:sp>
        <p:nvSpPr>
          <p:cNvPr id="10" name="Rounded Rectangle 9"/>
          <p:cNvSpPr/>
          <p:nvPr/>
        </p:nvSpPr>
        <p:spPr>
          <a:xfrm>
            <a:off x="4876800" y="3363913"/>
            <a:ext cx="2732088" cy="3001962"/>
          </a:xfrm>
          <a:prstGeom prst="roundRect">
            <a:avLst/>
          </a:prstGeom>
          <a:solidFill>
            <a:schemeClr val="accent3">
              <a:lumMod val="85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id-ID" sz="2000" b="1" dirty="0">
                <a:solidFill>
                  <a:srgbClr val="000000"/>
                </a:solidFill>
                <a:latin typeface="+mj-lt"/>
                <a:cs typeface="Aharoni" pitchFamily="2" charset="-79"/>
              </a:rPr>
              <a:t>Dana sisa laba tahun lalu yg belum terbagi kpd pemegang saham</a:t>
            </a:r>
          </a:p>
          <a:p>
            <a:pPr>
              <a:defRPr/>
            </a:pPr>
            <a:endParaRPr lang="id-ID" sz="2000" b="1" dirty="0">
              <a:solidFill>
                <a:srgbClr val="000000"/>
              </a:solidFill>
              <a:latin typeface="+mj-lt"/>
              <a:cs typeface="Aharoni" pitchFamily="2" charset="-79"/>
            </a:endParaRPr>
          </a:p>
          <a:p>
            <a:pPr>
              <a:defRPr/>
            </a:pPr>
            <a:endParaRPr lang="id-ID" sz="2000" b="1" dirty="0">
              <a:solidFill>
                <a:srgbClr val="000000"/>
              </a:solidFill>
              <a:latin typeface="+mj-lt"/>
              <a:cs typeface="Aharoni" pitchFamily="2" charset="-79"/>
            </a:endParaRPr>
          </a:p>
          <a:p>
            <a:pPr>
              <a:defRPr/>
            </a:pPr>
            <a:endParaRPr lang="id-ID" sz="2000" b="1" dirty="0">
              <a:solidFill>
                <a:srgbClr val="000000"/>
              </a:solidFill>
              <a:latin typeface="+mj-lt"/>
              <a:cs typeface="Aharoni" pitchFamily="2" charset="-79"/>
            </a:endParaRPr>
          </a:p>
          <a:p>
            <a:pPr>
              <a:defRPr/>
            </a:pPr>
            <a:endParaRPr lang="id-ID" sz="2000" b="1" dirty="0">
              <a:solidFill>
                <a:srgbClr val="000000"/>
              </a:solidFill>
              <a:latin typeface="+mj-lt"/>
              <a:cs typeface="Aharoni" pitchFamily="2" charset="-79"/>
            </a:endParaRPr>
          </a:p>
          <a:p>
            <a:pPr>
              <a:defRPr/>
            </a:pPr>
            <a:endParaRPr lang="id-ID" sz="2000" b="1" dirty="0">
              <a:solidFill>
                <a:srgbClr val="000000"/>
              </a:solidFill>
              <a:latin typeface="+mj-lt"/>
              <a:cs typeface="Aharoni" pitchFamily="2" charset="-79"/>
            </a:endParaRPr>
          </a:p>
        </p:txBody>
      </p:sp>
      <p:sp>
        <p:nvSpPr>
          <p:cNvPr id="11" name="Rounded Rectangle 10"/>
          <p:cNvSpPr/>
          <p:nvPr/>
        </p:nvSpPr>
        <p:spPr>
          <a:xfrm>
            <a:off x="7827964" y="3363913"/>
            <a:ext cx="2732087" cy="3001962"/>
          </a:xfrm>
          <a:prstGeom prst="roundRect">
            <a:avLst/>
          </a:prstGeom>
          <a:solidFill>
            <a:schemeClr val="accent3">
              <a:lumMod val="85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id-ID" sz="2000" b="1" dirty="0">
                <a:solidFill>
                  <a:srgbClr val="000000"/>
                </a:solidFill>
                <a:latin typeface="+mj-lt"/>
                <a:cs typeface="Aharoni" pitchFamily="2" charset="-79"/>
              </a:rPr>
              <a:t>Dana laba yg diperoleh pd tahun berjalan dan blm dibagi kpd pemegang saham</a:t>
            </a:r>
          </a:p>
          <a:p>
            <a:pPr>
              <a:defRPr/>
            </a:pPr>
            <a:endParaRPr lang="id-ID" sz="2000" b="1" dirty="0">
              <a:solidFill>
                <a:srgbClr val="000000"/>
              </a:solidFill>
              <a:latin typeface="+mj-lt"/>
              <a:cs typeface="Aharoni" pitchFamily="2" charset="-79"/>
            </a:endParaRPr>
          </a:p>
          <a:p>
            <a:pPr>
              <a:defRPr/>
            </a:pPr>
            <a:endParaRPr lang="id-ID" sz="2000" b="1" dirty="0">
              <a:solidFill>
                <a:srgbClr val="000000"/>
              </a:solidFill>
              <a:latin typeface="+mj-lt"/>
              <a:cs typeface="Aharoni" pitchFamily="2" charset="-79"/>
            </a:endParaRPr>
          </a:p>
          <a:p>
            <a:pPr>
              <a:defRPr/>
            </a:pPr>
            <a:endParaRPr lang="id-ID" sz="2000" b="1" dirty="0">
              <a:solidFill>
                <a:srgbClr val="000000"/>
              </a:solidFill>
              <a:latin typeface="+mj-lt"/>
              <a:cs typeface="Aharoni" pitchFamily="2" charset="-79"/>
            </a:endParaRPr>
          </a:p>
        </p:txBody>
      </p:sp>
    </p:spTree>
    <p:extLst>
      <p:ext uri="{BB962C8B-B14F-4D97-AF65-F5344CB8AC3E}">
        <p14:creationId xmlns:p14="http://schemas.microsoft.com/office/powerpoint/2010/main" val="187972973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dirty="0"/>
          </a:p>
        </p:txBody>
      </p:sp>
      <p:sp>
        <p:nvSpPr>
          <p:cNvPr id="4" name="Rectangle 3"/>
          <p:cNvSpPr/>
          <p:nvPr/>
        </p:nvSpPr>
        <p:spPr>
          <a:xfrm flipV="1">
            <a:off x="1075766" y="677267"/>
            <a:ext cx="10201834" cy="1393579"/>
          </a:xfrm>
          <a:prstGeom prst="rect">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5" name="TextBox 4"/>
          <p:cNvSpPr txBox="1"/>
          <p:nvPr/>
        </p:nvSpPr>
        <p:spPr>
          <a:xfrm>
            <a:off x="2286000" y="677269"/>
            <a:ext cx="8135471" cy="1815882"/>
          </a:xfrm>
          <a:prstGeom prst="rect">
            <a:avLst/>
          </a:prstGeom>
          <a:noFill/>
        </p:spPr>
        <p:txBody>
          <a:bodyPr wrap="square" rtlCol="0">
            <a:spAutoFit/>
          </a:bodyPr>
          <a:lstStyle/>
          <a:p>
            <a:pPr marL="514350" indent="-514350">
              <a:buAutoNum type="arabicPeriod" startAt="2"/>
            </a:pPr>
            <a:r>
              <a:rPr lang="id-ID" sz="2800" dirty="0" smtClean="0">
                <a:latin typeface="Arial Black" panose="020B0A04020102020204" pitchFamily="34" charset="0"/>
              </a:rPr>
              <a:t>KETENTUAN HK YG MENGATUR USAHA BANK DLM MENGHIMPUN DANA MASYARAKAT</a:t>
            </a:r>
          </a:p>
          <a:p>
            <a:r>
              <a:rPr lang="id-ID" sz="2800" dirty="0" smtClean="0">
                <a:latin typeface="Arial Black" panose="020B0A04020102020204" pitchFamily="34" charset="0"/>
              </a:rPr>
              <a:t> </a:t>
            </a:r>
            <a:endParaRPr lang="id-ID" sz="2800" dirty="0">
              <a:latin typeface="Arial Black" panose="020B0A04020102020204" pitchFamily="34" charset="0"/>
            </a:endParaRPr>
          </a:p>
        </p:txBody>
      </p:sp>
      <p:sp>
        <p:nvSpPr>
          <p:cNvPr id="6" name="Content Placeholder 5"/>
          <p:cNvSpPr>
            <a:spLocks noGrp="1"/>
          </p:cNvSpPr>
          <p:nvPr>
            <p:ph sz="quarter" idx="13"/>
          </p:nvPr>
        </p:nvSpPr>
        <p:spPr>
          <a:xfrm>
            <a:off x="658906" y="2367092"/>
            <a:ext cx="10618694" cy="4342990"/>
          </a:xfrm>
          <a:prstGeom prst="roundRect">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normAutofit fontScale="92500"/>
          </a:bodyPr>
          <a:lstStyle/>
          <a:p>
            <a:pPr marL="457200" indent="-457200">
              <a:buAutoNum type="alphaUcPeriod"/>
              <a:defRPr/>
            </a:pPr>
            <a:r>
              <a:rPr lang="id-ID" sz="2400" dirty="0" smtClean="0">
                <a:solidFill>
                  <a:srgbClr val="000000"/>
                </a:solidFill>
                <a:latin typeface="Aharoni" pitchFamily="2" charset="-79"/>
                <a:cs typeface="Aharoni" pitchFamily="2" charset="-79"/>
              </a:rPr>
              <a:t>UU NO.7/ 1992 TTG PERBANKAN YG DIUBAH DG UU NIOO.10/1998:</a:t>
            </a:r>
          </a:p>
          <a:p>
            <a:pPr marL="457200" indent="-457200">
              <a:buAutoNum type="arabicParenR"/>
              <a:defRPr/>
            </a:pPr>
            <a:r>
              <a:rPr lang="id-ID" sz="2400" dirty="0" smtClean="0">
                <a:solidFill>
                  <a:srgbClr val="000000"/>
                </a:solidFill>
                <a:latin typeface="Aharoni" pitchFamily="2" charset="-79"/>
                <a:cs typeface="Aharoni" pitchFamily="2" charset="-79"/>
              </a:rPr>
              <a:t>PS 6:  huruf (a)  Bank umum </a:t>
            </a:r>
            <a:r>
              <a:rPr lang="id-ID" sz="2400" dirty="0" smtClean="0">
                <a:solidFill>
                  <a:schemeClr val="tx1"/>
                </a:solidFill>
              </a:rPr>
              <a:t>menghimpun </a:t>
            </a:r>
            <a:r>
              <a:rPr lang="id-ID" sz="2400" dirty="0">
                <a:solidFill>
                  <a:schemeClr val="tx1"/>
                </a:solidFill>
              </a:rPr>
              <a:t>dana dari masyarakat dalam bentuk simpanan berupa </a:t>
            </a:r>
            <a:r>
              <a:rPr lang="id-ID" sz="2400" dirty="0">
                <a:solidFill>
                  <a:srgbClr val="FF0000"/>
                </a:solidFill>
              </a:rPr>
              <a:t>giro</a:t>
            </a:r>
            <a:r>
              <a:rPr lang="id-ID" sz="2400" dirty="0">
                <a:solidFill>
                  <a:schemeClr val="tx1"/>
                </a:solidFill>
              </a:rPr>
              <a:t>, deposito berjangka, sertifikat deposito, tabungan, dan/atau bentuk lainnya yang dipersamakan dengan itu; </a:t>
            </a:r>
            <a:endParaRPr lang="id-ID" sz="2400" dirty="0" smtClean="0">
              <a:solidFill>
                <a:schemeClr val="tx1"/>
              </a:solidFill>
            </a:endParaRPr>
          </a:p>
          <a:p>
            <a:pPr marL="457200" indent="-457200">
              <a:buAutoNum type="arabicParenR"/>
              <a:defRPr/>
            </a:pPr>
            <a:r>
              <a:rPr lang="id-ID" sz="2400" dirty="0" smtClean="0">
                <a:solidFill>
                  <a:schemeClr val="tx1"/>
                </a:solidFill>
              </a:rPr>
              <a:t>Ps 13 Huruf (a):  </a:t>
            </a:r>
            <a:r>
              <a:rPr lang="id-ID" sz="2400" dirty="0"/>
              <a:t>a</a:t>
            </a:r>
            <a:r>
              <a:rPr lang="id-ID" sz="2400" dirty="0">
                <a:solidFill>
                  <a:schemeClr val="tx1"/>
                </a:solidFill>
              </a:rPr>
              <a:t>. menghimpun dana dari masyarakat dalam bentuk simpanan berupa deposito berjangka, tabungan, dan/atau bentuk lainnya yang dipersamakan dengan itu</a:t>
            </a:r>
            <a:r>
              <a:rPr lang="id-ID" sz="2400" dirty="0"/>
              <a:t>; </a:t>
            </a:r>
            <a:endParaRPr lang="id-ID" sz="2400" dirty="0" smtClean="0">
              <a:solidFill>
                <a:schemeClr val="tx1"/>
              </a:solidFill>
            </a:endParaRPr>
          </a:p>
          <a:p>
            <a:pPr marL="457200" indent="-457200">
              <a:buAutoNum type="arabicParenR"/>
              <a:defRPr/>
            </a:pPr>
            <a:endParaRPr lang="id-ID" sz="2400" dirty="0">
              <a:solidFill>
                <a:schemeClr val="tx1"/>
              </a:solidFill>
              <a:latin typeface="Aharoni" pitchFamily="2" charset="-79"/>
              <a:cs typeface="Aharoni" pitchFamily="2" charset="-79"/>
            </a:endParaRPr>
          </a:p>
        </p:txBody>
      </p:sp>
    </p:spTree>
    <p:extLst>
      <p:ext uri="{BB962C8B-B14F-4D97-AF65-F5344CB8AC3E}">
        <p14:creationId xmlns:p14="http://schemas.microsoft.com/office/powerpoint/2010/main" val="256292753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ounded Rectangle 1"/>
          <p:cNvSpPr/>
          <p:nvPr/>
        </p:nvSpPr>
        <p:spPr>
          <a:xfrm>
            <a:off x="2438400" y="504825"/>
            <a:ext cx="7162800" cy="914400"/>
          </a:xfrm>
          <a:prstGeom prst="round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id-ID" sz="2400" dirty="0" smtClean="0">
                <a:solidFill>
                  <a:srgbClr val="000000"/>
                </a:solidFill>
                <a:latin typeface="Aharoni" pitchFamily="2" charset="-79"/>
                <a:cs typeface="Aharoni" pitchFamily="2" charset="-79"/>
              </a:rPr>
              <a:t>3. PENGHIMPUNAN : DANA </a:t>
            </a:r>
            <a:r>
              <a:rPr lang="id-ID" sz="2400" dirty="0">
                <a:solidFill>
                  <a:srgbClr val="000000"/>
                </a:solidFill>
                <a:latin typeface="Aharoni" pitchFamily="2" charset="-79"/>
                <a:cs typeface="Aharoni" pitchFamily="2" charset="-79"/>
              </a:rPr>
              <a:t>BANK YG DARI MASYARAKAT</a:t>
            </a:r>
          </a:p>
        </p:txBody>
      </p:sp>
      <p:sp>
        <p:nvSpPr>
          <p:cNvPr id="3" name="Rounded Rectangle 2"/>
          <p:cNvSpPr/>
          <p:nvPr/>
        </p:nvSpPr>
        <p:spPr>
          <a:xfrm>
            <a:off x="4838700" y="1749425"/>
            <a:ext cx="2362200" cy="8382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id-ID" sz="2400" dirty="0">
                <a:solidFill>
                  <a:srgbClr val="000000"/>
                </a:solidFill>
                <a:latin typeface="Aharoni" pitchFamily="2" charset="-79"/>
                <a:cs typeface="Aharoni" pitchFamily="2" charset="-79"/>
              </a:rPr>
              <a:t>Tabungan</a:t>
            </a:r>
          </a:p>
        </p:txBody>
      </p:sp>
      <p:sp>
        <p:nvSpPr>
          <p:cNvPr id="4" name="Rounded Rectangle 3"/>
          <p:cNvSpPr/>
          <p:nvPr/>
        </p:nvSpPr>
        <p:spPr>
          <a:xfrm>
            <a:off x="4800600" y="2662239"/>
            <a:ext cx="2667000" cy="4035425"/>
          </a:xfrm>
          <a:prstGeom prst="roundRect">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marL="342900" indent="-342900">
              <a:buFontTx/>
              <a:buChar char="-"/>
              <a:defRPr/>
            </a:pPr>
            <a:endParaRPr lang="id-ID" sz="2000" dirty="0">
              <a:solidFill>
                <a:srgbClr val="000000"/>
              </a:solidFill>
              <a:latin typeface="+mj-lt"/>
              <a:cs typeface="Aharoni" pitchFamily="2" charset="-79"/>
            </a:endParaRPr>
          </a:p>
          <a:p>
            <a:pPr marL="342900" indent="-342900">
              <a:buFontTx/>
              <a:buChar char="-"/>
              <a:defRPr/>
            </a:pPr>
            <a:r>
              <a:rPr lang="id-ID" sz="2000" dirty="0">
                <a:solidFill>
                  <a:srgbClr val="000000"/>
                </a:solidFill>
                <a:latin typeface="+mj-lt"/>
                <a:cs typeface="Aharoni" pitchFamily="2" charset="-79"/>
              </a:rPr>
              <a:t>adalah simpanan yg </a:t>
            </a:r>
            <a:r>
              <a:rPr lang="id-ID" sz="2000" b="1" dirty="0">
                <a:solidFill>
                  <a:srgbClr val="000000"/>
                </a:solidFill>
                <a:latin typeface="+mj-lt"/>
                <a:cs typeface="Aharoni" pitchFamily="2" charset="-79"/>
              </a:rPr>
              <a:t>penarikannya</a:t>
            </a:r>
            <a:r>
              <a:rPr lang="id-ID" sz="2000" dirty="0">
                <a:solidFill>
                  <a:srgbClr val="000000"/>
                </a:solidFill>
                <a:latin typeface="+mj-lt"/>
                <a:cs typeface="Aharoni" pitchFamily="2" charset="-79"/>
              </a:rPr>
              <a:t> dpt dilakukan dg SYARAT2 TERTENTU yg disepakati;</a:t>
            </a:r>
          </a:p>
          <a:p>
            <a:pPr>
              <a:defRPr/>
            </a:pPr>
            <a:endParaRPr lang="id-ID" sz="2000" dirty="0">
              <a:solidFill>
                <a:srgbClr val="000000"/>
              </a:solidFill>
              <a:latin typeface="+mj-lt"/>
              <a:cs typeface="Aharoni" pitchFamily="2" charset="-79"/>
            </a:endParaRPr>
          </a:p>
          <a:p>
            <a:pPr marL="342900" indent="-342900">
              <a:buFontTx/>
              <a:buChar char="-"/>
              <a:defRPr/>
            </a:pPr>
            <a:r>
              <a:rPr lang="id-ID" sz="2000" dirty="0">
                <a:solidFill>
                  <a:srgbClr val="000000"/>
                </a:solidFill>
                <a:latin typeface="+mj-lt"/>
                <a:cs typeface="Aharoni" pitchFamily="2" charset="-79"/>
              </a:rPr>
              <a:t>TDK DPT ditarik dg CEK ATAU BG atau yg dipersamakan dg itu</a:t>
            </a:r>
          </a:p>
          <a:p>
            <a:pPr marL="457200" indent="-457200">
              <a:buFontTx/>
              <a:buAutoNum type="arabicPeriod"/>
              <a:defRPr/>
            </a:pPr>
            <a:endParaRPr lang="id-ID" sz="2000" b="1" dirty="0">
              <a:solidFill>
                <a:srgbClr val="000000"/>
              </a:solidFill>
              <a:latin typeface="+mj-lt"/>
              <a:cs typeface="Aharoni" pitchFamily="2" charset="-79"/>
            </a:endParaRPr>
          </a:p>
          <a:p>
            <a:pPr>
              <a:defRPr/>
            </a:pPr>
            <a:endParaRPr lang="id-ID" sz="2000" b="1" dirty="0">
              <a:solidFill>
                <a:srgbClr val="000000"/>
              </a:solidFill>
              <a:latin typeface="+mj-lt"/>
              <a:cs typeface="Aharoni" pitchFamily="2" charset="-79"/>
            </a:endParaRPr>
          </a:p>
        </p:txBody>
      </p:sp>
      <p:sp>
        <p:nvSpPr>
          <p:cNvPr id="5" name="Rounded Rectangle 4"/>
          <p:cNvSpPr/>
          <p:nvPr/>
        </p:nvSpPr>
        <p:spPr>
          <a:xfrm>
            <a:off x="7772400" y="1746250"/>
            <a:ext cx="2438400" cy="915988"/>
          </a:xfrm>
          <a:prstGeom prst="roundRect">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id-ID" sz="2400" dirty="0">
                <a:solidFill>
                  <a:srgbClr val="000000"/>
                </a:solidFill>
                <a:latin typeface="Aharoni" pitchFamily="2" charset="-79"/>
                <a:cs typeface="Aharoni" pitchFamily="2" charset="-79"/>
              </a:rPr>
              <a:t>Deposito</a:t>
            </a:r>
          </a:p>
        </p:txBody>
      </p:sp>
      <p:sp>
        <p:nvSpPr>
          <p:cNvPr id="6" name="Rounded Rectangle 5"/>
          <p:cNvSpPr/>
          <p:nvPr/>
        </p:nvSpPr>
        <p:spPr>
          <a:xfrm>
            <a:off x="1995488" y="1746250"/>
            <a:ext cx="2362200" cy="844550"/>
          </a:xfrm>
          <a:prstGeom prst="round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id-ID" sz="2400" dirty="0">
                <a:solidFill>
                  <a:srgbClr val="000000"/>
                </a:solidFill>
                <a:latin typeface="Aharoni" pitchFamily="2" charset="-79"/>
                <a:cs typeface="Aharoni" pitchFamily="2" charset="-79"/>
              </a:rPr>
              <a:t>Simpanan GIRO</a:t>
            </a:r>
          </a:p>
        </p:txBody>
      </p:sp>
      <p:sp>
        <p:nvSpPr>
          <p:cNvPr id="7" name="Down Arrow 6"/>
          <p:cNvSpPr/>
          <p:nvPr/>
        </p:nvSpPr>
        <p:spPr>
          <a:xfrm>
            <a:off x="2952750" y="1419225"/>
            <a:ext cx="484188" cy="488950"/>
          </a:xfrm>
          <a:prstGeom prst="downArrow">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id-ID"/>
          </a:p>
        </p:txBody>
      </p:sp>
      <p:sp>
        <p:nvSpPr>
          <p:cNvPr id="8" name="Down Arrow 7"/>
          <p:cNvSpPr/>
          <p:nvPr/>
        </p:nvSpPr>
        <p:spPr>
          <a:xfrm>
            <a:off x="8558214" y="1416050"/>
            <a:ext cx="485775" cy="488950"/>
          </a:xfrm>
          <a:prstGeom prst="downArrow">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id-ID"/>
          </a:p>
        </p:txBody>
      </p:sp>
      <p:sp>
        <p:nvSpPr>
          <p:cNvPr id="9" name="Down Arrow 8"/>
          <p:cNvSpPr/>
          <p:nvPr/>
        </p:nvSpPr>
        <p:spPr>
          <a:xfrm>
            <a:off x="5870575" y="1419225"/>
            <a:ext cx="484188" cy="488950"/>
          </a:xfrm>
          <a:prstGeom prst="downArrow">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id-ID"/>
          </a:p>
        </p:txBody>
      </p:sp>
      <p:sp>
        <p:nvSpPr>
          <p:cNvPr id="10" name="Rounded Rectangle 9"/>
          <p:cNvSpPr/>
          <p:nvPr/>
        </p:nvSpPr>
        <p:spPr>
          <a:xfrm>
            <a:off x="7656514" y="2819401"/>
            <a:ext cx="2782887" cy="3878263"/>
          </a:xfrm>
          <a:prstGeom prst="roundRect">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marL="342900" indent="-342900">
              <a:buFontTx/>
              <a:buChar char="-"/>
              <a:defRPr/>
            </a:pPr>
            <a:r>
              <a:rPr lang="id-ID" sz="2000" dirty="0">
                <a:solidFill>
                  <a:srgbClr val="000000"/>
                </a:solidFill>
                <a:latin typeface="+mj-lt"/>
                <a:cs typeface="Aharoni" pitchFamily="2" charset="-79"/>
              </a:rPr>
              <a:t>Adalah simpanan yg </a:t>
            </a:r>
            <a:r>
              <a:rPr lang="id-ID" sz="2000" b="1" dirty="0">
                <a:solidFill>
                  <a:srgbClr val="000000"/>
                </a:solidFill>
                <a:latin typeface="+mj-lt"/>
                <a:cs typeface="Aharoni" pitchFamily="2" charset="-79"/>
              </a:rPr>
              <a:t>penarikannya</a:t>
            </a:r>
            <a:r>
              <a:rPr lang="id-ID" sz="2000" dirty="0">
                <a:solidFill>
                  <a:srgbClr val="000000"/>
                </a:solidFill>
                <a:latin typeface="+mj-lt"/>
                <a:cs typeface="Aharoni" pitchFamily="2" charset="-79"/>
              </a:rPr>
              <a:t> hanya dpt dilakukan pd wkt tertentu</a:t>
            </a:r>
          </a:p>
          <a:p>
            <a:pPr marL="342900" indent="-342900">
              <a:buFontTx/>
              <a:buChar char="-"/>
              <a:defRPr/>
            </a:pPr>
            <a:endParaRPr lang="id-ID" sz="2000" dirty="0">
              <a:solidFill>
                <a:srgbClr val="000000"/>
              </a:solidFill>
              <a:latin typeface="+mj-lt"/>
              <a:cs typeface="Aharoni" pitchFamily="2" charset="-79"/>
            </a:endParaRPr>
          </a:p>
          <a:p>
            <a:pPr marL="342900" indent="-342900">
              <a:buFontTx/>
              <a:buChar char="-"/>
              <a:defRPr/>
            </a:pPr>
            <a:r>
              <a:rPr lang="id-ID" sz="2000" dirty="0">
                <a:solidFill>
                  <a:srgbClr val="000000"/>
                </a:solidFill>
                <a:latin typeface="+mj-lt"/>
                <a:cs typeface="Aharoni" pitchFamily="2" charset="-79"/>
              </a:rPr>
              <a:t>Atas dasar perjanjian nasabah dg bank</a:t>
            </a:r>
          </a:p>
          <a:p>
            <a:pPr marL="457200" indent="-457200">
              <a:buFontTx/>
              <a:buAutoNum type="arabicPeriod"/>
              <a:defRPr/>
            </a:pPr>
            <a:endParaRPr lang="id-ID" sz="2000" b="1" dirty="0">
              <a:solidFill>
                <a:srgbClr val="000000"/>
              </a:solidFill>
              <a:latin typeface="+mj-lt"/>
              <a:cs typeface="Aharoni" pitchFamily="2" charset="-79"/>
            </a:endParaRPr>
          </a:p>
          <a:p>
            <a:pPr>
              <a:defRPr/>
            </a:pPr>
            <a:endParaRPr lang="id-ID" sz="2000" b="1" dirty="0">
              <a:solidFill>
                <a:srgbClr val="000000"/>
              </a:solidFill>
              <a:latin typeface="+mj-lt"/>
              <a:cs typeface="Aharoni" pitchFamily="2" charset="-79"/>
            </a:endParaRPr>
          </a:p>
        </p:txBody>
      </p:sp>
      <p:sp>
        <p:nvSpPr>
          <p:cNvPr id="11" name="Rounded Rectangle 10"/>
          <p:cNvSpPr/>
          <p:nvPr/>
        </p:nvSpPr>
        <p:spPr>
          <a:xfrm>
            <a:off x="1752601" y="2662239"/>
            <a:ext cx="2847975" cy="4035425"/>
          </a:xfrm>
          <a:prstGeom prst="round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marL="342900" indent="-342900">
              <a:buFontTx/>
              <a:buChar char="-"/>
              <a:defRPr/>
            </a:pPr>
            <a:endParaRPr lang="id-ID" sz="2000" dirty="0">
              <a:solidFill>
                <a:srgbClr val="000000"/>
              </a:solidFill>
              <a:latin typeface="+mj-lt"/>
              <a:cs typeface="Aharoni" pitchFamily="2" charset="-79"/>
            </a:endParaRPr>
          </a:p>
          <a:p>
            <a:pPr marL="342900" indent="-342900">
              <a:buFontTx/>
              <a:buChar char="-"/>
              <a:defRPr/>
            </a:pPr>
            <a:r>
              <a:rPr lang="id-ID" sz="2000" dirty="0">
                <a:solidFill>
                  <a:srgbClr val="000000"/>
                </a:solidFill>
                <a:latin typeface="+mj-lt"/>
                <a:cs typeface="Aharoni" pitchFamily="2" charset="-79"/>
              </a:rPr>
              <a:t>Adalah </a:t>
            </a:r>
            <a:r>
              <a:rPr lang="id-ID" sz="2000" b="1" dirty="0">
                <a:solidFill>
                  <a:srgbClr val="000000"/>
                </a:solidFill>
                <a:latin typeface="+mj-lt"/>
                <a:cs typeface="Aharoni" pitchFamily="2" charset="-79"/>
              </a:rPr>
              <a:t>simpanan</a:t>
            </a:r>
          </a:p>
          <a:p>
            <a:pPr marL="342900" indent="-342900">
              <a:buFontTx/>
              <a:buChar char="-"/>
              <a:defRPr/>
            </a:pPr>
            <a:r>
              <a:rPr lang="id-ID" sz="2000" dirty="0">
                <a:solidFill>
                  <a:srgbClr val="000000"/>
                </a:solidFill>
                <a:latin typeface="+mj-lt"/>
                <a:cs typeface="Aharoni" pitchFamily="2" charset="-79"/>
              </a:rPr>
              <a:t>Yg penarikannya dpt </a:t>
            </a:r>
            <a:r>
              <a:rPr lang="id-ID" sz="2000" b="1" dirty="0">
                <a:solidFill>
                  <a:srgbClr val="000000"/>
                </a:solidFill>
                <a:latin typeface="+mj-lt"/>
                <a:cs typeface="Aharoni" pitchFamily="2" charset="-79"/>
              </a:rPr>
              <a:t>ditarik </a:t>
            </a:r>
            <a:r>
              <a:rPr lang="id-ID" sz="2000" dirty="0">
                <a:solidFill>
                  <a:srgbClr val="000000"/>
                </a:solidFill>
                <a:latin typeface="+mj-lt"/>
                <a:cs typeface="Aharoni" pitchFamily="2" charset="-79"/>
              </a:rPr>
              <a:t>SETIAP SAAT</a:t>
            </a:r>
          </a:p>
          <a:p>
            <a:pPr marL="342900" indent="-342900">
              <a:buFontTx/>
              <a:buChar char="-"/>
              <a:defRPr/>
            </a:pPr>
            <a:endParaRPr lang="id-ID" sz="2000" dirty="0">
              <a:solidFill>
                <a:srgbClr val="000000"/>
              </a:solidFill>
              <a:latin typeface="+mj-lt"/>
              <a:cs typeface="Aharoni" pitchFamily="2" charset="-79"/>
            </a:endParaRPr>
          </a:p>
          <a:p>
            <a:pPr marL="342900" indent="-342900">
              <a:buFontTx/>
              <a:buChar char="-"/>
              <a:defRPr/>
            </a:pPr>
            <a:r>
              <a:rPr lang="id-ID" sz="2000" dirty="0">
                <a:solidFill>
                  <a:srgbClr val="000000"/>
                </a:solidFill>
                <a:latin typeface="+mj-lt"/>
                <a:cs typeface="Aharoni" pitchFamily="2" charset="-79"/>
              </a:rPr>
              <a:t>Dg menggunakan CEK atau BG</a:t>
            </a:r>
          </a:p>
          <a:p>
            <a:pPr marL="342900" indent="-342900">
              <a:buFontTx/>
              <a:buChar char="-"/>
              <a:defRPr/>
            </a:pPr>
            <a:endParaRPr lang="id-ID" sz="2000" dirty="0">
              <a:solidFill>
                <a:srgbClr val="000000"/>
              </a:solidFill>
              <a:latin typeface="+mj-lt"/>
              <a:cs typeface="Aharoni" pitchFamily="2" charset="-79"/>
            </a:endParaRPr>
          </a:p>
          <a:p>
            <a:pPr marL="342900" indent="-342900">
              <a:buFontTx/>
              <a:buChar char="-"/>
              <a:defRPr/>
            </a:pPr>
            <a:r>
              <a:rPr lang="id-ID" sz="2000" dirty="0">
                <a:solidFill>
                  <a:srgbClr val="000000"/>
                </a:solidFill>
                <a:latin typeface="+mj-lt"/>
                <a:cs typeface="Aharoni" pitchFamily="2" charset="-79"/>
              </a:rPr>
              <a:t>Alat bayar lainnya</a:t>
            </a:r>
          </a:p>
          <a:p>
            <a:pPr marL="457200" indent="-457200">
              <a:buFontTx/>
              <a:buAutoNum type="arabicPeriod"/>
              <a:defRPr/>
            </a:pPr>
            <a:endParaRPr lang="id-ID" sz="2000" b="1" dirty="0">
              <a:solidFill>
                <a:srgbClr val="000000"/>
              </a:solidFill>
              <a:latin typeface="+mj-lt"/>
              <a:cs typeface="Aharoni" pitchFamily="2" charset="-79"/>
            </a:endParaRPr>
          </a:p>
          <a:p>
            <a:pPr>
              <a:defRPr/>
            </a:pPr>
            <a:endParaRPr lang="id-ID" sz="2000" b="1" dirty="0">
              <a:solidFill>
                <a:srgbClr val="000000"/>
              </a:solidFill>
              <a:latin typeface="+mj-lt"/>
              <a:cs typeface="Aharoni" pitchFamily="2" charset="-79"/>
            </a:endParaRPr>
          </a:p>
        </p:txBody>
      </p:sp>
    </p:spTree>
    <p:extLst>
      <p:ext uri="{BB962C8B-B14F-4D97-AF65-F5344CB8AC3E}">
        <p14:creationId xmlns:p14="http://schemas.microsoft.com/office/powerpoint/2010/main" val="93270293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val 1"/>
          <p:cNvSpPr/>
          <p:nvPr/>
        </p:nvSpPr>
        <p:spPr>
          <a:xfrm>
            <a:off x="3268663" y="769938"/>
            <a:ext cx="6172200" cy="914400"/>
          </a:xfrm>
          <a:prstGeom prst="ellipse">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id-ID" sz="2400" dirty="0">
                <a:solidFill>
                  <a:srgbClr val="000000"/>
                </a:solidFill>
                <a:latin typeface="Aharoni" pitchFamily="2" charset="-79"/>
                <a:cs typeface="Aharoni" pitchFamily="2" charset="-79"/>
              </a:rPr>
              <a:t>ALAT UTK PENARIKAN SIMPANAN GIRO</a:t>
            </a:r>
          </a:p>
        </p:txBody>
      </p:sp>
      <p:sp>
        <p:nvSpPr>
          <p:cNvPr id="3" name="Isosceles Triangle 2"/>
          <p:cNvSpPr/>
          <p:nvPr/>
        </p:nvSpPr>
        <p:spPr>
          <a:xfrm>
            <a:off x="2590800" y="1647825"/>
            <a:ext cx="2667000" cy="1828800"/>
          </a:xfrm>
          <a:prstGeom prst="triangle">
            <a:avLst/>
          </a:prstGeom>
          <a:solidFill>
            <a:schemeClr val="bg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id-ID" sz="2000" b="1" dirty="0">
                <a:solidFill>
                  <a:srgbClr val="000000"/>
                </a:solidFill>
              </a:rPr>
              <a:t>CEK</a:t>
            </a:r>
          </a:p>
        </p:txBody>
      </p:sp>
      <p:sp>
        <p:nvSpPr>
          <p:cNvPr id="5" name="Isosceles Triangle 4"/>
          <p:cNvSpPr/>
          <p:nvPr/>
        </p:nvSpPr>
        <p:spPr>
          <a:xfrm>
            <a:off x="7239000" y="1684338"/>
            <a:ext cx="2546350" cy="1828800"/>
          </a:xfrm>
          <a:prstGeom prst="triangle">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id-ID" sz="2000" b="1" dirty="0">
                <a:solidFill>
                  <a:srgbClr val="000000"/>
                </a:solidFill>
              </a:rPr>
              <a:t>BILYET GIRO</a:t>
            </a:r>
          </a:p>
          <a:p>
            <a:pPr algn="ctr">
              <a:defRPr/>
            </a:pPr>
            <a:r>
              <a:rPr lang="id-ID" sz="2000" b="1" dirty="0">
                <a:solidFill>
                  <a:srgbClr val="000000"/>
                </a:solidFill>
              </a:rPr>
              <a:t>(BG)</a:t>
            </a:r>
          </a:p>
        </p:txBody>
      </p:sp>
      <p:sp>
        <p:nvSpPr>
          <p:cNvPr id="6" name="Snip Same Side Corner Rectangle 5"/>
          <p:cNvSpPr/>
          <p:nvPr/>
        </p:nvSpPr>
        <p:spPr>
          <a:xfrm>
            <a:off x="1981200" y="3476626"/>
            <a:ext cx="3962400" cy="3000375"/>
          </a:xfrm>
          <a:prstGeom prst="snip2SameRect">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marL="285750" indent="-285750" algn="just">
              <a:buFontTx/>
              <a:buChar char="-"/>
              <a:defRPr/>
            </a:pPr>
            <a:r>
              <a:rPr lang="id-ID" dirty="0">
                <a:solidFill>
                  <a:srgbClr val="000000"/>
                </a:solidFill>
              </a:rPr>
              <a:t>Adalah perintah TANPA SYARAT</a:t>
            </a:r>
          </a:p>
          <a:p>
            <a:pPr marL="285750" indent="-285750" algn="just">
              <a:buFontTx/>
              <a:buChar char="-"/>
              <a:defRPr/>
            </a:pPr>
            <a:r>
              <a:rPr lang="id-ID" dirty="0">
                <a:solidFill>
                  <a:srgbClr val="000000"/>
                </a:solidFill>
              </a:rPr>
              <a:t>Dari NASABAH kpd BANK PENYIMPAN GIRO</a:t>
            </a:r>
          </a:p>
          <a:p>
            <a:pPr marL="285750" indent="-285750" algn="just">
              <a:buFontTx/>
              <a:buChar char="-"/>
              <a:defRPr/>
            </a:pPr>
            <a:r>
              <a:rPr lang="id-ID" dirty="0">
                <a:solidFill>
                  <a:srgbClr val="000000"/>
                </a:solidFill>
              </a:rPr>
              <a:t>Utl MEMBAYAR kpd PIHAK KETIGA si PEMEGANG CEK</a:t>
            </a:r>
          </a:p>
          <a:p>
            <a:pPr marL="285750" indent="-285750" algn="just">
              <a:buFontTx/>
              <a:buChar char="-"/>
              <a:defRPr/>
            </a:pPr>
            <a:r>
              <a:rPr lang="id-ID" dirty="0">
                <a:solidFill>
                  <a:srgbClr val="000000"/>
                </a:solidFill>
              </a:rPr>
              <a:t>CEK hrs memenuhi SYARAT FORMAL PS 178 KUHD</a:t>
            </a:r>
          </a:p>
        </p:txBody>
      </p:sp>
      <p:sp>
        <p:nvSpPr>
          <p:cNvPr id="7" name="Snip Same Side Corner Rectangle 6"/>
          <p:cNvSpPr/>
          <p:nvPr/>
        </p:nvSpPr>
        <p:spPr>
          <a:xfrm>
            <a:off x="6530975" y="3513139"/>
            <a:ext cx="3962400" cy="3000375"/>
          </a:xfrm>
          <a:prstGeom prst="snip2SameRect">
            <a:avLst/>
          </a:prstGeom>
          <a:solidFill>
            <a:schemeClr val="bg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marL="285750" indent="-285750" algn="just">
              <a:buFontTx/>
              <a:buChar char="-"/>
              <a:defRPr/>
            </a:pPr>
            <a:r>
              <a:rPr lang="id-ID" dirty="0">
                <a:solidFill>
                  <a:srgbClr val="000000"/>
                </a:solidFill>
              </a:rPr>
              <a:t>Adalah perintah Dari NASABAH kpd BANK PENYIMPAN GIRO</a:t>
            </a:r>
          </a:p>
          <a:p>
            <a:pPr marL="285750" indent="-285750" algn="just">
              <a:buFontTx/>
              <a:buChar char="-"/>
              <a:defRPr/>
            </a:pPr>
            <a:r>
              <a:rPr lang="id-ID" dirty="0">
                <a:solidFill>
                  <a:srgbClr val="000000"/>
                </a:solidFill>
              </a:rPr>
              <a:t>Utl MEMINDAHBUKUKAN sejumlah uang</a:t>
            </a:r>
          </a:p>
          <a:p>
            <a:pPr marL="285750" indent="-285750" algn="just">
              <a:buFontTx/>
              <a:buChar char="-"/>
              <a:defRPr/>
            </a:pPr>
            <a:r>
              <a:rPr lang="id-ID" dirty="0">
                <a:solidFill>
                  <a:srgbClr val="000000"/>
                </a:solidFill>
              </a:rPr>
              <a:t>Dari rekening penerbit giro kpd PIHAK PENERIMA yg disebut namanya dlm BG</a:t>
            </a:r>
          </a:p>
          <a:p>
            <a:pPr marL="285750" indent="-285750" algn="just">
              <a:buFontTx/>
              <a:buChar char="-"/>
              <a:defRPr/>
            </a:pPr>
            <a:r>
              <a:rPr lang="id-ID" dirty="0">
                <a:solidFill>
                  <a:srgbClr val="000000"/>
                </a:solidFill>
              </a:rPr>
              <a:t>Bisa pd Bank yng sama atau Bank lIN</a:t>
            </a:r>
          </a:p>
        </p:txBody>
      </p:sp>
      <p:sp>
        <p:nvSpPr>
          <p:cNvPr id="9" name="Rectangle 8"/>
          <p:cNvSpPr/>
          <p:nvPr/>
        </p:nvSpPr>
        <p:spPr>
          <a:xfrm flipH="1">
            <a:off x="5540375" y="1981200"/>
            <a:ext cx="1981200" cy="914400"/>
          </a:xfrm>
          <a:prstGeom prst="rect">
            <a:avLst/>
          </a:prstGeom>
          <a:solidFill>
            <a:schemeClr val="bg1">
              <a:lumMod val="95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id-ID" dirty="0">
                <a:solidFill>
                  <a:srgbClr val="000000"/>
                </a:solidFill>
              </a:rPr>
              <a:t>Alat pembayaran lainnya</a:t>
            </a:r>
          </a:p>
        </p:txBody>
      </p:sp>
      <p:cxnSp>
        <p:nvCxnSpPr>
          <p:cNvPr id="12" name="Straight Arrow Connector 11"/>
          <p:cNvCxnSpPr/>
          <p:nvPr/>
        </p:nvCxnSpPr>
        <p:spPr>
          <a:xfrm flipH="1">
            <a:off x="4251325" y="1647825"/>
            <a:ext cx="2012950" cy="465138"/>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6" name="Straight Arrow Connector 15"/>
          <p:cNvCxnSpPr/>
          <p:nvPr/>
        </p:nvCxnSpPr>
        <p:spPr>
          <a:xfrm>
            <a:off x="6454775" y="1619250"/>
            <a:ext cx="0" cy="36195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7" name="Straight Arrow Connector 16"/>
          <p:cNvCxnSpPr/>
          <p:nvPr/>
        </p:nvCxnSpPr>
        <p:spPr>
          <a:xfrm>
            <a:off x="6569076" y="1647826"/>
            <a:ext cx="1736725" cy="333375"/>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4839945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dirty="0"/>
          </a:p>
        </p:txBody>
      </p:sp>
      <p:sp>
        <p:nvSpPr>
          <p:cNvPr id="4" name="Rectangle 3"/>
          <p:cNvSpPr/>
          <p:nvPr/>
        </p:nvSpPr>
        <p:spPr>
          <a:xfrm flipV="1">
            <a:off x="1075766" y="677267"/>
            <a:ext cx="10201834" cy="1393579"/>
          </a:xfrm>
          <a:prstGeom prst="rect">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5" name="TextBox 4"/>
          <p:cNvSpPr txBox="1"/>
          <p:nvPr/>
        </p:nvSpPr>
        <p:spPr>
          <a:xfrm>
            <a:off x="1075140" y="677269"/>
            <a:ext cx="10202460" cy="2246769"/>
          </a:xfrm>
          <a:prstGeom prst="rect">
            <a:avLst/>
          </a:prstGeom>
          <a:noFill/>
        </p:spPr>
        <p:txBody>
          <a:bodyPr wrap="square" rtlCol="0">
            <a:spAutoFit/>
          </a:bodyPr>
          <a:lstStyle/>
          <a:p>
            <a:pPr marL="514350" indent="-514350">
              <a:buAutoNum type="arabicPeriod" startAt="4"/>
            </a:pPr>
            <a:r>
              <a:rPr lang="id-ID" sz="2800" dirty="0" smtClean="0">
                <a:latin typeface="Arial Black" panose="020B0A04020102020204" pitchFamily="34" charset="0"/>
              </a:rPr>
              <a:t>Dasar HK DAN HUB HK ANTARA BANK DAN NASABAH PENYIMPAN </a:t>
            </a:r>
          </a:p>
          <a:p>
            <a:endParaRPr lang="id-ID" sz="2800" dirty="0" smtClean="0">
              <a:latin typeface="Arial Black" panose="020B0A04020102020204" pitchFamily="34" charset="0"/>
            </a:endParaRPr>
          </a:p>
          <a:p>
            <a:endParaRPr lang="id-ID" sz="2800" dirty="0" smtClean="0">
              <a:latin typeface="Arial Black" panose="020B0A04020102020204" pitchFamily="34" charset="0"/>
            </a:endParaRPr>
          </a:p>
          <a:p>
            <a:r>
              <a:rPr lang="id-ID" sz="2800" dirty="0" smtClean="0">
                <a:latin typeface="Arial Black" panose="020B0A04020102020204" pitchFamily="34" charset="0"/>
              </a:rPr>
              <a:t> </a:t>
            </a:r>
            <a:endParaRPr lang="id-ID" sz="2800" dirty="0">
              <a:latin typeface="Arial Black" panose="020B0A04020102020204" pitchFamily="34" charset="0"/>
            </a:endParaRPr>
          </a:p>
        </p:txBody>
      </p:sp>
      <p:sp>
        <p:nvSpPr>
          <p:cNvPr id="6" name="Content Placeholder 5"/>
          <p:cNvSpPr>
            <a:spLocks noGrp="1"/>
          </p:cNvSpPr>
          <p:nvPr>
            <p:ph sz="quarter" idx="13"/>
          </p:nvPr>
        </p:nvSpPr>
        <p:spPr>
          <a:xfrm>
            <a:off x="658906" y="2214694"/>
            <a:ext cx="10618694" cy="4495388"/>
          </a:xfrm>
          <a:prstGeom prst="roundRect">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normAutofit fontScale="85000" lnSpcReduction="10000"/>
          </a:bodyPr>
          <a:lstStyle/>
          <a:p>
            <a:pPr marL="457200" indent="-457200">
              <a:buAutoNum type="alphaUcPeriod"/>
              <a:defRPr/>
            </a:pPr>
            <a:r>
              <a:rPr lang="id-ID" sz="2400" b="1" dirty="0" smtClean="0">
                <a:solidFill>
                  <a:srgbClr val="000000"/>
                </a:solidFill>
                <a:cs typeface="Aharoni" pitchFamily="2" charset="-79"/>
              </a:rPr>
              <a:t>DASAR HUKUM HUB BANK DAN NASABAH PENYIMPAN :</a:t>
            </a:r>
            <a:r>
              <a:rPr lang="id-ID" sz="2400" b="1" dirty="0" smtClean="0">
                <a:solidFill>
                  <a:schemeClr val="tx1"/>
                </a:solidFill>
              </a:rPr>
              <a:t> </a:t>
            </a:r>
          </a:p>
          <a:p>
            <a:pPr marL="457200" indent="-457200">
              <a:buAutoNum type="arabicParenR"/>
              <a:defRPr/>
            </a:pPr>
            <a:r>
              <a:rPr lang="id-ID" sz="2400" dirty="0" smtClean="0">
                <a:solidFill>
                  <a:schemeClr val="tx1"/>
                </a:solidFill>
                <a:latin typeface="Aharoni" pitchFamily="2" charset="-79"/>
                <a:cs typeface="Aharoni" pitchFamily="2" charset="-79"/>
              </a:rPr>
              <a:t>pasal2 kuhpdt yg mengatur perjanjian pd umumnya</a:t>
            </a:r>
          </a:p>
          <a:p>
            <a:pPr marL="457200" indent="-457200">
              <a:buAutoNum type="arabicParenR"/>
              <a:defRPr/>
            </a:pPr>
            <a:r>
              <a:rPr lang="id-ID" sz="2400" dirty="0" smtClean="0">
                <a:solidFill>
                  <a:schemeClr val="tx1"/>
                </a:solidFill>
                <a:latin typeface="Aharoni" pitchFamily="2" charset="-79"/>
                <a:cs typeface="Aharoni" pitchFamily="2" charset="-79"/>
              </a:rPr>
              <a:t>Perjanjian penyimpanan dana antara bank dan nasabah penyimpan</a:t>
            </a:r>
          </a:p>
          <a:p>
            <a:pPr marL="0" indent="0">
              <a:buNone/>
              <a:defRPr/>
            </a:pPr>
            <a:r>
              <a:rPr lang="id-ID" sz="2400" dirty="0" smtClean="0">
                <a:solidFill>
                  <a:schemeClr val="tx1"/>
                </a:solidFill>
                <a:latin typeface="Aharoni" pitchFamily="2" charset="-79"/>
                <a:cs typeface="Aharoni" pitchFamily="2" charset="-79"/>
              </a:rPr>
              <a:t>B. </a:t>
            </a:r>
            <a:r>
              <a:rPr lang="id-ID" sz="2400" b="1" dirty="0" smtClean="0">
                <a:solidFill>
                  <a:schemeClr val="tx1"/>
                </a:solidFill>
                <a:latin typeface="Aharoni" pitchFamily="2" charset="-79"/>
                <a:cs typeface="Aharoni" pitchFamily="2" charset="-79"/>
              </a:rPr>
              <a:t>Hub hk ant bank dan nasabah penyimpan:</a:t>
            </a:r>
          </a:p>
          <a:p>
            <a:pPr marL="457200" indent="-457200">
              <a:buAutoNum type="arabicParenR"/>
              <a:defRPr/>
            </a:pPr>
            <a:r>
              <a:rPr lang="id-ID" sz="2400" dirty="0" smtClean="0">
                <a:solidFill>
                  <a:schemeClr val="tx1"/>
                </a:solidFill>
                <a:latin typeface="Aharoni" pitchFamily="2" charset="-79"/>
                <a:cs typeface="Aharoni" pitchFamily="2" charset="-79"/>
              </a:rPr>
              <a:t>Adalah hubungan kontraktual: artinya hub hk yg didasarkan pd perjanjian </a:t>
            </a:r>
          </a:p>
          <a:p>
            <a:pPr marL="457200" indent="-457200">
              <a:buAutoNum type="arabicParenR"/>
              <a:defRPr/>
            </a:pPr>
            <a:r>
              <a:rPr lang="id-ID" sz="2400" dirty="0" smtClean="0">
                <a:solidFill>
                  <a:schemeClr val="tx1"/>
                </a:solidFill>
                <a:latin typeface="Aharoni" pitchFamily="2" charset="-79"/>
                <a:cs typeface="Aharoni" pitchFamily="2" charset="-79"/>
              </a:rPr>
              <a:t>Perj tsb termasuk perj tak bernama krn tdk diatur dlm kuhpdt, ..uu perbankan mengkonstruksikan sbg </a:t>
            </a:r>
            <a:r>
              <a:rPr lang="id-ID" sz="2400" b="1" dirty="0" smtClean="0">
                <a:solidFill>
                  <a:srgbClr val="FF0000"/>
                </a:solidFill>
                <a:latin typeface="Aharoni" pitchFamily="2" charset="-79"/>
                <a:cs typeface="Aharoni" pitchFamily="2" charset="-79"/>
              </a:rPr>
              <a:t>perjanjian penyimpanan dana </a:t>
            </a:r>
            <a:endParaRPr lang="id-ID" sz="2400" b="1" dirty="0">
              <a:solidFill>
                <a:srgbClr val="FF0000"/>
              </a:solidFill>
              <a:latin typeface="Aharoni" pitchFamily="2" charset="-79"/>
              <a:cs typeface="Aharoni" pitchFamily="2" charset="-79"/>
            </a:endParaRPr>
          </a:p>
        </p:txBody>
      </p:sp>
    </p:spTree>
    <p:extLst>
      <p:ext uri="{BB962C8B-B14F-4D97-AF65-F5344CB8AC3E}">
        <p14:creationId xmlns:p14="http://schemas.microsoft.com/office/powerpoint/2010/main" val="351265652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ounded Rectangle 1"/>
          <p:cNvSpPr/>
          <p:nvPr/>
        </p:nvSpPr>
        <p:spPr>
          <a:xfrm>
            <a:off x="3408363" y="609600"/>
            <a:ext cx="5562600" cy="10668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id-ID" sz="2400" dirty="0" smtClean="0">
                <a:solidFill>
                  <a:schemeClr val="bg1"/>
                </a:solidFill>
                <a:latin typeface="Arial Black" panose="020B0A04020102020204" pitchFamily="34" charset="0"/>
                <a:cs typeface="Aharoni" pitchFamily="2" charset="-79"/>
              </a:rPr>
              <a:t>5.  Sumber Dana </a:t>
            </a:r>
            <a:r>
              <a:rPr lang="id-ID" sz="2400" dirty="0">
                <a:solidFill>
                  <a:schemeClr val="bg1"/>
                </a:solidFill>
                <a:latin typeface="Arial Black" panose="020B0A04020102020204" pitchFamily="34" charset="0"/>
                <a:cs typeface="Aharoni" pitchFamily="2" charset="-79"/>
              </a:rPr>
              <a:t>dari  Lembaga lain</a:t>
            </a:r>
          </a:p>
        </p:txBody>
      </p:sp>
      <p:sp>
        <p:nvSpPr>
          <p:cNvPr id="3" name="Rounded Rectangle 2"/>
          <p:cNvSpPr/>
          <p:nvPr/>
        </p:nvSpPr>
        <p:spPr>
          <a:xfrm>
            <a:off x="1833564" y="3429000"/>
            <a:ext cx="1971675" cy="2819400"/>
          </a:xfrm>
          <a:prstGeom prst="roundRect">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marL="285750" indent="-285750">
              <a:buFontTx/>
              <a:buChar char="-"/>
              <a:defRPr/>
            </a:pPr>
            <a:endParaRPr lang="id-ID" dirty="0">
              <a:solidFill>
                <a:srgbClr val="000000"/>
              </a:solidFill>
              <a:latin typeface="+mj-lt"/>
              <a:cs typeface="Aharoni" pitchFamily="2" charset="-79"/>
            </a:endParaRPr>
          </a:p>
          <a:p>
            <a:pPr marL="285750" indent="-285750">
              <a:buFontTx/>
              <a:buChar char="-"/>
              <a:defRPr/>
            </a:pPr>
            <a:endParaRPr lang="id-ID" dirty="0">
              <a:solidFill>
                <a:srgbClr val="000000"/>
              </a:solidFill>
              <a:latin typeface="+mj-lt"/>
              <a:cs typeface="Aharoni" pitchFamily="2" charset="-79"/>
            </a:endParaRPr>
          </a:p>
          <a:p>
            <a:pPr marL="285750" indent="-285750">
              <a:buFontTx/>
              <a:buChar char="-"/>
              <a:defRPr/>
            </a:pPr>
            <a:r>
              <a:rPr lang="id-ID" dirty="0">
                <a:solidFill>
                  <a:srgbClr val="000000"/>
                </a:solidFill>
                <a:latin typeface="+mj-lt"/>
                <a:cs typeface="Aharoni" pitchFamily="2" charset="-79"/>
              </a:rPr>
              <a:t>Kredit dari BI</a:t>
            </a:r>
          </a:p>
          <a:p>
            <a:pPr>
              <a:defRPr/>
            </a:pPr>
            <a:endParaRPr lang="id-ID" dirty="0">
              <a:solidFill>
                <a:srgbClr val="000000"/>
              </a:solidFill>
              <a:latin typeface="+mj-lt"/>
              <a:cs typeface="Aharoni" pitchFamily="2" charset="-79"/>
            </a:endParaRPr>
          </a:p>
          <a:p>
            <a:pPr marL="285750" indent="-285750">
              <a:buFontTx/>
              <a:buChar char="-"/>
              <a:defRPr/>
            </a:pPr>
            <a:r>
              <a:rPr lang="id-ID" dirty="0">
                <a:solidFill>
                  <a:srgbClr val="000000"/>
                </a:solidFill>
                <a:latin typeface="+mj-lt"/>
                <a:cs typeface="Aharoni" pitchFamily="2" charset="-79"/>
              </a:rPr>
              <a:t>Utk bank- bakn yg kesulitan likuiditasnya</a:t>
            </a:r>
          </a:p>
          <a:p>
            <a:pPr marL="457200" indent="-457200">
              <a:buFontTx/>
              <a:buAutoNum type="arabicPeriod"/>
              <a:defRPr/>
            </a:pPr>
            <a:endParaRPr lang="id-ID" sz="2000" b="1" dirty="0">
              <a:solidFill>
                <a:srgbClr val="000000"/>
              </a:solidFill>
              <a:latin typeface="+mj-lt"/>
              <a:cs typeface="Aharoni" pitchFamily="2" charset="-79"/>
            </a:endParaRPr>
          </a:p>
          <a:p>
            <a:pPr>
              <a:defRPr/>
            </a:pPr>
            <a:endParaRPr lang="id-ID" sz="2000" b="1" dirty="0">
              <a:solidFill>
                <a:srgbClr val="000000"/>
              </a:solidFill>
              <a:latin typeface="+mj-lt"/>
              <a:cs typeface="Aharoni" pitchFamily="2" charset="-79"/>
            </a:endParaRPr>
          </a:p>
        </p:txBody>
      </p:sp>
      <p:sp>
        <p:nvSpPr>
          <p:cNvPr id="4" name="Rounded Rectangle 3"/>
          <p:cNvSpPr/>
          <p:nvPr/>
        </p:nvSpPr>
        <p:spPr>
          <a:xfrm>
            <a:off x="3886200" y="1933575"/>
            <a:ext cx="2122488" cy="1066800"/>
          </a:xfrm>
          <a:prstGeom prst="roundRect">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id-ID" sz="2400" b="1" dirty="0">
                <a:solidFill>
                  <a:srgbClr val="000000"/>
                </a:solidFill>
                <a:latin typeface="+mj-lt"/>
                <a:cs typeface="Aharoni" pitchFamily="2" charset="-79"/>
              </a:rPr>
              <a:t>Pinjaman antar Bank (call Money)</a:t>
            </a:r>
          </a:p>
        </p:txBody>
      </p:sp>
      <p:sp>
        <p:nvSpPr>
          <p:cNvPr id="5" name="Rounded Rectangle 4"/>
          <p:cNvSpPr/>
          <p:nvPr/>
        </p:nvSpPr>
        <p:spPr>
          <a:xfrm>
            <a:off x="1757363" y="1946275"/>
            <a:ext cx="1828800" cy="1066800"/>
          </a:xfrm>
          <a:prstGeom prst="roundRect">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id-ID" sz="2400" b="1" dirty="0">
                <a:solidFill>
                  <a:srgbClr val="000000"/>
                </a:solidFill>
                <a:latin typeface="+mj-lt"/>
                <a:cs typeface="Aharoni" pitchFamily="2" charset="-79"/>
              </a:rPr>
              <a:t>Kredit Likuiditas</a:t>
            </a:r>
          </a:p>
        </p:txBody>
      </p:sp>
      <p:sp>
        <p:nvSpPr>
          <p:cNvPr id="6" name="Rounded Rectangle 5"/>
          <p:cNvSpPr/>
          <p:nvPr/>
        </p:nvSpPr>
        <p:spPr>
          <a:xfrm>
            <a:off x="8326438" y="1946275"/>
            <a:ext cx="2133600" cy="1066800"/>
          </a:xfrm>
          <a:prstGeom prst="roundRect">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id-ID" sz="2400" dirty="0">
                <a:solidFill>
                  <a:srgbClr val="000000"/>
                </a:solidFill>
                <a:latin typeface="Aharoni" pitchFamily="2" charset="-79"/>
                <a:cs typeface="Aharoni" pitchFamily="2" charset="-79"/>
              </a:rPr>
              <a:t>SBPU</a:t>
            </a:r>
          </a:p>
        </p:txBody>
      </p:sp>
      <p:sp>
        <p:nvSpPr>
          <p:cNvPr id="7" name="Rounded Rectangle 6"/>
          <p:cNvSpPr/>
          <p:nvPr/>
        </p:nvSpPr>
        <p:spPr>
          <a:xfrm>
            <a:off x="6189663" y="1981200"/>
            <a:ext cx="1905000" cy="1066800"/>
          </a:xfrm>
          <a:prstGeom prst="roundRect">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id-ID" sz="2400" b="1" dirty="0">
                <a:solidFill>
                  <a:srgbClr val="000000"/>
                </a:solidFill>
                <a:latin typeface="+mj-lt"/>
                <a:cs typeface="Aharoni" pitchFamily="2" charset="-79"/>
              </a:rPr>
              <a:t>Pinjaman Bank LN</a:t>
            </a:r>
          </a:p>
        </p:txBody>
      </p:sp>
      <p:sp>
        <p:nvSpPr>
          <p:cNvPr id="8" name="Rounded Rectangle 7"/>
          <p:cNvSpPr/>
          <p:nvPr/>
        </p:nvSpPr>
        <p:spPr>
          <a:xfrm>
            <a:off x="3962400" y="3429000"/>
            <a:ext cx="1970088" cy="2819400"/>
          </a:xfrm>
          <a:prstGeom prst="roundRect">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marL="285750" indent="-285750">
              <a:buFontTx/>
              <a:buChar char="-"/>
              <a:defRPr/>
            </a:pPr>
            <a:endParaRPr lang="id-ID" dirty="0">
              <a:solidFill>
                <a:srgbClr val="000000"/>
              </a:solidFill>
              <a:latin typeface="+mj-lt"/>
              <a:cs typeface="Aharoni" pitchFamily="2" charset="-79"/>
            </a:endParaRPr>
          </a:p>
          <a:p>
            <a:pPr marL="285750" indent="-285750">
              <a:buFontTx/>
              <a:buChar char="-"/>
              <a:defRPr/>
            </a:pPr>
            <a:endParaRPr lang="id-ID" dirty="0">
              <a:solidFill>
                <a:srgbClr val="000000"/>
              </a:solidFill>
              <a:latin typeface="+mj-lt"/>
              <a:cs typeface="Aharoni" pitchFamily="2" charset="-79"/>
            </a:endParaRPr>
          </a:p>
          <a:p>
            <a:pPr marL="285750" indent="-285750">
              <a:buFontTx/>
              <a:buChar char="-"/>
              <a:defRPr/>
            </a:pPr>
            <a:r>
              <a:rPr lang="id-ID" dirty="0">
                <a:solidFill>
                  <a:srgbClr val="000000"/>
                </a:solidFill>
                <a:latin typeface="+mj-lt"/>
                <a:cs typeface="Aharoni" pitchFamily="2" charset="-79"/>
              </a:rPr>
              <a:t>Pinjaman dlm Llembaga Kliring</a:t>
            </a:r>
          </a:p>
          <a:p>
            <a:pPr marL="285750" indent="-285750">
              <a:buFontTx/>
              <a:buChar char="-"/>
              <a:defRPr/>
            </a:pPr>
            <a:endParaRPr lang="id-ID" dirty="0">
              <a:solidFill>
                <a:srgbClr val="000000"/>
              </a:solidFill>
              <a:latin typeface="+mj-lt"/>
              <a:cs typeface="Aharoni" pitchFamily="2" charset="-79"/>
            </a:endParaRPr>
          </a:p>
          <a:p>
            <a:pPr marL="285750" indent="-285750">
              <a:buFontTx/>
              <a:buChar char="-"/>
              <a:defRPr/>
            </a:pPr>
            <a:r>
              <a:rPr lang="id-ID" dirty="0">
                <a:solidFill>
                  <a:srgbClr val="000000"/>
                </a:solidFill>
                <a:latin typeface="+mj-lt"/>
                <a:cs typeface="Aharoni" pitchFamily="2" charset="-79"/>
              </a:rPr>
              <a:t>Utk bank- bank yg kalah kliring</a:t>
            </a:r>
          </a:p>
          <a:p>
            <a:pPr marL="457200" indent="-457200">
              <a:buFontTx/>
              <a:buAutoNum type="arabicPeriod"/>
              <a:defRPr/>
            </a:pPr>
            <a:endParaRPr lang="id-ID" sz="2000" b="1" dirty="0">
              <a:solidFill>
                <a:srgbClr val="000000"/>
              </a:solidFill>
              <a:latin typeface="+mj-lt"/>
              <a:cs typeface="Aharoni" pitchFamily="2" charset="-79"/>
            </a:endParaRPr>
          </a:p>
          <a:p>
            <a:pPr>
              <a:defRPr/>
            </a:pPr>
            <a:endParaRPr lang="id-ID" sz="2000" b="1" dirty="0">
              <a:solidFill>
                <a:srgbClr val="000000"/>
              </a:solidFill>
              <a:latin typeface="+mj-lt"/>
              <a:cs typeface="Aharoni" pitchFamily="2" charset="-79"/>
            </a:endParaRPr>
          </a:p>
        </p:txBody>
      </p:sp>
      <p:sp>
        <p:nvSpPr>
          <p:cNvPr id="10" name="Rounded Rectangle 9"/>
          <p:cNvSpPr/>
          <p:nvPr/>
        </p:nvSpPr>
        <p:spPr>
          <a:xfrm>
            <a:off x="6122989" y="3417888"/>
            <a:ext cx="1971675" cy="2830512"/>
          </a:xfrm>
          <a:prstGeom prst="roundRect">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marL="285750" indent="-285750">
              <a:buFontTx/>
              <a:buChar char="-"/>
              <a:defRPr/>
            </a:pPr>
            <a:endParaRPr lang="id-ID" dirty="0">
              <a:solidFill>
                <a:srgbClr val="000000"/>
              </a:solidFill>
              <a:latin typeface="+mj-lt"/>
              <a:cs typeface="Aharoni" pitchFamily="2" charset="-79"/>
            </a:endParaRPr>
          </a:p>
          <a:p>
            <a:pPr marL="285750" indent="-285750">
              <a:buFontTx/>
              <a:buChar char="-"/>
              <a:defRPr/>
            </a:pPr>
            <a:endParaRPr lang="id-ID" dirty="0">
              <a:solidFill>
                <a:srgbClr val="000000"/>
              </a:solidFill>
              <a:latin typeface="+mj-lt"/>
              <a:cs typeface="Aharoni" pitchFamily="2" charset="-79"/>
            </a:endParaRPr>
          </a:p>
          <a:p>
            <a:pPr marL="285750" indent="-285750">
              <a:buFontTx/>
              <a:buChar char="-"/>
              <a:defRPr/>
            </a:pPr>
            <a:r>
              <a:rPr lang="id-ID" dirty="0">
                <a:solidFill>
                  <a:srgbClr val="000000"/>
                </a:solidFill>
                <a:latin typeface="+mj-lt"/>
                <a:cs typeface="Aharoni" pitchFamily="2" charset="-79"/>
              </a:rPr>
              <a:t>Pinjaman yg diperoleh bank</a:t>
            </a:r>
          </a:p>
          <a:p>
            <a:pPr>
              <a:defRPr/>
            </a:pPr>
            <a:endParaRPr lang="id-ID" dirty="0">
              <a:solidFill>
                <a:srgbClr val="000000"/>
              </a:solidFill>
              <a:latin typeface="+mj-lt"/>
              <a:cs typeface="Aharoni" pitchFamily="2" charset="-79"/>
            </a:endParaRPr>
          </a:p>
          <a:p>
            <a:pPr marL="285750" indent="-285750">
              <a:buFontTx/>
              <a:buChar char="-"/>
              <a:defRPr/>
            </a:pPr>
            <a:r>
              <a:rPr lang="id-ID" dirty="0">
                <a:solidFill>
                  <a:srgbClr val="000000"/>
                </a:solidFill>
                <a:latin typeface="+mj-lt"/>
                <a:cs typeface="Aharoni" pitchFamily="2" charset="-79"/>
              </a:rPr>
              <a:t>Dari pihak LN</a:t>
            </a:r>
          </a:p>
          <a:p>
            <a:pPr marL="457200" indent="-457200">
              <a:buFontTx/>
              <a:buAutoNum type="arabicPeriod"/>
              <a:defRPr/>
            </a:pPr>
            <a:endParaRPr lang="id-ID" sz="2000" b="1" dirty="0">
              <a:solidFill>
                <a:srgbClr val="000000"/>
              </a:solidFill>
              <a:latin typeface="+mj-lt"/>
              <a:cs typeface="Aharoni" pitchFamily="2" charset="-79"/>
            </a:endParaRPr>
          </a:p>
          <a:p>
            <a:pPr>
              <a:defRPr/>
            </a:pPr>
            <a:endParaRPr lang="id-ID" sz="2000" b="1" dirty="0">
              <a:solidFill>
                <a:srgbClr val="000000"/>
              </a:solidFill>
              <a:latin typeface="+mj-lt"/>
              <a:cs typeface="Aharoni" pitchFamily="2" charset="-79"/>
            </a:endParaRPr>
          </a:p>
        </p:txBody>
      </p:sp>
      <p:sp>
        <p:nvSpPr>
          <p:cNvPr id="11" name="Rounded Rectangle 10"/>
          <p:cNvSpPr/>
          <p:nvPr/>
        </p:nvSpPr>
        <p:spPr>
          <a:xfrm>
            <a:off x="8326439" y="3392488"/>
            <a:ext cx="1971675" cy="2855912"/>
          </a:xfrm>
          <a:prstGeom prst="roundRect">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marL="285750" indent="-285750">
              <a:buFontTx/>
              <a:buChar char="-"/>
              <a:defRPr/>
            </a:pPr>
            <a:endParaRPr lang="id-ID" dirty="0">
              <a:solidFill>
                <a:srgbClr val="000000"/>
              </a:solidFill>
              <a:latin typeface="+mj-lt"/>
              <a:cs typeface="Aharoni" pitchFamily="2" charset="-79"/>
            </a:endParaRPr>
          </a:p>
          <a:p>
            <a:pPr marL="285750" indent="-285750">
              <a:buFontTx/>
              <a:buChar char="-"/>
              <a:defRPr/>
            </a:pPr>
            <a:endParaRPr lang="id-ID" dirty="0">
              <a:solidFill>
                <a:srgbClr val="000000"/>
              </a:solidFill>
              <a:latin typeface="+mj-lt"/>
              <a:cs typeface="Aharoni" pitchFamily="2" charset="-79"/>
            </a:endParaRPr>
          </a:p>
          <a:p>
            <a:pPr marL="285750" indent="-285750">
              <a:buFontTx/>
              <a:buChar char="-"/>
              <a:defRPr/>
            </a:pPr>
            <a:r>
              <a:rPr lang="id-ID" dirty="0">
                <a:solidFill>
                  <a:srgbClr val="000000"/>
                </a:solidFill>
                <a:latin typeface="+mj-lt"/>
                <a:cs typeface="Aharoni" pitchFamily="2" charset="-79"/>
              </a:rPr>
              <a:t>Bank menerbitkan SBPU</a:t>
            </a:r>
          </a:p>
          <a:p>
            <a:pPr marL="285750" indent="-285750">
              <a:buFontTx/>
              <a:buChar char="-"/>
              <a:defRPr/>
            </a:pPr>
            <a:endParaRPr lang="id-ID" dirty="0">
              <a:solidFill>
                <a:srgbClr val="000000"/>
              </a:solidFill>
              <a:latin typeface="+mj-lt"/>
              <a:cs typeface="Aharoni" pitchFamily="2" charset="-79"/>
            </a:endParaRPr>
          </a:p>
          <a:p>
            <a:pPr marL="285750" indent="-285750">
              <a:buFontTx/>
              <a:buChar char="-"/>
              <a:defRPr/>
            </a:pPr>
            <a:r>
              <a:rPr lang="id-ID" dirty="0">
                <a:solidFill>
                  <a:srgbClr val="000000"/>
                </a:solidFill>
                <a:latin typeface="+mj-lt"/>
                <a:cs typeface="Aharoni" pitchFamily="2" charset="-79"/>
              </a:rPr>
              <a:t>Dijual kpd bank lain atau lembaga keu non bank</a:t>
            </a:r>
          </a:p>
          <a:p>
            <a:pPr marL="457200" indent="-457200">
              <a:buFontTx/>
              <a:buAutoNum type="arabicPeriod"/>
              <a:defRPr/>
            </a:pPr>
            <a:endParaRPr lang="id-ID" sz="2000" b="1" dirty="0">
              <a:solidFill>
                <a:srgbClr val="000000"/>
              </a:solidFill>
              <a:latin typeface="+mj-lt"/>
              <a:cs typeface="Aharoni" pitchFamily="2" charset="-79"/>
            </a:endParaRPr>
          </a:p>
          <a:p>
            <a:pPr>
              <a:defRPr/>
            </a:pPr>
            <a:endParaRPr lang="id-ID" sz="2000" b="1" dirty="0">
              <a:solidFill>
                <a:srgbClr val="000000"/>
              </a:solidFill>
              <a:latin typeface="+mj-lt"/>
              <a:cs typeface="Aharoni" pitchFamily="2" charset="-79"/>
            </a:endParaRPr>
          </a:p>
        </p:txBody>
      </p:sp>
      <p:sp>
        <p:nvSpPr>
          <p:cNvPr id="12" name="Down Arrow 11"/>
          <p:cNvSpPr/>
          <p:nvPr/>
        </p:nvSpPr>
        <p:spPr>
          <a:xfrm>
            <a:off x="2430464" y="2928938"/>
            <a:ext cx="484187" cy="500062"/>
          </a:xfrm>
          <a:prstGeom prst="downArrow">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id-ID"/>
          </a:p>
        </p:txBody>
      </p:sp>
      <p:sp>
        <p:nvSpPr>
          <p:cNvPr id="13" name="Down Arrow 12"/>
          <p:cNvSpPr/>
          <p:nvPr/>
        </p:nvSpPr>
        <p:spPr>
          <a:xfrm>
            <a:off x="4705350" y="3000376"/>
            <a:ext cx="484188" cy="500063"/>
          </a:xfrm>
          <a:prstGeom prst="downArrow">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id-ID"/>
          </a:p>
        </p:txBody>
      </p:sp>
      <p:sp>
        <p:nvSpPr>
          <p:cNvPr id="14" name="Down Arrow 13"/>
          <p:cNvSpPr/>
          <p:nvPr/>
        </p:nvSpPr>
        <p:spPr>
          <a:xfrm>
            <a:off x="6899275" y="3000376"/>
            <a:ext cx="484188" cy="500063"/>
          </a:xfrm>
          <a:prstGeom prst="downArrow">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id-ID"/>
          </a:p>
        </p:txBody>
      </p:sp>
      <p:sp>
        <p:nvSpPr>
          <p:cNvPr id="15" name="Down Arrow 14"/>
          <p:cNvSpPr/>
          <p:nvPr/>
        </p:nvSpPr>
        <p:spPr>
          <a:xfrm>
            <a:off x="9069389" y="3011489"/>
            <a:ext cx="485775" cy="498475"/>
          </a:xfrm>
          <a:prstGeom prst="downArrow">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id-ID"/>
          </a:p>
        </p:txBody>
      </p:sp>
    </p:spTree>
    <p:extLst>
      <p:ext uri="{BB962C8B-B14F-4D97-AF65-F5344CB8AC3E}">
        <p14:creationId xmlns:p14="http://schemas.microsoft.com/office/powerpoint/2010/main" val="3806623610"/>
      </p:ext>
    </p:extLst>
  </p:cSld>
  <p:clrMapOvr>
    <a:masterClrMapping/>
  </p:clrMapOvr>
</p:sld>
</file>

<file path=ppt/theme/theme1.xml><?xml version="1.0" encoding="utf-8"?>
<a:theme xmlns:a="http://schemas.openxmlformats.org/drawingml/2006/main" name="Droplet">
  <a:themeElements>
    <a:clrScheme name="Droplet">
      <a:dk1>
        <a:sysClr val="windowText" lastClr="000000"/>
      </a:dk1>
      <a:lt1>
        <a:sysClr val="window" lastClr="FFFFFF"/>
      </a:lt1>
      <a:dk2>
        <a:srgbClr val="355071"/>
      </a:dk2>
      <a:lt2>
        <a:srgbClr val="AABED7"/>
      </a:lt2>
      <a:accent1>
        <a:srgbClr val="2FA3EE"/>
      </a:accent1>
      <a:accent2>
        <a:srgbClr val="4BCAAD"/>
      </a:accent2>
      <a:accent3>
        <a:srgbClr val="86C157"/>
      </a:accent3>
      <a:accent4>
        <a:srgbClr val="D99C3F"/>
      </a:accent4>
      <a:accent5>
        <a:srgbClr val="CE6633"/>
      </a:accent5>
      <a:accent6>
        <a:srgbClr val="A35DD1"/>
      </a:accent6>
      <a:hlink>
        <a:srgbClr val="56BCFE"/>
      </a:hlink>
      <a:folHlink>
        <a:srgbClr val="97C5E3"/>
      </a:folHlink>
    </a:clrScheme>
    <a:fontScheme name="Droplet">
      <a:majorFont>
        <a:latin typeface="Tw Cen MT" panose="020B0602020104020603"/>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w Cen MT" panose="020B06020201040206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Droplet">
      <a:fillStyleLst>
        <a:solidFill>
          <a:schemeClr val="phClr"/>
        </a:solidFill>
        <a:solidFill>
          <a:schemeClr val="phClr">
            <a:tint val="69000"/>
            <a:satMod val="105000"/>
            <a:lumMod val="110000"/>
          </a:schemeClr>
        </a:solidFill>
        <a:gradFill rotWithShape="1">
          <a:gsLst>
            <a:gs pos="0">
              <a:schemeClr val="phClr">
                <a:tint val="94000"/>
                <a:satMod val="100000"/>
                <a:lumMod val="108000"/>
              </a:schemeClr>
            </a:gs>
            <a:gs pos="50000">
              <a:schemeClr val="phClr">
                <a:tint val="98000"/>
                <a:shade val="100000"/>
                <a:satMod val="100000"/>
                <a:lumMod val="100000"/>
              </a:schemeClr>
            </a:gs>
            <a:gs pos="100000">
              <a:schemeClr val="phClr">
                <a:shade val="72000"/>
                <a:satMod val="120000"/>
                <a:lumMod val="100000"/>
              </a:schemeClr>
            </a:gs>
          </a:gsLst>
          <a:lin ang="5400000" scaled="0"/>
        </a:gradFill>
      </a:fillStyleLst>
      <a:lnStyleLst>
        <a:ln w="9525" cap="flat" cmpd="sng" algn="ctr">
          <a:solidFill>
            <a:schemeClr val="phClr">
              <a:shade val="60000"/>
            </a:scheme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effectStyle>
        <a:effectStyle>
          <a:effectLst>
            <a:outerShdw blurRad="63500" dist="25400" dir="5400000" algn="ctr" rotWithShape="0">
              <a:srgbClr val="000000">
                <a:alpha val="69000"/>
              </a:srgbClr>
            </a:outerShdw>
          </a:effectLst>
          <a:scene3d>
            <a:camera prst="orthographicFront">
              <a:rot lat="0" lon="0" rev="0"/>
            </a:camera>
            <a:lightRig rig="balanced" dir="t">
              <a:rot lat="0" lon="0" rev="1200000"/>
            </a:lightRig>
          </a:scene3d>
          <a:sp3d prstMaterial="plastic">
            <a:bevelT w="25400" h="25400"/>
          </a:sp3d>
        </a:effectStyle>
      </a:effectStyleLst>
      <a:bgFillStyleLst>
        <a:solidFill>
          <a:schemeClr val="phClr"/>
        </a:solidFill>
        <a:gradFill rotWithShape="1">
          <a:gsLst>
            <a:gs pos="0">
              <a:schemeClr val="phClr">
                <a:tint val="90000"/>
                <a:lumMod val="110000"/>
              </a:schemeClr>
            </a:gs>
            <a:gs pos="100000">
              <a:schemeClr val="phClr">
                <a:shade val="64000"/>
                <a:lumMod val="88000"/>
              </a:schemeClr>
            </a:gs>
          </a:gsLst>
          <a:lin ang="5400000" scaled="0"/>
        </a:gradFill>
        <a:gradFill rotWithShape="1">
          <a:gsLst>
            <a:gs pos="0">
              <a:schemeClr val="phClr">
                <a:tint val="84000"/>
                <a:shade val="100000"/>
                <a:hueMod val="130000"/>
                <a:satMod val="150000"/>
                <a:lumMod val="112000"/>
              </a:schemeClr>
            </a:gs>
            <a:gs pos="100000">
              <a:schemeClr val="phClr">
                <a:shade val="92000"/>
                <a:satMod val="140000"/>
                <a:lumMod val="110000"/>
              </a:schemeClr>
            </a:gs>
          </a:gsLst>
          <a:lin ang="5400000" scaled="0"/>
        </a:gradFill>
      </a:bgFillStyleLst>
    </a:fmtScheme>
  </a:themeElements>
  <a:objectDefaults/>
  <a:extraClrSchemeLst/>
  <a:extLst>
    <a:ext uri="{05A4C25C-085E-4340-85A3-A5531E510DB2}">
      <thm15:themeFamily xmlns:thm15="http://schemas.microsoft.com/office/thememl/2012/main" name="Droplet" id="{8984A317-299A-4E50-B45D-BFC9EDE2337A}" vid="{A633B6A3-9E7F-4C10-9C98-2517A3134361}"/>
    </a:ext>
  </a:extLst>
</a:theme>
</file>

<file path=docProps/app.xml><?xml version="1.0" encoding="utf-8"?>
<Properties xmlns="http://schemas.openxmlformats.org/officeDocument/2006/extended-properties" xmlns:vt="http://schemas.openxmlformats.org/officeDocument/2006/docPropsVTypes">
  <Template>Droplet</Template>
  <TotalTime>146</TotalTime>
  <Words>549</Words>
  <Application>Microsoft Office PowerPoint</Application>
  <PresentationFormat>Widescreen</PresentationFormat>
  <Paragraphs>116</Paragraphs>
  <Slides>10</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10</vt:i4>
      </vt:variant>
    </vt:vector>
  </HeadingPairs>
  <TitlesOfParts>
    <vt:vector size="15" baseType="lpstr">
      <vt:lpstr>Aharoni</vt:lpstr>
      <vt:lpstr>Arial</vt:lpstr>
      <vt:lpstr>Arial Black</vt:lpstr>
      <vt:lpstr>Tw Cen MT</vt:lpstr>
      <vt:lpstr>Droplet</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POKOK BAHASAN KE-6 SUMBER DANA DAN KEGIATAN USAHA PENGHIMPUNAN DANA BANK  1.  Sumber dana bank  2.  Ketentuan hukum yang mengatur kegiatan penghimpunan dana masyarakat  3.  Penghimpunan dana masyarakat dalam bentuk giro, deposito dan tabungan 4.  Dasar hukum dan hubungan hukum bank dan nasabah penyimpan 5.  Dasar hubungan hukum antara bank dan pemodal</dc:title>
  <dc:creator>ASUS</dc:creator>
  <cp:lastModifiedBy>ASUS</cp:lastModifiedBy>
  <cp:revision>11</cp:revision>
  <dcterms:created xsi:type="dcterms:W3CDTF">2020-08-26T11:27:29Z</dcterms:created>
  <dcterms:modified xsi:type="dcterms:W3CDTF">2020-09-15T15:24:44Z</dcterms:modified>
</cp:coreProperties>
</file>