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5C6E844-DDFD-4341-B788-7F7338878D63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34B1E2-E396-4674-BFD9-38C7FC6EFC0E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E844-DDFD-4341-B788-7F7338878D63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4B1E2-E396-4674-BFD9-38C7FC6EFC0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5C6E844-DDFD-4341-B788-7F7338878D63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434B1E2-E396-4674-BFD9-38C7FC6EFC0E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E844-DDFD-4341-B788-7F7338878D63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34B1E2-E396-4674-BFD9-38C7FC6EFC0E}" type="slidenum">
              <a:rPr lang="id-ID" smtClean="0"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E844-DDFD-4341-B788-7F7338878D63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434B1E2-E396-4674-BFD9-38C7FC6EFC0E}" type="slidenum">
              <a:rPr lang="id-ID" smtClean="0"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5C6E844-DDFD-4341-B788-7F7338878D63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434B1E2-E396-4674-BFD9-38C7FC6EFC0E}" type="slidenum">
              <a:rPr lang="id-ID" smtClean="0"/>
              <a:t>‹#›</a:t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5C6E844-DDFD-4341-B788-7F7338878D63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434B1E2-E396-4674-BFD9-38C7FC6EFC0E}" type="slidenum">
              <a:rPr lang="id-ID" smtClean="0"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d-ID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E844-DDFD-4341-B788-7F7338878D63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34B1E2-E396-4674-BFD9-38C7FC6EFC0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E844-DDFD-4341-B788-7F7338878D63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34B1E2-E396-4674-BFD9-38C7FC6EFC0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E844-DDFD-4341-B788-7F7338878D63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34B1E2-E396-4674-BFD9-38C7FC6EFC0E}" type="slidenum">
              <a:rPr lang="id-ID" smtClean="0"/>
              <a:t>‹#›</a:t>
            </a:fld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5C6E844-DDFD-4341-B788-7F7338878D63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434B1E2-E396-4674-BFD9-38C7FC6EFC0E}" type="slidenum">
              <a:rPr lang="id-ID" smtClean="0"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5C6E844-DDFD-4341-B788-7F7338878D63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434B1E2-E396-4674-BFD9-38C7FC6EFC0E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SEJARAH &amp; PENGERTIAN PAJAK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Indonesia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semula</a:t>
            </a:r>
            <a:r>
              <a:rPr lang="en-US" dirty="0" smtClean="0"/>
              <a:t> </a:t>
            </a:r>
            <a:r>
              <a:rPr lang="en-US" dirty="0" err="1" smtClean="0"/>
              <a:t>ditemukannnya</a:t>
            </a:r>
            <a:r>
              <a:rPr lang="en-US" dirty="0" smtClean="0"/>
              <a:t> </a:t>
            </a:r>
            <a:r>
              <a:rPr lang="en-US" dirty="0" err="1" smtClean="0"/>
              <a:t>prasasti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bojonegara</a:t>
            </a:r>
            <a:r>
              <a:rPr lang="en-US" dirty="0" smtClean="0"/>
              <a:t> </a:t>
            </a:r>
            <a:r>
              <a:rPr lang="en-US" dirty="0" err="1" smtClean="0"/>
              <a:t>Jatim</a:t>
            </a:r>
            <a:r>
              <a:rPr lang="en-US" dirty="0" smtClean="0"/>
              <a:t>  1992 (</a:t>
            </a:r>
            <a:r>
              <a:rPr lang="en-US" dirty="0" err="1" smtClean="0"/>
              <a:t>pembebasan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adan-adan</a:t>
            </a:r>
            <a:r>
              <a:rPr lang="en-US" dirty="0" smtClean="0"/>
              <a:t> </a:t>
            </a:r>
            <a:r>
              <a:rPr lang="en-US" dirty="0" err="1" smtClean="0"/>
              <a:t>krn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berjasa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raja </a:t>
            </a:r>
            <a:r>
              <a:rPr lang="en-US" dirty="0" err="1" smtClean="0"/>
              <a:t>Majapahit</a:t>
            </a:r>
            <a:r>
              <a:rPr lang="en-US" dirty="0" smtClean="0"/>
              <a:t> 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Kertarajasa</a:t>
            </a:r>
            <a:r>
              <a:rPr lang="en-US" dirty="0" smtClean="0"/>
              <a:t> </a:t>
            </a:r>
            <a:r>
              <a:rPr lang="en-US" dirty="0" err="1" smtClean="0"/>
              <a:t>Jayawardhana</a:t>
            </a:r>
            <a:r>
              <a:rPr lang="en-US" dirty="0" smtClean="0"/>
              <a:t> </a:t>
            </a:r>
            <a:r>
              <a:rPr lang="en-US" dirty="0" err="1" smtClean="0"/>
              <a:t>th</a:t>
            </a:r>
            <a:r>
              <a:rPr lang="en-US" dirty="0" smtClean="0"/>
              <a:t>. 1311</a:t>
            </a:r>
          </a:p>
          <a:p>
            <a:pPr>
              <a:lnSpc>
                <a:spcPct val="90000"/>
              </a:lnSpc>
              <a:buNone/>
              <a:defRPr/>
            </a:pPr>
            <a:endParaRPr lang="en-US" dirty="0" smtClean="0"/>
          </a:p>
          <a:p>
            <a:pPr>
              <a:lnSpc>
                <a:spcPct val="90000"/>
              </a:lnSpc>
              <a:defRPr/>
            </a:pPr>
            <a:r>
              <a:rPr lang="en-US" dirty="0" err="1" smtClean="0"/>
              <a:t>Pajak</a:t>
            </a:r>
            <a:r>
              <a:rPr lang="en-US" dirty="0" smtClean="0"/>
              <a:t> : Tax (</a:t>
            </a:r>
            <a:r>
              <a:rPr lang="en-US" dirty="0" err="1" smtClean="0"/>
              <a:t>Inggris</a:t>
            </a:r>
            <a:r>
              <a:rPr lang="en-US" dirty="0" smtClean="0"/>
              <a:t>), import contribution, tax, </a:t>
            </a:r>
            <a:r>
              <a:rPr lang="en-US" dirty="0" err="1" smtClean="0"/>
              <a:t>droit</a:t>
            </a:r>
            <a:r>
              <a:rPr lang="en-US" dirty="0" smtClean="0"/>
              <a:t> (</a:t>
            </a:r>
            <a:r>
              <a:rPr lang="en-US" dirty="0" err="1" smtClean="0"/>
              <a:t>Prancis</a:t>
            </a:r>
            <a:r>
              <a:rPr lang="en-US" dirty="0" smtClean="0"/>
              <a:t>), </a:t>
            </a:r>
            <a:r>
              <a:rPr lang="en-US" dirty="0" err="1" smtClean="0"/>
              <a:t>Steuer</a:t>
            </a:r>
            <a:r>
              <a:rPr lang="en-US" dirty="0" smtClean="0"/>
              <a:t>, </a:t>
            </a:r>
            <a:r>
              <a:rPr lang="en-US" dirty="0" err="1" smtClean="0"/>
              <a:t>abagade</a:t>
            </a:r>
            <a:r>
              <a:rPr lang="en-US" dirty="0" smtClean="0"/>
              <a:t>, </a:t>
            </a:r>
            <a:r>
              <a:rPr lang="en-US" dirty="0" err="1" smtClean="0"/>
              <a:t>gebuhr</a:t>
            </a:r>
            <a:r>
              <a:rPr lang="en-US" dirty="0" smtClean="0"/>
              <a:t> (</a:t>
            </a:r>
            <a:r>
              <a:rPr lang="en-US" dirty="0" err="1" smtClean="0"/>
              <a:t>Jerman</a:t>
            </a:r>
            <a:r>
              <a:rPr lang="en-US" dirty="0" smtClean="0"/>
              <a:t>), </a:t>
            </a:r>
            <a:r>
              <a:rPr lang="en-US" dirty="0" err="1" smtClean="0"/>
              <a:t>Tributo</a:t>
            </a:r>
            <a:r>
              <a:rPr lang="en-US" dirty="0" smtClean="0"/>
              <a:t>, Gravamen, </a:t>
            </a:r>
            <a:r>
              <a:rPr lang="en-US" dirty="0" err="1" smtClean="0"/>
              <a:t>tasa</a:t>
            </a:r>
            <a:r>
              <a:rPr lang="en-US" dirty="0" smtClean="0"/>
              <a:t> (</a:t>
            </a:r>
            <a:r>
              <a:rPr lang="en-US" dirty="0" err="1" smtClean="0"/>
              <a:t>Spanyol</a:t>
            </a:r>
            <a:r>
              <a:rPr lang="en-US" dirty="0" smtClean="0"/>
              <a:t>), </a:t>
            </a:r>
            <a:r>
              <a:rPr lang="en-US" dirty="0" err="1" smtClean="0"/>
              <a:t>Belasting</a:t>
            </a:r>
            <a:r>
              <a:rPr lang="en-US" dirty="0" smtClean="0"/>
              <a:t> (</a:t>
            </a:r>
            <a:r>
              <a:rPr lang="en-US" dirty="0" err="1" smtClean="0"/>
              <a:t>Bld</a:t>
            </a:r>
            <a:r>
              <a:rPr lang="en-US" dirty="0" smtClean="0"/>
              <a:t>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  <a:defRPr/>
            </a:pPr>
            <a:r>
              <a:rPr lang="en-US" dirty="0" smtClean="0"/>
              <a:t>Prof. Dr </a:t>
            </a:r>
            <a:r>
              <a:rPr lang="en-US" dirty="0" err="1" smtClean="0"/>
              <a:t>Adriani</a:t>
            </a:r>
            <a:r>
              <a:rPr lang="en-US" dirty="0" smtClean="0"/>
              <a:t>,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adl</a:t>
            </a:r>
            <a:r>
              <a:rPr lang="en-US" dirty="0" smtClean="0"/>
              <a:t> </a:t>
            </a:r>
            <a:r>
              <a:rPr lang="en-US" dirty="0" err="1" smtClean="0"/>
              <a:t>iuran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(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dipaksakan</a:t>
            </a:r>
            <a:r>
              <a:rPr lang="en-US" dirty="0" smtClean="0"/>
              <a:t>)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terhutang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membayarnya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peraturan-2 dg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prestasi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ditunjuk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gunanya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membiayai</a:t>
            </a:r>
            <a:r>
              <a:rPr lang="en-US" dirty="0" smtClean="0"/>
              <a:t> pengeluaran2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berhubung</a:t>
            </a:r>
            <a:r>
              <a:rPr lang="en-US" dirty="0" smtClean="0"/>
              <a:t> dg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menyelengarakan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.</a:t>
            </a:r>
          </a:p>
          <a:p>
            <a:pPr>
              <a:lnSpc>
                <a:spcPct val="90000"/>
              </a:lnSpc>
              <a:buNone/>
              <a:defRPr/>
            </a:pPr>
            <a:endParaRPr lang="en-US" dirty="0" smtClean="0"/>
          </a:p>
          <a:p>
            <a:pPr>
              <a:lnSpc>
                <a:spcPct val="90000"/>
              </a:lnSpc>
              <a:defRPr/>
            </a:pPr>
            <a:r>
              <a:rPr lang="en-US" dirty="0" err="1" smtClean="0"/>
              <a:t>Rochmat</a:t>
            </a:r>
            <a:r>
              <a:rPr lang="en-US" dirty="0" smtClean="0"/>
              <a:t> </a:t>
            </a:r>
            <a:r>
              <a:rPr lang="en-US" dirty="0" err="1" smtClean="0"/>
              <a:t>Soemitro</a:t>
            </a:r>
            <a:r>
              <a:rPr lang="en-US" dirty="0" smtClean="0"/>
              <a:t>,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adl</a:t>
            </a:r>
            <a:r>
              <a:rPr lang="en-US" dirty="0" smtClean="0"/>
              <a:t> </a:t>
            </a:r>
            <a:r>
              <a:rPr lang="en-US" dirty="0" err="1" smtClean="0"/>
              <a:t>iuran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uu</a:t>
            </a:r>
            <a:r>
              <a:rPr lang="en-US" dirty="0" smtClean="0"/>
              <a:t> dg </a:t>
            </a:r>
            <a:r>
              <a:rPr lang="en-US" dirty="0" err="1" smtClean="0"/>
              <a:t>tiada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timbal</a:t>
            </a:r>
            <a:r>
              <a:rPr lang="en-US" dirty="0" smtClean="0"/>
              <a:t> yang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ditunjukkan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membiayai</a:t>
            </a:r>
            <a:r>
              <a:rPr lang="en-US" dirty="0" smtClean="0"/>
              <a:t> </a:t>
            </a:r>
            <a:r>
              <a:rPr lang="en-US" dirty="0" err="1" smtClean="0"/>
              <a:t>pengeluaran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.</a:t>
            </a:r>
          </a:p>
          <a:p>
            <a:pPr>
              <a:lnSpc>
                <a:spcPct val="90000"/>
              </a:lnSpc>
              <a:defRPr/>
            </a:pPr>
            <a:endParaRPr lang="en-US" dirty="0" smtClean="0"/>
          </a:p>
          <a:p>
            <a:pPr>
              <a:lnSpc>
                <a:spcPct val="90000"/>
              </a:lnSpc>
              <a:defRPr/>
            </a:pPr>
            <a:r>
              <a:rPr lang="en-US" dirty="0" smtClean="0"/>
              <a:t>Dr </a:t>
            </a:r>
            <a:r>
              <a:rPr lang="en-US" dirty="0" err="1" smtClean="0"/>
              <a:t>Soeparman</a:t>
            </a:r>
            <a:r>
              <a:rPr lang="en-US" dirty="0" smtClean="0"/>
              <a:t> </a:t>
            </a:r>
            <a:r>
              <a:rPr lang="en-US" dirty="0" err="1" smtClean="0"/>
              <a:t>Soemahamidjaja</a:t>
            </a:r>
            <a:r>
              <a:rPr lang="en-US" dirty="0" smtClean="0"/>
              <a:t>,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adl</a:t>
            </a:r>
            <a:r>
              <a:rPr lang="en-US" dirty="0" smtClean="0"/>
              <a:t> </a:t>
            </a:r>
            <a:r>
              <a:rPr lang="en-US" dirty="0" err="1" smtClean="0"/>
              <a:t>iuran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, yang </a:t>
            </a:r>
            <a:r>
              <a:rPr lang="en-US" dirty="0" err="1" smtClean="0"/>
              <a:t>menutup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barang2 </a:t>
            </a:r>
            <a:r>
              <a:rPr lang="en-US" dirty="0" err="1" smtClean="0"/>
              <a:t>dan</a:t>
            </a:r>
            <a:r>
              <a:rPr lang="en-US" dirty="0" smtClean="0"/>
              <a:t> jasa2 </a:t>
            </a:r>
            <a:r>
              <a:rPr lang="en-US" dirty="0" err="1" smtClean="0"/>
              <a:t>kolektif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533400" indent="-533400">
              <a:lnSpc>
                <a:spcPct val="80000"/>
              </a:lnSpc>
              <a:buNone/>
              <a:defRPr/>
            </a:pPr>
            <a:r>
              <a:rPr lang="en-US" b="1" dirty="0" err="1" smtClean="0"/>
              <a:t>Ciri-ciri</a:t>
            </a:r>
            <a:r>
              <a:rPr lang="en-US" b="1" dirty="0" smtClean="0"/>
              <a:t> </a:t>
            </a:r>
            <a:r>
              <a:rPr lang="en-US" b="1" dirty="0" err="1" smtClean="0"/>
              <a:t>pajak</a:t>
            </a:r>
            <a:endParaRPr lang="en-US" b="1" dirty="0" smtClean="0"/>
          </a:p>
          <a:p>
            <a:pPr marL="533400" indent="-533400">
              <a:lnSpc>
                <a:spcPct val="80000"/>
              </a:lnSpc>
              <a:buClr>
                <a:schemeClr val="tx1"/>
              </a:buClr>
              <a:buFontTx/>
              <a:buAutoNum type="arabicParenR"/>
              <a:defRPr/>
            </a:pPr>
            <a:r>
              <a:rPr lang="en-US" dirty="0" err="1" smtClean="0"/>
              <a:t>Iuran</a:t>
            </a:r>
            <a:r>
              <a:rPr lang="en-US" dirty="0" smtClean="0"/>
              <a:t>: </a:t>
            </a:r>
            <a:r>
              <a:rPr lang="en-US" dirty="0" err="1" smtClean="0"/>
              <a:t>jk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datangnya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wp</a:t>
            </a:r>
            <a:endParaRPr lang="en-US" dirty="0" smtClean="0"/>
          </a:p>
          <a:p>
            <a:pPr marL="533400" indent="-533400">
              <a:lnSpc>
                <a:spcPct val="80000"/>
              </a:lnSpc>
              <a:buClr>
                <a:schemeClr val="tx1"/>
              </a:buClr>
              <a:buFontTx/>
              <a:buAutoNum type="arabicParenR"/>
              <a:defRPr/>
            </a:pPr>
            <a:r>
              <a:rPr lang="en-US" dirty="0" err="1" smtClean="0"/>
              <a:t>Pungutan</a:t>
            </a:r>
            <a:r>
              <a:rPr lang="en-US" dirty="0" smtClean="0"/>
              <a:t>: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kacamata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endParaRPr lang="en-US" dirty="0" smtClean="0"/>
          </a:p>
          <a:p>
            <a:pPr marL="533400" indent="-533400">
              <a:lnSpc>
                <a:spcPct val="80000"/>
              </a:lnSpc>
              <a:buClr>
                <a:schemeClr val="tx1"/>
              </a:buClr>
              <a:buFontTx/>
              <a:buAutoNum type="arabicParenR"/>
              <a:defRPr/>
            </a:pP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dipungut</a:t>
            </a:r>
            <a:r>
              <a:rPr lang="en-US" dirty="0" smtClean="0"/>
              <a:t> </a:t>
            </a:r>
            <a:r>
              <a:rPr lang="en-US" dirty="0" err="1" smtClean="0"/>
              <a:t>berdasar</a:t>
            </a:r>
            <a:r>
              <a:rPr lang="en-US" dirty="0" smtClean="0"/>
              <a:t> </a:t>
            </a:r>
            <a:r>
              <a:rPr lang="en-US" dirty="0" err="1" smtClean="0"/>
              <a:t>uu</a:t>
            </a:r>
            <a:endParaRPr lang="en-US" dirty="0" smtClean="0"/>
          </a:p>
          <a:p>
            <a:pPr marL="533400" indent="-533400">
              <a:lnSpc>
                <a:spcPct val="80000"/>
              </a:lnSpc>
              <a:buClr>
                <a:schemeClr val="tx1"/>
              </a:buClr>
              <a:buFontTx/>
              <a:buAutoNum type="arabicParenR"/>
              <a:defRPr/>
            </a:pP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dipaksakan</a:t>
            </a:r>
            <a:r>
              <a:rPr lang="en-US" dirty="0" smtClean="0"/>
              <a:t>.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terlihat</a:t>
            </a:r>
            <a:r>
              <a:rPr lang="en-US" dirty="0" smtClean="0"/>
              <a:t> dg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sanksi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endParaRPr lang="en-US" dirty="0" smtClean="0"/>
          </a:p>
          <a:p>
            <a:pPr marL="533400" indent="-533400">
              <a:lnSpc>
                <a:spcPct val="80000"/>
              </a:lnSpc>
              <a:buClr>
                <a:schemeClr val="tx1"/>
              </a:buClr>
              <a:buFontTx/>
              <a:buAutoNum type="arabicParenR"/>
              <a:defRPr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kontra</a:t>
            </a:r>
            <a:r>
              <a:rPr lang="en-US" dirty="0" smtClean="0"/>
              <a:t> </a:t>
            </a:r>
            <a:r>
              <a:rPr lang="en-US" dirty="0" err="1" smtClean="0"/>
              <a:t>prestasi</a:t>
            </a:r>
            <a:endParaRPr lang="en-US" dirty="0" smtClean="0"/>
          </a:p>
          <a:p>
            <a:pPr marL="533400" indent="-533400">
              <a:lnSpc>
                <a:spcPct val="80000"/>
              </a:lnSpc>
              <a:buClr>
                <a:schemeClr val="tx1"/>
              </a:buClr>
              <a:buFontTx/>
              <a:buAutoNum type="arabicParenR"/>
              <a:defRPr/>
            </a:pP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untk</a:t>
            </a:r>
            <a:r>
              <a:rPr lang="en-US" dirty="0" smtClean="0"/>
              <a:t> </a:t>
            </a:r>
            <a:r>
              <a:rPr lang="en-US" dirty="0" err="1" smtClean="0"/>
              <a:t>membiayai</a:t>
            </a:r>
            <a:r>
              <a:rPr lang="en-US" dirty="0" smtClean="0"/>
              <a:t> </a:t>
            </a:r>
            <a:r>
              <a:rPr lang="en-US" dirty="0" err="1" smtClean="0"/>
              <a:t>pengeluaran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endParaRPr lang="en-US" dirty="0" smtClean="0"/>
          </a:p>
          <a:p>
            <a:pPr marL="533400" indent="-533400">
              <a:lnSpc>
                <a:spcPct val="80000"/>
              </a:lnSpc>
              <a:buClr>
                <a:schemeClr val="tx1"/>
              </a:buClr>
              <a:buFontTx/>
              <a:buAutoNum type="arabicParenR"/>
              <a:defRPr/>
            </a:pPr>
            <a:endParaRPr lang="en-US" dirty="0" smtClean="0"/>
          </a:p>
          <a:p>
            <a:pPr marL="533400" indent="-533400">
              <a:lnSpc>
                <a:spcPct val="80000"/>
              </a:lnSpc>
              <a:buClr>
                <a:schemeClr val="tx1"/>
              </a:buClr>
              <a:buNone/>
              <a:defRPr/>
            </a:pP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memungut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.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fiscus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memungut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:</a:t>
            </a:r>
          </a:p>
          <a:p>
            <a:pPr marL="533400" indent="-533400">
              <a:lnSpc>
                <a:spcPct val="80000"/>
              </a:lnSpc>
              <a:buClr>
                <a:schemeClr val="tx1"/>
              </a:buClr>
              <a:buFontTx/>
              <a:buAutoNum type="arabicPeriod"/>
              <a:defRPr/>
            </a:pPr>
            <a:r>
              <a:rPr lang="en-US" i="1" dirty="0" smtClean="0"/>
              <a:t>Benefit principle</a:t>
            </a:r>
            <a:r>
              <a:rPr lang="en-US" dirty="0" smtClean="0"/>
              <a:t>,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fiskus</a:t>
            </a:r>
            <a:r>
              <a:rPr lang="en-US" dirty="0" smtClean="0"/>
              <a:t> </a:t>
            </a:r>
            <a:r>
              <a:rPr lang="en-US" dirty="0" err="1" smtClean="0"/>
              <a:t>berwenang</a:t>
            </a:r>
            <a:r>
              <a:rPr lang="en-US" dirty="0" smtClean="0"/>
              <a:t> </a:t>
            </a:r>
            <a:r>
              <a:rPr lang="en-US" dirty="0" err="1" smtClean="0"/>
              <a:t>memungut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pPr marL="533400" indent="-533400">
              <a:lnSpc>
                <a:spcPct val="80000"/>
              </a:lnSpc>
              <a:buClr>
                <a:schemeClr val="tx1"/>
              </a:buClr>
              <a:buFontTx/>
              <a:buAutoNum type="arabicPeriod"/>
              <a:defRPr/>
            </a:pPr>
            <a:r>
              <a:rPr lang="en-US" i="1" dirty="0" smtClean="0"/>
              <a:t>Ability to pay principle</a:t>
            </a:r>
            <a:r>
              <a:rPr lang="en-US" dirty="0" smtClean="0"/>
              <a:t>, </a:t>
            </a:r>
            <a:r>
              <a:rPr lang="en-US" dirty="0" err="1" smtClean="0"/>
              <a:t>bhw</a:t>
            </a:r>
            <a:r>
              <a:rPr lang="en-US" dirty="0" smtClean="0"/>
              <a:t> </a:t>
            </a:r>
            <a:r>
              <a:rPr lang="en-US" dirty="0" err="1" smtClean="0"/>
              <a:t>fiskus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memungut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SEJARAH &amp; PENGERTIAN PAJAK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asal</a:t>
            </a:r>
            <a:r>
              <a:rPr lang="en-US" dirty="0" smtClean="0"/>
              <a:t> </a:t>
            </a:r>
            <a:r>
              <a:rPr lang="en-US" dirty="0" err="1" smtClean="0"/>
              <a:t>mula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Romawi</a:t>
            </a:r>
            <a:r>
              <a:rPr lang="en-US" dirty="0" smtClean="0"/>
              <a:t> &amp; </a:t>
            </a:r>
            <a:r>
              <a:rPr lang="en-US" dirty="0" err="1" smtClean="0"/>
              <a:t>Yunani</a:t>
            </a:r>
            <a:r>
              <a:rPr lang="en-US" dirty="0" smtClean="0"/>
              <a:t> </a:t>
            </a:r>
            <a:r>
              <a:rPr lang="en-US" dirty="0" err="1" smtClean="0"/>
              <a:t>kuno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Mesir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Firaun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wadah</a:t>
            </a:r>
            <a:r>
              <a:rPr lang="en-US" dirty="0" smtClean="0"/>
              <a:t> yang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memerintah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, yang </a:t>
            </a:r>
            <a:r>
              <a:rPr lang="en-US" dirty="0" err="1" smtClean="0"/>
              <a:t>disebut</a:t>
            </a:r>
            <a:r>
              <a:rPr lang="en-US" dirty="0" smtClean="0"/>
              <a:t> : </a:t>
            </a:r>
            <a:r>
              <a:rPr lang="en-US" dirty="0" err="1" smtClean="0"/>
              <a:t>l’etat</a:t>
            </a:r>
            <a:r>
              <a:rPr lang="en-US" dirty="0" smtClean="0"/>
              <a:t>, </a:t>
            </a:r>
            <a:r>
              <a:rPr lang="en-US" dirty="0" err="1" smtClean="0"/>
              <a:t>Staat</a:t>
            </a:r>
            <a:r>
              <a:rPr lang="en-US" dirty="0" smtClean="0"/>
              <a:t>, State, </a:t>
            </a:r>
            <a:r>
              <a:rPr lang="en-US" dirty="0" err="1" smtClean="0"/>
              <a:t>negara</a:t>
            </a:r>
            <a:r>
              <a:rPr lang="en-US" dirty="0" smtClean="0"/>
              <a:t>, yang </a:t>
            </a:r>
            <a:r>
              <a:rPr lang="en-US" dirty="0" err="1" smtClean="0"/>
              <a:t>punya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: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rakyat</a:t>
            </a:r>
            <a:r>
              <a:rPr lang="en-US" dirty="0" smtClean="0"/>
              <a:t>,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en-US" dirty="0" smtClean="0"/>
              <a:t>Rousseau </a:t>
            </a:r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yang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r>
              <a:rPr lang="en-US" dirty="0" smtClean="0"/>
              <a:t> </a:t>
            </a:r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patuh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negaranya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“Le Contract Social”/</a:t>
            </a:r>
            <a:r>
              <a:rPr lang="en-US" dirty="0" err="1" smtClean="0"/>
              <a:t>perjajian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pPr>
              <a:lnSpc>
                <a:spcPct val="90000"/>
              </a:lnSpc>
              <a:buNone/>
              <a:defRPr/>
            </a:pPr>
            <a:endParaRPr lang="en-US" dirty="0" smtClean="0"/>
          </a:p>
          <a:p>
            <a:pPr>
              <a:lnSpc>
                <a:spcPct val="90000"/>
              </a:lnSpc>
              <a:defRPr/>
            </a:pP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difiksikan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gua</a:t>
            </a:r>
            <a:r>
              <a:rPr lang="en-US" dirty="0" smtClean="0"/>
              <a:t>,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pohon</a:t>
            </a:r>
            <a:r>
              <a:rPr lang="en-US" dirty="0" smtClean="0"/>
              <a:t>, </a:t>
            </a:r>
            <a:r>
              <a:rPr lang="en-US" dirty="0" err="1" smtClean="0"/>
              <a:t>bukit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terpisah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,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kuat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 </a:t>
            </a:r>
            <a:r>
              <a:rPr lang="en-US" dirty="0" err="1" smtClean="0"/>
              <a:t>bersatu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musuh</a:t>
            </a:r>
            <a:r>
              <a:rPr lang="en-US" dirty="0" smtClean="0"/>
              <a:t>, </a:t>
            </a:r>
            <a:r>
              <a:rPr lang="en-US" dirty="0" err="1" smtClean="0"/>
              <a:t>binatang</a:t>
            </a:r>
            <a:r>
              <a:rPr lang="en-US" dirty="0" smtClean="0"/>
              <a:t> </a:t>
            </a:r>
            <a:r>
              <a:rPr lang="en-US" dirty="0" err="1" smtClean="0"/>
              <a:t>buas</a:t>
            </a:r>
            <a:r>
              <a:rPr lang="en-US" dirty="0" smtClean="0"/>
              <a:t>,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bencana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mengadakan</a:t>
            </a:r>
            <a:r>
              <a:rPr lang="en-US" dirty="0" smtClean="0"/>
              <a:t> </a:t>
            </a:r>
            <a:r>
              <a:rPr lang="en-US" dirty="0" err="1" smtClean="0"/>
              <a:t>perjajian</a:t>
            </a:r>
            <a:r>
              <a:rPr lang="en-US" dirty="0" smtClean="0"/>
              <a:t> Le contract social,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serahkan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wadah</a:t>
            </a:r>
            <a:r>
              <a:rPr lang="en-US" dirty="0" smtClean="0"/>
              <a:t> yang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609600" indent="-609600">
              <a:buNone/>
              <a:defRPr/>
            </a:pPr>
            <a:r>
              <a:rPr lang="en-US" b="1" dirty="0" err="1" smtClean="0"/>
              <a:t>Fungsi</a:t>
            </a:r>
            <a:r>
              <a:rPr lang="en-US" b="1" dirty="0" smtClean="0"/>
              <a:t> </a:t>
            </a:r>
            <a:r>
              <a:rPr lang="en-US" b="1" dirty="0" err="1" smtClean="0"/>
              <a:t>pemerintah</a:t>
            </a:r>
            <a:r>
              <a:rPr lang="en-US" b="1" dirty="0" smtClean="0"/>
              <a:t> </a:t>
            </a:r>
            <a:r>
              <a:rPr lang="en-US" b="1" dirty="0" err="1" smtClean="0"/>
              <a:t>suatu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:</a:t>
            </a:r>
          </a:p>
          <a:p>
            <a:pPr marL="609600" indent="-609600">
              <a:buClr>
                <a:schemeClr val="tx1"/>
              </a:buClr>
              <a:buFontTx/>
              <a:buAutoNum type="alphaLcPeriod"/>
              <a:defRPr/>
            </a:pP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penertiban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bentrokan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(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stabilisator</a:t>
            </a:r>
            <a:r>
              <a:rPr lang="en-US" dirty="0" smtClean="0"/>
              <a:t>)</a:t>
            </a:r>
          </a:p>
          <a:p>
            <a:pPr marL="609600" indent="-609600">
              <a:buClr>
                <a:schemeClr val="tx1"/>
              </a:buClr>
              <a:buFontTx/>
              <a:buAutoNum type="alphaLcPeriod"/>
              <a:defRPr/>
            </a:pPr>
            <a:r>
              <a:rPr lang="en-US" dirty="0" err="1" smtClean="0"/>
              <a:t>Mengusahakan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kemakmuran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endParaRPr lang="en-US" dirty="0" smtClean="0"/>
          </a:p>
          <a:p>
            <a:pPr marL="609600" indent="-609600">
              <a:buClr>
                <a:schemeClr val="tx1"/>
              </a:buClr>
              <a:buFontTx/>
              <a:buAutoNum type="alphaLcPeriod"/>
              <a:defRPr/>
            </a:pPr>
            <a:r>
              <a:rPr lang="en-US" dirty="0" err="1" smtClean="0"/>
              <a:t>Pertahanan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serangan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dilengkapi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pertahanan</a:t>
            </a:r>
            <a:endParaRPr lang="en-US" dirty="0" smtClean="0"/>
          </a:p>
          <a:p>
            <a:pPr marL="609600" indent="-609600">
              <a:buClr>
                <a:schemeClr val="tx1"/>
              </a:buClr>
              <a:buFontTx/>
              <a:buAutoNum type="alphaLcPeriod"/>
              <a:defRPr/>
            </a:pPr>
            <a:r>
              <a:rPr lang="en-US" dirty="0" err="1" smtClean="0"/>
              <a:t>Menegakan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,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533400" indent="-533400">
              <a:lnSpc>
                <a:spcPct val="80000"/>
              </a:lnSpc>
              <a:buClr>
                <a:schemeClr val="tx1"/>
              </a:buClr>
              <a:buNone/>
              <a:defRPr/>
            </a:pPr>
            <a:r>
              <a:rPr lang="en-US" dirty="0" smtClean="0"/>
              <a:t>	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, </a:t>
            </a:r>
            <a:r>
              <a:rPr lang="en-US" dirty="0" err="1" smtClean="0"/>
              <a:t>daya</a:t>
            </a:r>
            <a:r>
              <a:rPr lang="en-US" dirty="0" smtClean="0"/>
              <a:t>,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/SDM </a:t>
            </a:r>
            <a:r>
              <a:rPr lang="en-US" dirty="0" err="1" smtClean="0"/>
              <a:t>baik</a:t>
            </a:r>
            <a:r>
              <a:rPr lang="en-US" dirty="0" smtClean="0"/>
              <a:t> yang </a:t>
            </a:r>
            <a:r>
              <a:rPr lang="en-US" dirty="0" err="1" smtClean="0"/>
              <a:t>punya</a:t>
            </a:r>
            <a:r>
              <a:rPr lang="en-US" dirty="0" smtClean="0"/>
              <a:t> </a:t>
            </a:r>
            <a:r>
              <a:rPr lang="en-US" dirty="0" err="1" smtClean="0"/>
              <a:t>keahlian</a:t>
            </a:r>
            <a:r>
              <a:rPr lang="en-US" dirty="0" smtClean="0"/>
              <a:t>/</a:t>
            </a:r>
            <a:r>
              <a:rPr lang="en-US" dirty="0" err="1" smtClean="0"/>
              <a:t>tidak</a:t>
            </a:r>
            <a:r>
              <a:rPr lang="en-US" dirty="0" smtClean="0"/>
              <a:t>, </a:t>
            </a:r>
            <a:r>
              <a:rPr lang="en-US" dirty="0" err="1" smtClean="0"/>
              <a:t>trampil</a:t>
            </a:r>
            <a:r>
              <a:rPr lang="en-US" dirty="0" smtClean="0"/>
              <a:t>/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negaranya</a:t>
            </a:r>
            <a:endParaRPr lang="en-US" dirty="0" smtClean="0"/>
          </a:p>
          <a:p>
            <a:pPr marL="533400" indent="-533400" algn="r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Ø"/>
              <a:defRPr/>
            </a:pPr>
            <a:endParaRPr lang="en-US" dirty="0" smtClean="0"/>
          </a:p>
          <a:p>
            <a:pPr marL="533400" indent="-533400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dikaruniai</a:t>
            </a:r>
            <a:r>
              <a:rPr lang="en-US" dirty="0" smtClean="0"/>
              <a:t> </a:t>
            </a:r>
            <a:r>
              <a:rPr lang="en-US" dirty="0" err="1" smtClean="0"/>
              <a:t>sda</a:t>
            </a:r>
            <a:r>
              <a:rPr lang="en-US" dirty="0" smtClean="0"/>
              <a:t> </a:t>
            </a:r>
            <a:r>
              <a:rPr lang="en-US" dirty="0" err="1" smtClean="0"/>
              <a:t>melimpah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pengeluaran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pPr marL="533400" indent="-533400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Ø"/>
              <a:defRPr/>
            </a:pPr>
            <a:endParaRPr lang="en-US" dirty="0" smtClean="0"/>
          </a:p>
          <a:p>
            <a:pPr marL="533400" indent="-533400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miskin</a:t>
            </a:r>
            <a:r>
              <a:rPr lang="en-US" dirty="0" smtClean="0"/>
              <a:t> </a:t>
            </a:r>
            <a:r>
              <a:rPr lang="en-US" dirty="0" err="1" smtClean="0"/>
              <a:t>sda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sebaliknya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 </a:t>
            </a:r>
            <a:r>
              <a:rPr lang="en-US" dirty="0" err="1" smtClean="0"/>
              <a:t>dicari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penghasilan</a:t>
            </a:r>
            <a:r>
              <a:rPr lang="en-US" dirty="0" smtClean="0"/>
              <a:t> lain, </a:t>
            </a:r>
            <a:r>
              <a:rPr lang="en-US" dirty="0" err="1" smtClean="0"/>
              <a:t>misal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.</a:t>
            </a:r>
          </a:p>
          <a:p>
            <a:pPr marL="533400" indent="-533400">
              <a:lnSpc>
                <a:spcPct val="80000"/>
              </a:lnSpc>
              <a:buClr>
                <a:schemeClr val="tx1"/>
              </a:buClr>
              <a:buNone/>
              <a:defRPr/>
            </a:pPr>
            <a:endParaRPr lang="en-US" dirty="0" smtClean="0"/>
          </a:p>
          <a:p>
            <a:pPr marL="533400" indent="-533400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penghasilan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(public revenues), </a:t>
            </a:r>
            <a:r>
              <a:rPr lang="en-US" dirty="0" err="1" smtClean="0"/>
              <a:t>antara</a:t>
            </a:r>
            <a:r>
              <a:rPr lang="en-US" dirty="0" smtClean="0"/>
              <a:t> lain: </a:t>
            </a:r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,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, </a:t>
            </a:r>
            <a:r>
              <a:rPr lang="en-US" dirty="0" err="1" smtClean="0"/>
              <a:t>royalti</a:t>
            </a:r>
            <a:r>
              <a:rPr lang="en-US" dirty="0" smtClean="0"/>
              <a:t>, </a:t>
            </a:r>
            <a:r>
              <a:rPr lang="en-US" dirty="0" err="1" smtClean="0"/>
              <a:t>retribusi</a:t>
            </a:r>
            <a:r>
              <a:rPr lang="en-US" dirty="0" smtClean="0"/>
              <a:t>, </a:t>
            </a:r>
            <a:r>
              <a:rPr lang="en-US" dirty="0" err="1" smtClean="0"/>
              <a:t>kontribusi</a:t>
            </a:r>
            <a:r>
              <a:rPr lang="en-US" dirty="0" smtClean="0"/>
              <a:t>, </a:t>
            </a:r>
            <a:r>
              <a:rPr lang="en-US" dirty="0" err="1" smtClean="0"/>
              <a:t>bea</a:t>
            </a:r>
            <a:r>
              <a:rPr lang="en-US" dirty="0" smtClean="0"/>
              <a:t>, </a:t>
            </a:r>
            <a:r>
              <a:rPr lang="en-US" dirty="0" err="1" smtClean="0"/>
              <a:t>cukai</a:t>
            </a:r>
            <a:r>
              <a:rPr lang="en-US" dirty="0" smtClean="0"/>
              <a:t>, </a:t>
            </a:r>
            <a:r>
              <a:rPr lang="en-US" dirty="0" err="1" smtClean="0"/>
              <a:t>denda</a:t>
            </a:r>
            <a:r>
              <a:rPr lang="en-US" dirty="0" smtClean="0"/>
              <a:t> , </a:t>
            </a:r>
            <a:r>
              <a:rPr lang="en-US" i="1" dirty="0" err="1" smtClean="0"/>
              <a:t>pajak</a:t>
            </a:r>
            <a:r>
              <a:rPr lang="en-US" i="1" dirty="0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i="1" dirty="0" err="1" smtClean="0"/>
              <a:t>Kekayaan</a:t>
            </a:r>
            <a:r>
              <a:rPr lang="en-US" i="1" dirty="0" smtClean="0"/>
              <a:t> </a:t>
            </a:r>
            <a:r>
              <a:rPr lang="en-US" i="1" dirty="0" err="1" smtClean="0"/>
              <a:t>Alam</a:t>
            </a:r>
            <a:r>
              <a:rPr lang="en-US" i="1" dirty="0" smtClean="0"/>
              <a:t>,</a:t>
            </a:r>
          </a:p>
          <a:p>
            <a:pPr>
              <a:defRPr/>
            </a:pPr>
            <a:r>
              <a:rPr lang="en-US" i="1" dirty="0" smtClean="0"/>
              <a:t>Royalty, </a:t>
            </a:r>
          </a:p>
          <a:p>
            <a:pPr>
              <a:defRPr/>
            </a:pPr>
            <a:r>
              <a:rPr lang="en-US" i="1" dirty="0" err="1" smtClean="0"/>
              <a:t>Retribusi</a:t>
            </a:r>
            <a:r>
              <a:rPr lang="en-US" i="1" dirty="0" smtClean="0"/>
              <a:t>,</a:t>
            </a:r>
          </a:p>
          <a:p>
            <a:pPr>
              <a:defRPr/>
            </a:pPr>
            <a:r>
              <a:rPr lang="en-US" i="1" dirty="0" err="1" smtClean="0"/>
              <a:t>Kontribusi</a:t>
            </a:r>
            <a:r>
              <a:rPr lang="en-US" i="1" dirty="0" smtClean="0"/>
              <a:t>,</a:t>
            </a:r>
          </a:p>
          <a:p>
            <a:pPr>
              <a:defRPr/>
            </a:pPr>
            <a:r>
              <a:rPr lang="en-US" i="1" dirty="0" smtClean="0"/>
              <a:t>Bea </a:t>
            </a:r>
          </a:p>
          <a:p>
            <a:pPr>
              <a:defRPr/>
            </a:pPr>
            <a:r>
              <a:rPr lang="en-US" i="1" dirty="0" err="1" smtClean="0"/>
              <a:t>Cukai</a:t>
            </a:r>
            <a:r>
              <a:rPr lang="en-US" i="1" dirty="0" smtClean="0"/>
              <a:t>,</a:t>
            </a:r>
          </a:p>
          <a:p>
            <a:pPr>
              <a:defRPr/>
            </a:pPr>
            <a:r>
              <a:rPr lang="en-US" i="1" dirty="0" err="1" smtClean="0"/>
              <a:t>Pungutan</a:t>
            </a:r>
            <a:r>
              <a:rPr lang="en-US" i="1" dirty="0" smtClean="0"/>
              <a:t>,</a:t>
            </a:r>
          </a:p>
          <a:p>
            <a:pPr>
              <a:defRPr/>
            </a:pPr>
            <a:r>
              <a:rPr lang="en-US" i="1" dirty="0" err="1" smtClean="0"/>
              <a:t>Sumbangan</a:t>
            </a:r>
            <a:endParaRPr lang="en-US" i="1" dirty="0" smtClean="0"/>
          </a:p>
          <a:p>
            <a:pPr>
              <a:defRPr/>
            </a:pPr>
            <a:r>
              <a:rPr lang="en-US" i="1" dirty="0" err="1" smtClean="0"/>
              <a:t>Denda</a:t>
            </a:r>
            <a:endParaRPr lang="en-US" i="1" dirty="0" smtClean="0"/>
          </a:p>
          <a:p>
            <a:pPr>
              <a:defRPr/>
            </a:pPr>
            <a:r>
              <a:rPr lang="en-US" i="1" dirty="0" err="1" smtClean="0"/>
              <a:t>Pajak</a:t>
            </a:r>
            <a:endParaRPr lang="en-US" i="1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en-US" i="1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persetujuannya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membiayai</a:t>
            </a:r>
            <a:r>
              <a:rPr lang="en-US" dirty="0" smtClean="0"/>
              <a:t> </a:t>
            </a:r>
            <a:r>
              <a:rPr lang="en-US" dirty="0" err="1" smtClean="0"/>
              <a:t>pengeluaran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, </a:t>
            </a:r>
            <a:r>
              <a:rPr lang="en-US" dirty="0" err="1" smtClean="0"/>
              <a:t>demi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endParaRPr lang="en-US" dirty="0" smtClean="0"/>
          </a:p>
          <a:p>
            <a:pPr>
              <a:lnSpc>
                <a:spcPct val="90000"/>
              </a:lnSpc>
              <a:defRPr/>
            </a:pP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kerajaan</a:t>
            </a:r>
            <a:r>
              <a:rPr lang="en-US" dirty="0" smtClean="0"/>
              <a:t>/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penganut</a:t>
            </a:r>
            <a:r>
              <a:rPr lang="en-US" dirty="0" smtClean="0"/>
              <a:t> </a:t>
            </a:r>
            <a:r>
              <a:rPr lang="en-US" dirty="0" err="1" smtClean="0"/>
              <a:t>absolut</a:t>
            </a:r>
            <a:r>
              <a:rPr lang="en-US" dirty="0" smtClean="0"/>
              <a:t> </a:t>
            </a:r>
            <a:r>
              <a:rPr lang="en-US" dirty="0" err="1" smtClean="0"/>
              <a:t>monarchi</a:t>
            </a:r>
            <a:r>
              <a:rPr lang="en-US" dirty="0" smtClean="0"/>
              <a:t>, </a:t>
            </a:r>
            <a:r>
              <a:rPr lang="en-US" dirty="0" err="1" smtClean="0"/>
              <a:t>mis</a:t>
            </a:r>
            <a:r>
              <a:rPr lang="en-US" dirty="0" smtClean="0"/>
              <a:t>: </a:t>
            </a:r>
            <a:r>
              <a:rPr lang="en-US" dirty="0" err="1" smtClean="0"/>
              <a:t>Perancis</a:t>
            </a:r>
            <a:r>
              <a:rPr lang="en-US" dirty="0" smtClean="0"/>
              <a:t> – Raja </a:t>
            </a:r>
            <a:r>
              <a:rPr lang="en-US" dirty="0" err="1" smtClean="0"/>
              <a:t>Lodwijk</a:t>
            </a:r>
            <a:r>
              <a:rPr lang="en-US" dirty="0" smtClean="0"/>
              <a:t> XIV (1638-1715), </a:t>
            </a:r>
            <a:r>
              <a:rPr lang="en-US" dirty="0" err="1" smtClean="0"/>
              <a:t>pembayar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mandi</a:t>
            </a:r>
            <a:r>
              <a:rPr lang="en-US" dirty="0" smtClean="0"/>
              <a:t> </a:t>
            </a:r>
            <a:r>
              <a:rPr lang="en-US" dirty="0" err="1" smtClean="0"/>
              <a:t>keringat</a:t>
            </a:r>
            <a:r>
              <a:rPr lang="en-US" dirty="0" smtClean="0"/>
              <a:t> </a:t>
            </a:r>
            <a:r>
              <a:rPr lang="en-US" dirty="0" err="1" smtClean="0"/>
              <a:t>darah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penguasa</a:t>
            </a:r>
            <a:r>
              <a:rPr lang="en-US" dirty="0" smtClean="0"/>
              <a:t> </a:t>
            </a:r>
            <a:r>
              <a:rPr lang="en-US" dirty="0" err="1" smtClean="0"/>
              <a:t>mandi</a:t>
            </a:r>
            <a:r>
              <a:rPr lang="en-US" dirty="0" smtClean="0"/>
              <a:t> </a:t>
            </a:r>
            <a:r>
              <a:rPr lang="en-US" dirty="0" err="1" smtClean="0"/>
              <a:t>kemewahan</a:t>
            </a:r>
            <a:r>
              <a:rPr lang="en-US" dirty="0" smtClean="0"/>
              <a:t>.</a:t>
            </a:r>
          </a:p>
          <a:p>
            <a:pPr>
              <a:lnSpc>
                <a:spcPct val="90000"/>
              </a:lnSpc>
              <a:defRPr/>
            </a:pP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beban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mulanya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pro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kontra</a:t>
            </a:r>
            <a:r>
              <a:rPr lang="en-US" dirty="0" smtClean="0"/>
              <a:t>.</a:t>
            </a:r>
          </a:p>
          <a:p>
            <a:pPr>
              <a:lnSpc>
                <a:spcPct val="90000"/>
              </a:lnSpc>
              <a:defRPr/>
            </a:pPr>
            <a:r>
              <a:rPr lang="en-US" dirty="0" err="1" smtClean="0"/>
              <a:t>Yg</a:t>
            </a:r>
            <a:r>
              <a:rPr lang="en-US" dirty="0" smtClean="0"/>
              <a:t> Pro = </a:t>
            </a:r>
            <a:r>
              <a:rPr lang="en-US" dirty="0" err="1" smtClean="0"/>
              <a:t>penguasa</a:t>
            </a:r>
            <a:r>
              <a:rPr lang="en-US" dirty="0" smtClean="0"/>
              <a:t> &amp; </a:t>
            </a:r>
            <a:r>
              <a:rPr lang="en-US" dirty="0" err="1" smtClean="0"/>
              <a:t>bangsawan</a:t>
            </a:r>
            <a:endParaRPr lang="en-US" dirty="0" smtClean="0"/>
          </a:p>
          <a:p>
            <a:pPr>
              <a:lnSpc>
                <a:spcPct val="90000"/>
              </a:lnSpc>
              <a:defRPr/>
            </a:pP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kontra</a:t>
            </a:r>
            <a:r>
              <a:rPr lang="en-US" dirty="0" smtClean="0"/>
              <a:t> =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pemikul</a:t>
            </a:r>
            <a:r>
              <a:rPr lang="en-US" dirty="0" smtClean="0"/>
              <a:t> </a:t>
            </a:r>
            <a:r>
              <a:rPr lang="en-US" dirty="0" err="1" smtClean="0"/>
              <a:t>beban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  <a:defRPr/>
            </a:pP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spesies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genus </a:t>
            </a:r>
            <a:r>
              <a:rPr lang="en-US" dirty="0" err="1" smtClean="0"/>
              <a:t>pungutan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Romawi</a:t>
            </a:r>
            <a:r>
              <a:rPr lang="en-US" dirty="0" smtClean="0"/>
              <a:t> 509-27 SM, </a:t>
            </a:r>
            <a:r>
              <a:rPr lang="en-US" dirty="0" err="1" smtClean="0"/>
              <a:t>dikenal</a:t>
            </a:r>
            <a:r>
              <a:rPr lang="en-US" dirty="0" smtClean="0"/>
              <a:t> dg </a:t>
            </a:r>
            <a:r>
              <a:rPr lang="en-US" dirty="0" err="1" smtClean="0"/>
              <a:t>nama</a:t>
            </a:r>
            <a:r>
              <a:rPr lang="en-US" dirty="0" smtClean="0"/>
              <a:t> Censor, </a:t>
            </a:r>
            <a:r>
              <a:rPr lang="en-US" dirty="0" err="1" smtClean="0"/>
              <a:t>Questor</a:t>
            </a:r>
            <a:r>
              <a:rPr lang="en-US" dirty="0" smtClean="0"/>
              <a:t>. </a:t>
            </a:r>
          </a:p>
          <a:p>
            <a:pPr>
              <a:lnSpc>
                <a:spcPct val="80000"/>
              </a:lnSpc>
              <a:defRPr/>
            </a:pPr>
            <a:r>
              <a:rPr lang="en-US" dirty="0" err="1" smtClean="0"/>
              <a:t>Sesudah</a:t>
            </a:r>
            <a:r>
              <a:rPr lang="en-US" dirty="0" smtClean="0"/>
              <a:t> </a:t>
            </a:r>
            <a:r>
              <a:rPr lang="en-US" dirty="0" err="1" smtClean="0"/>
              <a:t>abad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2 </a:t>
            </a:r>
            <a:r>
              <a:rPr lang="en-US" dirty="0" err="1" smtClean="0"/>
              <a:t>penguasa</a:t>
            </a:r>
            <a:r>
              <a:rPr lang="en-US" dirty="0" smtClean="0"/>
              <a:t> </a:t>
            </a:r>
            <a:r>
              <a:rPr lang="en-US" dirty="0" err="1" smtClean="0"/>
              <a:t>roma</a:t>
            </a:r>
            <a:r>
              <a:rPr lang="en-US" dirty="0" smtClean="0"/>
              <a:t> </a:t>
            </a:r>
            <a:r>
              <a:rPr lang="en-US" dirty="0" err="1" smtClean="0"/>
              <a:t>mengandalkan</a:t>
            </a:r>
            <a:r>
              <a:rPr lang="en-US" dirty="0" smtClean="0"/>
              <a:t> </a:t>
            </a:r>
            <a:r>
              <a:rPr lang="en-US" dirty="0" err="1" smtClean="0"/>
              <a:t>penghasilan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lewat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, </a:t>
            </a:r>
            <a:r>
              <a:rPr lang="en-US" dirty="0" err="1" smtClean="0"/>
              <a:t>yi</a:t>
            </a:r>
            <a:r>
              <a:rPr lang="en-US" dirty="0" smtClean="0"/>
              <a:t> </a:t>
            </a:r>
            <a:r>
              <a:rPr lang="en-US" dirty="0" err="1" smtClean="0"/>
              <a:t>pungutan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pelabuhan</a:t>
            </a:r>
            <a:r>
              <a:rPr lang="en-US" dirty="0" smtClean="0"/>
              <a:t>.</a:t>
            </a:r>
          </a:p>
          <a:p>
            <a:pPr>
              <a:lnSpc>
                <a:spcPct val="80000"/>
              </a:lnSpc>
              <a:defRPr/>
            </a:pPr>
            <a:r>
              <a:rPr lang="en-US" dirty="0" smtClean="0"/>
              <a:t>Di </a:t>
            </a:r>
            <a:r>
              <a:rPr lang="en-US" dirty="0" err="1" smtClean="0"/>
              <a:t>Mesir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piramida</a:t>
            </a:r>
            <a:r>
              <a:rPr lang="en-US" dirty="0" smtClean="0"/>
              <a:t>,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semula</a:t>
            </a:r>
            <a:r>
              <a:rPr lang="en-US" dirty="0" smtClean="0"/>
              <a:t> </a:t>
            </a:r>
            <a:r>
              <a:rPr lang="en-US" dirty="0" err="1" smtClean="0"/>
              <a:t>pengabdian</a:t>
            </a:r>
            <a:r>
              <a:rPr lang="en-US" dirty="0" smtClean="0"/>
              <a:t> </a:t>
            </a:r>
            <a:r>
              <a:rPr lang="en-US" dirty="0" err="1" smtClean="0"/>
              <a:t>sukarela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paksaan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, </a:t>
            </a:r>
            <a:r>
              <a:rPr lang="en-US" dirty="0" err="1" smtClean="0"/>
              <a:t>harta</a:t>
            </a:r>
            <a:r>
              <a:rPr lang="en-US" dirty="0" smtClean="0"/>
              <a:t> </a:t>
            </a:r>
            <a:r>
              <a:rPr lang="en-US" dirty="0" err="1" smtClean="0"/>
              <a:t>benda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</a:p>
          <a:p>
            <a:pPr>
              <a:lnSpc>
                <a:spcPct val="80000"/>
              </a:lnSpc>
              <a:defRPr/>
            </a:pPr>
            <a:r>
              <a:rPr lang="en-US" dirty="0" smtClean="0"/>
              <a:t>Di </a:t>
            </a:r>
            <a:r>
              <a:rPr lang="en-US" dirty="0" err="1" smtClean="0"/>
              <a:t>Spanyol</a:t>
            </a:r>
            <a:r>
              <a:rPr lang="en-US" dirty="0" smtClean="0"/>
              <a:t> </a:t>
            </a:r>
            <a:r>
              <a:rPr lang="en-US" dirty="0" err="1" smtClean="0"/>
              <a:t>abat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XIV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Alcabala</a:t>
            </a:r>
            <a:r>
              <a:rPr lang="en-US" dirty="0" smtClean="0"/>
              <a:t>,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.</a:t>
            </a:r>
          </a:p>
          <a:p>
            <a:pPr>
              <a:lnSpc>
                <a:spcPct val="80000"/>
              </a:lnSpc>
              <a:defRPr/>
            </a:pPr>
            <a:r>
              <a:rPr lang="en-US" dirty="0" smtClean="0"/>
              <a:t>Di Indonesia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pungutan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/</a:t>
            </a:r>
            <a:r>
              <a:rPr lang="en-US" dirty="0" err="1" smtClean="0"/>
              <a:t>natura</a:t>
            </a:r>
            <a:r>
              <a:rPr lang="en-US" dirty="0" smtClean="0"/>
              <a:t>, </a:t>
            </a:r>
            <a:r>
              <a:rPr lang="en-US" dirty="0" err="1" smtClean="0"/>
              <a:t>uang</a:t>
            </a:r>
            <a:r>
              <a:rPr lang="en-US" dirty="0" smtClean="0"/>
              <a:t>, </a:t>
            </a:r>
            <a:r>
              <a:rPr lang="en-US" dirty="0" err="1" smtClean="0"/>
              <a:t>upeti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lama. </a:t>
            </a:r>
            <a:r>
              <a:rPr lang="en-US" dirty="0" err="1" smtClean="0"/>
              <a:t>Beban</a:t>
            </a:r>
            <a:r>
              <a:rPr lang="en-US" dirty="0" smtClean="0"/>
              <a:t> </a:t>
            </a:r>
            <a:r>
              <a:rPr lang="en-US" dirty="0" err="1" smtClean="0"/>
              <a:t>berat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bertambah</a:t>
            </a:r>
            <a:r>
              <a:rPr lang="en-US" dirty="0" smtClean="0"/>
              <a:t> dg </a:t>
            </a:r>
            <a:r>
              <a:rPr lang="en-US" dirty="0" err="1" smtClean="0"/>
              <a:t>adanya</a:t>
            </a:r>
            <a:r>
              <a:rPr lang="en-US" dirty="0" smtClean="0"/>
              <a:t> VOC 1602, </a:t>
            </a:r>
            <a:r>
              <a:rPr lang="en-US" dirty="0" err="1" smtClean="0"/>
              <a:t>kultur</a:t>
            </a:r>
            <a:r>
              <a:rPr lang="en-US" dirty="0" smtClean="0"/>
              <a:t> </a:t>
            </a:r>
            <a:r>
              <a:rPr lang="en-US" dirty="0" err="1" smtClean="0"/>
              <a:t>stelsel</a:t>
            </a:r>
            <a:r>
              <a:rPr lang="en-US" dirty="0" smtClean="0"/>
              <a:t> 1830-1870, Raffles 1813 dg </a:t>
            </a:r>
            <a:r>
              <a:rPr lang="en-US" dirty="0" err="1" smtClean="0"/>
              <a:t>landrent</a:t>
            </a:r>
            <a:r>
              <a:rPr lang="en-US" dirty="0" smtClean="0"/>
              <a:t>  &amp;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660</Words>
  <Application>Microsoft Office PowerPoint</Application>
  <PresentationFormat>On-screen Show (4:3)</PresentationFormat>
  <Paragraphs>58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Median</vt:lpstr>
      <vt:lpstr>SEJARAH &amp; PENGERTIAN PAJAK</vt:lpstr>
      <vt:lpstr>SEJARAH &amp; PENGERTIAN PAJAK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SEJARAH &amp; PENGERTIAN PAJAK</dc:title>
  <dc:creator>USER</dc:creator>
  <cp:lastModifiedBy>USER</cp:lastModifiedBy>
  <cp:revision>1</cp:revision>
  <dcterms:created xsi:type="dcterms:W3CDTF">2021-03-19T02:04:16Z</dcterms:created>
  <dcterms:modified xsi:type="dcterms:W3CDTF">2021-03-19T02:04:40Z</dcterms:modified>
</cp:coreProperties>
</file>