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25A1A306-541A-48E5-8EE8-8CC053880512}" type="datetimeFigureOut">
              <a:rPr lang="id-ID" smtClean="0"/>
              <a:t>29/08/2021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D53BE01-7A6B-4850-ACB6-B0D290B5AF6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Tugas Kelompok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Mata Kuliah: Analisis Kebijakan Publik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445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FORMAT 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d-ID" sz="3600" dirty="0" smtClean="0"/>
              <a:t>Penjelasan pokok bahasan </a:t>
            </a:r>
            <a:r>
              <a:rPr lang="id-ID" sz="3600" dirty="0" smtClean="0">
                <a:sym typeface="Wingdings" pitchFamily="2" charset="2"/>
              </a:rPr>
              <a:t>  Tulis dengan jelas sumber referensi yang dipakai (Buku, E book, jurnal)</a:t>
            </a:r>
          </a:p>
          <a:p>
            <a:pPr marL="457200" indent="-457200">
              <a:buAutoNum type="arabicPeriod"/>
            </a:pPr>
            <a:r>
              <a:rPr lang="id-ID" sz="3600" dirty="0" smtClean="0"/>
              <a:t>Contoh kasus</a:t>
            </a:r>
          </a:p>
          <a:p>
            <a:pPr marL="457200" indent="-457200">
              <a:buAutoNum type="arabicPeriod"/>
            </a:pPr>
            <a:r>
              <a:rPr lang="id-ID" sz="3600" dirty="0" smtClean="0"/>
              <a:t>Daftar Pustaka </a:t>
            </a:r>
          </a:p>
          <a:p>
            <a:pPr marL="0" indent="0">
              <a:buNone/>
            </a:pPr>
            <a:r>
              <a:rPr lang="id-ID" sz="3600" dirty="0" smtClean="0"/>
              <a:t>    (Minimal 10 Referensi)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53193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48680"/>
            <a:ext cx="754380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3200" b="1" dirty="0" smtClean="0"/>
              <a:t>Kelompok 1:</a:t>
            </a:r>
          </a:p>
          <a:p>
            <a:pPr marL="0" indent="0">
              <a:buNone/>
            </a:pPr>
            <a:r>
              <a:rPr lang="id-ID" sz="3200" dirty="0" smtClean="0"/>
              <a:t>Aktor-aktor </a:t>
            </a:r>
            <a:r>
              <a:rPr lang="id-ID" sz="3200" dirty="0"/>
              <a:t>kebijakan dan </a:t>
            </a:r>
            <a:r>
              <a:rPr lang="id-ID" sz="3200" i="1" dirty="0"/>
              <a:t>Mapping </a:t>
            </a:r>
            <a:r>
              <a:rPr lang="id-ID" sz="3200" i="1" dirty="0" smtClean="0"/>
              <a:t>Stakeholders</a:t>
            </a:r>
          </a:p>
          <a:p>
            <a:pPr lvl="0"/>
            <a:r>
              <a:rPr lang="id-ID" sz="3200" dirty="0"/>
              <a:t>Aktor –aktotr kebijakan</a:t>
            </a:r>
          </a:p>
          <a:p>
            <a:r>
              <a:rPr lang="id-ID" sz="3200" i="1" dirty="0"/>
              <a:t>Mapping </a:t>
            </a:r>
            <a:r>
              <a:rPr lang="id-ID" sz="3200" i="1" dirty="0" smtClean="0"/>
              <a:t>Stakeholders</a:t>
            </a:r>
          </a:p>
          <a:p>
            <a:pPr marL="0" indent="0">
              <a:buNone/>
            </a:pPr>
            <a:endParaRPr lang="id-ID" sz="3200" i="1" dirty="0" smtClean="0"/>
          </a:p>
          <a:p>
            <a:pPr marL="0" indent="0">
              <a:buNone/>
            </a:pPr>
            <a:r>
              <a:rPr lang="id-ID" sz="3200" b="1" dirty="0" smtClean="0"/>
              <a:t>Kelompok 2:</a:t>
            </a:r>
          </a:p>
          <a:p>
            <a:pPr marL="0" indent="0">
              <a:buNone/>
            </a:pPr>
            <a:r>
              <a:rPr lang="id-ID" sz="3200" dirty="0"/>
              <a:t>Apakah masalah publik</a:t>
            </a:r>
            <a:r>
              <a:rPr lang="id-ID" sz="3200" dirty="0" smtClean="0"/>
              <a:t>?</a:t>
            </a:r>
          </a:p>
          <a:p>
            <a:pPr lvl="0"/>
            <a:r>
              <a:rPr lang="id-ID" sz="3200" dirty="0"/>
              <a:t>Masalah-masalah kebijakan publik</a:t>
            </a:r>
          </a:p>
          <a:p>
            <a:r>
              <a:rPr lang="id-ID" sz="3200" dirty="0"/>
              <a:t>Tipe-tipe masalah publik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18174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76672"/>
            <a:ext cx="75438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/>
              <a:t>K</a:t>
            </a:r>
            <a:r>
              <a:rPr lang="id-ID" sz="3200" b="1" dirty="0" smtClean="0"/>
              <a:t>elompok 3:</a:t>
            </a:r>
          </a:p>
          <a:p>
            <a:pPr marL="0" indent="0">
              <a:buNone/>
            </a:pPr>
            <a:r>
              <a:rPr lang="id-ID" sz="2800" dirty="0" smtClean="0"/>
              <a:t>Analisis keputusan</a:t>
            </a:r>
          </a:p>
          <a:p>
            <a:pPr lvl="0"/>
            <a:r>
              <a:rPr lang="id-ID" sz="2800" dirty="0"/>
              <a:t>Pembuatan keputusan: kerangka dan konteks disipliner</a:t>
            </a:r>
          </a:p>
          <a:p>
            <a:pPr lvl="0"/>
            <a:r>
              <a:rPr lang="id-ID" sz="2800" dirty="0"/>
              <a:t>Rasionalitas dan pembuatan keputusan</a:t>
            </a:r>
          </a:p>
          <a:p>
            <a:r>
              <a:rPr lang="id-ID" sz="2800" dirty="0"/>
              <a:t>Pendekatan pilihan publik </a:t>
            </a:r>
            <a:endParaRPr lang="id-ID" sz="2800" dirty="0" smtClean="0"/>
          </a:p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r>
              <a:rPr lang="id-ID" sz="3200" b="1" dirty="0" smtClean="0"/>
              <a:t>Kelompok 4:</a:t>
            </a:r>
            <a:endParaRPr lang="id-ID" sz="3200" b="1" dirty="0"/>
          </a:p>
          <a:p>
            <a:pPr marL="0" indent="0">
              <a:buNone/>
            </a:pPr>
            <a:r>
              <a:rPr lang="id-ID" sz="2800" dirty="0" smtClean="0"/>
              <a:t>Analisis </a:t>
            </a:r>
            <a:r>
              <a:rPr lang="id-ID" sz="2800" dirty="0"/>
              <a:t>kebijakan </a:t>
            </a:r>
            <a:r>
              <a:rPr lang="id-ID" sz="2800" dirty="0" smtClean="0"/>
              <a:t>deliberatif</a:t>
            </a:r>
          </a:p>
          <a:p>
            <a:pPr lvl="0"/>
            <a:r>
              <a:rPr lang="id-ID" sz="2800" dirty="0"/>
              <a:t>Konsep analisis kebijakan deliberatif</a:t>
            </a:r>
          </a:p>
          <a:p>
            <a:r>
              <a:rPr lang="id-ID" sz="2800" dirty="0"/>
              <a:t>Tantangan kebijakan deliberatif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1584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Kelompok 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47640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Proses </a:t>
            </a:r>
            <a:r>
              <a:rPr lang="id-ID" dirty="0"/>
              <a:t>analisis </a:t>
            </a:r>
            <a:r>
              <a:rPr lang="id-ID" dirty="0" smtClean="0"/>
              <a:t>kebijakan</a:t>
            </a:r>
          </a:p>
          <a:p>
            <a:pPr lvl="0"/>
            <a:r>
              <a:rPr lang="id-ID" dirty="0"/>
              <a:t>Konsep proses analisis kebijakan</a:t>
            </a:r>
          </a:p>
          <a:p>
            <a:pPr lvl="0"/>
            <a:r>
              <a:rPr lang="id-ID" dirty="0"/>
              <a:t>Merumuskan masalah</a:t>
            </a:r>
          </a:p>
          <a:p>
            <a:pPr lvl="0"/>
            <a:r>
              <a:rPr lang="id-ID" dirty="0"/>
              <a:t>Peramalan masa depan kebijakan</a:t>
            </a:r>
          </a:p>
          <a:p>
            <a:pPr lvl="0"/>
            <a:r>
              <a:rPr lang="id-ID" dirty="0"/>
              <a:t>Rekomendasi kebijakan</a:t>
            </a:r>
          </a:p>
          <a:p>
            <a:pPr lvl="0"/>
            <a:r>
              <a:rPr lang="id-ID" dirty="0"/>
              <a:t>Pemantauan hasil kebijakan</a:t>
            </a:r>
          </a:p>
          <a:p>
            <a:pPr lvl="0"/>
            <a:r>
              <a:rPr lang="id-ID" dirty="0"/>
              <a:t>Evaluasi kinerja </a:t>
            </a:r>
            <a:r>
              <a:rPr lang="id-ID" dirty="0" smtClean="0"/>
              <a:t>kebijakan</a:t>
            </a:r>
            <a:endParaRPr lang="id-ID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d-ID" dirty="0" smtClean="0"/>
              <a:t>Kelompok 6</a:t>
            </a:r>
            <a:endParaRPr lang="id-ID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4620016"/>
          </a:xfrm>
        </p:spPr>
        <p:txBody>
          <a:bodyPr/>
          <a:lstStyle/>
          <a:p>
            <a:pPr marL="0" indent="0">
              <a:buNone/>
            </a:pPr>
            <a:r>
              <a:rPr lang="id-ID" sz="2800" dirty="0"/>
              <a:t>Kerangka koalisi </a:t>
            </a:r>
            <a:r>
              <a:rPr lang="id-ID" sz="2800" dirty="0" smtClean="0"/>
              <a:t>advokasi</a:t>
            </a:r>
          </a:p>
          <a:p>
            <a:pPr lvl="0"/>
            <a:r>
              <a:rPr lang="id-ID" sz="2800" dirty="0"/>
              <a:t>Struktur koalisi advokasi</a:t>
            </a:r>
          </a:p>
          <a:p>
            <a:r>
              <a:rPr lang="id-ID" sz="2800" dirty="0"/>
              <a:t>Perubahan keyakinan dan kebijakan</a:t>
            </a:r>
            <a:endParaRPr lang="id-ID" sz="28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1451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75</TotalTime>
  <Words>133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Tugas Kelompok</vt:lpstr>
      <vt:lpstr>FORMAT TUGAS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creator>LINGKOM</dc:creator>
  <cp:lastModifiedBy>LINGKOM</cp:lastModifiedBy>
  <cp:revision>7</cp:revision>
  <dcterms:created xsi:type="dcterms:W3CDTF">2021-08-29T13:34:41Z</dcterms:created>
  <dcterms:modified xsi:type="dcterms:W3CDTF">2021-08-29T14:49:43Z</dcterms:modified>
</cp:coreProperties>
</file>