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5"/>
  </p:notesMasterIdLst>
  <p:handoutMasterIdLst>
    <p:handoutMasterId r:id="rId16"/>
  </p:handoutMasterIdLst>
  <p:sldIdLst>
    <p:sldId id="334" r:id="rId2"/>
    <p:sldId id="338" r:id="rId3"/>
    <p:sldId id="335" r:id="rId4"/>
    <p:sldId id="336" r:id="rId5"/>
    <p:sldId id="337" r:id="rId6"/>
    <p:sldId id="339" r:id="rId7"/>
    <p:sldId id="341" r:id="rId8"/>
    <p:sldId id="370" r:id="rId9"/>
    <p:sldId id="342" r:id="rId10"/>
    <p:sldId id="364" r:id="rId11"/>
    <p:sldId id="343" r:id="rId12"/>
    <p:sldId id="344" r:id="rId13"/>
    <p:sldId id="351" r:id="rId14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CCFFCC"/>
    <a:srgbClr val="0000FF"/>
    <a:srgbClr val="0000CC"/>
    <a:srgbClr val="0066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AA41-0E1A-4067-93A0-EE83AC6B7CAA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BB0ED-F334-4EFC-8745-A32954B8F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404F-9FF8-4A5E-8134-1312196509EF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30E89-03E0-4F4E-ADC4-8D4F1F74C685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EBD3-86B3-4209-9D92-12EDDACCA8E4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19E9-8D09-4E81-8D4F-59AB87D1D5DC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0999-9562-42D4-9352-75D484D03301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07174-FFB6-44EF-8B4F-7164C5DFE0C8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8E87-6C56-419A-8022-3628ECDA7154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7666-6176-4415-84C5-4AAB12FE2374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7ABC-1822-4977-A32D-1A6511A22FDB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974C-A007-4802-8422-C3D918173904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B3674-55EC-49B1-B193-B96E4620341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0647A16-5B59-4C3A-90F4-47B8E20FF63C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5245" y="304800"/>
            <a:ext cx="3474720" cy="46166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PERHITUNGAN LUAS </a:t>
            </a: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929640" y="967770"/>
            <a:ext cx="676656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Aplikasi integral untuk perhitungan luas dinyatakan dalam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persamaan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berikut: </a:t>
            </a: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838200" y="4091970"/>
            <a:ext cx="7315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daerah yang dibatasi oleh fungsi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y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f(x) dan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y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g(x)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dalam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interval [a, b] sepanjang sumbu X dinyatakan sbb.: </a:t>
            </a:r>
          </a:p>
        </p:txBody>
      </p:sp>
      <p:grpSp>
        <p:nvGrpSpPr>
          <p:cNvPr id="37" name="Group 47"/>
          <p:cNvGrpSpPr>
            <a:grpSpLocks/>
          </p:cNvGrpSpPr>
          <p:nvPr/>
        </p:nvGrpSpPr>
        <p:grpSpPr bwMode="auto">
          <a:xfrm>
            <a:off x="2286000" y="1905000"/>
            <a:ext cx="4244975" cy="1960562"/>
            <a:chOff x="1310" y="1069"/>
            <a:chExt cx="2674" cy="1235"/>
          </a:xfrm>
        </p:grpSpPr>
        <p:sp>
          <p:nvSpPr>
            <p:cNvPr id="38" name="Text Box 16"/>
            <p:cNvSpPr txBox="1">
              <a:spLocks noChangeAspect="1" noChangeArrowheads="1"/>
            </p:cNvSpPr>
            <p:nvPr/>
          </p:nvSpPr>
          <p:spPr bwMode="auto">
            <a:xfrm>
              <a:off x="2034" y="1980"/>
              <a:ext cx="573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39" name="Text Box 17"/>
            <p:cNvSpPr txBox="1">
              <a:spLocks noChangeAspect="1" noChangeArrowheads="1"/>
            </p:cNvSpPr>
            <p:nvPr/>
          </p:nvSpPr>
          <p:spPr bwMode="auto">
            <a:xfrm>
              <a:off x="2791" y="1980"/>
              <a:ext cx="573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grpSp>
          <p:nvGrpSpPr>
            <p:cNvPr id="40" name="Group 46"/>
            <p:cNvGrpSpPr>
              <a:grpSpLocks/>
            </p:cNvGrpSpPr>
            <p:nvPr/>
          </p:nvGrpSpPr>
          <p:grpSpPr bwMode="auto">
            <a:xfrm>
              <a:off x="1310" y="1069"/>
              <a:ext cx="2674" cy="1154"/>
              <a:chOff x="1310" y="1069"/>
              <a:chExt cx="2674" cy="1154"/>
            </a:xfrm>
          </p:grpSpPr>
          <p:grpSp>
            <p:nvGrpSpPr>
              <p:cNvPr id="41" name="Group 45"/>
              <p:cNvGrpSpPr>
                <a:grpSpLocks/>
              </p:cNvGrpSpPr>
              <p:nvPr/>
            </p:nvGrpSpPr>
            <p:grpSpPr bwMode="auto">
              <a:xfrm>
                <a:off x="1584" y="1069"/>
                <a:ext cx="2400" cy="1154"/>
                <a:chOff x="1584" y="1069"/>
                <a:chExt cx="2400" cy="1154"/>
              </a:xfrm>
            </p:grpSpPr>
            <p:sp>
              <p:nvSpPr>
                <p:cNvPr id="43" name="Line 5"/>
                <p:cNvSpPr>
                  <a:spLocks noChangeAspect="1" noChangeShapeType="1"/>
                </p:cNvSpPr>
                <p:nvPr/>
              </p:nvSpPr>
              <p:spPr bwMode="auto">
                <a:xfrm>
                  <a:off x="1951" y="1189"/>
                  <a:ext cx="0" cy="8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6"/>
                <p:cNvSpPr>
                  <a:spLocks noChangeAspect="1" noChangeShapeType="1"/>
                </p:cNvSpPr>
                <p:nvPr/>
              </p:nvSpPr>
              <p:spPr bwMode="auto">
                <a:xfrm>
                  <a:off x="1705" y="1998"/>
                  <a:ext cx="172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Freeform 7"/>
                <p:cNvSpPr>
                  <a:spLocks noChangeAspect="1"/>
                </p:cNvSpPr>
                <p:nvPr/>
              </p:nvSpPr>
              <p:spPr bwMode="auto">
                <a:xfrm>
                  <a:off x="2116" y="1337"/>
                  <a:ext cx="1146" cy="500"/>
                </a:xfrm>
                <a:custGeom>
                  <a:avLst/>
                  <a:gdLst>
                    <a:gd name="T0" fmla="*/ 0 w 2310"/>
                    <a:gd name="T1" fmla="*/ 225 h 1110"/>
                    <a:gd name="T2" fmla="*/ 284 w 2310"/>
                    <a:gd name="T3" fmla="*/ 6 h 1110"/>
                    <a:gd name="T4" fmla="*/ 569 w 2310"/>
                    <a:gd name="T5" fmla="*/ 189 h 1110"/>
                    <a:gd name="T6" fmla="*/ 0 60000 65536"/>
                    <a:gd name="T7" fmla="*/ 0 60000 65536"/>
                    <a:gd name="T8" fmla="*/ 0 60000 65536"/>
                    <a:gd name="T9" fmla="*/ 0 w 2310"/>
                    <a:gd name="T10" fmla="*/ 0 h 1110"/>
                    <a:gd name="T11" fmla="*/ 2310 w 2310"/>
                    <a:gd name="T12" fmla="*/ 1110 h 111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310" h="1110">
                      <a:moveTo>
                        <a:pt x="0" y="1110"/>
                      </a:moveTo>
                      <a:cubicBezTo>
                        <a:pt x="385" y="585"/>
                        <a:pt x="770" y="60"/>
                        <a:pt x="1155" y="30"/>
                      </a:cubicBezTo>
                      <a:cubicBezTo>
                        <a:pt x="1540" y="0"/>
                        <a:pt x="1925" y="465"/>
                        <a:pt x="2310" y="930"/>
                      </a:cubicBezTo>
                    </a:path>
                  </a:pathLst>
                </a:cu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6" name="Freeform 8"/>
                <p:cNvSpPr>
                  <a:spLocks noChangeAspect="1"/>
                </p:cNvSpPr>
                <p:nvPr/>
              </p:nvSpPr>
              <p:spPr bwMode="auto">
                <a:xfrm>
                  <a:off x="2116" y="1351"/>
                  <a:ext cx="1310" cy="350"/>
                </a:xfrm>
                <a:custGeom>
                  <a:avLst/>
                  <a:gdLst>
                    <a:gd name="T0" fmla="*/ 0 w 2640"/>
                    <a:gd name="T1" fmla="*/ 73 h 780"/>
                    <a:gd name="T2" fmla="*/ 325 w 2640"/>
                    <a:gd name="T3" fmla="*/ 145 h 780"/>
                    <a:gd name="T4" fmla="*/ 650 w 2640"/>
                    <a:gd name="T5" fmla="*/ 0 h 780"/>
                    <a:gd name="T6" fmla="*/ 0 60000 65536"/>
                    <a:gd name="T7" fmla="*/ 0 60000 65536"/>
                    <a:gd name="T8" fmla="*/ 0 60000 65536"/>
                    <a:gd name="T9" fmla="*/ 0 w 2640"/>
                    <a:gd name="T10" fmla="*/ 0 h 780"/>
                    <a:gd name="T11" fmla="*/ 2640 w 2640"/>
                    <a:gd name="T12" fmla="*/ 780 h 7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40" h="780">
                      <a:moveTo>
                        <a:pt x="0" y="360"/>
                      </a:moveTo>
                      <a:cubicBezTo>
                        <a:pt x="440" y="570"/>
                        <a:pt x="880" y="780"/>
                        <a:pt x="1320" y="720"/>
                      </a:cubicBezTo>
                      <a:cubicBezTo>
                        <a:pt x="1760" y="660"/>
                        <a:pt x="2200" y="330"/>
                        <a:pt x="2640" y="0"/>
                      </a:cubicBezTo>
                    </a:path>
                  </a:pathLst>
                </a:cu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Text Box 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047" y="1738"/>
                  <a:ext cx="889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 (x)</a:t>
                  </a:r>
                </a:p>
              </p:txBody>
            </p:sp>
            <p:sp>
              <p:nvSpPr>
                <p:cNvPr id="48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135" y="1069"/>
                  <a:ext cx="849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 (x)</a:t>
                  </a:r>
                </a:p>
              </p:txBody>
            </p:sp>
            <p:sp>
              <p:nvSpPr>
                <p:cNvPr id="49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209" y="1900"/>
                  <a:ext cx="574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50" name="Text Box 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1135"/>
                  <a:ext cx="574" cy="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51" name="Text Box 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2" y="1423"/>
                  <a:ext cx="574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Luas</a:t>
                  </a:r>
                </a:p>
              </p:txBody>
            </p:sp>
            <p:sp>
              <p:nvSpPr>
                <p:cNvPr id="52" name="Line 14"/>
                <p:cNvSpPr>
                  <a:spLocks noChangeAspect="1" noChangeShapeType="1"/>
                </p:cNvSpPr>
                <p:nvPr/>
              </p:nvSpPr>
              <p:spPr bwMode="auto">
                <a:xfrm>
                  <a:off x="2319" y="1594"/>
                  <a:ext cx="0" cy="40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Line 15"/>
                <p:cNvSpPr>
                  <a:spLocks noChangeAspect="1" noChangeShapeType="1"/>
                </p:cNvSpPr>
                <p:nvPr/>
              </p:nvSpPr>
              <p:spPr bwMode="auto">
                <a:xfrm>
                  <a:off x="3078" y="1585"/>
                  <a:ext cx="0" cy="40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2" name="Rectangle 35"/>
              <p:cNvSpPr>
                <a:spLocks noChangeArrowheads="1"/>
              </p:cNvSpPr>
              <p:nvPr/>
            </p:nvSpPr>
            <p:spPr bwMode="auto">
              <a:xfrm>
                <a:off x="1310" y="1140"/>
                <a:ext cx="3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A. </a:t>
                </a: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3124200" y="5011305"/>
            <a:ext cx="2926080" cy="856095"/>
            <a:chOff x="1981200" y="4632325"/>
            <a:chExt cx="2926080" cy="856095"/>
          </a:xfrm>
        </p:grpSpPr>
        <p:sp>
          <p:nvSpPr>
            <p:cNvPr id="55" name="Rectangle 41"/>
            <p:cNvSpPr>
              <a:spLocks noChangeArrowheads="1"/>
            </p:cNvSpPr>
            <p:nvPr/>
          </p:nvSpPr>
          <p:spPr bwMode="auto">
            <a:xfrm>
              <a:off x="3200400" y="4632325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6" name="Rectangle 42"/>
            <p:cNvSpPr>
              <a:spLocks noChangeArrowheads="1"/>
            </p:cNvSpPr>
            <p:nvPr/>
          </p:nvSpPr>
          <p:spPr bwMode="auto">
            <a:xfrm>
              <a:off x="3048000" y="509154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57" name="Rectangle 43"/>
            <p:cNvSpPr>
              <a:spLocks noChangeArrowheads="1"/>
            </p:cNvSpPr>
            <p:nvPr/>
          </p:nvSpPr>
          <p:spPr bwMode="auto">
            <a:xfrm>
              <a:off x="1981200" y="4876800"/>
              <a:ext cx="2926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Luas A = 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  (y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y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</a:rPr>
                <a:t>dx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build="p"/>
      <p:bldP spid="3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3942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381000" y="991363"/>
            <a:ext cx="3581400" cy="2209037"/>
            <a:chOff x="2011740" y="991363"/>
            <a:chExt cx="3581400" cy="2209037"/>
          </a:xfrm>
        </p:grpSpPr>
        <p:cxnSp>
          <p:nvCxnSpPr>
            <p:cNvPr id="46" name="Straight Connector 45"/>
            <p:cNvCxnSpPr/>
            <p:nvPr/>
          </p:nvCxnSpPr>
          <p:spPr bwMode="auto">
            <a:xfrm>
              <a:off x="2453640" y="2450460"/>
              <a:ext cx="210312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2" name="Group 71"/>
            <p:cNvGrpSpPr/>
            <p:nvPr/>
          </p:nvGrpSpPr>
          <p:grpSpPr>
            <a:xfrm>
              <a:off x="2011740" y="991363"/>
              <a:ext cx="3581400" cy="2209037"/>
              <a:chOff x="1066800" y="914400"/>
              <a:chExt cx="3581400" cy="2209037"/>
            </a:xfrm>
          </p:grpSpPr>
          <p:grpSp>
            <p:nvGrpSpPr>
              <p:cNvPr id="28" name="Group 105"/>
              <p:cNvGrpSpPr>
                <a:grpSpLocks/>
              </p:cNvGrpSpPr>
              <p:nvPr/>
            </p:nvGrpSpPr>
            <p:grpSpPr bwMode="auto">
              <a:xfrm>
                <a:off x="1066800" y="914400"/>
                <a:ext cx="3581400" cy="2209037"/>
                <a:chOff x="336" y="864"/>
                <a:chExt cx="2256" cy="1136"/>
              </a:xfrm>
            </p:grpSpPr>
            <p:sp>
              <p:nvSpPr>
                <p:cNvPr id="29" name="Text Box 6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09" y="1733"/>
                  <a:ext cx="49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30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97" y="1080"/>
                  <a:ext cx="1031" cy="4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Volume</a:t>
                  </a:r>
                </a:p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benda putar</a:t>
                  </a:r>
                </a:p>
              </p:txBody>
            </p:sp>
            <p:sp>
              <p:nvSpPr>
                <p:cNvPr id="31" name="Oval 71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530"/>
                  <a:ext cx="88" cy="14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Line 7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584" y="1544"/>
                  <a:ext cx="0" cy="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Line 74"/>
                <p:cNvSpPr>
                  <a:spLocks noChangeAspect="1" noChangeShapeType="1"/>
                </p:cNvSpPr>
                <p:nvPr/>
              </p:nvSpPr>
              <p:spPr bwMode="auto">
                <a:xfrm>
                  <a:off x="666" y="1062"/>
                  <a:ext cx="0" cy="73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4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511" y="1731"/>
                  <a:ext cx="155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1016" y="1145"/>
                  <a:ext cx="1" cy="5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802" y="990"/>
                  <a:ext cx="0" cy="73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59" y="1729"/>
                  <a:ext cx="499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38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72" y="1729"/>
                  <a:ext cx="500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39" name="Text Box 8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6" y="1010"/>
                  <a:ext cx="500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40" name="Freeform 82"/>
                <p:cNvSpPr>
                  <a:spLocks noChangeAspect="1"/>
                </p:cNvSpPr>
                <p:nvPr/>
              </p:nvSpPr>
              <p:spPr bwMode="auto">
                <a:xfrm rot="600000">
                  <a:off x="919" y="1372"/>
                  <a:ext cx="1009" cy="291"/>
                </a:xfrm>
                <a:custGeom>
                  <a:avLst/>
                  <a:gdLst>
                    <a:gd name="T0" fmla="*/ 0 w 2145"/>
                    <a:gd name="T1" fmla="*/ 157 h 540"/>
                    <a:gd name="T2" fmla="*/ 219 w 2145"/>
                    <a:gd name="T3" fmla="*/ 52 h 540"/>
                    <a:gd name="T4" fmla="*/ 475 w 2145"/>
                    <a:gd name="T5" fmla="*/ 0 h 540"/>
                    <a:gd name="T6" fmla="*/ 0 60000 65536"/>
                    <a:gd name="T7" fmla="*/ 0 60000 65536"/>
                    <a:gd name="T8" fmla="*/ 0 60000 65536"/>
                    <a:gd name="T9" fmla="*/ 0 w 2145"/>
                    <a:gd name="T10" fmla="*/ 0 h 540"/>
                    <a:gd name="T11" fmla="*/ 2145 w 2145"/>
                    <a:gd name="T12" fmla="*/ 540 h 5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45" h="540">
                      <a:moveTo>
                        <a:pt x="0" y="540"/>
                      </a:moveTo>
                      <a:cubicBezTo>
                        <a:pt x="316" y="405"/>
                        <a:pt x="633" y="270"/>
                        <a:pt x="990" y="180"/>
                      </a:cubicBezTo>
                      <a:cubicBezTo>
                        <a:pt x="1347" y="90"/>
                        <a:pt x="1746" y="45"/>
                        <a:pt x="214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Freeform 84"/>
                <p:cNvSpPr>
                  <a:spLocks noChangeAspect="1"/>
                </p:cNvSpPr>
                <p:nvPr/>
              </p:nvSpPr>
              <p:spPr bwMode="auto">
                <a:xfrm flipH="1" flipV="1">
                  <a:off x="908" y="972"/>
                  <a:ext cx="1009" cy="227"/>
                </a:xfrm>
                <a:custGeom>
                  <a:avLst/>
                  <a:gdLst>
                    <a:gd name="T0" fmla="*/ 0 w 1815"/>
                    <a:gd name="T1" fmla="*/ 105 h 420"/>
                    <a:gd name="T2" fmla="*/ 255 w 1815"/>
                    <a:gd name="T3" fmla="*/ 105 h 420"/>
                    <a:gd name="T4" fmla="*/ 561 w 1815"/>
                    <a:gd name="T5" fmla="*/ 0 h 420"/>
                    <a:gd name="T6" fmla="*/ 0 60000 65536"/>
                    <a:gd name="T7" fmla="*/ 0 60000 65536"/>
                    <a:gd name="T8" fmla="*/ 0 60000 65536"/>
                    <a:gd name="T9" fmla="*/ 0 w 1815"/>
                    <a:gd name="T10" fmla="*/ 0 h 420"/>
                    <a:gd name="T11" fmla="*/ 1815 w 1815"/>
                    <a:gd name="T12" fmla="*/ 420 h 42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15" h="420">
                      <a:moveTo>
                        <a:pt x="0" y="360"/>
                      </a:moveTo>
                      <a:cubicBezTo>
                        <a:pt x="261" y="390"/>
                        <a:pt x="523" y="420"/>
                        <a:pt x="825" y="360"/>
                      </a:cubicBezTo>
                      <a:cubicBezTo>
                        <a:pt x="1127" y="300"/>
                        <a:pt x="1471" y="150"/>
                        <a:pt x="181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2" y="864"/>
                  <a:ext cx="77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2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(x)</a:t>
                  </a:r>
                </a:p>
              </p:txBody>
            </p:sp>
            <p:sp>
              <p:nvSpPr>
                <p:cNvPr id="43" name="Text Box 8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14" y="1224"/>
                  <a:ext cx="77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1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(x)</a:t>
                  </a:r>
                </a:p>
              </p:txBody>
            </p:sp>
          </p:grpSp>
          <p:sp>
            <p:nvSpPr>
              <p:cNvPr id="47" name="Rectangle 46"/>
              <p:cNvSpPr/>
              <p:nvPr/>
            </p:nvSpPr>
            <p:spPr>
              <a:xfrm>
                <a:off x="3532496" y="2127375"/>
                <a:ext cx="8739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= yp</a:t>
                </a:r>
                <a:endParaRPr lang="en-US" sz="2000"/>
              </a:p>
            </p:txBody>
          </p:sp>
        </p:grpSp>
      </p:grp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609600" y="3333690"/>
            <a:ext cx="6303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04800" y="3872412"/>
            <a:ext cx="3989704" cy="2071180"/>
            <a:chOff x="2411104" y="914394"/>
            <a:chExt cx="3989704" cy="2071180"/>
          </a:xfrm>
        </p:grpSpPr>
        <p:grpSp>
          <p:nvGrpSpPr>
            <p:cNvPr id="53" name="Group 56"/>
            <p:cNvGrpSpPr/>
            <p:nvPr/>
          </p:nvGrpSpPr>
          <p:grpSpPr>
            <a:xfrm>
              <a:off x="2411104" y="914394"/>
              <a:ext cx="3989704" cy="2071180"/>
              <a:chOff x="582304" y="1066794"/>
              <a:chExt cx="3989704" cy="2071180"/>
            </a:xfrm>
          </p:grpSpPr>
          <p:grpSp>
            <p:nvGrpSpPr>
              <p:cNvPr id="55" name="Group 104"/>
              <p:cNvGrpSpPr>
                <a:grpSpLocks/>
              </p:cNvGrpSpPr>
              <p:nvPr/>
            </p:nvGrpSpPr>
            <p:grpSpPr bwMode="auto">
              <a:xfrm>
                <a:off x="762001" y="1066794"/>
                <a:ext cx="3810007" cy="2071180"/>
                <a:chOff x="336" y="2459"/>
                <a:chExt cx="2400" cy="1052"/>
              </a:xfrm>
            </p:grpSpPr>
            <p:sp>
              <p:nvSpPr>
                <p:cNvPr id="59" name="Oval 87"/>
                <p:cNvSpPr>
                  <a:spLocks noChangeAspect="1" noChangeArrowheads="1"/>
                </p:cNvSpPr>
                <p:nvPr/>
              </p:nvSpPr>
              <p:spPr bwMode="auto">
                <a:xfrm rot="16200000">
                  <a:off x="855" y="3387"/>
                  <a:ext cx="85" cy="16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Line 89"/>
                <p:cNvSpPr>
                  <a:spLocks noChangeAspect="1" noChangeShapeType="1"/>
                </p:cNvSpPr>
                <p:nvPr/>
              </p:nvSpPr>
              <p:spPr bwMode="auto">
                <a:xfrm rot="16200000" flipV="1">
                  <a:off x="900" y="3484"/>
                  <a:ext cx="0" cy="5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786" y="2586"/>
                  <a:ext cx="0" cy="91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657" y="3408"/>
                  <a:ext cx="1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Line 92"/>
                <p:cNvSpPr>
                  <a:spLocks noChangeAspect="1" noChangeShapeType="1"/>
                </p:cNvSpPr>
                <p:nvPr/>
              </p:nvSpPr>
              <p:spPr bwMode="auto">
                <a:xfrm rot="5400000" flipV="1">
                  <a:off x="1286" y="2693"/>
                  <a:ext cx="0" cy="101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93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364" y="2238"/>
                  <a:ext cx="1" cy="11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5" name="Text Box 9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97" y="2459"/>
                  <a:ext cx="83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(y)</a:t>
                  </a:r>
                </a:p>
              </p:txBody>
            </p:sp>
            <p:sp>
              <p:nvSpPr>
                <p:cNvPr id="66" name="Text Box 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6" y="3168"/>
                  <a:ext cx="518" cy="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67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3" y="2704"/>
                  <a:ext cx="538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74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2" y="3073"/>
                  <a:ext cx="540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75" name="Text Box 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6" y="2460"/>
                  <a:ext cx="53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76" name="Freeform 99"/>
                <p:cNvSpPr>
                  <a:spLocks noChangeAspect="1"/>
                </p:cNvSpPr>
                <p:nvPr/>
              </p:nvSpPr>
              <p:spPr bwMode="auto">
                <a:xfrm>
                  <a:off x="1783" y="2662"/>
                  <a:ext cx="400" cy="680"/>
                </a:xfrm>
                <a:custGeom>
                  <a:avLst/>
                  <a:gdLst>
                    <a:gd name="T0" fmla="*/ 0 w 1485"/>
                    <a:gd name="T1" fmla="*/ 367 h 1260"/>
                    <a:gd name="T2" fmla="*/ 48 w 1485"/>
                    <a:gd name="T3" fmla="*/ 262 h 1260"/>
                    <a:gd name="T4" fmla="*/ 84 w 1485"/>
                    <a:gd name="T5" fmla="*/ 52 h 1260"/>
                    <a:gd name="T6" fmla="*/ 108 w 1485"/>
                    <a:gd name="T7" fmla="*/ 0 h 12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85"/>
                    <a:gd name="T13" fmla="*/ 0 h 1260"/>
                    <a:gd name="T14" fmla="*/ 1485 w 1485"/>
                    <a:gd name="T15" fmla="*/ 1260 h 12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85" h="1260">
                      <a:moveTo>
                        <a:pt x="0" y="1260"/>
                      </a:moveTo>
                      <a:cubicBezTo>
                        <a:pt x="234" y="1170"/>
                        <a:pt x="468" y="1080"/>
                        <a:pt x="660" y="900"/>
                      </a:cubicBezTo>
                      <a:cubicBezTo>
                        <a:pt x="852" y="720"/>
                        <a:pt x="1017" y="330"/>
                        <a:pt x="1155" y="180"/>
                      </a:cubicBezTo>
                      <a:cubicBezTo>
                        <a:pt x="1293" y="30"/>
                        <a:pt x="1389" y="15"/>
                        <a:pt x="148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7" name="Text Box 1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71" y="2837"/>
                  <a:ext cx="1111" cy="3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Volume ben-</a:t>
                  </a:r>
                </a:p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da putar</a:t>
                  </a:r>
                </a:p>
              </p:txBody>
            </p:sp>
            <p:sp>
              <p:nvSpPr>
                <p:cNvPr id="78" name="Freeform 101"/>
                <p:cNvSpPr>
                  <a:spLocks noChangeAspect="1"/>
                </p:cNvSpPr>
                <p:nvPr/>
              </p:nvSpPr>
              <p:spPr bwMode="auto">
                <a:xfrm>
                  <a:off x="1046" y="2653"/>
                  <a:ext cx="294" cy="670"/>
                </a:xfrm>
                <a:custGeom>
                  <a:avLst/>
                  <a:gdLst>
                    <a:gd name="T0" fmla="*/ 0 w 990"/>
                    <a:gd name="T1" fmla="*/ 312 h 1440"/>
                    <a:gd name="T2" fmla="*/ 29 w 990"/>
                    <a:gd name="T3" fmla="*/ 156 h 1440"/>
                    <a:gd name="T4" fmla="*/ 87 w 990"/>
                    <a:gd name="T5" fmla="*/ 0 h 1440"/>
                    <a:gd name="T6" fmla="*/ 0 60000 65536"/>
                    <a:gd name="T7" fmla="*/ 0 60000 65536"/>
                    <a:gd name="T8" fmla="*/ 0 60000 65536"/>
                    <a:gd name="T9" fmla="*/ 0 w 990"/>
                    <a:gd name="T10" fmla="*/ 0 h 1440"/>
                    <a:gd name="T11" fmla="*/ 990 w 990"/>
                    <a:gd name="T12" fmla="*/ 1440 h 14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90" h="1440">
                      <a:moveTo>
                        <a:pt x="0" y="1440"/>
                      </a:moveTo>
                      <a:cubicBezTo>
                        <a:pt x="82" y="1200"/>
                        <a:pt x="165" y="960"/>
                        <a:pt x="330" y="720"/>
                      </a:cubicBezTo>
                      <a:cubicBezTo>
                        <a:pt x="495" y="480"/>
                        <a:pt x="742" y="240"/>
                        <a:pt x="990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9" name="Text Box 10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59" y="2459"/>
                  <a:ext cx="83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(y)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 bwMode="auto">
              <a:xfrm rot="5400000">
                <a:off x="945674" y="2255520"/>
                <a:ext cx="146304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8" name="Rectangle 57"/>
              <p:cNvSpPr/>
              <p:nvPr/>
            </p:nvSpPr>
            <p:spPr>
              <a:xfrm>
                <a:off x="582304" y="2071182"/>
                <a:ext cx="806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xp</a:t>
                </a:r>
                <a:endParaRPr lang="en-US"/>
              </a:p>
            </p:txBody>
          </p:sp>
        </p:grpSp>
        <p:cxnSp>
          <p:nvCxnSpPr>
            <p:cNvPr id="54" name="Straight Arrow Connector 53"/>
            <p:cNvCxnSpPr/>
            <p:nvPr/>
          </p:nvCxnSpPr>
          <p:spPr bwMode="auto">
            <a:xfrm>
              <a:off x="2514600" y="1981200"/>
              <a:ext cx="914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7" name="Group 86"/>
          <p:cNvGrpSpPr/>
          <p:nvPr/>
        </p:nvGrpSpPr>
        <p:grpSpPr>
          <a:xfrm>
            <a:off x="4191000" y="838200"/>
            <a:ext cx="4114800" cy="1005840"/>
            <a:chOff x="4114800" y="1516720"/>
            <a:chExt cx="4114800" cy="1005840"/>
          </a:xfrm>
        </p:grpSpPr>
        <p:grpSp>
          <p:nvGrpSpPr>
            <p:cNvPr id="48" name="Group 47"/>
            <p:cNvGrpSpPr/>
            <p:nvPr/>
          </p:nvGrpSpPr>
          <p:grpSpPr>
            <a:xfrm>
              <a:off x="4191000" y="1523940"/>
              <a:ext cx="3931920" cy="990660"/>
              <a:chOff x="1066800" y="3448050"/>
              <a:chExt cx="3931920" cy="990660"/>
            </a:xfrm>
          </p:grpSpPr>
          <p:sp>
            <p:nvSpPr>
              <p:cNvPr id="49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1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sp>
          <p:nvSpPr>
            <p:cNvPr id="84" name="Rectangle 83"/>
            <p:cNvSpPr/>
            <p:nvPr/>
          </p:nvSpPr>
          <p:spPr bwMode="auto">
            <a:xfrm>
              <a:off x="4114800" y="1516720"/>
              <a:ext cx="4114800" cy="100584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343400" y="3657600"/>
            <a:ext cx="4114800" cy="1188720"/>
            <a:chOff x="4011304" y="4311328"/>
            <a:chExt cx="4114800" cy="1188720"/>
          </a:xfrm>
        </p:grpSpPr>
        <p:grpSp>
          <p:nvGrpSpPr>
            <p:cNvPr id="80" name="Group 79"/>
            <p:cNvGrpSpPr/>
            <p:nvPr/>
          </p:nvGrpSpPr>
          <p:grpSpPr>
            <a:xfrm>
              <a:off x="4114800" y="4419600"/>
              <a:ext cx="3931920" cy="991210"/>
              <a:chOff x="1066800" y="3448050"/>
              <a:chExt cx="3931920" cy="991210"/>
            </a:xfrm>
          </p:grpSpPr>
          <p:sp>
            <p:nvSpPr>
              <p:cNvPr id="81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82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39725" cy="397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83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12738" cy="400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  <p:sp>
          <p:nvSpPr>
            <p:cNvPr id="85" name="Rectangle 84"/>
            <p:cNvSpPr/>
            <p:nvPr/>
          </p:nvSpPr>
          <p:spPr bwMode="auto">
            <a:xfrm>
              <a:off x="4011304" y="4311328"/>
              <a:ext cx="4114800" cy="118872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5181600" y="167640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4191000" y="1981200"/>
            <a:ext cx="4114800" cy="1005840"/>
            <a:chOff x="4114800" y="1516720"/>
            <a:chExt cx="4114800" cy="1005840"/>
          </a:xfrm>
        </p:grpSpPr>
        <p:grpSp>
          <p:nvGrpSpPr>
            <p:cNvPr id="70" name="Group 47"/>
            <p:cNvGrpSpPr/>
            <p:nvPr/>
          </p:nvGrpSpPr>
          <p:grpSpPr>
            <a:xfrm>
              <a:off x="4191000" y="1523940"/>
              <a:ext cx="3931920" cy="990660"/>
              <a:chOff x="1066800" y="3448050"/>
              <a:chExt cx="3931920" cy="990660"/>
            </a:xfrm>
          </p:grpSpPr>
          <p:sp>
            <p:nvSpPr>
              <p:cNvPr id="88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{(yp – 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(yp – 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9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0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sp>
          <p:nvSpPr>
            <p:cNvPr id="71" name="Rectangle 70"/>
            <p:cNvSpPr/>
            <p:nvPr/>
          </p:nvSpPr>
          <p:spPr bwMode="auto">
            <a:xfrm>
              <a:off x="4114800" y="1516720"/>
              <a:ext cx="4114800" cy="100584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91" name="Rectangle 90"/>
          <p:cNvSpPr/>
          <p:nvPr/>
        </p:nvSpPr>
        <p:spPr>
          <a:xfrm>
            <a:off x="5181600" y="2800290"/>
            <a:ext cx="2819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257800" y="455289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4343400" y="4800600"/>
            <a:ext cx="4114800" cy="1188720"/>
            <a:chOff x="4011304" y="4311328"/>
            <a:chExt cx="4114800" cy="1188720"/>
          </a:xfrm>
        </p:grpSpPr>
        <p:grpSp>
          <p:nvGrpSpPr>
            <p:cNvPr id="94" name="Group 79"/>
            <p:cNvGrpSpPr/>
            <p:nvPr/>
          </p:nvGrpSpPr>
          <p:grpSpPr>
            <a:xfrm>
              <a:off x="4114800" y="4419600"/>
              <a:ext cx="3931920" cy="991210"/>
              <a:chOff x="1066800" y="3448050"/>
              <a:chExt cx="3931920" cy="991210"/>
            </a:xfrm>
          </p:grpSpPr>
          <p:sp>
            <p:nvSpPr>
              <p:cNvPr id="96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{(xp – 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(xp – 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97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39725" cy="397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98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12738" cy="400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  <p:sp>
          <p:nvSpPr>
            <p:cNvPr id="95" name="Rectangle 94"/>
            <p:cNvSpPr/>
            <p:nvPr/>
          </p:nvSpPr>
          <p:spPr bwMode="auto">
            <a:xfrm>
              <a:off x="4011304" y="4311328"/>
              <a:ext cx="4114800" cy="118872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99" name="Rectangle 98"/>
          <p:cNvSpPr/>
          <p:nvPr/>
        </p:nvSpPr>
        <p:spPr>
          <a:xfrm>
            <a:off x="5257800" y="569589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4" grpId="0"/>
      <p:bldP spid="68" grpId="0"/>
      <p:bldP spid="91" grpId="0"/>
      <p:bldP spid="92" grpId="0"/>
      <p:bldP spid="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20704" y="300335"/>
            <a:ext cx="30480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304800" y="838200"/>
            <a:ext cx="8382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volume yang terbentuk karena perputaran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terhadap 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dari daerah yang dibatasi oleh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dan garis y = x + 3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sp>
        <p:nvSpPr>
          <p:cNvPr id="337950" name="Rectangle 30"/>
          <p:cNvSpPr>
            <a:spLocks noChangeArrowheads="1"/>
          </p:cNvSpPr>
          <p:nvPr/>
        </p:nvSpPr>
        <p:spPr bwMode="auto">
          <a:xfrm>
            <a:off x="3581400" y="1828800"/>
            <a:ext cx="51054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Perpotongan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dan garis y = x + 3 diberikan oleh: 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= x + 3   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– 2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0  atau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(x – 2) (x + 1) = 0.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potong di x = – 1 dan x = 2 </a:t>
            </a:r>
          </a:p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Jadi volume benda putar tsb: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3779520" y="3465204"/>
            <a:ext cx="3657600" cy="954396"/>
            <a:chOff x="968375" y="4422775"/>
            <a:chExt cx="3657600" cy="954396"/>
          </a:xfrm>
        </p:grpSpPr>
        <p:sp>
          <p:nvSpPr>
            <p:cNvPr id="59415" name="Rectangle 40"/>
            <p:cNvSpPr>
              <a:spLocks noChangeArrowheads="1"/>
            </p:cNvSpPr>
            <p:nvPr/>
          </p:nvSpPr>
          <p:spPr bwMode="auto">
            <a:xfrm>
              <a:off x="1447800" y="4980296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  <p:sp>
          <p:nvSpPr>
            <p:cNvPr id="59416" name="Rectangle 34"/>
            <p:cNvSpPr>
              <a:spLocks noChangeArrowheads="1"/>
            </p:cNvSpPr>
            <p:nvPr/>
          </p:nvSpPr>
          <p:spPr bwMode="auto">
            <a:xfrm>
              <a:off x="968375" y="4699000"/>
              <a:ext cx="3657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 (x + 3)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+ 1)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9419" name="Rectangle 39"/>
            <p:cNvSpPr>
              <a:spLocks noChangeArrowheads="1"/>
            </p:cNvSpPr>
            <p:nvPr/>
          </p:nvSpPr>
          <p:spPr bwMode="auto">
            <a:xfrm>
              <a:off x="1722438" y="44227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09160" y="4267200"/>
            <a:ext cx="3291840" cy="946150"/>
            <a:chOff x="4683125" y="4403725"/>
            <a:chExt cx="3291840" cy="946150"/>
          </a:xfrm>
        </p:grpSpPr>
        <p:sp>
          <p:nvSpPr>
            <p:cNvPr id="59420" name="Rectangle 43"/>
            <p:cNvSpPr>
              <a:spLocks noChangeArrowheads="1"/>
            </p:cNvSpPr>
            <p:nvPr/>
          </p:nvSpPr>
          <p:spPr bwMode="auto">
            <a:xfrm>
              <a:off x="4683125" y="4686300"/>
              <a:ext cx="32918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 –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+ 6x + 8] dx</a:t>
              </a:r>
            </a:p>
          </p:txBody>
        </p:sp>
        <p:sp>
          <p:nvSpPr>
            <p:cNvPr id="59423" name="Rectangle 48"/>
            <p:cNvSpPr>
              <a:spLocks noChangeArrowheads="1"/>
            </p:cNvSpPr>
            <p:nvPr/>
          </p:nvSpPr>
          <p:spPr bwMode="auto">
            <a:xfrm>
              <a:off x="5237162" y="4403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9424" name="Rectangle 49"/>
            <p:cNvSpPr>
              <a:spLocks noChangeArrowheads="1"/>
            </p:cNvSpPr>
            <p:nvPr/>
          </p:nvSpPr>
          <p:spPr bwMode="auto">
            <a:xfrm>
              <a:off x="4876800" y="4953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10904" y="5257800"/>
            <a:ext cx="3762375" cy="699448"/>
            <a:chOff x="1219200" y="5354329"/>
            <a:chExt cx="3762375" cy="699448"/>
          </a:xfrm>
        </p:grpSpPr>
        <p:sp>
          <p:nvSpPr>
            <p:cNvPr id="59400" name="Rectangle 52"/>
            <p:cNvSpPr>
              <a:spLocks noChangeArrowheads="1"/>
            </p:cNvSpPr>
            <p:nvPr/>
          </p:nvSpPr>
          <p:spPr bwMode="auto">
            <a:xfrm>
              <a:off x="1219200" y="5486400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–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+ 3x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+ 8x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9401" name="Group 56"/>
            <p:cNvGrpSpPr>
              <a:grpSpLocks/>
            </p:cNvGrpSpPr>
            <p:nvPr/>
          </p:nvGrpSpPr>
          <p:grpSpPr bwMode="auto">
            <a:xfrm>
              <a:off x="2036762" y="5354329"/>
              <a:ext cx="325438" cy="695325"/>
              <a:chOff x="4320" y="3390"/>
              <a:chExt cx="205" cy="438"/>
            </a:xfrm>
          </p:grpSpPr>
          <p:sp>
            <p:nvSpPr>
              <p:cNvPr id="59412" name="Rectangle 53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9413" name="Rectangle 54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59414" name="Line 55"/>
              <p:cNvSpPr>
                <a:spLocks noChangeShapeType="1"/>
              </p:cNvSpPr>
              <p:nvPr/>
            </p:nvSpPr>
            <p:spPr bwMode="auto">
              <a:xfrm>
                <a:off x="4366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9402" name="Group 57"/>
            <p:cNvGrpSpPr>
              <a:grpSpLocks/>
            </p:cNvGrpSpPr>
            <p:nvPr/>
          </p:nvGrpSpPr>
          <p:grpSpPr bwMode="auto">
            <a:xfrm>
              <a:off x="2833048" y="5358452"/>
              <a:ext cx="325438" cy="695325"/>
              <a:chOff x="4320" y="3390"/>
              <a:chExt cx="205" cy="438"/>
            </a:xfrm>
          </p:grpSpPr>
          <p:sp>
            <p:nvSpPr>
              <p:cNvPr id="59409" name="Rectangle 58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9410" name="Rectangle 59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9411" name="Line 60"/>
              <p:cNvSpPr>
                <a:spLocks noChangeShapeType="1"/>
              </p:cNvSpPr>
              <p:nvPr/>
            </p:nvSpPr>
            <p:spPr bwMode="auto">
              <a:xfrm>
                <a:off x="4367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4572000" y="5372100"/>
              <a:ext cx="409575" cy="663575"/>
              <a:chOff x="5105400" y="5372100"/>
              <a:chExt cx="409575" cy="663575"/>
            </a:xfrm>
          </p:grpSpPr>
          <p:sp>
            <p:nvSpPr>
              <p:cNvPr id="59403" name="Rectangle 61"/>
              <p:cNvSpPr>
                <a:spLocks noChangeArrowheads="1"/>
              </p:cNvSpPr>
              <p:nvPr/>
            </p:nvSpPr>
            <p:spPr bwMode="auto">
              <a:xfrm>
                <a:off x="5105400" y="53721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9404" name="Rectangle 62"/>
              <p:cNvSpPr>
                <a:spLocks noChangeArrowheads="1"/>
              </p:cNvSpPr>
              <p:nvPr/>
            </p:nvSpPr>
            <p:spPr bwMode="auto">
              <a:xfrm>
                <a:off x="5105400" y="5638800"/>
                <a:ext cx="409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838200" y="4267200"/>
            <a:ext cx="4114800" cy="946150"/>
            <a:chOff x="4683125" y="4403725"/>
            <a:chExt cx="4114800" cy="946150"/>
          </a:xfrm>
        </p:grpSpPr>
        <p:sp>
          <p:nvSpPr>
            <p:cNvPr id="53" name="Rectangle 43"/>
            <p:cNvSpPr>
              <a:spLocks noChangeArrowheads="1"/>
            </p:cNvSpPr>
            <p:nvPr/>
          </p:nvSpPr>
          <p:spPr bwMode="auto">
            <a:xfrm>
              <a:off x="4683125" y="4686300"/>
              <a:ext cx="4114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+ 6x + 9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2x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1)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58" name="Rectangle 48"/>
            <p:cNvSpPr>
              <a:spLocks noChangeArrowheads="1"/>
            </p:cNvSpPr>
            <p:nvPr/>
          </p:nvSpPr>
          <p:spPr bwMode="auto">
            <a:xfrm>
              <a:off x="5237162" y="4403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9" name="Rectangle 49"/>
            <p:cNvSpPr>
              <a:spLocks noChangeArrowheads="1"/>
            </p:cNvSpPr>
            <p:nvPr/>
          </p:nvSpPr>
          <p:spPr bwMode="auto">
            <a:xfrm>
              <a:off x="4876800" y="4953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419600" y="5248275"/>
            <a:ext cx="2492990" cy="695325"/>
            <a:chOff x="4419600" y="5248275"/>
            <a:chExt cx="2492990" cy="695325"/>
          </a:xfrm>
        </p:grpSpPr>
        <p:grpSp>
          <p:nvGrpSpPr>
            <p:cNvPr id="59405" name="Group 63"/>
            <p:cNvGrpSpPr>
              <a:grpSpLocks/>
            </p:cNvGrpSpPr>
            <p:nvPr/>
          </p:nvGrpSpPr>
          <p:grpSpPr bwMode="auto">
            <a:xfrm>
              <a:off x="5112058" y="5248275"/>
              <a:ext cx="325438" cy="695325"/>
              <a:chOff x="4320" y="3390"/>
              <a:chExt cx="205" cy="438"/>
            </a:xfrm>
          </p:grpSpPr>
          <p:sp>
            <p:nvSpPr>
              <p:cNvPr id="59406" name="Rectangle 64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9407" name="Rectangle 65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59408" name="Line 66"/>
              <p:cNvSpPr>
                <a:spLocks noChangeShapeType="1"/>
              </p:cNvSpPr>
              <p:nvPr/>
            </p:nvSpPr>
            <p:spPr bwMode="auto">
              <a:xfrm>
                <a:off x="4376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4419600" y="5391090"/>
              <a:ext cx="24929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23     sat. volume</a:t>
              </a:r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85800" y="1981200"/>
            <a:ext cx="2651125" cy="2169321"/>
            <a:chOff x="762000" y="2113507"/>
            <a:chExt cx="2651125" cy="2169321"/>
          </a:xfrm>
        </p:grpSpPr>
        <p:grpSp>
          <p:nvGrpSpPr>
            <p:cNvPr id="2" name="Group 29"/>
            <p:cNvGrpSpPr>
              <a:grpSpLocks/>
            </p:cNvGrpSpPr>
            <p:nvPr/>
          </p:nvGrpSpPr>
          <p:grpSpPr bwMode="auto">
            <a:xfrm>
              <a:off x="762000" y="2113507"/>
              <a:ext cx="2651125" cy="2013993"/>
              <a:chOff x="528" y="1471"/>
              <a:chExt cx="1670" cy="1704"/>
            </a:xfrm>
          </p:grpSpPr>
          <p:sp>
            <p:nvSpPr>
              <p:cNvPr id="59425" name="Line 6"/>
              <p:cNvSpPr>
                <a:spLocks noChangeAspect="1" noChangeShapeType="1"/>
              </p:cNvSpPr>
              <p:nvPr/>
            </p:nvSpPr>
            <p:spPr bwMode="auto">
              <a:xfrm>
                <a:off x="528" y="2956"/>
                <a:ext cx="1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6" name="Line 7"/>
              <p:cNvSpPr>
                <a:spLocks noChangeAspect="1" noChangeShapeType="1"/>
              </p:cNvSpPr>
              <p:nvPr/>
            </p:nvSpPr>
            <p:spPr bwMode="auto">
              <a:xfrm>
                <a:off x="1095" y="1752"/>
                <a:ext cx="0" cy="136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8" name="Line 9"/>
              <p:cNvSpPr>
                <a:spLocks noChangeAspect="1" noChangeShapeType="1"/>
              </p:cNvSpPr>
              <p:nvPr/>
            </p:nvSpPr>
            <p:spPr bwMode="auto">
              <a:xfrm>
                <a:off x="1069" y="2789"/>
                <a:ext cx="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9" name="Line 10"/>
              <p:cNvSpPr>
                <a:spLocks noChangeAspect="1" noChangeShapeType="1"/>
              </p:cNvSpPr>
              <p:nvPr/>
            </p:nvSpPr>
            <p:spPr bwMode="auto">
              <a:xfrm>
                <a:off x="1051" y="257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0" name="Line 11"/>
              <p:cNvSpPr>
                <a:spLocks noChangeAspect="1" noChangeShapeType="1"/>
              </p:cNvSpPr>
              <p:nvPr/>
            </p:nvSpPr>
            <p:spPr bwMode="auto">
              <a:xfrm>
                <a:off x="1051" y="2367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1" name="Line 14"/>
              <p:cNvSpPr>
                <a:spLocks noChangeAspect="1" noChangeShapeType="1"/>
              </p:cNvSpPr>
              <p:nvPr/>
            </p:nvSpPr>
            <p:spPr bwMode="auto">
              <a:xfrm>
                <a:off x="1047" y="217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2" name="Line 15"/>
              <p:cNvSpPr>
                <a:spLocks noChangeAspect="1" noChangeShapeType="1"/>
              </p:cNvSpPr>
              <p:nvPr/>
            </p:nvSpPr>
            <p:spPr bwMode="auto">
              <a:xfrm>
                <a:off x="1051" y="194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3" name="Freeform 18"/>
              <p:cNvSpPr>
                <a:spLocks noChangeAspect="1"/>
              </p:cNvSpPr>
              <p:nvPr/>
            </p:nvSpPr>
            <p:spPr bwMode="auto">
              <a:xfrm>
                <a:off x="697" y="1951"/>
                <a:ext cx="406" cy="838"/>
              </a:xfrm>
              <a:custGeom>
                <a:avLst/>
                <a:gdLst>
                  <a:gd name="T0" fmla="*/ 0 w 479"/>
                  <a:gd name="T1" fmla="*/ 0 h 1042"/>
                  <a:gd name="T2" fmla="*/ 172 w 479"/>
                  <a:gd name="T3" fmla="*/ 512 h 1042"/>
                  <a:gd name="T4" fmla="*/ 344 w 479"/>
                  <a:gd name="T5" fmla="*/ 674 h 1042"/>
                  <a:gd name="T6" fmla="*/ 0 60000 65536"/>
                  <a:gd name="T7" fmla="*/ 0 60000 65536"/>
                  <a:gd name="T8" fmla="*/ 0 60000 65536"/>
                  <a:gd name="T9" fmla="*/ 0 w 479"/>
                  <a:gd name="T10" fmla="*/ 0 h 1042"/>
                  <a:gd name="T11" fmla="*/ 479 w 479"/>
                  <a:gd name="T12" fmla="*/ 1042 h 10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79" h="1042">
                    <a:moveTo>
                      <a:pt x="0" y="0"/>
                    </a:moveTo>
                    <a:cubicBezTo>
                      <a:pt x="79" y="309"/>
                      <a:pt x="159" y="618"/>
                      <a:pt x="239" y="792"/>
                    </a:cubicBezTo>
                    <a:cubicBezTo>
                      <a:pt x="319" y="966"/>
                      <a:pt x="399" y="1004"/>
                      <a:pt x="479" y="1042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4" name="Freeform 19"/>
              <p:cNvSpPr>
                <a:spLocks noChangeAspect="1"/>
              </p:cNvSpPr>
              <p:nvPr/>
            </p:nvSpPr>
            <p:spPr bwMode="auto">
              <a:xfrm flipH="1">
                <a:off x="1108" y="1945"/>
                <a:ext cx="406" cy="838"/>
              </a:xfrm>
              <a:custGeom>
                <a:avLst/>
                <a:gdLst>
                  <a:gd name="T0" fmla="*/ 0 w 479"/>
                  <a:gd name="T1" fmla="*/ 0 h 1042"/>
                  <a:gd name="T2" fmla="*/ 172 w 479"/>
                  <a:gd name="T3" fmla="*/ 512 h 1042"/>
                  <a:gd name="T4" fmla="*/ 344 w 479"/>
                  <a:gd name="T5" fmla="*/ 674 h 1042"/>
                  <a:gd name="T6" fmla="*/ 0 60000 65536"/>
                  <a:gd name="T7" fmla="*/ 0 60000 65536"/>
                  <a:gd name="T8" fmla="*/ 0 60000 65536"/>
                  <a:gd name="T9" fmla="*/ 0 w 479"/>
                  <a:gd name="T10" fmla="*/ 0 h 1042"/>
                  <a:gd name="T11" fmla="*/ 479 w 479"/>
                  <a:gd name="T12" fmla="*/ 1042 h 10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79" h="1042">
                    <a:moveTo>
                      <a:pt x="0" y="0"/>
                    </a:moveTo>
                    <a:cubicBezTo>
                      <a:pt x="79" y="309"/>
                      <a:pt x="159" y="618"/>
                      <a:pt x="239" y="792"/>
                    </a:cubicBezTo>
                    <a:cubicBezTo>
                      <a:pt x="319" y="966"/>
                      <a:pt x="399" y="1004"/>
                      <a:pt x="479" y="1042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5" name="Line 12"/>
              <p:cNvSpPr>
                <a:spLocks noChangeAspect="1" noChangeShapeType="1"/>
              </p:cNvSpPr>
              <p:nvPr/>
            </p:nvSpPr>
            <p:spPr bwMode="auto">
              <a:xfrm rot="5400000">
                <a:off x="1249" y="29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6" name="Line 13"/>
              <p:cNvSpPr>
                <a:spLocks noChangeAspect="1" noChangeShapeType="1"/>
              </p:cNvSpPr>
              <p:nvPr/>
            </p:nvSpPr>
            <p:spPr bwMode="auto">
              <a:xfrm rot="5400000">
                <a:off x="1472" y="296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7" name="Line 16"/>
              <p:cNvSpPr>
                <a:spLocks noChangeAspect="1" noChangeShapeType="1"/>
              </p:cNvSpPr>
              <p:nvPr/>
            </p:nvSpPr>
            <p:spPr bwMode="auto">
              <a:xfrm rot="5400000">
                <a:off x="844" y="2958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8" name="Line 20"/>
              <p:cNvSpPr>
                <a:spLocks noChangeAspect="1" noChangeShapeType="1"/>
              </p:cNvSpPr>
              <p:nvPr/>
            </p:nvSpPr>
            <p:spPr bwMode="auto">
              <a:xfrm rot="5400000">
                <a:off x="627" y="2962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9" name="Text Box 21"/>
              <p:cNvSpPr txBox="1">
                <a:spLocks noChangeArrowheads="1"/>
              </p:cNvSpPr>
              <p:nvPr/>
            </p:nvSpPr>
            <p:spPr bwMode="auto">
              <a:xfrm>
                <a:off x="1392" y="2279"/>
                <a:ext cx="806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 anchorCtr="0">
                <a:spAutoFit/>
              </a:bodyPr>
              <a:lstStyle/>
              <a:p>
                <a:pPr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+ 1</a:t>
                </a:r>
              </a:p>
            </p:txBody>
          </p:sp>
          <p:sp>
            <p:nvSpPr>
              <p:cNvPr id="59440" name="Text Box 22"/>
              <p:cNvSpPr txBox="1">
                <a:spLocks noChangeArrowheads="1"/>
              </p:cNvSpPr>
              <p:nvPr/>
            </p:nvSpPr>
            <p:spPr bwMode="auto">
              <a:xfrm>
                <a:off x="1258" y="1471"/>
                <a:ext cx="806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 anchorCtr="0">
                <a:spAutoFit/>
              </a:bodyPr>
              <a:lstStyle/>
              <a:p>
                <a:pPr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x + 3</a:t>
                </a:r>
              </a:p>
            </p:txBody>
          </p:sp>
          <p:sp>
            <p:nvSpPr>
              <p:cNvPr id="59441" name="Oval 23"/>
              <p:cNvSpPr>
                <a:spLocks noChangeAspect="1" noChangeArrowheads="1"/>
              </p:cNvSpPr>
              <p:nvPr/>
            </p:nvSpPr>
            <p:spPr bwMode="auto">
              <a:xfrm>
                <a:off x="1630" y="2838"/>
                <a:ext cx="76" cy="24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42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590" y="2814"/>
                <a:ext cx="443" cy="3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59443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789" y="1595"/>
                <a:ext cx="443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59444" name="Text Box 26"/>
              <p:cNvSpPr txBox="1">
                <a:spLocks noChangeAspect="1" noChangeArrowheads="1"/>
              </p:cNvSpPr>
              <p:nvPr/>
            </p:nvSpPr>
            <p:spPr bwMode="auto">
              <a:xfrm>
                <a:off x="555" y="2358"/>
                <a:ext cx="442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P</a:t>
                </a:r>
              </a:p>
            </p:txBody>
          </p:sp>
          <p:sp>
            <p:nvSpPr>
              <p:cNvPr id="59445" name="Text Box 27"/>
              <p:cNvSpPr txBox="1">
                <a:spLocks noChangeAspect="1" noChangeArrowheads="1"/>
              </p:cNvSpPr>
              <p:nvPr/>
            </p:nvSpPr>
            <p:spPr bwMode="auto">
              <a:xfrm>
                <a:off x="1405" y="1846"/>
                <a:ext cx="443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Q</a:t>
                </a:r>
              </a:p>
            </p:txBody>
          </p:sp>
        </p:grpSp>
        <p:cxnSp>
          <p:nvCxnSpPr>
            <p:cNvPr id="66" name="Straight Connector 65"/>
            <p:cNvCxnSpPr/>
            <p:nvPr/>
          </p:nvCxnSpPr>
          <p:spPr bwMode="auto">
            <a:xfrm rot="5400000">
              <a:off x="1155869" y="3636771"/>
              <a:ext cx="38824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7" name="Rectangle 66"/>
            <p:cNvSpPr/>
            <p:nvPr/>
          </p:nvSpPr>
          <p:spPr>
            <a:xfrm>
              <a:off x="1017896" y="3913496"/>
              <a:ext cx="5052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1</a:t>
              </a:r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 bwMode="auto">
            <a:xfrm rot="5400000">
              <a:off x="1649104" y="3124200"/>
              <a:ext cx="13716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0" name="Rectangle 69"/>
            <p:cNvSpPr/>
            <p:nvPr/>
          </p:nvSpPr>
          <p:spPr>
            <a:xfrm>
              <a:off x="2188046" y="3911516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/>
            </a:p>
          </p:txBody>
        </p:sp>
        <p:cxnSp>
          <p:nvCxnSpPr>
            <p:cNvPr id="72" name="Straight Connector 71"/>
            <p:cNvCxnSpPr>
              <a:cxnSpLocks noChangeAspect="1"/>
            </p:cNvCxnSpPr>
            <p:nvPr/>
          </p:nvCxnSpPr>
          <p:spPr bwMode="auto">
            <a:xfrm flipV="1">
              <a:off x="1219200" y="2473656"/>
              <a:ext cx="1371600" cy="105478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Arrow Connector 73"/>
            <p:cNvCxnSpPr/>
            <p:nvPr/>
          </p:nvCxnSpPr>
          <p:spPr bwMode="auto">
            <a:xfrm rot="10800000">
              <a:off x="2008497" y="3442648"/>
              <a:ext cx="6096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3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33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7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/>
      <p:bldP spid="337923" grpId="0" build="p"/>
      <p:bldP spid="33795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533400" y="412750"/>
            <a:ext cx="8153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1313" indent="-341313">
              <a:spcAft>
                <a:spcPts val="12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putar yang terbentuk oleh perputaran terhadap garis x = – 4 dari daerah yang dibatasi oleh dua parabola x = 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dan x 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341313" indent="-341313"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8975" name="Rectangle 31"/>
          <p:cNvSpPr>
            <a:spLocks noChangeArrowheads="1"/>
          </p:cNvSpPr>
          <p:nvPr/>
        </p:nvSpPr>
        <p:spPr bwMode="auto">
          <a:xfrm>
            <a:off x="4114800" y="2073275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potong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dan 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 adalah 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824552" y="4816475"/>
            <a:ext cx="6172200" cy="746125"/>
            <a:chOff x="824552" y="4495800"/>
            <a:chExt cx="6172200" cy="746125"/>
          </a:xfrm>
        </p:grpSpPr>
        <p:sp>
          <p:nvSpPr>
            <p:cNvPr id="60428" name="Rectangle 37"/>
            <p:cNvSpPr>
              <a:spLocks noChangeArrowheads="1"/>
            </p:cNvSpPr>
            <p:nvPr/>
          </p:nvSpPr>
          <p:spPr bwMode="auto">
            <a:xfrm>
              <a:off x="824552" y="4664075"/>
              <a:ext cx="6172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Jadi titik potong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,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 dan y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,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– </a:t>
              </a:r>
            </a:p>
          </p:txBody>
        </p:sp>
        <p:grpSp>
          <p:nvGrpSpPr>
            <p:cNvPr id="60429" name="Group 38"/>
            <p:cNvGrpSpPr>
              <a:grpSpLocks/>
            </p:cNvGrpSpPr>
            <p:nvPr/>
          </p:nvGrpSpPr>
          <p:grpSpPr bwMode="auto">
            <a:xfrm>
              <a:off x="5361296" y="4495800"/>
              <a:ext cx="328613" cy="730250"/>
              <a:chOff x="2865" y="1920"/>
              <a:chExt cx="207" cy="460"/>
            </a:xfrm>
          </p:grpSpPr>
          <p:sp>
            <p:nvSpPr>
              <p:cNvPr id="60434" name="Rectangle 39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435" name="Rectangle 40"/>
              <p:cNvSpPr>
                <a:spLocks noChangeArrowheads="1"/>
              </p:cNvSpPr>
              <p:nvPr/>
            </p:nvSpPr>
            <p:spPr bwMode="auto">
              <a:xfrm>
                <a:off x="2865" y="21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436" name="Line 41"/>
              <p:cNvSpPr>
                <a:spLocks noChangeShapeType="1"/>
              </p:cNvSpPr>
              <p:nvPr/>
            </p:nvSpPr>
            <p:spPr bwMode="auto">
              <a:xfrm>
                <a:off x="2892" y="216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0430" name="Group 43"/>
            <p:cNvGrpSpPr>
              <a:grpSpLocks/>
            </p:cNvGrpSpPr>
            <p:nvPr/>
          </p:nvGrpSpPr>
          <p:grpSpPr bwMode="auto">
            <a:xfrm>
              <a:off x="6504296" y="4511675"/>
              <a:ext cx="328613" cy="730250"/>
              <a:chOff x="2865" y="1920"/>
              <a:chExt cx="207" cy="460"/>
            </a:xfrm>
          </p:grpSpPr>
          <p:sp>
            <p:nvSpPr>
              <p:cNvPr id="60431" name="Rectangle 44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432" name="Rectangle 45"/>
              <p:cNvSpPr>
                <a:spLocks noChangeArrowheads="1"/>
              </p:cNvSpPr>
              <p:nvPr/>
            </p:nvSpPr>
            <p:spPr bwMode="auto">
              <a:xfrm>
                <a:off x="2865" y="21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0433" name="Line 46"/>
              <p:cNvSpPr>
                <a:spLocks noChangeShapeType="1"/>
              </p:cNvSpPr>
              <p:nvPr/>
            </p:nvSpPr>
            <p:spPr bwMode="auto">
              <a:xfrm>
                <a:off x="2892" y="216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424" name="Rectangle 47"/>
          <p:cNvSpPr>
            <a:spLocks noChangeArrowheads="1"/>
          </p:cNvSpPr>
          <p:nvPr/>
        </p:nvSpPr>
        <p:spPr bwMode="auto">
          <a:xfrm>
            <a:off x="4152957" y="2907661"/>
            <a:ext cx="17363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–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–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4572000" y="3954440"/>
            <a:ext cx="2282997" cy="728663"/>
            <a:chOff x="4572000" y="3635992"/>
            <a:chExt cx="2282997" cy="728663"/>
          </a:xfrm>
        </p:grpSpPr>
        <p:grpSp>
          <p:nvGrpSpPr>
            <p:cNvPr id="52" name="Group 36"/>
            <p:cNvGrpSpPr>
              <a:grpSpLocks/>
            </p:cNvGrpSpPr>
            <p:nvPr/>
          </p:nvGrpSpPr>
          <p:grpSpPr bwMode="auto">
            <a:xfrm>
              <a:off x="5786745" y="3635992"/>
              <a:ext cx="336551" cy="728663"/>
              <a:chOff x="2867" y="1920"/>
              <a:chExt cx="212" cy="459"/>
            </a:xfrm>
          </p:grpSpPr>
          <p:sp>
            <p:nvSpPr>
              <p:cNvPr id="54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5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6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3" name="Rectangle 47"/>
            <p:cNvSpPr>
              <a:spLocks noChangeArrowheads="1"/>
            </p:cNvSpPr>
            <p:nvPr/>
          </p:nvSpPr>
          <p:spPr bwMode="auto">
            <a:xfrm>
              <a:off x="4572000" y="3853442"/>
              <a:ext cx="228299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(y + 1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 –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= 0 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5867400" y="2895600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sp>
        <p:nvSpPr>
          <p:cNvPr id="58" name="Rectangle 47"/>
          <p:cNvSpPr>
            <a:spLocks noChangeArrowheads="1"/>
          </p:cNvSpPr>
          <p:nvPr/>
        </p:nvSpPr>
        <p:spPr bwMode="auto">
          <a:xfrm>
            <a:off x="6324600" y="2939042"/>
            <a:ext cx="17988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– y –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0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191000" y="3427081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4648200" y="3301977"/>
            <a:ext cx="2055371" cy="736623"/>
            <a:chOff x="4648200" y="2873992"/>
            <a:chExt cx="2055371" cy="736623"/>
          </a:xfrm>
        </p:grpSpPr>
        <p:sp>
          <p:nvSpPr>
            <p:cNvPr id="60" name="Rectangle 47"/>
            <p:cNvSpPr>
              <a:spLocks noChangeArrowheads="1"/>
            </p:cNvSpPr>
            <p:nvPr/>
          </p:nvSpPr>
          <p:spPr bwMode="auto">
            <a:xfrm>
              <a:off x="4648200" y="3042538"/>
              <a:ext cx="20553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 y –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1" name="Group 36"/>
            <p:cNvGrpSpPr>
              <a:grpSpLocks/>
            </p:cNvGrpSpPr>
            <p:nvPr/>
          </p:nvGrpSpPr>
          <p:grpSpPr bwMode="auto">
            <a:xfrm>
              <a:off x="5181600" y="2881952"/>
              <a:ext cx="336551" cy="728663"/>
              <a:chOff x="2867" y="1920"/>
              <a:chExt cx="212" cy="459"/>
            </a:xfrm>
          </p:grpSpPr>
          <p:sp>
            <p:nvSpPr>
              <p:cNvPr id="62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3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64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5" name="Group 36"/>
            <p:cNvGrpSpPr>
              <a:grpSpLocks/>
            </p:cNvGrpSpPr>
            <p:nvPr/>
          </p:nvGrpSpPr>
          <p:grpSpPr bwMode="auto">
            <a:xfrm>
              <a:off x="5862945" y="2873992"/>
              <a:ext cx="336551" cy="728663"/>
              <a:chOff x="2867" y="1920"/>
              <a:chExt cx="212" cy="459"/>
            </a:xfrm>
          </p:grpSpPr>
          <p:sp>
            <p:nvSpPr>
              <p:cNvPr id="66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7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8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0" name="Rectangle 69"/>
          <p:cNvSpPr/>
          <p:nvPr/>
        </p:nvSpPr>
        <p:spPr>
          <a:xfrm>
            <a:off x="4191000" y="4185538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457200" y="2301875"/>
            <a:ext cx="3657600" cy="2238276"/>
            <a:chOff x="457200" y="2057400"/>
            <a:chExt cx="3657600" cy="2238276"/>
          </a:xfrm>
        </p:grpSpPr>
        <p:grpSp>
          <p:nvGrpSpPr>
            <p:cNvPr id="2" name="Group 30"/>
            <p:cNvGrpSpPr>
              <a:grpSpLocks noChangeAspect="1"/>
            </p:cNvGrpSpPr>
            <p:nvPr/>
          </p:nvGrpSpPr>
          <p:grpSpPr bwMode="auto">
            <a:xfrm>
              <a:off x="457200" y="2057400"/>
              <a:ext cx="3657600" cy="2238276"/>
              <a:chOff x="288" y="1104"/>
              <a:chExt cx="2510" cy="1536"/>
            </a:xfrm>
          </p:grpSpPr>
          <p:sp>
            <p:nvSpPr>
              <p:cNvPr id="60437" name="Line 5"/>
              <p:cNvSpPr>
                <a:spLocks noChangeAspect="1" noChangeShapeType="1"/>
              </p:cNvSpPr>
              <p:nvPr/>
            </p:nvSpPr>
            <p:spPr bwMode="auto">
              <a:xfrm>
                <a:off x="839" y="1800"/>
                <a:ext cx="143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8" name="Line 6"/>
              <p:cNvSpPr>
                <a:spLocks noChangeAspect="1" noChangeShapeType="1"/>
              </p:cNvSpPr>
              <p:nvPr/>
            </p:nvSpPr>
            <p:spPr bwMode="auto">
              <a:xfrm>
                <a:off x="1888" y="1115"/>
                <a:ext cx="0" cy="14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9" name="Oval 12"/>
              <p:cNvSpPr>
                <a:spLocks noChangeAspect="1" noChangeArrowheads="1"/>
              </p:cNvSpPr>
              <p:nvPr/>
            </p:nvSpPr>
            <p:spPr bwMode="auto">
              <a:xfrm>
                <a:off x="1874" y="1791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0" name="Oval 13"/>
              <p:cNvSpPr>
                <a:spLocks noChangeAspect="1" noChangeArrowheads="1"/>
              </p:cNvSpPr>
              <p:nvPr/>
            </p:nvSpPr>
            <p:spPr bwMode="auto">
              <a:xfrm>
                <a:off x="1690" y="1436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1" name="Oval 14"/>
              <p:cNvSpPr>
                <a:spLocks noChangeAspect="1" noChangeArrowheads="1"/>
              </p:cNvSpPr>
              <p:nvPr/>
            </p:nvSpPr>
            <p:spPr bwMode="auto">
              <a:xfrm>
                <a:off x="1400" y="2023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2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864" y="1126"/>
                <a:ext cx="10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y –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60443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776" y="1104"/>
                <a:ext cx="1022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– 3 </a:t>
                </a:r>
              </a:p>
            </p:txBody>
          </p:sp>
          <p:sp>
            <p:nvSpPr>
              <p:cNvPr id="60444" name="Oval 17"/>
              <p:cNvSpPr>
                <a:spLocks noChangeAspect="1" noChangeArrowheads="1"/>
              </p:cNvSpPr>
              <p:nvPr/>
            </p:nvSpPr>
            <p:spPr bwMode="auto">
              <a:xfrm>
                <a:off x="1176" y="1780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5" name="Line 18"/>
              <p:cNvSpPr>
                <a:spLocks noChangeAspect="1" noChangeShapeType="1"/>
              </p:cNvSpPr>
              <p:nvPr/>
            </p:nvSpPr>
            <p:spPr bwMode="auto">
              <a:xfrm>
                <a:off x="967" y="1140"/>
                <a:ext cx="0" cy="137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6" name="Oval 19"/>
              <p:cNvSpPr>
                <a:spLocks noChangeAspect="1" noChangeArrowheads="1"/>
              </p:cNvSpPr>
              <p:nvPr/>
            </p:nvSpPr>
            <p:spPr bwMode="auto">
              <a:xfrm>
                <a:off x="888" y="2474"/>
                <a:ext cx="160" cy="6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7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609" y="2242"/>
                <a:ext cx="10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– 4 </a:t>
                </a:r>
              </a:p>
            </p:txBody>
          </p:sp>
          <p:sp>
            <p:nvSpPr>
              <p:cNvPr id="60448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733" y="2331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</a:t>
                </a:r>
              </a:p>
            </p:txBody>
          </p:sp>
          <p:sp>
            <p:nvSpPr>
              <p:cNvPr id="60449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978" y="1566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</a:t>
                </a:r>
              </a:p>
            </p:txBody>
          </p:sp>
          <p:sp>
            <p:nvSpPr>
              <p:cNvPr id="60450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711" y="1778"/>
                <a:ext cx="761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(0, 0) </a:t>
                </a:r>
              </a:p>
            </p:txBody>
          </p:sp>
          <p:sp>
            <p:nvSpPr>
              <p:cNvPr id="60451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488" y="1470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P </a:t>
                </a:r>
              </a:p>
            </p:txBody>
          </p:sp>
          <p:sp>
            <p:nvSpPr>
              <p:cNvPr id="60452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1190" y="2043"/>
                <a:ext cx="464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Q </a:t>
                </a:r>
              </a:p>
            </p:txBody>
          </p:sp>
          <p:sp>
            <p:nvSpPr>
              <p:cNvPr id="60453" name="Line 26"/>
              <p:cNvSpPr>
                <a:spLocks noChangeAspect="1" noChangeShapeType="1"/>
              </p:cNvSpPr>
              <p:nvPr/>
            </p:nvSpPr>
            <p:spPr bwMode="auto">
              <a:xfrm flipH="1">
                <a:off x="956" y="2032"/>
                <a:ext cx="47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54" name="Line 27"/>
              <p:cNvSpPr>
                <a:spLocks noChangeAspect="1" noChangeShapeType="1"/>
              </p:cNvSpPr>
              <p:nvPr/>
            </p:nvSpPr>
            <p:spPr bwMode="auto">
              <a:xfrm flipH="1">
                <a:off x="970" y="1469"/>
                <a:ext cx="7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55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8" y="1347"/>
                <a:ext cx="75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3/2</a:t>
                </a:r>
              </a:p>
            </p:txBody>
          </p:sp>
          <p:sp>
            <p:nvSpPr>
              <p:cNvPr id="60456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336" y="1908"/>
                <a:ext cx="676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– 1 </a:t>
                </a:r>
              </a:p>
            </p:txBody>
          </p:sp>
          <p:grpSp>
            <p:nvGrpSpPr>
              <p:cNvPr id="60457" name="Group 7"/>
              <p:cNvGrpSpPr>
                <a:grpSpLocks noChangeAspect="1"/>
              </p:cNvGrpSpPr>
              <p:nvPr/>
            </p:nvGrpSpPr>
            <p:grpSpPr bwMode="auto">
              <a:xfrm>
                <a:off x="1192" y="1336"/>
                <a:ext cx="964" cy="940"/>
                <a:chOff x="1675" y="4638"/>
                <a:chExt cx="3905" cy="3882"/>
              </a:xfrm>
            </p:grpSpPr>
            <p:grpSp>
              <p:nvGrpSpPr>
                <p:cNvPr id="60458" name="Group 8"/>
                <p:cNvGrpSpPr>
                  <a:grpSpLocks noChangeAspect="1"/>
                </p:cNvGrpSpPr>
                <p:nvPr/>
              </p:nvGrpSpPr>
              <p:grpSpPr bwMode="auto">
                <a:xfrm>
                  <a:off x="2631" y="4638"/>
                  <a:ext cx="2211" cy="2880"/>
                  <a:chOff x="7062" y="4678"/>
                  <a:chExt cx="2233" cy="2880"/>
                </a:xfrm>
              </p:grpSpPr>
              <p:sp>
                <p:nvSpPr>
                  <p:cNvPr id="60460" name="Freeform 9"/>
                  <p:cNvSpPr>
                    <a:spLocks noChangeAspect="1"/>
                  </p:cNvSpPr>
                  <p:nvPr/>
                </p:nvSpPr>
                <p:spPr bwMode="auto">
                  <a:xfrm>
                    <a:off x="7062" y="6120"/>
                    <a:ext cx="2229" cy="1438"/>
                  </a:xfrm>
                  <a:custGeom>
                    <a:avLst/>
                    <a:gdLst>
                      <a:gd name="T0" fmla="*/ 0 w 2229"/>
                      <a:gd name="T1" fmla="*/ 1438 h 1438"/>
                      <a:gd name="T2" fmla="*/ 1815 w 2229"/>
                      <a:gd name="T3" fmla="*/ 538 h 1438"/>
                      <a:gd name="T4" fmla="*/ 2229 w 2229"/>
                      <a:gd name="T5" fmla="*/ 0 h 1438"/>
                      <a:gd name="T6" fmla="*/ 0 60000 65536"/>
                      <a:gd name="T7" fmla="*/ 0 60000 65536"/>
                      <a:gd name="T8" fmla="*/ 0 60000 65536"/>
                      <a:gd name="T9" fmla="*/ 0 w 2229"/>
                      <a:gd name="T10" fmla="*/ 0 h 1438"/>
                      <a:gd name="T11" fmla="*/ 2229 w 2229"/>
                      <a:gd name="T12" fmla="*/ 1438 h 143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229" h="1438">
                        <a:moveTo>
                          <a:pt x="0" y="1438"/>
                        </a:moveTo>
                        <a:cubicBezTo>
                          <a:pt x="721" y="1108"/>
                          <a:pt x="1443" y="778"/>
                          <a:pt x="1815" y="538"/>
                        </a:cubicBezTo>
                        <a:cubicBezTo>
                          <a:pt x="2187" y="298"/>
                          <a:pt x="2208" y="149"/>
                          <a:pt x="2229" y="0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461" name="Freeform 10"/>
                  <p:cNvSpPr>
                    <a:spLocks noChangeAspect="1"/>
                  </p:cNvSpPr>
                  <p:nvPr/>
                </p:nvSpPr>
                <p:spPr bwMode="auto">
                  <a:xfrm flipV="1">
                    <a:off x="7066" y="4678"/>
                    <a:ext cx="2229" cy="1438"/>
                  </a:xfrm>
                  <a:custGeom>
                    <a:avLst/>
                    <a:gdLst>
                      <a:gd name="T0" fmla="*/ 0 w 2229"/>
                      <a:gd name="T1" fmla="*/ 1438 h 1438"/>
                      <a:gd name="T2" fmla="*/ 1815 w 2229"/>
                      <a:gd name="T3" fmla="*/ 538 h 1438"/>
                      <a:gd name="T4" fmla="*/ 2229 w 2229"/>
                      <a:gd name="T5" fmla="*/ 0 h 1438"/>
                      <a:gd name="T6" fmla="*/ 0 60000 65536"/>
                      <a:gd name="T7" fmla="*/ 0 60000 65536"/>
                      <a:gd name="T8" fmla="*/ 0 60000 65536"/>
                      <a:gd name="T9" fmla="*/ 0 w 2229"/>
                      <a:gd name="T10" fmla="*/ 0 h 1438"/>
                      <a:gd name="T11" fmla="*/ 2229 w 2229"/>
                      <a:gd name="T12" fmla="*/ 1438 h 143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229" h="1438">
                        <a:moveTo>
                          <a:pt x="0" y="1438"/>
                        </a:moveTo>
                        <a:cubicBezTo>
                          <a:pt x="721" y="1108"/>
                          <a:pt x="1443" y="778"/>
                          <a:pt x="1815" y="538"/>
                        </a:cubicBezTo>
                        <a:cubicBezTo>
                          <a:pt x="2187" y="298"/>
                          <a:pt x="2208" y="149"/>
                          <a:pt x="2229" y="0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0459" name="Freeform 11"/>
                <p:cNvSpPr>
                  <a:spLocks noChangeAspect="1"/>
                </p:cNvSpPr>
                <p:nvPr/>
              </p:nvSpPr>
              <p:spPr bwMode="auto">
                <a:xfrm>
                  <a:off x="1675" y="4658"/>
                  <a:ext cx="3905" cy="3862"/>
                </a:xfrm>
                <a:custGeom>
                  <a:avLst/>
                  <a:gdLst>
                    <a:gd name="T0" fmla="*/ 3821 w 3905"/>
                    <a:gd name="T1" fmla="*/ 0 h 3862"/>
                    <a:gd name="T2" fmla="*/ 1016 w 3905"/>
                    <a:gd name="T3" fmla="*/ 900 h 3862"/>
                    <a:gd name="T4" fmla="*/ 5 w 3905"/>
                    <a:gd name="T5" fmla="*/ 1942 h 3862"/>
                    <a:gd name="T6" fmla="*/ 985 w 3905"/>
                    <a:gd name="T7" fmla="*/ 2902 h 3862"/>
                    <a:gd name="T8" fmla="*/ 3905 w 3905"/>
                    <a:gd name="T9" fmla="*/ 3862 h 38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05"/>
                    <a:gd name="T16" fmla="*/ 0 h 3862"/>
                    <a:gd name="T17" fmla="*/ 3905 w 3905"/>
                    <a:gd name="T18" fmla="*/ 3862 h 38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05" h="3862">
                      <a:moveTo>
                        <a:pt x="3821" y="0"/>
                      </a:moveTo>
                      <a:cubicBezTo>
                        <a:pt x="2736" y="288"/>
                        <a:pt x="1652" y="576"/>
                        <a:pt x="1016" y="900"/>
                      </a:cubicBezTo>
                      <a:cubicBezTo>
                        <a:pt x="380" y="1224"/>
                        <a:pt x="10" y="1608"/>
                        <a:pt x="5" y="1942"/>
                      </a:cubicBezTo>
                      <a:cubicBezTo>
                        <a:pt x="0" y="2276"/>
                        <a:pt x="335" y="2582"/>
                        <a:pt x="985" y="2902"/>
                      </a:cubicBezTo>
                      <a:cubicBezTo>
                        <a:pt x="1635" y="3222"/>
                        <a:pt x="2770" y="3542"/>
                        <a:pt x="3905" y="3862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cxnSp>
          <p:nvCxnSpPr>
            <p:cNvPr id="72" name="Straight Connector 71"/>
            <p:cNvCxnSpPr/>
            <p:nvPr/>
          </p:nvCxnSpPr>
          <p:spPr bwMode="auto">
            <a:xfrm rot="16200000" flipH="1">
              <a:off x="2253161" y="2811295"/>
              <a:ext cx="457200" cy="162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rot="16200000" flipH="1">
              <a:off x="1917882" y="3222775"/>
              <a:ext cx="365760" cy="162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" name="Rectangle 73"/>
            <p:cNvSpPr/>
            <p:nvPr/>
          </p:nvSpPr>
          <p:spPr>
            <a:xfrm>
              <a:off x="1613848" y="2743200"/>
              <a:ext cx="9476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= – 2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33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build="p"/>
      <p:bldP spid="338975" grpId="0"/>
      <p:bldP spid="60424" grpId="0"/>
      <p:bldP spid="57" grpId="0"/>
      <p:bldP spid="58" grpId="0"/>
      <p:bldP spid="59" grpId="0"/>
      <p:bldP spid="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/>
          <p:cNvSpPr>
            <a:spLocks noChangeArrowheads="1"/>
          </p:cNvSpPr>
          <p:nvPr/>
        </p:nvSpPr>
        <p:spPr bwMode="auto">
          <a:xfrm>
            <a:off x="685800" y="381000"/>
            <a:ext cx="769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putar antara kedua kurva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= y –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dan x =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– 3 pada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sb putar x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– 4  (sumbu putar di sebelah kiri sb x) adalah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314450" y="2133600"/>
            <a:ext cx="4114800" cy="1007688"/>
            <a:chOff x="1314450" y="2170487"/>
            <a:chExt cx="4114800" cy="1007688"/>
          </a:xfrm>
        </p:grpSpPr>
        <p:sp>
          <p:nvSpPr>
            <p:cNvPr id="61465" name="Rectangle 14"/>
            <p:cNvSpPr>
              <a:spLocks noChangeArrowheads="1"/>
            </p:cNvSpPr>
            <p:nvPr/>
          </p:nvSpPr>
          <p:spPr bwMode="auto">
            <a:xfrm>
              <a:off x="1314450" y="2498725"/>
              <a:ext cx="4114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+ 4]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+ 4]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} dy</a:t>
              </a:r>
            </a:p>
          </p:txBody>
        </p:sp>
        <p:grpSp>
          <p:nvGrpSpPr>
            <p:cNvPr id="61466" name="Group 15"/>
            <p:cNvGrpSpPr>
              <a:grpSpLocks/>
            </p:cNvGrpSpPr>
            <p:nvPr/>
          </p:nvGrpSpPr>
          <p:grpSpPr bwMode="auto">
            <a:xfrm>
              <a:off x="1600200" y="2170487"/>
              <a:ext cx="690563" cy="1007688"/>
              <a:chOff x="503" y="742"/>
              <a:chExt cx="435" cy="601"/>
            </a:xfrm>
          </p:grpSpPr>
          <p:sp>
            <p:nvSpPr>
              <p:cNvPr id="61468" name="Rectangle 19"/>
              <p:cNvSpPr>
                <a:spLocks noChangeArrowheads="1"/>
              </p:cNvSpPr>
              <p:nvPr/>
            </p:nvSpPr>
            <p:spPr bwMode="auto">
              <a:xfrm>
                <a:off x="600" y="742"/>
                <a:ext cx="33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61469" name="Rectangle 2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1312863" y="4187142"/>
            <a:ext cx="3749040" cy="1011546"/>
            <a:chOff x="1312863" y="3195329"/>
            <a:chExt cx="3749040" cy="1011546"/>
          </a:xfrm>
        </p:grpSpPr>
        <p:sp>
          <p:nvSpPr>
            <p:cNvPr id="61460" name="Rectangle 29"/>
            <p:cNvSpPr>
              <a:spLocks noChangeArrowheads="1"/>
            </p:cNvSpPr>
            <p:nvPr/>
          </p:nvSpPr>
          <p:spPr bwMode="auto">
            <a:xfrm>
              <a:off x="1647825" y="3810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  <p:sp>
          <p:nvSpPr>
            <p:cNvPr id="61461" name="Rectangle 23"/>
            <p:cNvSpPr>
              <a:spLocks noChangeArrowheads="1"/>
            </p:cNvSpPr>
            <p:nvPr/>
          </p:nvSpPr>
          <p:spPr bwMode="auto">
            <a:xfrm>
              <a:off x="1312863" y="3489325"/>
              <a:ext cx="374904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(– 2y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9y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+ 8y + 15) dy</a:t>
              </a:r>
            </a:p>
          </p:txBody>
        </p:sp>
        <p:sp>
          <p:nvSpPr>
            <p:cNvPr id="61464" name="Rectangle 28"/>
            <p:cNvSpPr>
              <a:spLocks noChangeArrowheads="1"/>
            </p:cNvSpPr>
            <p:nvPr/>
          </p:nvSpPr>
          <p:spPr bwMode="auto">
            <a:xfrm>
              <a:off x="1811977" y="3195329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314450" y="5208896"/>
            <a:ext cx="6284800" cy="734704"/>
            <a:chOff x="1314450" y="5056496"/>
            <a:chExt cx="6284800" cy="734704"/>
          </a:xfrm>
        </p:grpSpPr>
        <p:grpSp>
          <p:nvGrpSpPr>
            <p:cNvPr id="54" name="Group 53"/>
            <p:cNvGrpSpPr/>
            <p:nvPr/>
          </p:nvGrpSpPr>
          <p:grpSpPr>
            <a:xfrm>
              <a:off x="1314450" y="5067300"/>
              <a:ext cx="3931920" cy="723900"/>
              <a:chOff x="1314450" y="4925704"/>
              <a:chExt cx="3931920" cy="723900"/>
            </a:xfrm>
          </p:grpSpPr>
          <p:sp>
            <p:nvSpPr>
              <p:cNvPr id="61453" name="Rectangle 31"/>
              <p:cNvSpPr>
                <a:spLocks noChangeArrowheads="1"/>
              </p:cNvSpPr>
              <p:nvPr/>
            </p:nvSpPr>
            <p:spPr bwMode="auto">
              <a:xfrm>
                <a:off x="1314450" y="5083175"/>
                <a:ext cx="39319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 [–    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3y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+ 4y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+ 15y]</a:t>
                </a:r>
              </a:p>
            </p:txBody>
          </p:sp>
          <p:grpSp>
            <p:nvGrpSpPr>
              <p:cNvPr id="61454" name="Group 35"/>
              <p:cNvGrpSpPr>
                <a:grpSpLocks/>
              </p:cNvGrpSpPr>
              <p:nvPr/>
            </p:nvGrpSpPr>
            <p:grpSpPr bwMode="auto">
              <a:xfrm>
                <a:off x="2057400" y="4925704"/>
                <a:ext cx="325438" cy="723900"/>
                <a:chOff x="4368" y="1632"/>
                <a:chExt cx="205" cy="456"/>
              </a:xfrm>
            </p:grpSpPr>
            <p:sp>
              <p:nvSpPr>
                <p:cNvPr id="61457" name="Rectangle 32"/>
                <p:cNvSpPr>
                  <a:spLocks noChangeArrowheads="1"/>
                </p:cNvSpPr>
                <p:nvPr/>
              </p:nvSpPr>
              <p:spPr bwMode="auto">
                <a:xfrm>
                  <a:off x="4368" y="163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61458" name="Rectangle 33"/>
                <p:cNvSpPr>
                  <a:spLocks noChangeArrowheads="1"/>
                </p:cNvSpPr>
                <p:nvPr/>
              </p:nvSpPr>
              <p:spPr bwMode="auto">
                <a:xfrm>
                  <a:off x="4368" y="1838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61459" name="Line 34"/>
                <p:cNvSpPr>
                  <a:spLocks noChangeShapeType="1"/>
                </p:cNvSpPr>
                <p:nvPr/>
              </p:nvSpPr>
              <p:spPr bwMode="auto">
                <a:xfrm>
                  <a:off x="4392" y="187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455" name="Rectangle 36"/>
              <p:cNvSpPr>
                <a:spLocks noChangeArrowheads="1"/>
              </p:cNvSpPr>
              <p:nvPr/>
            </p:nvSpPr>
            <p:spPr bwMode="auto">
              <a:xfrm>
                <a:off x="4645025" y="4953000"/>
                <a:ext cx="536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61456" name="Rectangle 37"/>
              <p:cNvSpPr>
                <a:spLocks noChangeArrowheads="1"/>
              </p:cNvSpPr>
              <p:nvPr/>
            </p:nvSpPr>
            <p:spPr bwMode="auto">
              <a:xfrm>
                <a:off x="4638675" y="5238750"/>
                <a:ext cx="409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181600" y="5056496"/>
              <a:ext cx="2417650" cy="723900"/>
              <a:chOff x="5520798" y="5029200"/>
              <a:chExt cx="2417650" cy="723900"/>
            </a:xfrm>
          </p:grpSpPr>
          <p:grpSp>
            <p:nvGrpSpPr>
              <p:cNvPr id="61448" name="Group 42"/>
              <p:cNvGrpSpPr>
                <a:grpSpLocks/>
              </p:cNvGrpSpPr>
              <p:nvPr/>
            </p:nvGrpSpPr>
            <p:grpSpPr bwMode="auto">
              <a:xfrm>
                <a:off x="6149027" y="5029200"/>
                <a:ext cx="466725" cy="723900"/>
                <a:chOff x="4080" y="1344"/>
                <a:chExt cx="294" cy="456"/>
              </a:xfrm>
            </p:grpSpPr>
            <p:sp>
              <p:nvSpPr>
                <p:cNvPr id="61450" name="Rectangle 39"/>
                <p:cNvSpPr>
                  <a:spLocks noChangeArrowheads="1"/>
                </p:cNvSpPr>
                <p:nvPr/>
              </p:nvSpPr>
              <p:spPr bwMode="auto">
                <a:xfrm>
                  <a:off x="4080" y="1344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11</a:t>
                  </a:r>
                </a:p>
              </p:txBody>
            </p:sp>
            <p:sp>
              <p:nvSpPr>
                <p:cNvPr id="61451" name="Rectangle 40"/>
                <p:cNvSpPr>
                  <a:spLocks noChangeArrowheads="1"/>
                </p:cNvSpPr>
                <p:nvPr/>
              </p:nvSpPr>
              <p:spPr bwMode="auto">
                <a:xfrm>
                  <a:off x="4080" y="1550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32</a:t>
                  </a:r>
                </a:p>
              </p:txBody>
            </p:sp>
            <p:sp>
              <p:nvSpPr>
                <p:cNvPr id="61452" name="Line 41"/>
                <p:cNvSpPr>
                  <a:spLocks noChangeShapeType="1"/>
                </p:cNvSpPr>
                <p:nvPr/>
              </p:nvSpPr>
              <p:spPr bwMode="auto">
                <a:xfrm>
                  <a:off x="4152" y="1584"/>
                  <a:ext cx="15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449" name="Rectangle 45"/>
              <p:cNvSpPr>
                <a:spLocks noChangeArrowheads="1"/>
              </p:cNvSpPr>
              <p:nvPr/>
            </p:nvSpPr>
            <p:spPr bwMode="auto">
              <a:xfrm>
                <a:off x="5520798" y="5181600"/>
                <a:ext cx="241765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27      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sat. vol.  </a:t>
                </a:r>
              </a:p>
            </p:txBody>
          </p:sp>
        </p:grpSp>
      </p:grp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066800" y="1143000"/>
            <a:ext cx="3931920" cy="991210"/>
            <a:chOff x="1066800" y="3448050"/>
            <a:chExt cx="3931920" cy="991210"/>
          </a:xfrm>
        </p:grpSpPr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1066800" y="3775075"/>
              <a:ext cx="393192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{x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} dy</a:t>
              </a:r>
            </a:p>
          </p:txBody>
        </p:sp>
        <p:sp>
          <p:nvSpPr>
            <p:cNvPr id="44" name="Rectangle 11"/>
            <p:cNvSpPr>
              <a:spLocks noChangeArrowheads="1"/>
            </p:cNvSpPr>
            <p:nvPr/>
          </p:nvSpPr>
          <p:spPr bwMode="auto">
            <a:xfrm>
              <a:off x="1793875" y="3448050"/>
              <a:ext cx="339725" cy="397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45" name="Rectangle 12"/>
            <p:cNvSpPr>
              <a:spLocks noChangeArrowheads="1"/>
            </p:cNvSpPr>
            <p:nvPr/>
          </p:nvSpPr>
          <p:spPr bwMode="auto">
            <a:xfrm>
              <a:off x="1639887" y="4038600"/>
              <a:ext cx="312738" cy="400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295400" y="3200399"/>
            <a:ext cx="6400800" cy="1007687"/>
            <a:chOff x="1314450" y="2170486"/>
            <a:chExt cx="6400800" cy="1007687"/>
          </a:xfrm>
        </p:grpSpPr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314450" y="2498725"/>
              <a:ext cx="640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7y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+ 8y + 16 –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1)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grpSp>
          <p:nvGrpSpPr>
            <p:cNvPr id="50" name="Group 15"/>
            <p:cNvGrpSpPr>
              <a:grpSpLocks/>
            </p:cNvGrpSpPr>
            <p:nvPr/>
          </p:nvGrpSpPr>
          <p:grpSpPr bwMode="auto">
            <a:xfrm>
              <a:off x="1600200" y="2170486"/>
              <a:ext cx="690563" cy="1007687"/>
              <a:chOff x="503" y="742"/>
              <a:chExt cx="435" cy="601"/>
            </a:xfrm>
          </p:grpSpPr>
          <p:sp>
            <p:nvSpPr>
              <p:cNvPr id="51" name="Rectangle 19"/>
              <p:cNvSpPr>
                <a:spLocks noChangeArrowheads="1"/>
              </p:cNvSpPr>
              <p:nvPr/>
            </p:nvSpPr>
            <p:spPr bwMode="auto">
              <a:xfrm>
                <a:off x="600" y="742"/>
                <a:ext cx="33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52" name="Rectangle 2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auto">
          <a:xfrm>
            <a:off x="1025525" y="3124200"/>
            <a:ext cx="720407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daerah yang dibatasi oleh fungsi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x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f(y) dan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x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g(y)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dalam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interval [c, d] sepanjang sumbu Y dinyatakan sbb.: </a:t>
            </a:r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2613025" y="838200"/>
            <a:ext cx="3863975" cy="2276475"/>
            <a:chOff x="1358" y="384"/>
            <a:chExt cx="2434" cy="1434"/>
          </a:xfrm>
        </p:grpSpPr>
        <p:sp>
          <p:nvSpPr>
            <p:cNvPr id="32" name="Text Box 8"/>
            <p:cNvSpPr txBox="1">
              <a:spLocks noChangeAspect="1" noChangeArrowheads="1"/>
            </p:cNvSpPr>
            <p:nvPr/>
          </p:nvSpPr>
          <p:spPr bwMode="auto">
            <a:xfrm>
              <a:off x="3191" y="1463"/>
              <a:ext cx="601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grpSp>
          <p:nvGrpSpPr>
            <p:cNvPr id="33" name="Group 30"/>
            <p:cNvGrpSpPr>
              <a:grpSpLocks/>
            </p:cNvGrpSpPr>
            <p:nvPr/>
          </p:nvGrpSpPr>
          <p:grpSpPr bwMode="auto">
            <a:xfrm>
              <a:off x="1358" y="384"/>
              <a:ext cx="2242" cy="1200"/>
              <a:chOff x="1175" y="480"/>
              <a:chExt cx="2242" cy="1200"/>
            </a:xfrm>
          </p:grpSpPr>
          <p:sp>
            <p:nvSpPr>
              <p:cNvPr id="34" name="Line 4"/>
              <p:cNvSpPr>
                <a:spLocks noChangeAspect="1" noChangeShapeType="1"/>
              </p:cNvSpPr>
              <p:nvPr/>
            </p:nvSpPr>
            <p:spPr bwMode="auto">
              <a:xfrm>
                <a:off x="1873" y="683"/>
                <a:ext cx="0" cy="97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Line 5"/>
              <p:cNvSpPr>
                <a:spLocks noChangeAspect="1" noChangeShapeType="1"/>
              </p:cNvSpPr>
              <p:nvPr/>
            </p:nvSpPr>
            <p:spPr bwMode="auto">
              <a:xfrm>
                <a:off x="1616" y="1571"/>
                <a:ext cx="180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1858" y="528"/>
                <a:ext cx="791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= f (y)</a:t>
                </a:r>
              </a:p>
            </p:txBody>
          </p:sp>
          <p:sp>
            <p:nvSpPr>
              <p:cNvPr id="37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2571" y="1296"/>
                <a:ext cx="789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= g (y)</a:t>
                </a:r>
              </a:p>
            </p:txBody>
          </p:sp>
          <p:sp>
            <p:nvSpPr>
              <p:cNvPr id="38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1576" y="480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39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496" y="928"/>
                <a:ext cx="601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Luas</a:t>
                </a:r>
              </a:p>
            </p:txBody>
          </p:sp>
          <p:sp>
            <p:nvSpPr>
              <p:cNvPr id="40" name="Freeform 11"/>
              <p:cNvSpPr>
                <a:spLocks noChangeAspect="1"/>
              </p:cNvSpPr>
              <p:nvPr/>
            </p:nvSpPr>
            <p:spPr bwMode="auto">
              <a:xfrm>
                <a:off x="2201" y="752"/>
                <a:ext cx="1006" cy="611"/>
              </a:xfrm>
              <a:custGeom>
                <a:avLst/>
                <a:gdLst>
                  <a:gd name="T0" fmla="*/ 0 w 990"/>
                  <a:gd name="T1" fmla="*/ 0 h 1440"/>
                  <a:gd name="T2" fmla="*/ 1022 w 990"/>
                  <a:gd name="T3" fmla="*/ 130 h 1440"/>
                  <a:gd name="T4" fmla="*/ 0 w 990"/>
                  <a:gd name="T5" fmla="*/ 259 h 1440"/>
                  <a:gd name="T6" fmla="*/ 0 60000 65536"/>
                  <a:gd name="T7" fmla="*/ 0 60000 65536"/>
                  <a:gd name="T8" fmla="*/ 0 60000 65536"/>
                  <a:gd name="T9" fmla="*/ 0 w 990"/>
                  <a:gd name="T10" fmla="*/ 0 h 1440"/>
                  <a:gd name="T11" fmla="*/ 990 w 990"/>
                  <a:gd name="T12" fmla="*/ 1440 h 14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90" h="1440">
                    <a:moveTo>
                      <a:pt x="0" y="0"/>
                    </a:moveTo>
                    <a:cubicBezTo>
                      <a:pt x="495" y="240"/>
                      <a:pt x="990" y="480"/>
                      <a:pt x="990" y="720"/>
                    </a:cubicBezTo>
                    <a:cubicBezTo>
                      <a:pt x="990" y="960"/>
                      <a:pt x="495" y="1200"/>
                      <a:pt x="0" y="144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Freeform 12"/>
              <p:cNvSpPr>
                <a:spLocks noChangeAspect="1"/>
              </p:cNvSpPr>
              <p:nvPr/>
            </p:nvSpPr>
            <p:spPr bwMode="auto">
              <a:xfrm>
                <a:off x="2443" y="559"/>
                <a:ext cx="311" cy="1121"/>
              </a:xfrm>
              <a:custGeom>
                <a:avLst/>
                <a:gdLst>
                  <a:gd name="T0" fmla="*/ 127 w 522"/>
                  <a:gd name="T1" fmla="*/ 0 h 1980"/>
                  <a:gd name="T2" fmla="*/ 10 w 522"/>
                  <a:gd name="T3" fmla="*/ 346 h 1980"/>
                  <a:gd name="T4" fmla="*/ 185 w 522"/>
                  <a:gd name="T5" fmla="*/ 635 h 1980"/>
                  <a:gd name="T6" fmla="*/ 0 60000 65536"/>
                  <a:gd name="T7" fmla="*/ 0 60000 65536"/>
                  <a:gd name="T8" fmla="*/ 0 60000 65536"/>
                  <a:gd name="T9" fmla="*/ 0 w 522"/>
                  <a:gd name="T10" fmla="*/ 0 h 1980"/>
                  <a:gd name="T11" fmla="*/ 522 w 522"/>
                  <a:gd name="T12" fmla="*/ 1980 h 19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22" h="1980">
                    <a:moveTo>
                      <a:pt x="357" y="0"/>
                    </a:moveTo>
                    <a:cubicBezTo>
                      <a:pt x="178" y="375"/>
                      <a:pt x="0" y="750"/>
                      <a:pt x="27" y="1080"/>
                    </a:cubicBezTo>
                    <a:cubicBezTo>
                      <a:pt x="54" y="1410"/>
                      <a:pt x="288" y="1695"/>
                      <a:pt x="522" y="198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Line 13"/>
              <p:cNvSpPr>
                <a:spLocks noChangeAspect="1" noChangeShapeType="1"/>
              </p:cNvSpPr>
              <p:nvPr/>
            </p:nvSpPr>
            <p:spPr bwMode="auto">
              <a:xfrm>
                <a:off x="1870" y="831"/>
                <a:ext cx="67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Line 14"/>
              <p:cNvSpPr>
                <a:spLocks noChangeAspect="1" noChangeShapeType="1"/>
              </p:cNvSpPr>
              <p:nvPr/>
            </p:nvSpPr>
            <p:spPr bwMode="auto">
              <a:xfrm>
                <a:off x="1870" y="1294"/>
                <a:ext cx="64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488" y="706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</a:t>
                </a:r>
              </a:p>
            </p:txBody>
          </p:sp>
          <p:sp>
            <p:nvSpPr>
              <p:cNvPr id="4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488" y="1193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sp>
            <p:nvSpPr>
              <p:cNvPr id="46" name="Rectangle 18"/>
              <p:cNvSpPr>
                <a:spLocks noChangeArrowheads="1"/>
              </p:cNvSpPr>
              <p:nvPr/>
            </p:nvSpPr>
            <p:spPr bwMode="auto">
              <a:xfrm>
                <a:off x="1175" y="576"/>
                <a:ext cx="3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B. 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3048000" y="4169870"/>
            <a:ext cx="3200400" cy="859330"/>
            <a:chOff x="1981200" y="4632325"/>
            <a:chExt cx="3200400" cy="859330"/>
          </a:xfrm>
        </p:grpSpPr>
        <p:sp>
          <p:nvSpPr>
            <p:cNvPr id="48" name="Rectangle 41"/>
            <p:cNvSpPr>
              <a:spLocks noChangeArrowheads="1"/>
            </p:cNvSpPr>
            <p:nvPr/>
          </p:nvSpPr>
          <p:spPr bwMode="auto">
            <a:xfrm>
              <a:off x="3200400" y="4632325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d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49" name="Rectangle 42"/>
            <p:cNvSpPr>
              <a:spLocks noChangeArrowheads="1"/>
            </p:cNvSpPr>
            <p:nvPr/>
          </p:nvSpPr>
          <p:spPr bwMode="auto">
            <a:xfrm>
              <a:off x="3048000" y="5091545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c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50" name="Rectangle 43"/>
            <p:cNvSpPr>
              <a:spLocks noChangeArrowheads="1"/>
            </p:cNvSpPr>
            <p:nvPr/>
          </p:nvSpPr>
          <p:spPr bwMode="auto">
            <a:xfrm>
              <a:off x="1981200" y="4876800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Luas A = 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  (x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x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d</a:t>
              </a:r>
              <a:r>
                <a:rPr lang="id-ID" sz="2000" baseline="0" smtClean="0">
                  <a:latin typeface="Arial" charset="0"/>
                  <a:cs typeface="Times New Roman" charset="0"/>
                </a:rPr>
                <a:t>y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15640" y="304800"/>
            <a:ext cx="265176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762000" y="1022350"/>
            <a:ext cx="7391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600"/>
              </a:spcAft>
              <a:buFontTx/>
              <a:buAutoNum type="arabicPeriod"/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luas daerah yang dibatasi oleh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y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dan y = 0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64" name="Group 21"/>
          <p:cNvGrpSpPr>
            <a:grpSpLocks/>
          </p:cNvGrpSpPr>
          <p:nvPr/>
        </p:nvGrpSpPr>
        <p:grpSpPr bwMode="auto">
          <a:xfrm>
            <a:off x="838200" y="1971675"/>
            <a:ext cx="3581400" cy="2066925"/>
            <a:chOff x="720" y="1575"/>
            <a:chExt cx="2256" cy="1302"/>
          </a:xfrm>
        </p:grpSpPr>
        <p:sp>
          <p:nvSpPr>
            <p:cNvPr id="65" name="Text Box 5"/>
            <p:cNvSpPr txBox="1">
              <a:spLocks noChangeAspect="1" noChangeArrowheads="1"/>
            </p:cNvSpPr>
            <p:nvPr/>
          </p:nvSpPr>
          <p:spPr bwMode="auto">
            <a:xfrm>
              <a:off x="1446" y="1575"/>
              <a:ext cx="153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- x</a:t>
              </a:r>
            </a:p>
          </p:txBody>
        </p:sp>
        <p:sp>
          <p:nvSpPr>
            <p:cNvPr id="66" name="Line 7"/>
            <p:cNvSpPr>
              <a:spLocks noChangeAspect="1" noChangeShapeType="1"/>
            </p:cNvSpPr>
            <p:nvPr/>
          </p:nvSpPr>
          <p:spPr bwMode="auto">
            <a:xfrm>
              <a:off x="1613" y="1775"/>
              <a:ext cx="0" cy="10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8"/>
            <p:cNvSpPr>
              <a:spLocks noChangeAspect="1" noChangeShapeType="1"/>
            </p:cNvSpPr>
            <p:nvPr/>
          </p:nvSpPr>
          <p:spPr bwMode="auto">
            <a:xfrm>
              <a:off x="781" y="2374"/>
              <a:ext cx="168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8" name="Group 9"/>
            <p:cNvGrpSpPr>
              <a:grpSpLocks noChangeAspect="1"/>
            </p:cNvGrpSpPr>
            <p:nvPr/>
          </p:nvGrpSpPr>
          <p:grpSpPr bwMode="auto">
            <a:xfrm flipV="1">
              <a:off x="859" y="1860"/>
              <a:ext cx="1544" cy="1017"/>
              <a:chOff x="2381" y="12458"/>
              <a:chExt cx="2640" cy="1780"/>
            </a:xfrm>
          </p:grpSpPr>
          <p:sp>
            <p:nvSpPr>
              <p:cNvPr id="78" name="Freeform 10"/>
              <p:cNvSpPr>
                <a:spLocks noChangeAspect="1"/>
              </p:cNvSpPr>
              <p:nvPr/>
            </p:nvSpPr>
            <p:spPr bwMode="auto">
              <a:xfrm>
                <a:off x="2381" y="12458"/>
                <a:ext cx="1320" cy="1080"/>
              </a:xfrm>
              <a:custGeom>
                <a:avLst/>
                <a:gdLst>
                  <a:gd name="T0" fmla="*/ 0 w 1320"/>
                  <a:gd name="T1" fmla="*/ 0 h 1080"/>
                  <a:gd name="T2" fmla="*/ 495 w 1320"/>
                  <a:gd name="T3" fmla="*/ 900 h 1080"/>
                  <a:gd name="T4" fmla="*/ 990 w 1320"/>
                  <a:gd name="T5" fmla="*/ 1080 h 1080"/>
                  <a:gd name="T6" fmla="*/ 1320 w 1320"/>
                  <a:gd name="T7" fmla="*/ 900 h 10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20"/>
                  <a:gd name="T13" fmla="*/ 0 h 1080"/>
                  <a:gd name="T14" fmla="*/ 1320 w 1320"/>
                  <a:gd name="T15" fmla="*/ 1080 h 10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20" h="1080">
                    <a:moveTo>
                      <a:pt x="0" y="0"/>
                    </a:moveTo>
                    <a:cubicBezTo>
                      <a:pt x="165" y="360"/>
                      <a:pt x="330" y="720"/>
                      <a:pt x="495" y="900"/>
                    </a:cubicBezTo>
                    <a:cubicBezTo>
                      <a:pt x="660" y="1080"/>
                      <a:pt x="853" y="1080"/>
                      <a:pt x="990" y="1080"/>
                    </a:cubicBezTo>
                    <a:cubicBezTo>
                      <a:pt x="1127" y="1080"/>
                      <a:pt x="1182" y="960"/>
                      <a:pt x="1320" y="90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Freeform 11"/>
              <p:cNvSpPr>
                <a:spLocks noChangeAspect="1"/>
              </p:cNvSpPr>
              <p:nvPr/>
            </p:nvSpPr>
            <p:spPr bwMode="auto">
              <a:xfrm flipH="1" flipV="1">
                <a:off x="3701" y="13158"/>
                <a:ext cx="1320" cy="1080"/>
              </a:xfrm>
              <a:custGeom>
                <a:avLst/>
                <a:gdLst>
                  <a:gd name="T0" fmla="*/ 0 w 1320"/>
                  <a:gd name="T1" fmla="*/ 0 h 1080"/>
                  <a:gd name="T2" fmla="*/ 495 w 1320"/>
                  <a:gd name="T3" fmla="*/ 900 h 1080"/>
                  <a:gd name="T4" fmla="*/ 990 w 1320"/>
                  <a:gd name="T5" fmla="*/ 1080 h 1080"/>
                  <a:gd name="T6" fmla="*/ 1320 w 1320"/>
                  <a:gd name="T7" fmla="*/ 900 h 10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20"/>
                  <a:gd name="T13" fmla="*/ 0 h 1080"/>
                  <a:gd name="T14" fmla="*/ 1320 w 1320"/>
                  <a:gd name="T15" fmla="*/ 1080 h 10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20" h="1080">
                    <a:moveTo>
                      <a:pt x="0" y="0"/>
                    </a:moveTo>
                    <a:cubicBezTo>
                      <a:pt x="165" y="360"/>
                      <a:pt x="330" y="720"/>
                      <a:pt x="495" y="900"/>
                    </a:cubicBezTo>
                    <a:cubicBezTo>
                      <a:pt x="660" y="1080"/>
                      <a:pt x="853" y="1080"/>
                      <a:pt x="990" y="1080"/>
                    </a:cubicBezTo>
                    <a:cubicBezTo>
                      <a:pt x="1127" y="1080"/>
                      <a:pt x="1182" y="960"/>
                      <a:pt x="1320" y="90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9" name="Text Box 12"/>
            <p:cNvSpPr txBox="1">
              <a:spLocks noChangeAspect="1" noChangeArrowheads="1"/>
            </p:cNvSpPr>
            <p:nvPr/>
          </p:nvSpPr>
          <p:spPr bwMode="auto">
            <a:xfrm>
              <a:off x="747" y="2132"/>
              <a:ext cx="6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1 </a:t>
              </a:r>
            </a:p>
          </p:txBody>
        </p:sp>
        <p:sp>
          <p:nvSpPr>
            <p:cNvPr id="70" name="Text Box 13"/>
            <p:cNvSpPr txBox="1">
              <a:spLocks noChangeAspect="1" noChangeArrowheads="1"/>
            </p:cNvSpPr>
            <p:nvPr/>
          </p:nvSpPr>
          <p:spPr bwMode="auto">
            <a:xfrm>
              <a:off x="1801" y="2355"/>
              <a:ext cx="613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1 </a:t>
              </a:r>
            </a:p>
          </p:txBody>
        </p:sp>
        <p:sp>
          <p:nvSpPr>
            <p:cNvPr id="71" name="Text Box 14"/>
            <p:cNvSpPr txBox="1">
              <a:spLocks noChangeAspect="1" noChangeArrowheads="1"/>
            </p:cNvSpPr>
            <p:nvPr/>
          </p:nvSpPr>
          <p:spPr bwMode="auto">
            <a:xfrm>
              <a:off x="1229" y="2318"/>
              <a:ext cx="613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0 </a:t>
              </a:r>
            </a:p>
          </p:txBody>
        </p:sp>
        <p:sp>
          <p:nvSpPr>
            <p:cNvPr id="72" name="Text Box 15"/>
            <p:cNvSpPr txBox="1">
              <a:spLocks noChangeAspect="1" noChangeArrowheads="1"/>
            </p:cNvSpPr>
            <p:nvPr/>
          </p:nvSpPr>
          <p:spPr bwMode="auto">
            <a:xfrm>
              <a:off x="2086" y="2136"/>
              <a:ext cx="612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X </a:t>
              </a:r>
            </a:p>
          </p:txBody>
        </p:sp>
        <p:sp>
          <p:nvSpPr>
            <p:cNvPr id="73" name="Text Box 16"/>
            <p:cNvSpPr txBox="1">
              <a:spLocks noChangeAspect="1" noChangeArrowheads="1"/>
            </p:cNvSpPr>
            <p:nvPr/>
          </p:nvSpPr>
          <p:spPr bwMode="auto">
            <a:xfrm>
              <a:off x="1212" y="1584"/>
              <a:ext cx="6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Y </a:t>
              </a:r>
            </a:p>
          </p:txBody>
        </p:sp>
        <p:sp>
          <p:nvSpPr>
            <p:cNvPr id="74" name="Text Box 17"/>
            <p:cNvSpPr txBox="1">
              <a:spLocks noChangeAspect="1" noChangeArrowheads="1"/>
            </p:cNvSpPr>
            <p:nvPr/>
          </p:nvSpPr>
          <p:spPr bwMode="auto">
            <a:xfrm>
              <a:off x="1331" y="1897"/>
              <a:ext cx="1095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Luas 1 </a:t>
              </a:r>
            </a:p>
          </p:txBody>
        </p:sp>
        <p:sp>
          <p:nvSpPr>
            <p:cNvPr id="75" name="Text Box 18"/>
            <p:cNvSpPr txBox="1">
              <a:spLocks noChangeAspect="1" noChangeArrowheads="1"/>
            </p:cNvSpPr>
            <p:nvPr/>
          </p:nvSpPr>
          <p:spPr bwMode="auto">
            <a:xfrm>
              <a:off x="720" y="2540"/>
              <a:ext cx="1094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Luas 2 </a:t>
              </a:r>
            </a:p>
          </p:txBody>
        </p:sp>
        <p:sp>
          <p:nvSpPr>
            <p:cNvPr id="76" name="Line 19"/>
            <p:cNvSpPr>
              <a:spLocks noChangeAspect="1" noChangeShapeType="1"/>
            </p:cNvSpPr>
            <p:nvPr/>
          </p:nvSpPr>
          <p:spPr bwMode="auto">
            <a:xfrm>
              <a:off x="1882" y="2145"/>
              <a:ext cx="0" cy="2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Line 20"/>
            <p:cNvSpPr>
              <a:spLocks noChangeAspect="1" noChangeShapeType="1"/>
            </p:cNvSpPr>
            <p:nvPr/>
          </p:nvSpPr>
          <p:spPr bwMode="auto">
            <a:xfrm>
              <a:off x="1381" y="2309"/>
              <a:ext cx="0" cy="2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0" name="Rectangle 22"/>
          <p:cNvSpPr>
            <a:spLocks noChangeArrowheads="1"/>
          </p:cNvSpPr>
          <p:nvPr/>
        </p:nvSpPr>
        <p:spPr bwMode="auto">
          <a:xfrm>
            <a:off x="4267200" y="2133600"/>
            <a:ext cx="39624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Fungsi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dan y = 0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berpotongan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di titik x = 1,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0,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 – 1.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Terdapat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 luasan yang simetris 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1905000" y="5025077"/>
            <a:ext cx="4846320" cy="766123"/>
            <a:chOff x="1943100" y="4901252"/>
            <a:chExt cx="4846320" cy="766123"/>
          </a:xfrm>
        </p:grpSpPr>
        <p:sp>
          <p:nvSpPr>
            <p:cNvPr id="84" name="Rectangle 39"/>
            <p:cNvSpPr>
              <a:spLocks noChangeArrowheads="1"/>
            </p:cNvSpPr>
            <p:nvPr/>
          </p:nvSpPr>
          <p:spPr bwMode="auto">
            <a:xfrm>
              <a:off x="1943100" y="5048250"/>
              <a:ext cx="48463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 (    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2. (–    )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sat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. luas </a:t>
              </a:r>
            </a:p>
          </p:txBody>
        </p:sp>
        <p:grpSp>
          <p:nvGrpSpPr>
            <p:cNvPr id="85" name="Group 43"/>
            <p:cNvGrpSpPr>
              <a:grpSpLocks/>
            </p:cNvGrpSpPr>
            <p:nvPr/>
          </p:nvGrpSpPr>
          <p:grpSpPr bwMode="auto">
            <a:xfrm>
              <a:off x="2735571" y="4901252"/>
              <a:ext cx="339725" cy="752475"/>
              <a:chOff x="2760" y="2382"/>
              <a:chExt cx="214" cy="474"/>
            </a:xfrm>
          </p:grpSpPr>
          <p:sp>
            <p:nvSpPr>
              <p:cNvPr id="98" name="Rectangle 44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9" name="Rectangle 45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100" name="Line 46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6" name="Group 47"/>
            <p:cNvGrpSpPr>
              <a:grpSpLocks/>
            </p:cNvGrpSpPr>
            <p:nvPr/>
          </p:nvGrpSpPr>
          <p:grpSpPr bwMode="auto">
            <a:xfrm>
              <a:off x="4662179" y="4914900"/>
              <a:ext cx="339725" cy="752475"/>
              <a:chOff x="2760" y="2382"/>
              <a:chExt cx="214" cy="474"/>
            </a:xfrm>
          </p:grpSpPr>
          <p:sp>
            <p:nvSpPr>
              <p:cNvPr id="95" name="Rectangle 48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6" name="Rectangle 49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97" name="Line 50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7" name="Group 51"/>
            <p:cNvGrpSpPr>
              <a:grpSpLocks/>
            </p:cNvGrpSpPr>
            <p:nvPr/>
          </p:nvGrpSpPr>
          <p:grpSpPr bwMode="auto">
            <a:xfrm>
              <a:off x="3255324" y="4901252"/>
              <a:ext cx="339725" cy="752475"/>
              <a:chOff x="2760" y="2382"/>
              <a:chExt cx="214" cy="474"/>
            </a:xfrm>
          </p:grpSpPr>
          <p:sp>
            <p:nvSpPr>
              <p:cNvPr id="92" name="Rectangle 52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3" name="Rectangle 53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94" name="Line 54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8" name="Group 55"/>
            <p:cNvGrpSpPr>
              <a:grpSpLocks/>
            </p:cNvGrpSpPr>
            <p:nvPr/>
          </p:nvGrpSpPr>
          <p:grpSpPr bwMode="auto">
            <a:xfrm>
              <a:off x="5285096" y="4914900"/>
              <a:ext cx="339725" cy="752475"/>
              <a:chOff x="2760" y="2382"/>
              <a:chExt cx="214" cy="474"/>
            </a:xfrm>
          </p:grpSpPr>
          <p:sp>
            <p:nvSpPr>
              <p:cNvPr id="89" name="Rectangle 56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0" name="Rectangle 57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91" name="Line 58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0" name="Group 119"/>
          <p:cNvGrpSpPr/>
          <p:nvPr/>
        </p:nvGrpSpPr>
        <p:grpSpPr>
          <a:xfrm>
            <a:off x="1261114" y="4014479"/>
            <a:ext cx="5977886" cy="938521"/>
            <a:chOff x="1143000" y="4057650"/>
            <a:chExt cx="5977886" cy="938521"/>
          </a:xfrm>
        </p:grpSpPr>
        <p:sp>
          <p:nvSpPr>
            <p:cNvPr id="101" name="Rectangle 23"/>
            <p:cNvSpPr>
              <a:spLocks noChangeArrowheads="1"/>
            </p:cNvSpPr>
            <p:nvPr/>
          </p:nvSpPr>
          <p:spPr bwMode="auto">
            <a:xfrm>
              <a:off x="1143000" y="4324350"/>
              <a:ext cx="345318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Luas =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[(x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x) – 0]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4" name="Rectangle 28"/>
            <p:cNvSpPr>
              <a:spLocks noChangeArrowheads="1"/>
            </p:cNvSpPr>
            <p:nvPr/>
          </p:nvSpPr>
          <p:spPr bwMode="auto">
            <a:xfrm>
              <a:off x="2514600" y="405765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115" name="Rectangle 29"/>
            <p:cNvSpPr>
              <a:spLocks noChangeArrowheads="1"/>
            </p:cNvSpPr>
            <p:nvPr/>
          </p:nvSpPr>
          <p:spPr bwMode="auto">
            <a:xfrm>
              <a:off x="2263775" y="4599296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grpSp>
          <p:nvGrpSpPr>
            <p:cNvPr id="103" name="Group 33"/>
            <p:cNvGrpSpPr>
              <a:grpSpLocks/>
            </p:cNvGrpSpPr>
            <p:nvPr/>
          </p:nvGrpSpPr>
          <p:grpSpPr bwMode="auto">
            <a:xfrm>
              <a:off x="5375275" y="4159581"/>
              <a:ext cx="339725" cy="752475"/>
              <a:chOff x="2760" y="2382"/>
              <a:chExt cx="214" cy="474"/>
            </a:xfrm>
          </p:grpSpPr>
          <p:sp>
            <p:nvSpPr>
              <p:cNvPr id="110" name="Rectangle 30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11" name="Rectangle 31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112" name="Line 32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4" name="Group 34"/>
            <p:cNvGrpSpPr>
              <a:grpSpLocks/>
            </p:cNvGrpSpPr>
            <p:nvPr/>
          </p:nvGrpSpPr>
          <p:grpSpPr bwMode="auto">
            <a:xfrm>
              <a:off x="6158552" y="4191000"/>
              <a:ext cx="339725" cy="752475"/>
              <a:chOff x="2760" y="2382"/>
              <a:chExt cx="214" cy="474"/>
            </a:xfrm>
          </p:grpSpPr>
          <p:sp>
            <p:nvSpPr>
              <p:cNvPr id="107" name="Rectangle 35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8" name="Rectangle 36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9" name="Line 37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795448" y="4204648"/>
              <a:ext cx="325438" cy="723900"/>
              <a:chOff x="7315200" y="4076700"/>
              <a:chExt cx="325438" cy="723900"/>
            </a:xfrm>
          </p:grpSpPr>
          <p:sp>
            <p:nvSpPr>
              <p:cNvPr id="105" name="Rectangle 40"/>
              <p:cNvSpPr>
                <a:spLocks noChangeArrowheads="1"/>
              </p:cNvSpPr>
              <p:nvPr/>
            </p:nvSpPr>
            <p:spPr bwMode="auto">
              <a:xfrm>
                <a:off x="7315200" y="44037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  <p:sp>
            <p:nvSpPr>
              <p:cNvPr id="106" name="Rectangle 41"/>
              <p:cNvSpPr>
                <a:spLocks noChangeArrowheads="1"/>
              </p:cNvSpPr>
              <p:nvPr/>
            </p:nvSpPr>
            <p:spPr bwMode="auto">
              <a:xfrm>
                <a:off x="7315200" y="40767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sp>
          <p:nvSpPr>
            <p:cNvPr id="118" name="Rectangle 117"/>
            <p:cNvSpPr/>
            <p:nvPr/>
          </p:nvSpPr>
          <p:spPr>
            <a:xfrm>
              <a:off x="4572000" y="4316330"/>
              <a:ext cx="24688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– 2 [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–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build="p"/>
      <p:bldP spid="8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ChangeArrowheads="1"/>
          </p:cNvSpPr>
          <p:nvPr/>
        </p:nvSpPr>
        <p:spPr bwMode="auto">
          <a:xfrm>
            <a:off x="838200" y="381000"/>
            <a:ext cx="7391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2.	Hitung luas daerah yang dibatasi oleh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x = 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+ 1 dan x = 5 </a:t>
            </a:r>
          </a:p>
          <a:p>
            <a:pPr marL="384175" indent="-384175"/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981200" y="1219200"/>
            <a:ext cx="4191000" cy="2422525"/>
            <a:chOff x="384" y="1200"/>
            <a:chExt cx="2640" cy="1526"/>
          </a:xfrm>
        </p:grpSpPr>
        <p:sp>
          <p:nvSpPr>
            <p:cNvPr id="53279" name="Text Box 5"/>
            <p:cNvSpPr txBox="1">
              <a:spLocks noChangeAspect="1" noChangeArrowheads="1"/>
            </p:cNvSpPr>
            <p:nvPr/>
          </p:nvSpPr>
          <p:spPr bwMode="auto">
            <a:xfrm>
              <a:off x="2033" y="2208"/>
              <a:ext cx="991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+ 1</a:t>
              </a:r>
            </a:p>
          </p:txBody>
        </p:sp>
        <p:sp>
          <p:nvSpPr>
            <p:cNvPr id="53280" name="Line 7"/>
            <p:cNvSpPr>
              <a:spLocks noChangeAspect="1" noChangeShapeType="1"/>
            </p:cNvSpPr>
            <p:nvPr/>
          </p:nvSpPr>
          <p:spPr bwMode="auto">
            <a:xfrm>
              <a:off x="884" y="1295"/>
              <a:ext cx="0" cy="11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1" name="Line 8"/>
            <p:cNvSpPr>
              <a:spLocks noChangeAspect="1" noChangeShapeType="1"/>
            </p:cNvSpPr>
            <p:nvPr/>
          </p:nvSpPr>
          <p:spPr bwMode="auto">
            <a:xfrm>
              <a:off x="639" y="1881"/>
              <a:ext cx="19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2" name="Freeform 9"/>
            <p:cNvSpPr>
              <a:spLocks noChangeAspect="1"/>
            </p:cNvSpPr>
            <p:nvPr/>
          </p:nvSpPr>
          <p:spPr bwMode="auto">
            <a:xfrm>
              <a:off x="1033" y="1515"/>
              <a:ext cx="1478" cy="734"/>
            </a:xfrm>
            <a:custGeom>
              <a:avLst/>
              <a:gdLst>
                <a:gd name="T0" fmla="*/ 930 w 2172"/>
                <a:gd name="T1" fmla="*/ 0 h 1440"/>
                <a:gd name="T2" fmla="*/ 12 w 2172"/>
                <a:gd name="T3" fmla="*/ 187 h 1440"/>
                <a:gd name="T4" fmla="*/ 1006 w 2172"/>
                <a:gd name="T5" fmla="*/ 374 h 1440"/>
                <a:gd name="T6" fmla="*/ 0 60000 65536"/>
                <a:gd name="T7" fmla="*/ 0 60000 65536"/>
                <a:gd name="T8" fmla="*/ 0 60000 65536"/>
                <a:gd name="T9" fmla="*/ 0 w 2172"/>
                <a:gd name="T10" fmla="*/ 0 h 1440"/>
                <a:gd name="T11" fmla="*/ 2172 w 2172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" h="1440">
                  <a:moveTo>
                    <a:pt x="2007" y="0"/>
                  </a:moveTo>
                  <a:cubicBezTo>
                    <a:pt x="1003" y="240"/>
                    <a:pt x="0" y="480"/>
                    <a:pt x="27" y="720"/>
                  </a:cubicBezTo>
                  <a:cubicBezTo>
                    <a:pt x="54" y="960"/>
                    <a:pt x="1113" y="1200"/>
                    <a:pt x="2172" y="144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3" name="Line 10"/>
            <p:cNvSpPr>
              <a:spLocks noChangeAspect="1" noChangeShapeType="1"/>
            </p:cNvSpPr>
            <p:nvPr/>
          </p:nvSpPr>
          <p:spPr bwMode="auto">
            <a:xfrm>
              <a:off x="2120" y="1268"/>
              <a:ext cx="0" cy="12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4" name="Text Box 11"/>
            <p:cNvSpPr txBox="1">
              <a:spLocks noChangeAspect="1" noChangeArrowheads="1"/>
            </p:cNvSpPr>
            <p:nvPr/>
          </p:nvSpPr>
          <p:spPr bwMode="auto">
            <a:xfrm>
              <a:off x="466" y="1839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3285" name="Text Box 12"/>
            <p:cNvSpPr txBox="1">
              <a:spLocks noChangeAspect="1" noChangeArrowheads="1"/>
            </p:cNvSpPr>
            <p:nvPr/>
          </p:nvSpPr>
          <p:spPr bwMode="auto">
            <a:xfrm>
              <a:off x="687" y="1840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53286" name="Line 13"/>
            <p:cNvSpPr>
              <a:spLocks noChangeAspect="1" noChangeShapeType="1"/>
            </p:cNvSpPr>
            <p:nvPr/>
          </p:nvSpPr>
          <p:spPr bwMode="auto">
            <a:xfrm>
              <a:off x="884" y="1554"/>
              <a:ext cx="12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7" name="Line 14"/>
            <p:cNvSpPr>
              <a:spLocks noChangeAspect="1" noChangeShapeType="1"/>
            </p:cNvSpPr>
            <p:nvPr/>
          </p:nvSpPr>
          <p:spPr bwMode="auto">
            <a:xfrm>
              <a:off x="884" y="2195"/>
              <a:ext cx="12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8" name="Text Box 15"/>
            <p:cNvSpPr txBox="1">
              <a:spLocks noChangeAspect="1" noChangeArrowheads="1"/>
            </p:cNvSpPr>
            <p:nvPr/>
          </p:nvSpPr>
          <p:spPr bwMode="auto">
            <a:xfrm>
              <a:off x="464" y="1416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3289" name="Text Box 16"/>
            <p:cNvSpPr txBox="1">
              <a:spLocks noChangeAspect="1" noChangeArrowheads="1"/>
            </p:cNvSpPr>
            <p:nvPr/>
          </p:nvSpPr>
          <p:spPr bwMode="auto">
            <a:xfrm>
              <a:off x="384" y="2059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– 2</a:t>
              </a:r>
            </a:p>
          </p:txBody>
        </p:sp>
        <p:sp>
          <p:nvSpPr>
            <p:cNvPr id="53290" name="Text Box 17"/>
            <p:cNvSpPr txBox="1">
              <a:spLocks noChangeAspect="1" noChangeArrowheads="1"/>
            </p:cNvSpPr>
            <p:nvPr/>
          </p:nvSpPr>
          <p:spPr bwMode="auto">
            <a:xfrm>
              <a:off x="1317" y="2236"/>
              <a:ext cx="1123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5</a:t>
              </a:r>
            </a:p>
          </p:txBody>
        </p:sp>
        <p:sp>
          <p:nvSpPr>
            <p:cNvPr id="53291" name="Text Box 18"/>
            <p:cNvSpPr txBox="1">
              <a:spLocks noChangeAspect="1" noChangeArrowheads="1"/>
            </p:cNvSpPr>
            <p:nvPr/>
          </p:nvSpPr>
          <p:spPr bwMode="auto">
            <a:xfrm>
              <a:off x="2062" y="1636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3292" name="Text Box 19"/>
            <p:cNvSpPr txBox="1">
              <a:spLocks noChangeAspect="1" noChangeArrowheads="1"/>
            </p:cNvSpPr>
            <p:nvPr/>
          </p:nvSpPr>
          <p:spPr bwMode="auto">
            <a:xfrm>
              <a:off x="639" y="1200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3293" name="Text Box 20"/>
            <p:cNvSpPr txBox="1">
              <a:spLocks noChangeAspect="1" noChangeArrowheads="1"/>
            </p:cNvSpPr>
            <p:nvPr/>
          </p:nvSpPr>
          <p:spPr bwMode="auto">
            <a:xfrm>
              <a:off x="1347" y="1636"/>
              <a:ext cx="91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Luas</a:t>
              </a:r>
            </a:p>
          </p:txBody>
        </p:sp>
      </p:grpSp>
      <p:sp>
        <p:nvSpPr>
          <p:cNvPr id="329750" name="Rectangle 22"/>
          <p:cNvSpPr>
            <a:spLocks noChangeArrowheads="1"/>
          </p:cNvSpPr>
          <p:nvPr/>
        </p:nvSpPr>
        <p:spPr bwMode="auto">
          <a:xfrm>
            <a:off x="1295400" y="3581400"/>
            <a:ext cx="7110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Kurva x = 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+ 1 dan x = 5  berpotongan di (5, 2) dan (5, – 2)</a:t>
            </a:r>
            <a:r>
              <a:rPr lang="en-US" sz="2000" baseline="0">
                <a:latin typeface="Arial" charset="0"/>
                <a:cs typeface="Arial" charset="0"/>
                <a:sym typeface="Symbol" pitchFamily="18" charset="2"/>
              </a:rPr>
              <a:t> 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1295400" y="4113581"/>
            <a:ext cx="3238387" cy="1009650"/>
            <a:chOff x="1143000" y="4391025"/>
            <a:chExt cx="3238387" cy="1009650"/>
          </a:xfrm>
        </p:grpSpPr>
        <p:sp>
          <p:nvSpPr>
            <p:cNvPr id="53265" name="Rectangle 24"/>
            <p:cNvSpPr>
              <a:spLocks noChangeArrowheads="1"/>
            </p:cNvSpPr>
            <p:nvPr/>
          </p:nvSpPr>
          <p:spPr bwMode="auto">
            <a:xfrm>
              <a:off x="1143000" y="4695825"/>
              <a:ext cx="32383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Luas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2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 – (y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+ 1)]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3275" name="Rectangle 29"/>
            <p:cNvSpPr>
              <a:spLocks noChangeArrowheads="1"/>
            </p:cNvSpPr>
            <p:nvPr/>
          </p:nvSpPr>
          <p:spPr bwMode="auto">
            <a:xfrm>
              <a:off x="2363788" y="43910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3276" name="Rectangle 30"/>
            <p:cNvSpPr>
              <a:spLocks noChangeArrowheads="1"/>
            </p:cNvSpPr>
            <p:nvPr/>
          </p:nvSpPr>
          <p:spPr bwMode="auto">
            <a:xfrm>
              <a:off x="2209800" y="50038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026085" y="5263262"/>
            <a:ext cx="1425390" cy="752475"/>
            <a:chOff x="3962400" y="5396552"/>
            <a:chExt cx="1425390" cy="752475"/>
          </a:xfrm>
        </p:grpSpPr>
        <p:sp>
          <p:nvSpPr>
            <p:cNvPr id="53256" name="Rectangle 42"/>
            <p:cNvSpPr>
              <a:spLocks noChangeArrowheads="1"/>
            </p:cNvSpPr>
            <p:nvPr/>
          </p:nvSpPr>
          <p:spPr bwMode="auto">
            <a:xfrm>
              <a:off x="3962400" y="5548952"/>
              <a:ext cx="14253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2 (8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3257" name="Group 43"/>
            <p:cNvGrpSpPr>
              <a:grpSpLocks/>
            </p:cNvGrpSpPr>
            <p:nvPr/>
          </p:nvGrpSpPr>
          <p:grpSpPr bwMode="auto">
            <a:xfrm>
              <a:off x="4904427" y="5396552"/>
              <a:ext cx="339725" cy="752475"/>
              <a:chOff x="2760" y="2382"/>
              <a:chExt cx="214" cy="474"/>
            </a:xfrm>
          </p:grpSpPr>
          <p:sp>
            <p:nvSpPr>
              <p:cNvPr id="53262" name="Rectangle 44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53263" name="Rectangle 45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64" name="Line 46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4495800" y="4114860"/>
            <a:ext cx="1989647" cy="1009650"/>
            <a:chOff x="4260088" y="4392304"/>
            <a:chExt cx="1989647" cy="1009650"/>
          </a:xfrm>
        </p:grpSpPr>
        <p:sp>
          <p:nvSpPr>
            <p:cNvPr id="49" name="Rectangle 29"/>
            <p:cNvSpPr>
              <a:spLocks noChangeArrowheads="1"/>
            </p:cNvSpPr>
            <p:nvPr/>
          </p:nvSpPr>
          <p:spPr bwMode="auto">
            <a:xfrm>
              <a:off x="4725988" y="43923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0" name="Rectangle 30"/>
            <p:cNvSpPr>
              <a:spLocks noChangeArrowheads="1"/>
            </p:cNvSpPr>
            <p:nvPr/>
          </p:nvSpPr>
          <p:spPr bwMode="auto">
            <a:xfrm>
              <a:off x="4572000" y="5005079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260088" y="4683682"/>
              <a:ext cx="198964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(4 –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 dy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008360" y="5249614"/>
            <a:ext cx="2092153" cy="766123"/>
            <a:chOff x="1967085" y="5382904"/>
            <a:chExt cx="2092153" cy="766123"/>
          </a:xfrm>
        </p:grpSpPr>
        <p:grpSp>
          <p:nvGrpSpPr>
            <p:cNvPr id="53267" name="Group 35"/>
            <p:cNvGrpSpPr>
              <a:grpSpLocks/>
            </p:cNvGrpSpPr>
            <p:nvPr/>
          </p:nvGrpSpPr>
          <p:grpSpPr bwMode="auto">
            <a:xfrm>
              <a:off x="3124200" y="5396552"/>
              <a:ext cx="339725" cy="752475"/>
              <a:chOff x="2760" y="2382"/>
              <a:chExt cx="214" cy="474"/>
            </a:xfrm>
          </p:grpSpPr>
          <p:sp>
            <p:nvSpPr>
              <p:cNvPr id="53271" name="Rectangle 36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3272" name="Rectangle 37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73" name="Line 38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3268" name="Group 41"/>
            <p:cNvGrpSpPr>
              <a:grpSpLocks/>
            </p:cNvGrpSpPr>
            <p:nvPr/>
          </p:nvGrpSpPr>
          <p:grpSpPr bwMode="auto">
            <a:xfrm>
              <a:off x="3733800" y="5382904"/>
              <a:ext cx="325438" cy="723900"/>
              <a:chOff x="4668" y="1254"/>
              <a:chExt cx="205" cy="456"/>
            </a:xfrm>
          </p:grpSpPr>
          <p:sp>
            <p:nvSpPr>
              <p:cNvPr id="53269" name="Rectangle 39"/>
              <p:cNvSpPr>
                <a:spLocks noChangeArrowheads="1"/>
              </p:cNvSpPr>
              <p:nvPr/>
            </p:nvSpPr>
            <p:spPr bwMode="auto">
              <a:xfrm>
                <a:off x="4668" y="146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  <p:sp>
            <p:nvSpPr>
              <p:cNvPr id="53270" name="Rectangle 40"/>
              <p:cNvSpPr>
                <a:spLocks noChangeArrowheads="1"/>
              </p:cNvSpPr>
              <p:nvPr/>
            </p:nvSpPr>
            <p:spPr bwMode="auto">
              <a:xfrm>
                <a:off x="4668" y="125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1967085" y="5543490"/>
              <a:ext cx="200728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2 [ 4y –    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77131" y="5259139"/>
            <a:ext cx="947469" cy="752475"/>
            <a:chOff x="5335856" y="5392429"/>
            <a:chExt cx="947469" cy="752475"/>
          </a:xfrm>
        </p:grpSpPr>
        <p:grpSp>
          <p:nvGrpSpPr>
            <p:cNvPr id="53258" name="Group 47"/>
            <p:cNvGrpSpPr>
              <a:grpSpLocks/>
            </p:cNvGrpSpPr>
            <p:nvPr/>
          </p:nvGrpSpPr>
          <p:grpSpPr bwMode="auto">
            <a:xfrm>
              <a:off x="5943600" y="5392429"/>
              <a:ext cx="339725" cy="752475"/>
              <a:chOff x="2760" y="2382"/>
              <a:chExt cx="214" cy="474"/>
            </a:xfrm>
          </p:grpSpPr>
          <p:sp>
            <p:nvSpPr>
              <p:cNvPr id="53259" name="Rectangle 48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3260" name="Rectangle 49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61" name="Line 50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3" name="Rectangle 52"/>
            <p:cNvSpPr/>
            <p:nvPr/>
          </p:nvSpPr>
          <p:spPr>
            <a:xfrm>
              <a:off x="5335856" y="5554640"/>
              <a:ext cx="76014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10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  <p:bldP spid="3297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30538" y="376535"/>
            <a:ext cx="30480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1473363" y="1066800"/>
            <a:ext cx="4546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luas daerah yang dibatasi oleh </a:t>
            </a:r>
          </a:p>
        </p:txBody>
      </p:sp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1441116" y="1524000"/>
            <a:ext cx="38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y = 0, x = 1, dan x = 3 </a:t>
            </a:r>
          </a:p>
        </p:txBody>
      </p:sp>
      <p:sp>
        <p:nvSpPr>
          <p:cNvPr id="330757" name="Rectangle 5"/>
          <p:cNvSpPr>
            <a:spLocks noChangeArrowheads="1"/>
          </p:cNvSpPr>
          <p:nvPr/>
        </p:nvSpPr>
        <p:spPr bwMode="auto">
          <a:xfrm>
            <a:off x="1441116" y="2057400"/>
            <a:ext cx="3021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2. y = 2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dan y = – x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41116" y="2566988"/>
            <a:ext cx="2524125" cy="400050"/>
            <a:chOff x="576" y="1665"/>
            <a:chExt cx="1590" cy="252"/>
          </a:xfrm>
        </p:grpSpPr>
        <p:sp>
          <p:nvSpPr>
            <p:cNvPr id="54284" name="Rectangle 7"/>
            <p:cNvSpPr>
              <a:spLocks noChangeArrowheads="1"/>
            </p:cNvSpPr>
            <p:nvPr/>
          </p:nvSpPr>
          <p:spPr bwMode="auto">
            <a:xfrm>
              <a:off x="576" y="1665"/>
              <a:ext cx="15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3. 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dan y = 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54285" name="Line 8"/>
            <p:cNvSpPr>
              <a:spLocks noChangeShapeType="1"/>
            </p:cNvSpPr>
            <p:nvPr/>
          </p:nvSpPr>
          <p:spPr bwMode="auto">
            <a:xfrm>
              <a:off x="1893" y="1704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1441116" y="3110492"/>
            <a:ext cx="38170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4. y +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6 dan y + 2x – 3 = 0 </a:t>
            </a:r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1422066" y="3701042"/>
            <a:ext cx="45977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5. y – x = 6, y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0, dan 2y + x = 0 </a:t>
            </a:r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1422066" y="4267140"/>
            <a:ext cx="30524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6. 2y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x + 4 dan x 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1422066" y="4800540"/>
            <a:ext cx="3021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7. x = 4y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dan x = 0 </a:t>
            </a:r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1422066" y="5314890"/>
            <a:ext cx="3377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8.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2x – 2 dan y = x – 5 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4" grpId="0"/>
      <p:bldP spid="330755" grpId="0"/>
      <p:bldP spid="330756" grpId="0"/>
      <p:bldP spid="330757" grpId="0"/>
      <p:bldP spid="330762" grpId="0"/>
      <p:bldP spid="330763" grpId="0"/>
      <p:bldP spid="330764" grpId="0"/>
      <p:bldP spid="330765" grpId="0"/>
      <p:bldP spid="3307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31788"/>
            <a:ext cx="46482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VOLUME BENDA PUTAR </a:t>
            </a:r>
          </a:p>
        </p:txBody>
      </p:sp>
      <p:sp>
        <p:nvSpPr>
          <p:cNvPr id="333827" name="Rectangle 3"/>
          <p:cNvSpPr>
            <a:spLocks noChangeArrowheads="1"/>
          </p:cNvSpPr>
          <p:nvPr/>
        </p:nvSpPr>
        <p:spPr bwMode="auto">
          <a:xfrm>
            <a:off x="928048" y="1312863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Pengertian Benda Putar 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914400" y="1922463"/>
            <a:ext cx="73152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Benda putar terbentuk oleh perputaran suatu luasan bidang terhadap sebuah garis sebidang yang disebut sumbu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putar.</a:t>
            </a:r>
          </a:p>
          <a:p>
            <a:pPr>
              <a:spcAft>
                <a:spcPts val="18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putar dapat menyinggung keliling luasan bidang, atau tidak memotong luasan tersebut sama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sekali.</a:t>
            </a:r>
          </a:p>
          <a:p>
            <a:pPr>
              <a:spcAft>
                <a:spcPts val="18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Penentuan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volume benda putar dapat dihitung dengan dua metode, yaitu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metode cakram (disc)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dan metode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kulit (shell)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3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3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3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/>
      <p:bldP spid="333827" grpId="0"/>
      <p:bldP spid="3338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5" name="Rectangle 3"/>
          <p:cNvSpPr>
            <a:spLocks noChangeArrowheads="1"/>
          </p:cNvSpPr>
          <p:nvPr/>
        </p:nvSpPr>
        <p:spPr bwMode="auto">
          <a:xfrm>
            <a:off x="920782" y="762000"/>
            <a:ext cx="33746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X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55637" y="1295400"/>
            <a:ext cx="3459163" cy="1817687"/>
            <a:chOff x="672" y="720"/>
            <a:chExt cx="2179" cy="1145"/>
          </a:xfrm>
        </p:grpSpPr>
        <p:sp>
          <p:nvSpPr>
            <p:cNvPr id="57386" name="Oval 7"/>
            <p:cNvSpPr>
              <a:spLocks noChangeAspect="1" noChangeArrowheads="1"/>
            </p:cNvSpPr>
            <p:nvPr/>
          </p:nvSpPr>
          <p:spPr bwMode="auto">
            <a:xfrm>
              <a:off x="2640" y="1536"/>
              <a:ext cx="104" cy="18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7" name="Line 9"/>
            <p:cNvSpPr>
              <a:spLocks noChangeAspect="1" noChangeShapeType="1"/>
            </p:cNvSpPr>
            <p:nvPr/>
          </p:nvSpPr>
          <p:spPr bwMode="auto">
            <a:xfrm flipV="1">
              <a:off x="2736" y="1571"/>
              <a:ext cx="0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8" name="Line 10"/>
            <p:cNvSpPr>
              <a:spLocks noChangeAspect="1" noChangeShapeType="1"/>
            </p:cNvSpPr>
            <p:nvPr/>
          </p:nvSpPr>
          <p:spPr bwMode="auto">
            <a:xfrm>
              <a:off x="1061" y="785"/>
              <a:ext cx="0" cy="9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9" name="Line 11"/>
            <p:cNvSpPr>
              <a:spLocks noChangeAspect="1" noChangeShapeType="1"/>
            </p:cNvSpPr>
            <p:nvPr/>
          </p:nvSpPr>
          <p:spPr bwMode="auto">
            <a:xfrm>
              <a:off x="877" y="1616"/>
              <a:ext cx="18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0" name="Freeform 12"/>
            <p:cNvSpPr>
              <a:spLocks noChangeAspect="1"/>
            </p:cNvSpPr>
            <p:nvPr/>
          </p:nvSpPr>
          <p:spPr bwMode="auto">
            <a:xfrm>
              <a:off x="1357" y="801"/>
              <a:ext cx="1190" cy="401"/>
            </a:xfrm>
            <a:custGeom>
              <a:avLst/>
              <a:gdLst>
                <a:gd name="T0" fmla="*/ 0 w 2145"/>
                <a:gd name="T1" fmla="*/ 95 h 870"/>
                <a:gd name="T2" fmla="*/ 153 w 2145"/>
                <a:gd name="T3" fmla="*/ 172 h 870"/>
                <a:gd name="T4" fmla="*/ 406 w 2145"/>
                <a:gd name="T5" fmla="*/ 19 h 870"/>
                <a:gd name="T6" fmla="*/ 660 w 2145"/>
                <a:gd name="T7" fmla="*/ 57 h 8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45"/>
                <a:gd name="T13" fmla="*/ 0 h 870"/>
                <a:gd name="T14" fmla="*/ 2145 w 2145"/>
                <a:gd name="T15" fmla="*/ 870 h 8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45" h="870">
                  <a:moveTo>
                    <a:pt x="0" y="450"/>
                  </a:moveTo>
                  <a:cubicBezTo>
                    <a:pt x="137" y="660"/>
                    <a:pt x="275" y="870"/>
                    <a:pt x="495" y="810"/>
                  </a:cubicBezTo>
                  <a:cubicBezTo>
                    <a:pt x="715" y="750"/>
                    <a:pt x="1045" y="180"/>
                    <a:pt x="1320" y="90"/>
                  </a:cubicBezTo>
                  <a:cubicBezTo>
                    <a:pt x="1595" y="0"/>
                    <a:pt x="1870" y="135"/>
                    <a:pt x="2145" y="27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1" name="Line 13"/>
            <p:cNvSpPr>
              <a:spLocks noChangeAspect="1" noChangeShapeType="1"/>
            </p:cNvSpPr>
            <p:nvPr/>
          </p:nvSpPr>
          <p:spPr bwMode="auto">
            <a:xfrm>
              <a:off x="1460" y="1160"/>
              <a:ext cx="1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2" name="Line 14"/>
            <p:cNvSpPr>
              <a:spLocks noChangeAspect="1" noChangeShapeType="1"/>
            </p:cNvSpPr>
            <p:nvPr/>
          </p:nvSpPr>
          <p:spPr bwMode="auto">
            <a:xfrm>
              <a:off x="2398" y="916"/>
              <a:ext cx="1" cy="6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3" name="Text Box 15"/>
            <p:cNvSpPr txBox="1">
              <a:spLocks noChangeAspect="1" noChangeArrowheads="1"/>
            </p:cNvSpPr>
            <p:nvPr/>
          </p:nvSpPr>
          <p:spPr bwMode="auto">
            <a:xfrm>
              <a:off x="960" y="752"/>
              <a:ext cx="916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57394" name="Text Box 16"/>
            <p:cNvSpPr txBox="1">
              <a:spLocks noChangeAspect="1" noChangeArrowheads="1"/>
            </p:cNvSpPr>
            <p:nvPr/>
          </p:nvSpPr>
          <p:spPr bwMode="auto">
            <a:xfrm>
              <a:off x="2263" y="1382"/>
              <a:ext cx="588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7395" name="Text Box 17"/>
            <p:cNvSpPr txBox="1">
              <a:spLocks noChangeAspect="1" noChangeArrowheads="1"/>
            </p:cNvSpPr>
            <p:nvPr/>
          </p:nvSpPr>
          <p:spPr bwMode="auto">
            <a:xfrm>
              <a:off x="2112" y="1625"/>
              <a:ext cx="58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57396" name="Text Box 18"/>
            <p:cNvSpPr txBox="1">
              <a:spLocks noChangeAspect="1" noChangeArrowheads="1"/>
            </p:cNvSpPr>
            <p:nvPr/>
          </p:nvSpPr>
          <p:spPr bwMode="auto">
            <a:xfrm>
              <a:off x="1185" y="1625"/>
              <a:ext cx="58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57397" name="Text Box 19"/>
            <p:cNvSpPr txBox="1">
              <a:spLocks noChangeAspect="1" noChangeArrowheads="1"/>
            </p:cNvSpPr>
            <p:nvPr/>
          </p:nvSpPr>
          <p:spPr bwMode="auto">
            <a:xfrm>
              <a:off x="672" y="720"/>
              <a:ext cx="588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7398" name="Text Box 20"/>
            <p:cNvSpPr txBox="1">
              <a:spLocks noChangeAspect="1" noChangeArrowheads="1"/>
            </p:cNvSpPr>
            <p:nvPr/>
          </p:nvSpPr>
          <p:spPr bwMode="auto">
            <a:xfrm>
              <a:off x="1326" y="1152"/>
              <a:ext cx="1214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 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benda putar</a:t>
              </a:r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533400" y="3938588"/>
            <a:ext cx="3505200" cy="2000250"/>
            <a:chOff x="672" y="2100"/>
            <a:chExt cx="2208" cy="1260"/>
          </a:xfrm>
        </p:grpSpPr>
        <p:sp>
          <p:nvSpPr>
            <p:cNvPr id="57372" name="Line 25"/>
            <p:cNvSpPr>
              <a:spLocks noChangeAspect="1" noChangeShapeType="1"/>
            </p:cNvSpPr>
            <p:nvPr/>
          </p:nvSpPr>
          <p:spPr bwMode="auto">
            <a:xfrm rot="16200000" flipV="1">
              <a:off x="1008" y="2118"/>
              <a:ext cx="0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7373" name="Group 39"/>
            <p:cNvGrpSpPr>
              <a:grpSpLocks/>
            </p:cNvGrpSpPr>
            <p:nvPr/>
          </p:nvGrpSpPr>
          <p:grpSpPr bwMode="auto">
            <a:xfrm>
              <a:off x="672" y="2100"/>
              <a:ext cx="2208" cy="1260"/>
              <a:chOff x="672" y="2100"/>
              <a:chExt cx="2208" cy="1260"/>
            </a:xfrm>
          </p:grpSpPr>
          <p:sp>
            <p:nvSpPr>
              <p:cNvPr id="57374" name="Oval 23"/>
              <p:cNvSpPr>
                <a:spLocks noChangeAspect="1" noChangeArrowheads="1"/>
              </p:cNvSpPr>
              <p:nvPr/>
            </p:nvSpPr>
            <p:spPr bwMode="auto">
              <a:xfrm rot="-5400000">
                <a:off x="1008" y="2114"/>
                <a:ext cx="106" cy="17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5" name="Line 26"/>
              <p:cNvSpPr>
                <a:spLocks noChangeAspect="1" noChangeShapeType="1"/>
              </p:cNvSpPr>
              <p:nvPr/>
            </p:nvSpPr>
            <p:spPr bwMode="auto">
              <a:xfrm>
                <a:off x="1058" y="2218"/>
                <a:ext cx="1" cy="114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6" name="Line 27"/>
              <p:cNvSpPr>
                <a:spLocks noChangeAspect="1" noChangeShapeType="1"/>
              </p:cNvSpPr>
              <p:nvPr/>
            </p:nvSpPr>
            <p:spPr bwMode="auto">
              <a:xfrm>
                <a:off x="918" y="3279"/>
                <a:ext cx="1632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7" name="Line 28"/>
              <p:cNvSpPr>
                <a:spLocks noChangeAspect="1" noChangeShapeType="1"/>
              </p:cNvSpPr>
              <p:nvPr/>
            </p:nvSpPr>
            <p:spPr bwMode="auto">
              <a:xfrm rot="-5400000">
                <a:off x="1383" y="2715"/>
                <a:ext cx="0" cy="6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8" name="Line 29"/>
              <p:cNvSpPr>
                <a:spLocks noChangeAspect="1" noChangeShapeType="1"/>
              </p:cNvSpPr>
              <p:nvPr/>
            </p:nvSpPr>
            <p:spPr bwMode="auto">
              <a:xfrm rot="-5400000">
                <a:off x="1577" y="1986"/>
                <a:ext cx="1" cy="105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9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1964" y="2100"/>
                <a:ext cx="916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g(y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  <p:sp>
            <p:nvSpPr>
              <p:cNvPr id="57380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1997" y="2997"/>
                <a:ext cx="588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57381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676" y="2449"/>
                <a:ext cx="587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</a:t>
                </a:r>
              </a:p>
            </p:txBody>
          </p:sp>
          <p:sp>
            <p:nvSpPr>
              <p:cNvPr id="57382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672" y="2892"/>
                <a:ext cx="589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sp>
            <p:nvSpPr>
              <p:cNvPr id="57383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676" y="2221"/>
                <a:ext cx="587" cy="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57384" name="Freeform 35"/>
              <p:cNvSpPr>
                <a:spLocks noChangeAspect="1"/>
              </p:cNvSpPr>
              <p:nvPr/>
            </p:nvSpPr>
            <p:spPr bwMode="auto">
              <a:xfrm>
                <a:off x="1470" y="2353"/>
                <a:ext cx="864" cy="846"/>
              </a:xfrm>
              <a:custGeom>
                <a:avLst/>
                <a:gdLst>
                  <a:gd name="T0" fmla="*/ 0 w 1485"/>
                  <a:gd name="T1" fmla="*/ 568 h 1260"/>
                  <a:gd name="T2" fmla="*/ 223 w 1485"/>
                  <a:gd name="T3" fmla="*/ 406 h 1260"/>
                  <a:gd name="T4" fmla="*/ 391 w 1485"/>
                  <a:gd name="T5" fmla="*/ 81 h 1260"/>
                  <a:gd name="T6" fmla="*/ 503 w 1485"/>
                  <a:gd name="T7" fmla="*/ 0 h 12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5"/>
                  <a:gd name="T13" fmla="*/ 0 h 1260"/>
                  <a:gd name="T14" fmla="*/ 1485 w 1485"/>
                  <a:gd name="T15" fmla="*/ 1260 h 12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5" h="1260">
                    <a:moveTo>
                      <a:pt x="0" y="1260"/>
                    </a:moveTo>
                    <a:cubicBezTo>
                      <a:pt x="234" y="1170"/>
                      <a:pt x="468" y="1080"/>
                      <a:pt x="660" y="900"/>
                    </a:cubicBezTo>
                    <a:cubicBezTo>
                      <a:pt x="852" y="720"/>
                      <a:pt x="1017" y="330"/>
                      <a:pt x="1155" y="180"/>
                    </a:cubicBezTo>
                    <a:cubicBezTo>
                      <a:pt x="1293" y="30"/>
                      <a:pt x="1389" y="15"/>
                      <a:pt x="1485" y="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85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953" y="2554"/>
                <a:ext cx="1214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Volume ben-</a:t>
                </a:r>
              </a:p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da putar</a:t>
                </a:r>
              </a:p>
            </p:txBody>
          </p:sp>
        </p:grpSp>
      </p:grpSp>
      <p:sp>
        <p:nvSpPr>
          <p:cNvPr id="335916" name="Rectangle 44"/>
          <p:cNvSpPr>
            <a:spLocks noChangeArrowheads="1"/>
          </p:cNvSpPr>
          <p:nvPr/>
        </p:nvSpPr>
        <p:spPr bwMode="auto">
          <a:xfrm>
            <a:off x="4114800" y="12954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kurva y = f(x) dan sumbu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X, dengan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sumbu putar sumbu X </a:t>
            </a:r>
          </a:p>
        </p:txBody>
      </p:sp>
      <p:sp>
        <p:nvSpPr>
          <p:cNvPr id="335925" name="Rectangle 53"/>
          <p:cNvSpPr>
            <a:spLocks noChangeArrowheads="1"/>
          </p:cNvSpPr>
          <p:nvPr/>
        </p:nvSpPr>
        <p:spPr bwMode="auto">
          <a:xfrm>
            <a:off x="4163704" y="3886200"/>
            <a:ext cx="457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kurva x = g(y) dan sumbu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dengan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sumbu putar sumbu Y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5029200" y="2133600"/>
            <a:ext cx="1737360" cy="966788"/>
            <a:chOff x="5176198" y="2362200"/>
            <a:chExt cx="1737360" cy="966788"/>
          </a:xfrm>
        </p:grpSpPr>
        <p:sp>
          <p:nvSpPr>
            <p:cNvPr id="57363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173736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65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15632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57368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7369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196840" y="4800600"/>
            <a:ext cx="1737360" cy="966788"/>
            <a:chOff x="5181600" y="4814248"/>
            <a:chExt cx="1737360" cy="966788"/>
          </a:xfrm>
          <a:noFill/>
        </p:grpSpPr>
        <p:sp>
          <p:nvSpPr>
            <p:cNvPr id="57354" name="Rectangle 65"/>
            <p:cNvSpPr>
              <a:spLocks noChangeArrowheads="1"/>
            </p:cNvSpPr>
            <p:nvPr/>
          </p:nvSpPr>
          <p:spPr bwMode="auto">
            <a:xfrm>
              <a:off x="5181600" y="4814248"/>
              <a:ext cx="1737360" cy="9667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6" name="Rectangle 58"/>
            <p:cNvSpPr>
              <a:spLocks noChangeArrowheads="1"/>
            </p:cNvSpPr>
            <p:nvPr/>
          </p:nvSpPr>
          <p:spPr bwMode="auto">
            <a:xfrm>
              <a:off x="5305425" y="5134403"/>
              <a:ext cx="1563248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sp>
          <p:nvSpPr>
            <p:cNvPr id="57359" name="Rectangle 63"/>
            <p:cNvSpPr>
              <a:spLocks noChangeArrowheads="1"/>
            </p:cNvSpPr>
            <p:nvPr/>
          </p:nvSpPr>
          <p:spPr bwMode="auto">
            <a:xfrm>
              <a:off x="6033448" y="4857750"/>
              <a:ext cx="339725" cy="3973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57360" name="Rectangle 64"/>
            <p:cNvSpPr>
              <a:spLocks noChangeArrowheads="1"/>
            </p:cNvSpPr>
            <p:nvPr/>
          </p:nvSpPr>
          <p:spPr bwMode="auto">
            <a:xfrm>
              <a:off x="5853752" y="5369256"/>
              <a:ext cx="312906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048000" y="228600"/>
            <a:ext cx="3035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charset="0"/>
                <a:sym typeface="Symbol" pitchFamily="18" charset="2"/>
              </a:rPr>
              <a:t>METODE CAKRAM </a:t>
            </a: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auto">
          <a:xfrm>
            <a:off x="914400" y="3352800"/>
            <a:ext cx="33700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Y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5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/>
      <p:bldP spid="335916" grpId="0"/>
      <p:bldP spid="335925" grpId="0"/>
      <p:bldP spid="48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3942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50837" y="990600"/>
            <a:ext cx="3459163" cy="1924110"/>
            <a:chOff x="350837" y="990600"/>
            <a:chExt cx="3459163" cy="1924110"/>
          </a:xfrm>
        </p:grpSpPr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350837" y="990600"/>
              <a:ext cx="3459163" cy="1862137"/>
              <a:chOff x="672" y="720"/>
              <a:chExt cx="2179" cy="1173"/>
            </a:xfrm>
          </p:grpSpPr>
          <p:sp>
            <p:nvSpPr>
              <p:cNvPr id="7" name="Oval 7"/>
              <p:cNvSpPr>
                <a:spLocks noChangeAspect="1" noChangeArrowheads="1"/>
              </p:cNvSpPr>
              <p:nvPr/>
            </p:nvSpPr>
            <p:spPr bwMode="auto">
              <a:xfrm>
                <a:off x="2083" y="1711"/>
                <a:ext cx="104" cy="18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2187" y="1763"/>
                <a:ext cx="0" cy="6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Line 10"/>
              <p:cNvSpPr>
                <a:spLocks noChangeAspect="1" noChangeShapeType="1"/>
              </p:cNvSpPr>
              <p:nvPr/>
            </p:nvSpPr>
            <p:spPr bwMode="auto">
              <a:xfrm>
                <a:off x="1061" y="785"/>
                <a:ext cx="0" cy="10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Line 11"/>
              <p:cNvSpPr>
                <a:spLocks noChangeAspect="1" noChangeShapeType="1"/>
              </p:cNvSpPr>
              <p:nvPr/>
            </p:nvSpPr>
            <p:spPr bwMode="auto">
              <a:xfrm>
                <a:off x="877" y="1616"/>
                <a:ext cx="18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Freeform 12"/>
              <p:cNvSpPr>
                <a:spLocks noChangeAspect="1"/>
              </p:cNvSpPr>
              <p:nvPr/>
            </p:nvSpPr>
            <p:spPr bwMode="auto">
              <a:xfrm>
                <a:off x="1357" y="801"/>
                <a:ext cx="1190" cy="401"/>
              </a:xfrm>
              <a:custGeom>
                <a:avLst/>
                <a:gdLst>
                  <a:gd name="T0" fmla="*/ 0 w 2145"/>
                  <a:gd name="T1" fmla="*/ 95 h 870"/>
                  <a:gd name="T2" fmla="*/ 153 w 2145"/>
                  <a:gd name="T3" fmla="*/ 172 h 870"/>
                  <a:gd name="T4" fmla="*/ 406 w 2145"/>
                  <a:gd name="T5" fmla="*/ 19 h 870"/>
                  <a:gd name="T6" fmla="*/ 660 w 2145"/>
                  <a:gd name="T7" fmla="*/ 57 h 8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45"/>
                  <a:gd name="T13" fmla="*/ 0 h 870"/>
                  <a:gd name="T14" fmla="*/ 2145 w 2145"/>
                  <a:gd name="T15" fmla="*/ 870 h 8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45" h="870">
                    <a:moveTo>
                      <a:pt x="0" y="450"/>
                    </a:moveTo>
                    <a:cubicBezTo>
                      <a:pt x="137" y="660"/>
                      <a:pt x="275" y="870"/>
                      <a:pt x="495" y="810"/>
                    </a:cubicBezTo>
                    <a:cubicBezTo>
                      <a:pt x="715" y="750"/>
                      <a:pt x="1045" y="180"/>
                      <a:pt x="1320" y="90"/>
                    </a:cubicBezTo>
                    <a:cubicBezTo>
                      <a:pt x="1595" y="0"/>
                      <a:pt x="1870" y="135"/>
                      <a:pt x="2145" y="27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Line 13"/>
              <p:cNvSpPr>
                <a:spLocks noChangeAspect="1" noChangeShapeType="1"/>
              </p:cNvSpPr>
              <p:nvPr/>
            </p:nvSpPr>
            <p:spPr bwMode="auto">
              <a:xfrm>
                <a:off x="1460" y="1160"/>
                <a:ext cx="1" cy="4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Line 14"/>
              <p:cNvSpPr>
                <a:spLocks noChangeAspect="1" noChangeShapeType="1"/>
              </p:cNvSpPr>
              <p:nvPr/>
            </p:nvSpPr>
            <p:spPr bwMode="auto">
              <a:xfrm>
                <a:off x="2398" y="916"/>
                <a:ext cx="1" cy="6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960" y="752"/>
                <a:ext cx="916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f(x)</a:t>
                </a:r>
              </a:p>
            </p:txBody>
          </p:sp>
          <p:sp>
            <p:nvSpPr>
              <p:cNvPr id="1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2263" y="1382"/>
                <a:ext cx="588" cy="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2112" y="1575"/>
                <a:ext cx="5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17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185" y="1567"/>
                <a:ext cx="589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  <p:sp>
            <p:nvSpPr>
              <p:cNvPr id="18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672" y="720"/>
                <a:ext cx="588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19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1326" y="1152"/>
                <a:ext cx="1214" cy="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Volume </a:t>
                </a:r>
              </a:p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benda putar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 bwMode="auto">
            <a:xfrm>
              <a:off x="762000" y="2733426"/>
              <a:ext cx="25908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Rectangle 21"/>
            <p:cNvSpPr/>
            <p:nvPr/>
          </p:nvSpPr>
          <p:spPr>
            <a:xfrm>
              <a:off x="3352800" y="251460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yp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343400" y="938212"/>
            <a:ext cx="2397983" cy="966788"/>
            <a:chOff x="5176198" y="2362200"/>
            <a:chExt cx="2397983" cy="966788"/>
          </a:xfrm>
        </p:grpSpPr>
        <p:sp>
          <p:nvSpPr>
            <p:cNvPr id="25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– yp)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27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28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934200" y="104471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34200" y="21336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343400" y="2005012"/>
            <a:ext cx="2397983" cy="966788"/>
            <a:chOff x="5176198" y="2362200"/>
            <a:chExt cx="2397983" cy="966788"/>
          </a:xfrm>
        </p:grpSpPr>
        <p:sp>
          <p:nvSpPr>
            <p:cNvPr id="33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(yp – y)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35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36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33400" y="3581400"/>
            <a:ext cx="3505200" cy="2438400"/>
            <a:chOff x="533400" y="3581400"/>
            <a:chExt cx="3505200" cy="2438400"/>
          </a:xfrm>
        </p:grpSpPr>
        <p:grpSp>
          <p:nvGrpSpPr>
            <p:cNvPr id="37" name="Group 40"/>
            <p:cNvGrpSpPr>
              <a:grpSpLocks/>
            </p:cNvGrpSpPr>
            <p:nvPr/>
          </p:nvGrpSpPr>
          <p:grpSpPr bwMode="auto">
            <a:xfrm>
              <a:off x="533400" y="3938588"/>
              <a:ext cx="3505200" cy="2000250"/>
              <a:chOff x="672" y="2100"/>
              <a:chExt cx="2208" cy="1260"/>
            </a:xfrm>
          </p:grpSpPr>
          <p:sp>
            <p:nvSpPr>
              <p:cNvPr id="38" name="Line 25"/>
              <p:cNvSpPr>
                <a:spLocks noChangeAspect="1" noChangeShapeType="1"/>
              </p:cNvSpPr>
              <p:nvPr/>
            </p:nvSpPr>
            <p:spPr bwMode="auto">
              <a:xfrm rot="16200000" flipV="1">
                <a:off x="877" y="2118"/>
                <a:ext cx="0" cy="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9" name="Group 39"/>
              <p:cNvGrpSpPr>
                <a:grpSpLocks/>
              </p:cNvGrpSpPr>
              <p:nvPr/>
            </p:nvGrpSpPr>
            <p:grpSpPr bwMode="auto">
              <a:xfrm>
                <a:off x="672" y="2100"/>
                <a:ext cx="2208" cy="1260"/>
                <a:chOff x="672" y="2100"/>
                <a:chExt cx="2208" cy="1260"/>
              </a:xfrm>
            </p:grpSpPr>
            <p:sp>
              <p:nvSpPr>
                <p:cNvPr id="40" name="Oval 23"/>
                <p:cNvSpPr>
                  <a:spLocks noChangeAspect="1" noChangeArrowheads="1"/>
                </p:cNvSpPr>
                <p:nvPr/>
              </p:nvSpPr>
              <p:spPr bwMode="auto">
                <a:xfrm rot="16200000">
                  <a:off x="818" y="2114"/>
                  <a:ext cx="106" cy="17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Line 26"/>
                <p:cNvSpPr>
                  <a:spLocks noChangeAspect="1" noChangeShapeType="1"/>
                </p:cNvSpPr>
                <p:nvPr/>
              </p:nvSpPr>
              <p:spPr bwMode="auto">
                <a:xfrm>
                  <a:off x="1058" y="2218"/>
                  <a:ext cx="1" cy="114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Line 27"/>
                <p:cNvSpPr>
                  <a:spLocks noChangeAspect="1" noChangeShapeType="1"/>
                </p:cNvSpPr>
                <p:nvPr/>
              </p:nvSpPr>
              <p:spPr bwMode="auto">
                <a:xfrm>
                  <a:off x="730" y="3279"/>
                  <a:ext cx="1843" cy="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" name="Line 28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383" y="2715"/>
                  <a:ext cx="0" cy="6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29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577" y="1986"/>
                  <a:ext cx="1" cy="105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64" y="2100"/>
                  <a:ext cx="916" cy="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g(y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)</a:t>
                  </a:r>
                </a:p>
              </p:txBody>
            </p:sp>
            <p:sp>
              <p:nvSpPr>
                <p:cNvPr id="46" name="Text Box 3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97" y="2997"/>
                  <a:ext cx="588" cy="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47" name="Text Box 3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76" y="2449"/>
                  <a:ext cx="587" cy="2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48" name="Text Box 3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72" y="2892"/>
                  <a:ext cx="589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49" name="Text Box 3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4" y="2115"/>
                  <a:ext cx="587" cy="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50" name="Freeform 35"/>
                <p:cNvSpPr>
                  <a:spLocks noChangeAspect="1"/>
                </p:cNvSpPr>
                <p:nvPr/>
              </p:nvSpPr>
              <p:spPr bwMode="auto">
                <a:xfrm>
                  <a:off x="1470" y="2353"/>
                  <a:ext cx="864" cy="846"/>
                </a:xfrm>
                <a:custGeom>
                  <a:avLst/>
                  <a:gdLst>
                    <a:gd name="T0" fmla="*/ 0 w 1485"/>
                    <a:gd name="T1" fmla="*/ 568 h 1260"/>
                    <a:gd name="T2" fmla="*/ 223 w 1485"/>
                    <a:gd name="T3" fmla="*/ 406 h 1260"/>
                    <a:gd name="T4" fmla="*/ 391 w 1485"/>
                    <a:gd name="T5" fmla="*/ 81 h 1260"/>
                    <a:gd name="T6" fmla="*/ 503 w 1485"/>
                    <a:gd name="T7" fmla="*/ 0 h 12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85"/>
                    <a:gd name="T13" fmla="*/ 0 h 1260"/>
                    <a:gd name="T14" fmla="*/ 1485 w 1485"/>
                    <a:gd name="T15" fmla="*/ 1260 h 12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85" h="1260">
                      <a:moveTo>
                        <a:pt x="0" y="1260"/>
                      </a:moveTo>
                      <a:cubicBezTo>
                        <a:pt x="234" y="1170"/>
                        <a:pt x="468" y="1080"/>
                        <a:pt x="660" y="900"/>
                      </a:cubicBezTo>
                      <a:cubicBezTo>
                        <a:pt x="852" y="720"/>
                        <a:pt x="1017" y="330"/>
                        <a:pt x="1155" y="180"/>
                      </a:cubicBezTo>
                      <a:cubicBezTo>
                        <a:pt x="1293" y="30"/>
                        <a:pt x="1389" y="15"/>
                        <a:pt x="148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53" y="2554"/>
                  <a:ext cx="1214" cy="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Volume ben-</a:t>
                  </a:r>
                </a:p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da putar</a:t>
                  </a:r>
                </a:p>
              </p:txBody>
            </p:sp>
          </p:grpSp>
        </p:grpSp>
        <p:cxnSp>
          <p:nvCxnSpPr>
            <p:cNvPr id="59" name="Straight Connector 58"/>
            <p:cNvCxnSpPr/>
            <p:nvPr/>
          </p:nvCxnSpPr>
          <p:spPr bwMode="auto">
            <a:xfrm rot="5400000">
              <a:off x="-167640" y="5013960"/>
              <a:ext cx="201168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0" name="Rectangle 59"/>
            <p:cNvSpPr/>
            <p:nvPr/>
          </p:nvSpPr>
          <p:spPr>
            <a:xfrm>
              <a:off x="609600" y="358140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xp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623248" y="325749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343400" y="3910012"/>
            <a:ext cx="2397983" cy="966788"/>
            <a:chOff x="5176198" y="2362200"/>
            <a:chExt cx="2397983" cy="966788"/>
          </a:xfrm>
        </p:grpSpPr>
        <p:sp>
          <p:nvSpPr>
            <p:cNvPr id="64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7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6934200" y="401651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934200" y="5105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343400" y="4976812"/>
            <a:ext cx="2397983" cy="966788"/>
            <a:chOff x="5176198" y="2362200"/>
            <a:chExt cx="2397983" cy="966788"/>
          </a:xfrm>
        </p:grpSpPr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(xp – x)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3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4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  <p:bldP spid="31" grpId="0"/>
      <p:bldP spid="62" grpId="0"/>
      <p:bldP spid="68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692182" y="703263"/>
            <a:ext cx="33746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X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6930" name="Rectangle 34"/>
          <p:cNvSpPr>
            <a:spLocks noChangeArrowheads="1"/>
          </p:cNvSpPr>
          <p:nvPr/>
        </p:nvSpPr>
        <p:spPr bwMode="auto">
          <a:xfrm>
            <a:off x="4419600" y="1417638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2 kurva:  y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y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6931" name="Rectangle 35"/>
          <p:cNvSpPr>
            <a:spLocks noChangeArrowheads="1"/>
          </p:cNvSpPr>
          <p:nvPr/>
        </p:nvSpPr>
        <p:spPr bwMode="auto">
          <a:xfrm>
            <a:off x="4437063" y="3903663"/>
            <a:ext cx="341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2 kurva:  x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 x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4724400" y="1998663"/>
            <a:ext cx="2651760" cy="914400"/>
            <a:chOff x="4523096" y="2362200"/>
            <a:chExt cx="2651760" cy="914400"/>
          </a:xfrm>
        </p:grpSpPr>
        <p:sp>
          <p:nvSpPr>
            <p:cNvPr id="58416" name="Rectangle 37"/>
            <p:cNvSpPr>
              <a:spLocks noChangeArrowheads="1"/>
            </p:cNvSpPr>
            <p:nvPr/>
          </p:nvSpPr>
          <p:spPr bwMode="auto">
            <a:xfrm>
              <a:off x="4523096" y="2362200"/>
              <a:ext cx="265176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17" name="Rectangle 39"/>
            <p:cNvSpPr>
              <a:spLocks noChangeArrowheads="1"/>
            </p:cNvSpPr>
            <p:nvPr/>
          </p:nvSpPr>
          <p:spPr bwMode="auto">
            <a:xfrm>
              <a:off x="4572000" y="2638425"/>
              <a:ext cx="2499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8420" name="Rectangle 44"/>
            <p:cNvSpPr>
              <a:spLocks noChangeArrowheads="1"/>
            </p:cNvSpPr>
            <p:nvPr/>
          </p:nvSpPr>
          <p:spPr bwMode="auto">
            <a:xfrm>
              <a:off x="5306704" y="2389496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8421" name="Rectangle 45"/>
            <p:cNvSpPr>
              <a:spLocks noChangeArrowheads="1"/>
            </p:cNvSpPr>
            <p:nvPr/>
          </p:nvSpPr>
          <p:spPr bwMode="auto">
            <a:xfrm>
              <a:off x="5181600" y="2860344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800600" y="4437063"/>
            <a:ext cx="2651760" cy="954088"/>
            <a:chOff x="4446896" y="4876800"/>
            <a:chExt cx="2651760" cy="954088"/>
          </a:xfrm>
        </p:grpSpPr>
        <p:sp>
          <p:nvSpPr>
            <p:cNvPr id="58408" name="Rectangle 58"/>
            <p:cNvSpPr>
              <a:spLocks noChangeArrowheads="1"/>
            </p:cNvSpPr>
            <p:nvPr/>
          </p:nvSpPr>
          <p:spPr bwMode="auto">
            <a:xfrm>
              <a:off x="4446896" y="4916488"/>
              <a:ext cx="2651760" cy="9144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9" name="Rectangle 59"/>
            <p:cNvSpPr>
              <a:spLocks noChangeArrowheads="1"/>
            </p:cNvSpPr>
            <p:nvPr/>
          </p:nvSpPr>
          <p:spPr bwMode="auto">
            <a:xfrm>
              <a:off x="4495800" y="5153025"/>
              <a:ext cx="251383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8412" name="Rectangle 64"/>
            <p:cNvSpPr>
              <a:spLocks noChangeArrowheads="1"/>
            </p:cNvSpPr>
            <p:nvPr/>
          </p:nvSpPr>
          <p:spPr bwMode="auto">
            <a:xfrm>
              <a:off x="5244152" y="4876800"/>
              <a:ext cx="339850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58413" name="Rectangle 65"/>
            <p:cNvSpPr>
              <a:spLocks noChangeArrowheads="1"/>
            </p:cNvSpPr>
            <p:nvPr/>
          </p:nvSpPr>
          <p:spPr bwMode="auto">
            <a:xfrm>
              <a:off x="5083792" y="5396552"/>
              <a:ext cx="325002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381000" y="4132263"/>
            <a:ext cx="3581400" cy="2039937"/>
            <a:chOff x="336" y="2459"/>
            <a:chExt cx="2256" cy="1045"/>
          </a:xfrm>
        </p:grpSpPr>
        <p:sp>
          <p:nvSpPr>
            <p:cNvPr id="58393" name="Oval 87"/>
            <p:cNvSpPr>
              <a:spLocks noChangeAspect="1" noChangeArrowheads="1"/>
            </p:cNvSpPr>
            <p:nvPr/>
          </p:nvSpPr>
          <p:spPr bwMode="auto">
            <a:xfrm rot="-5400000">
              <a:off x="745" y="2492"/>
              <a:ext cx="85" cy="16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4" name="Line 89"/>
            <p:cNvSpPr>
              <a:spLocks noChangeAspect="1" noChangeShapeType="1"/>
            </p:cNvSpPr>
            <p:nvPr/>
          </p:nvSpPr>
          <p:spPr bwMode="auto">
            <a:xfrm rot="16200000" flipV="1">
              <a:off x="740" y="2502"/>
              <a:ext cx="0" cy="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5" name="Line 90"/>
            <p:cNvSpPr>
              <a:spLocks noChangeAspect="1" noChangeShapeType="1"/>
            </p:cNvSpPr>
            <p:nvPr/>
          </p:nvSpPr>
          <p:spPr bwMode="auto">
            <a:xfrm>
              <a:off x="786" y="2586"/>
              <a:ext cx="0" cy="9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6" name="Line 91"/>
            <p:cNvSpPr>
              <a:spLocks noChangeAspect="1" noChangeShapeType="1"/>
            </p:cNvSpPr>
            <p:nvPr/>
          </p:nvSpPr>
          <p:spPr bwMode="auto">
            <a:xfrm>
              <a:off x="657" y="3408"/>
              <a:ext cx="14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7" name="Line 92"/>
            <p:cNvSpPr>
              <a:spLocks noChangeAspect="1" noChangeShapeType="1"/>
            </p:cNvSpPr>
            <p:nvPr/>
          </p:nvSpPr>
          <p:spPr bwMode="auto">
            <a:xfrm rot="5400000" flipV="1">
              <a:off x="1286" y="2693"/>
              <a:ext cx="0" cy="10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8" name="Line 93"/>
            <p:cNvSpPr>
              <a:spLocks noChangeAspect="1" noChangeShapeType="1"/>
            </p:cNvSpPr>
            <p:nvPr/>
          </p:nvSpPr>
          <p:spPr bwMode="auto">
            <a:xfrm rot="-5400000">
              <a:off x="1364" y="2238"/>
              <a:ext cx="1" cy="11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9" name="Text Box 94"/>
            <p:cNvSpPr txBox="1">
              <a:spLocks noChangeAspect="1" noChangeArrowheads="1"/>
            </p:cNvSpPr>
            <p:nvPr/>
          </p:nvSpPr>
          <p:spPr bwMode="auto">
            <a:xfrm>
              <a:off x="1753" y="2459"/>
              <a:ext cx="83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  <p:sp>
          <p:nvSpPr>
            <p:cNvPr id="58400" name="Text Box 95"/>
            <p:cNvSpPr txBox="1">
              <a:spLocks noChangeAspect="1" noChangeArrowheads="1"/>
            </p:cNvSpPr>
            <p:nvPr/>
          </p:nvSpPr>
          <p:spPr bwMode="auto">
            <a:xfrm>
              <a:off x="1796" y="3168"/>
              <a:ext cx="53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8401" name="Text Box 96"/>
            <p:cNvSpPr txBox="1">
              <a:spLocks noChangeAspect="1" noChangeArrowheads="1"/>
            </p:cNvSpPr>
            <p:nvPr/>
          </p:nvSpPr>
          <p:spPr bwMode="auto">
            <a:xfrm>
              <a:off x="423" y="2704"/>
              <a:ext cx="53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58402" name="Text Box 97"/>
            <p:cNvSpPr txBox="1">
              <a:spLocks noChangeAspect="1" noChangeArrowheads="1"/>
            </p:cNvSpPr>
            <p:nvPr/>
          </p:nvSpPr>
          <p:spPr bwMode="auto">
            <a:xfrm>
              <a:off x="432" y="3073"/>
              <a:ext cx="54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58403" name="Text Box 98"/>
            <p:cNvSpPr txBox="1">
              <a:spLocks noChangeAspect="1" noChangeArrowheads="1"/>
            </p:cNvSpPr>
            <p:nvPr/>
          </p:nvSpPr>
          <p:spPr bwMode="auto">
            <a:xfrm>
              <a:off x="336" y="2460"/>
              <a:ext cx="53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8404" name="Freeform 99"/>
            <p:cNvSpPr>
              <a:spLocks noChangeAspect="1"/>
            </p:cNvSpPr>
            <p:nvPr/>
          </p:nvSpPr>
          <p:spPr bwMode="auto">
            <a:xfrm>
              <a:off x="1639" y="2662"/>
              <a:ext cx="400" cy="680"/>
            </a:xfrm>
            <a:custGeom>
              <a:avLst/>
              <a:gdLst>
                <a:gd name="T0" fmla="*/ 0 w 1485"/>
                <a:gd name="T1" fmla="*/ 367 h 1260"/>
                <a:gd name="T2" fmla="*/ 48 w 1485"/>
                <a:gd name="T3" fmla="*/ 262 h 1260"/>
                <a:gd name="T4" fmla="*/ 84 w 1485"/>
                <a:gd name="T5" fmla="*/ 52 h 1260"/>
                <a:gd name="T6" fmla="*/ 108 w 1485"/>
                <a:gd name="T7" fmla="*/ 0 h 12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5"/>
                <a:gd name="T13" fmla="*/ 0 h 1260"/>
                <a:gd name="T14" fmla="*/ 1485 w 1485"/>
                <a:gd name="T15" fmla="*/ 1260 h 12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5" h="1260">
                  <a:moveTo>
                    <a:pt x="0" y="1260"/>
                  </a:moveTo>
                  <a:cubicBezTo>
                    <a:pt x="234" y="1170"/>
                    <a:pt x="468" y="1080"/>
                    <a:pt x="660" y="900"/>
                  </a:cubicBezTo>
                  <a:cubicBezTo>
                    <a:pt x="852" y="720"/>
                    <a:pt x="1017" y="330"/>
                    <a:pt x="1155" y="180"/>
                  </a:cubicBezTo>
                  <a:cubicBezTo>
                    <a:pt x="1293" y="30"/>
                    <a:pt x="1389" y="15"/>
                    <a:pt x="148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5" name="Text Box 100"/>
            <p:cNvSpPr txBox="1">
              <a:spLocks noChangeAspect="1" noChangeArrowheads="1"/>
            </p:cNvSpPr>
            <p:nvPr/>
          </p:nvSpPr>
          <p:spPr bwMode="auto">
            <a:xfrm>
              <a:off x="927" y="2837"/>
              <a:ext cx="1111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 ben-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 putar</a:t>
              </a:r>
            </a:p>
          </p:txBody>
        </p:sp>
        <p:sp>
          <p:nvSpPr>
            <p:cNvPr id="58406" name="Freeform 101"/>
            <p:cNvSpPr>
              <a:spLocks noChangeAspect="1"/>
            </p:cNvSpPr>
            <p:nvPr/>
          </p:nvSpPr>
          <p:spPr bwMode="auto">
            <a:xfrm>
              <a:off x="902" y="2653"/>
              <a:ext cx="294" cy="670"/>
            </a:xfrm>
            <a:custGeom>
              <a:avLst/>
              <a:gdLst>
                <a:gd name="T0" fmla="*/ 0 w 990"/>
                <a:gd name="T1" fmla="*/ 312 h 1440"/>
                <a:gd name="T2" fmla="*/ 29 w 990"/>
                <a:gd name="T3" fmla="*/ 156 h 1440"/>
                <a:gd name="T4" fmla="*/ 87 w 990"/>
                <a:gd name="T5" fmla="*/ 0 h 1440"/>
                <a:gd name="T6" fmla="*/ 0 60000 65536"/>
                <a:gd name="T7" fmla="*/ 0 60000 65536"/>
                <a:gd name="T8" fmla="*/ 0 60000 65536"/>
                <a:gd name="T9" fmla="*/ 0 w 990"/>
                <a:gd name="T10" fmla="*/ 0 h 1440"/>
                <a:gd name="T11" fmla="*/ 990 w 990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0" h="1440">
                  <a:moveTo>
                    <a:pt x="0" y="1440"/>
                  </a:moveTo>
                  <a:cubicBezTo>
                    <a:pt x="82" y="1200"/>
                    <a:pt x="165" y="960"/>
                    <a:pt x="330" y="720"/>
                  </a:cubicBezTo>
                  <a:cubicBezTo>
                    <a:pt x="495" y="480"/>
                    <a:pt x="742" y="240"/>
                    <a:pt x="99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7" name="Text Box 102"/>
            <p:cNvSpPr txBox="1">
              <a:spLocks noChangeAspect="1" noChangeArrowheads="1"/>
            </p:cNvSpPr>
            <p:nvPr/>
          </p:nvSpPr>
          <p:spPr bwMode="auto">
            <a:xfrm>
              <a:off x="915" y="2459"/>
              <a:ext cx="83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</p:grpSp>
      <p:grpSp>
        <p:nvGrpSpPr>
          <p:cNvPr id="9" name="Group 105"/>
          <p:cNvGrpSpPr>
            <a:grpSpLocks/>
          </p:cNvGrpSpPr>
          <p:nvPr/>
        </p:nvGrpSpPr>
        <p:grpSpPr bwMode="auto">
          <a:xfrm>
            <a:off x="609600" y="1236663"/>
            <a:ext cx="3810000" cy="2074862"/>
            <a:chOff x="336" y="864"/>
            <a:chExt cx="2400" cy="1067"/>
          </a:xfrm>
        </p:grpSpPr>
        <p:sp>
          <p:nvSpPr>
            <p:cNvPr id="58378" name="Text Box 68"/>
            <p:cNvSpPr txBox="1">
              <a:spLocks noChangeAspect="1" noChangeArrowheads="1"/>
            </p:cNvSpPr>
            <p:nvPr/>
          </p:nvSpPr>
          <p:spPr bwMode="auto">
            <a:xfrm>
              <a:off x="1687" y="1507"/>
              <a:ext cx="49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8379" name="Text Box 69"/>
            <p:cNvSpPr txBox="1">
              <a:spLocks noChangeAspect="1" noChangeArrowheads="1"/>
            </p:cNvSpPr>
            <p:nvPr/>
          </p:nvSpPr>
          <p:spPr bwMode="auto">
            <a:xfrm>
              <a:off x="897" y="1080"/>
              <a:ext cx="1031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benda putar</a:t>
              </a:r>
            </a:p>
          </p:txBody>
        </p:sp>
        <p:sp>
          <p:nvSpPr>
            <p:cNvPr id="58380" name="Oval 71"/>
            <p:cNvSpPr>
              <a:spLocks noChangeAspect="1" noChangeArrowheads="1"/>
            </p:cNvSpPr>
            <p:nvPr/>
          </p:nvSpPr>
          <p:spPr bwMode="auto">
            <a:xfrm>
              <a:off x="2017" y="1645"/>
              <a:ext cx="88" cy="14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1" name="Line 73"/>
            <p:cNvSpPr>
              <a:spLocks noChangeAspect="1" noChangeShapeType="1"/>
            </p:cNvSpPr>
            <p:nvPr/>
          </p:nvSpPr>
          <p:spPr bwMode="auto">
            <a:xfrm flipV="1">
              <a:off x="2095" y="1651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2" name="Line 74"/>
            <p:cNvSpPr>
              <a:spLocks noChangeAspect="1" noChangeShapeType="1"/>
            </p:cNvSpPr>
            <p:nvPr/>
          </p:nvSpPr>
          <p:spPr bwMode="auto">
            <a:xfrm>
              <a:off x="666" y="1062"/>
              <a:ext cx="0" cy="7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3" name="Line 75"/>
            <p:cNvSpPr>
              <a:spLocks noChangeAspect="1" noChangeShapeType="1"/>
            </p:cNvSpPr>
            <p:nvPr/>
          </p:nvSpPr>
          <p:spPr bwMode="auto">
            <a:xfrm>
              <a:off x="511" y="1731"/>
              <a:ext cx="15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4" name="Line 76"/>
            <p:cNvSpPr>
              <a:spLocks noChangeAspect="1" noChangeShapeType="1"/>
            </p:cNvSpPr>
            <p:nvPr/>
          </p:nvSpPr>
          <p:spPr bwMode="auto">
            <a:xfrm>
              <a:off x="1016" y="1145"/>
              <a:ext cx="1" cy="5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5" name="Line 77"/>
            <p:cNvSpPr>
              <a:spLocks noChangeAspect="1" noChangeShapeType="1"/>
            </p:cNvSpPr>
            <p:nvPr/>
          </p:nvSpPr>
          <p:spPr bwMode="auto">
            <a:xfrm>
              <a:off x="1802" y="990"/>
              <a:ext cx="0" cy="7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6" name="Text Box 79"/>
            <p:cNvSpPr txBox="1">
              <a:spLocks noChangeAspect="1" noChangeArrowheads="1"/>
            </p:cNvSpPr>
            <p:nvPr/>
          </p:nvSpPr>
          <p:spPr bwMode="auto">
            <a:xfrm>
              <a:off x="1559" y="1738"/>
              <a:ext cx="499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58387" name="Text Box 80"/>
            <p:cNvSpPr txBox="1">
              <a:spLocks noChangeAspect="1" noChangeArrowheads="1"/>
            </p:cNvSpPr>
            <p:nvPr/>
          </p:nvSpPr>
          <p:spPr bwMode="auto">
            <a:xfrm>
              <a:off x="772" y="1738"/>
              <a:ext cx="50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58388" name="Text Box 81"/>
            <p:cNvSpPr txBox="1">
              <a:spLocks noChangeAspect="1" noChangeArrowheads="1"/>
            </p:cNvSpPr>
            <p:nvPr/>
          </p:nvSpPr>
          <p:spPr bwMode="auto">
            <a:xfrm>
              <a:off x="336" y="1010"/>
              <a:ext cx="50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8389" name="Freeform 82"/>
            <p:cNvSpPr>
              <a:spLocks noChangeAspect="1"/>
            </p:cNvSpPr>
            <p:nvPr/>
          </p:nvSpPr>
          <p:spPr bwMode="auto">
            <a:xfrm rot="600000">
              <a:off x="919" y="1372"/>
              <a:ext cx="1009" cy="291"/>
            </a:xfrm>
            <a:custGeom>
              <a:avLst/>
              <a:gdLst>
                <a:gd name="T0" fmla="*/ 0 w 2145"/>
                <a:gd name="T1" fmla="*/ 157 h 540"/>
                <a:gd name="T2" fmla="*/ 219 w 2145"/>
                <a:gd name="T3" fmla="*/ 52 h 540"/>
                <a:gd name="T4" fmla="*/ 475 w 2145"/>
                <a:gd name="T5" fmla="*/ 0 h 540"/>
                <a:gd name="T6" fmla="*/ 0 60000 65536"/>
                <a:gd name="T7" fmla="*/ 0 60000 65536"/>
                <a:gd name="T8" fmla="*/ 0 60000 65536"/>
                <a:gd name="T9" fmla="*/ 0 w 2145"/>
                <a:gd name="T10" fmla="*/ 0 h 540"/>
                <a:gd name="T11" fmla="*/ 2145 w 2145"/>
                <a:gd name="T12" fmla="*/ 540 h 5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5" h="540">
                  <a:moveTo>
                    <a:pt x="0" y="540"/>
                  </a:moveTo>
                  <a:cubicBezTo>
                    <a:pt x="316" y="405"/>
                    <a:pt x="633" y="270"/>
                    <a:pt x="990" y="180"/>
                  </a:cubicBezTo>
                  <a:cubicBezTo>
                    <a:pt x="1347" y="90"/>
                    <a:pt x="1746" y="45"/>
                    <a:pt x="214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0" name="Freeform 84"/>
            <p:cNvSpPr>
              <a:spLocks noChangeAspect="1"/>
            </p:cNvSpPr>
            <p:nvPr/>
          </p:nvSpPr>
          <p:spPr bwMode="auto">
            <a:xfrm flipH="1" flipV="1">
              <a:off x="908" y="972"/>
              <a:ext cx="1009" cy="227"/>
            </a:xfrm>
            <a:custGeom>
              <a:avLst/>
              <a:gdLst>
                <a:gd name="T0" fmla="*/ 0 w 1815"/>
                <a:gd name="T1" fmla="*/ 105 h 420"/>
                <a:gd name="T2" fmla="*/ 255 w 1815"/>
                <a:gd name="T3" fmla="*/ 105 h 420"/>
                <a:gd name="T4" fmla="*/ 561 w 1815"/>
                <a:gd name="T5" fmla="*/ 0 h 420"/>
                <a:gd name="T6" fmla="*/ 0 60000 65536"/>
                <a:gd name="T7" fmla="*/ 0 60000 65536"/>
                <a:gd name="T8" fmla="*/ 0 60000 65536"/>
                <a:gd name="T9" fmla="*/ 0 w 1815"/>
                <a:gd name="T10" fmla="*/ 0 h 420"/>
                <a:gd name="T11" fmla="*/ 1815 w 1815"/>
                <a:gd name="T12" fmla="*/ 420 h 4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420">
                  <a:moveTo>
                    <a:pt x="0" y="360"/>
                  </a:moveTo>
                  <a:cubicBezTo>
                    <a:pt x="261" y="390"/>
                    <a:pt x="523" y="420"/>
                    <a:pt x="825" y="360"/>
                  </a:cubicBezTo>
                  <a:cubicBezTo>
                    <a:pt x="1127" y="300"/>
                    <a:pt x="1471" y="150"/>
                    <a:pt x="181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1" name="Text Box 78"/>
            <p:cNvSpPr txBox="1">
              <a:spLocks noChangeAspect="1" noChangeArrowheads="1"/>
            </p:cNvSpPr>
            <p:nvPr/>
          </p:nvSpPr>
          <p:spPr bwMode="auto">
            <a:xfrm>
              <a:off x="1792" y="864"/>
              <a:ext cx="896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(x)</a:t>
              </a:r>
            </a:p>
          </p:txBody>
        </p:sp>
        <p:sp>
          <p:nvSpPr>
            <p:cNvPr id="58392" name="Text Box 83"/>
            <p:cNvSpPr txBox="1">
              <a:spLocks noChangeAspect="1" noChangeArrowheads="1"/>
            </p:cNvSpPr>
            <p:nvPr/>
          </p:nvSpPr>
          <p:spPr bwMode="auto">
            <a:xfrm>
              <a:off x="1814" y="1299"/>
              <a:ext cx="922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(x)</a:t>
              </a:r>
            </a:p>
          </p:txBody>
        </p:sp>
      </p:grp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685800" y="3598863"/>
            <a:ext cx="33700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Y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836657" y="224135"/>
            <a:ext cx="3487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DIBATASI DUA KURVA</a:t>
            </a:r>
            <a:endParaRPr lang="en-US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/>
      <p:bldP spid="336930" grpId="0"/>
      <p:bldP spid="336931" grpId="0"/>
      <p:bldP spid="51" grpId="0"/>
      <p:bldP spid="52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6981</TotalTime>
  <Words>1420</Words>
  <Application>Microsoft Office PowerPoint</Application>
  <PresentationFormat>On-screen Show (4:3)</PresentationFormat>
  <Paragraphs>328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1_Mountain Top</vt:lpstr>
      <vt:lpstr>PERHITUNGAN LUAS </vt:lpstr>
      <vt:lpstr>PowerPoint Presentation</vt:lpstr>
      <vt:lpstr>CONTOH SOAL</vt:lpstr>
      <vt:lpstr>PowerPoint Presentation</vt:lpstr>
      <vt:lpstr>LATIHAN</vt:lpstr>
      <vt:lpstr>VOLUME BENDA PUTAR </vt:lpstr>
      <vt:lpstr>PowerPoint Presentation</vt:lpstr>
      <vt:lpstr>PowerPoint Presentation</vt:lpstr>
      <vt:lpstr>PowerPoint Presentation</vt:lpstr>
      <vt:lpstr>PowerPoint Presentation</vt:lpstr>
      <vt:lpstr>CONTOH SOAL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794</cp:revision>
  <cp:lastPrinted>2019-06-17T07:33:05Z</cp:lastPrinted>
  <dcterms:created xsi:type="dcterms:W3CDTF">2003-09-17T10:33:32Z</dcterms:created>
  <dcterms:modified xsi:type="dcterms:W3CDTF">2023-05-15T07:15:56Z</dcterms:modified>
</cp:coreProperties>
</file>