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65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293844-84A0-47D9-813B-5D633A989C11}" type="datetimeFigureOut">
              <a:rPr lang="en-US" smtClean="0"/>
              <a:t>5/29/2021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6BAE26-9790-48E7-8B81-79160C3FFD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10561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EEC58D-F2CE-4068-AC2A-3BF85BF5EB08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EEC58D-F2CE-4068-AC2A-3BF85BF5EB08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EEC58D-F2CE-4068-AC2A-3BF85BF5EB08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EEC58D-F2CE-4068-AC2A-3BF85BF5EB08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EEC58D-F2CE-4068-AC2A-3BF85BF5EB08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EEC58D-F2CE-4068-AC2A-3BF85BF5EB08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EEC58D-F2CE-4068-AC2A-3BF85BF5EB08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4436312-C4E5-4B5C-812D-406210E449BD}" type="datetimeFigureOut">
              <a:rPr lang="en-US" smtClean="0"/>
              <a:t>5/29/2021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400F8492-89DE-49DA-AC85-69BBE6E0E83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4436312-C4E5-4B5C-812D-406210E449BD}" type="datetimeFigureOut">
              <a:rPr lang="en-US" smtClean="0"/>
              <a:t>5/29/2021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0F8492-89DE-49DA-AC85-69BBE6E0E83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4436312-C4E5-4B5C-812D-406210E449BD}" type="datetimeFigureOut">
              <a:rPr lang="en-US" smtClean="0"/>
              <a:t>5/29/2021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0F8492-89DE-49DA-AC85-69BBE6E0E83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4436312-C4E5-4B5C-812D-406210E449BD}" type="datetimeFigureOut">
              <a:rPr lang="en-US" smtClean="0"/>
              <a:t>5/29/2021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0F8492-89DE-49DA-AC85-69BBE6E0E83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4436312-C4E5-4B5C-812D-406210E449BD}" type="datetimeFigureOut">
              <a:rPr lang="en-US" smtClean="0"/>
              <a:t>5/29/2021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0F8492-89DE-49DA-AC85-69BBE6E0E839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4436312-C4E5-4B5C-812D-406210E449BD}" type="datetimeFigureOut">
              <a:rPr lang="en-US" smtClean="0"/>
              <a:t>5/29/2021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0F8492-89DE-49DA-AC85-69BBE6E0E83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4436312-C4E5-4B5C-812D-406210E449BD}" type="datetimeFigureOut">
              <a:rPr lang="en-US" smtClean="0"/>
              <a:t>5/29/2021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0F8492-89DE-49DA-AC85-69BBE6E0E83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4436312-C4E5-4B5C-812D-406210E449BD}" type="datetimeFigureOut">
              <a:rPr lang="en-US" smtClean="0"/>
              <a:t>5/29/2021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0F8492-89DE-49DA-AC85-69BBE6E0E839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4436312-C4E5-4B5C-812D-406210E449BD}" type="datetimeFigureOut">
              <a:rPr lang="en-US" smtClean="0"/>
              <a:t>5/29/2021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0F8492-89DE-49DA-AC85-69BBE6E0E83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D4436312-C4E5-4B5C-812D-406210E449BD}" type="datetimeFigureOut">
              <a:rPr lang="en-US" smtClean="0"/>
              <a:t>5/29/2021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00F8492-89DE-49DA-AC85-69BBE6E0E83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4436312-C4E5-4B5C-812D-406210E449BD}" type="datetimeFigureOut">
              <a:rPr lang="en-US" smtClean="0"/>
              <a:t>5/29/2021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400F8492-89DE-49DA-AC85-69BBE6E0E839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D4436312-C4E5-4B5C-812D-406210E449BD}" type="datetimeFigureOut">
              <a:rPr lang="en-US" smtClean="0"/>
              <a:t>5/29/2021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400F8492-89DE-49DA-AC85-69BBE6E0E83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12"/>
          <p:cNvSpPr txBox="1">
            <a:spLocks/>
          </p:cNvSpPr>
          <p:nvPr/>
        </p:nvSpPr>
        <p:spPr>
          <a:xfrm>
            <a:off x="2204328" y="578344"/>
            <a:ext cx="6440420" cy="13681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500" b="1" dirty="0" smtClean="0">
                <a:solidFill>
                  <a:schemeClr val="accent4">
                    <a:lumMod val="75000"/>
                  </a:schemeClr>
                </a:solidFill>
                <a:latin typeface="Algerian" pitchFamily="82" charset="0"/>
              </a:rPr>
              <a:t>KATA DASAR, IMBUHAN, GABUNGAN KATA, </a:t>
            </a:r>
          </a:p>
          <a:p>
            <a:pPr algn="ctr"/>
            <a:r>
              <a:rPr lang="en-US" sz="3500" b="1" dirty="0" smtClean="0">
                <a:solidFill>
                  <a:schemeClr val="accent4">
                    <a:lumMod val="75000"/>
                  </a:schemeClr>
                </a:solidFill>
                <a:latin typeface="Algerian" pitchFamily="82" charset="0"/>
              </a:rPr>
              <a:t>DAN PEMENGGALAN KATA</a:t>
            </a:r>
            <a:endParaRPr lang="en-US" sz="3500" b="1" dirty="0">
              <a:solidFill>
                <a:schemeClr val="accent4">
                  <a:lumMod val="75000"/>
                </a:schemeClr>
              </a:solidFill>
              <a:latin typeface="Algerian" pitchFamily="82" charset="0"/>
            </a:endParaRPr>
          </a:p>
        </p:txBody>
      </p:sp>
      <p:sp>
        <p:nvSpPr>
          <p:cNvPr id="5" name="Text Placeholder 13"/>
          <p:cNvSpPr txBox="1">
            <a:spLocks/>
          </p:cNvSpPr>
          <p:nvPr/>
        </p:nvSpPr>
        <p:spPr>
          <a:xfrm>
            <a:off x="2843808" y="2571750"/>
            <a:ext cx="4462532" cy="5040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 err="1" smtClean="0">
                <a:solidFill>
                  <a:schemeClr val="accent4">
                    <a:lumMod val="75000"/>
                  </a:schemeClr>
                </a:solidFill>
              </a:rPr>
              <a:t>Oleh</a:t>
            </a:r>
            <a:r>
              <a:rPr lang="en-US" sz="2800" b="1" dirty="0" smtClean="0">
                <a:solidFill>
                  <a:schemeClr val="accent4">
                    <a:lumMod val="75000"/>
                  </a:schemeClr>
                </a:solidFill>
              </a:rPr>
              <a:t>: </a:t>
            </a:r>
            <a:r>
              <a:rPr lang="en-US" sz="2800" b="1" dirty="0" err="1" smtClean="0">
                <a:solidFill>
                  <a:schemeClr val="accent4">
                    <a:lumMod val="75000"/>
                  </a:schemeClr>
                </a:solidFill>
              </a:rPr>
              <a:t>Destiani</a:t>
            </a:r>
            <a:r>
              <a:rPr lang="en-US" sz="2800" b="1" dirty="0" smtClean="0">
                <a:solidFill>
                  <a:schemeClr val="accent4">
                    <a:lumMod val="75000"/>
                  </a:schemeClr>
                </a:solidFill>
              </a:rPr>
              <a:t>, </a:t>
            </a:r>
            <a:r>
              <a:rPr lang="en-US" sz="2800" b="1" dirty="0" err="1" smtClean="0">
                <a:solidFill>
                  <a:schemeClr val="accent4">
                    <a:lumMod val="75000"/>
                  </a:schemeClr>
                </a:solidFill>
              </a:rPr>
              <a:t>M.Pd</a:t>
            </a:r>
            <a:r>
              <a:rPr lang="en-US" sz="2800" b="1" dirty="0" smtClean="0">
                <a:solidFill>
                  <a:schemeClr val="accent4">
                    <a:lumMod val="75000"/>
                  </a:schemeClr>
                </a:solidFill>
              </a:rPr>
              <a:t>.</a:t>
            </a:r>
          </a:p>
          <a:p>
            <a:endParaRPr lang="en-US" sz="2800" dirty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6" name="Picture 5" descr="LogoUnil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523560"/>
            <a:ext cx="1520760" cy="14777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875996" y="3935378"/>
            <a:ext cx="6768752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500" b="1" dirty="0" smtClean="0">
                <a:solidFill>
                  <a:schemeClr val="accent4">
                    <a:lumMod val="75000"/>
                  </a:schemeClr>
                </a:solidFill>
              </a:rPr>
              <a:t>BADAN PENGELOLA MATA KULIAH UMUM</a:t>
            </a:r>
          </a:p>
          <a:p>
            <a:endParaRPr lang="en-US" sz="2500" b="1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395556" y="4373260"/>
            <a:ext cx="513953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solidFill>
                  <a:schemeClr val="accent4">
                    <a:lumMod val="75000"/>
                  </a:schemeClr>
                </a:solidFill>
                <a:latin typeface="Algerian" pitchFamily="82" charset="0"/>
              </a:rPr>
              <a:t>UNIVERSITAS LAMPUNG</a:t>
            </a:r>
            <a:endParaRPr lang="en-US" sz="3200" dirty="0">
              <a:solidFill>
                <a:schemeClr val="accent4">
                  <a:lumMod val="75000"/>
                </a:schemeClr>
              </a:solidFill>
              <a:latin typeface="Algerian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79431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prstGeom prst="round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>
              <a:buNone/>
            </a:pPr>
            <a:r>
              <a:rPr lang="en-US" dirty="0" smtClean="0"/>
              <a:t>	</a:t>
            </a:r>
            <a:r>
              <a:rPr lang="id-ID" dirty="0" smtClean="0"/>
              <a:t>Kata yang berupa kata dasar ditulis sebagai suatu kesatuan.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id-ID" dirty="0" smtClean="0"/>
              <a:t>Misalnya:</a:t>
            </a:r>
            <a:endParaRPr lang="en-US" dirty="0" smtClean="0"/>
          </a:p>
          <a:p>
            <a:pPr marL="624078" indent="-514350">
              <a:buAutoNum type="arabicPeriod"/>
            </a:pPr>
            <a:r>
              <a:rPr lang="en-US" dirty="0" err="1" smtClean="0"/>
              <a:t>Kampus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r>
              <a:rPr lang="en-US" dirty="0" smtClean="0"/>
              <a:t> di Lampung. </a:t>
            </a:r>
            <a:endParaRPr lang="en-US" dirty="0"/>
          </a:p>
          <a:p>
            <a:pPr marL="624078" indent="-514350">
              <a:buAutoNum type="arabicPeriod"/>
            </a:pPr>
            <a:r>
              <a:rPr lang="id-ID" dirty="0" smtClean="0"/>
              <a:t>Ibu sangat mengharapkan keberhasilanmu.</a:t>
            </a:r>
            <a:endParaRPr lang="en-US" dirty="0"/>
          </a:p>
          <a:p>
            <a:pPr marL="624078" indent="-514350">
              <a:buAutoNum type="arabicPeriod"/>
            </a:pPr>
            <a:r>
              <a:rPr lang="id-ID" dirty="0" smtClean="0"/>
              <a:t>Kantor pajak penuh sesak.</a:t>
            </a:r>
            <a:endParaRPr lang="en-US" dirty="0"/>
          </a:p>
          <a:p>
            <a:pPr marL="624078" indent="-514350">
              <a:buAutoNum type="arabicPeriod"/>
            </a:pPr>
            <a:r>
              <a:rPr lang="id-ID" dirty="0" smtClean="0"/>
              <a:t>Dia bertemu dengan kawannya di kantor pos.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b="1" dirty="0" smtClean="0"/>
              <a:t>Kata Dasar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404860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000"/>
                            </p:stCondLst>
                            <p:childTnLst>
                              <p:par>
                                <p:cTn id="3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311808"/>
          </a:xfrm>
          <a:prstGeom prst="round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buNone/>
            </a:pPr>
            <a:r>
              <a:rPr lang="id-ID" sz="2000" dirty="0" smtClean="0"/>
              <a:t> </a:t>
            </a:r>
            <a:r>
              <a:rPr lang="en-US" sz="2000" dirty="0" smtClean="0"/>
              <a:t>1.a. </a:t>
            </a:r>
            <a:r>
              <a:rPr lang="id-ID" sz="2000" dirty="0" smtClean="0"/>
              <a:t> </a:t>
            </a:r>
            <a:r>
              <a:rPr lang="en-US" sz="2000" dirty="0" smtClean="0"/>
              <a:t>	</a:t>
            </a:r>
            <a:r>
              <a:rPr lang="id-ID" sz="2000" dirty="0" smtClean="0"/>
              <a:t>Imbuhan (awalan, sisipan, akhiran) ditulis serangkai dengan </a:t>
            </a:r>
            <a:r>
              <a:rPr lang="en-US" sz="2000" dirty="0" smtClean="0"/>
              <a:t>	</a:t>
            </a:r>
            <a:r>
              <a:rPr lang="id-ID" sz="2000" dirty="0" smtClean="0"/>
              <a:t>bentuk </a:t>
            </a:r>
            <a:r>
              <a:rPr lang="en-US" sz="2000" dirty="0" smtClean="0"/>
              <a:t>  </a:t>
            </a:r>
            <a:r>
              <a:rPr lang="id-ID" sz="2000" dirty="0" smtClean="0"/>
              <a:t>dasarnya.</a:t>
            </a: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		</a:t>
            </a:r>
            <a:r>
              <a:rPr lang="id-ID" sz="2000" dirty="0" smtClean="0"/>
              <a:t>Misalnya:</a:t>
            </a:r>
            <a:r>
              <a:rPr lang="en-US" sz="2000" dirty="0" smtClean="0"/>
              <a:t>	</a:t>
            </a:r>
            <a:r>
              <a:rPr lang="en-US" sz="2000" i="1" dirty="0" err="1" smtClean="0"/>
              <a:t>mem</a:t>
            </a:r>
            <a:r>
              <a:rPr lang="en-US" sz="2000" dirty="0" err="1" smtClean="0"/>
              <a:t>beli</a:t>
            </a:r>
            <a:endParaRPr lang="en-US" sz="2000" dirty="0" smtClean="0"/>
          </a:p>
          <a:p>
            <a:pPr>
              <a:buNone/>
            </a:pPr>
            <a:r>
              <a:rPr lang="id-ID" sz="2000" dirty="0" smtClean="0"/>
              <a:t>		</a:t>
            </a:r>
            <a:r>
              <a:rPr lang="en-US" sz="2000" dirty="0" smtClean="0"/>
              <a:t>		</a:t>
            </a:r>
            <a:r>
              <a:rPr lang="en-US" sz="2000" i="1" dirty="0" err="1" smtClean="0"/>
              <a:t>di</a:t>
            </a:r>
            <a:r>
              <a:rPr lang="en-US" sz="2000" dirty="0" err="1" smtClean="0"/>
              <a:t>produksi</a:t>
            </a:r>
            <a:endParaRPr lang="en-US" sz="2000" dirty="0" smtClean="0"/>
          </a:p>
          <a:p>
            <a:pPr>
              <a:buNone/>
            </a:pPr>
            <a:r>
              <a:rPr lang="id-ID" sz="2000" dirty="0" smtClean="0"/>
              <a:t>		</a:t>
            </a:r>
            <a:r>
              <a:rPr lang="en-US" sz="2000" dirty="0" smtClean="0"/>
              <a:t>		</a:t>
            </a:r>
            <a:r>
              <a:rPr lang="en-US" sz="2000" i="1" dirty="0" err="1" smtClean="0"/>
              <a:t>per</a:t>
            </a:r>
            <a:r>
              <a:rPr lang="en-US" sz="2000" dirty="0" err="1" smtClean="0"/>
              <a:t>dagang</a:t>
            </a:r>
            <a:r>
              <a:rPr lang="en-US" sz="2000" i="1" dirty="0" err="1" smtClean="0"/>
              <a:t>an</a:t>
            </a: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	</a:t>
            </a:r>
            <a:r>
              <a:rPr lang="id-ID" sz="2000" dirty="0" smtClean="0"/>
              <a:t>		</a:t>
            </a: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	</a:t>
            </a:r>
            <a:r>
              <a:rPr lang="id-ID" sz="2000" dirty="0" smtClean="0"/>
              <a:t>b. </a:t>
            </a:r>
            <a:r>
              <a:rPr lang="en-US" sz="2000" dirty="0" smtClean="0"/>
              <a:t>	</a:t>
            </a:r>
            <a:r>
              <a:rPr lang="id-ID" sz="2000" dirty="0" smtClean="0"/>
              <a:t> Imbuhan dirangkaikan dengan tanda hubung jika ditambahkan </a:t>
            </a:r>
            <a:r>
              <a:rPr lang="en-US" sz="2000" dirty="0" smtClean="0"/>
              <a:t>	</a:t>
            </a:r>
            <a:r>
              <a:rPr lang="id-ID" sz="2000" dirty="0" smtClean="0"/>
              <a:t>pada bentuk singkatan atau kata dasar yang bukan bahasa </a:t>
            </a:r>
            <a:r>
              <a:rPr lang="en-US" sz="2000" dirty="0" smtClean="0"/>
              <a:t>	</a:t>
            </a:r>
            <a:r>
              <a:rPr lang="id-ID" sz="2000" dirty="0" smtClean="0"/>
              <a:t>Indonesia.</a:t>
            </a: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	</a:t>
            </a:r>
            <a:r>
              <a:rPr lang="id-ID" sz="2000" dirty="0" smtClean="0"/>
              <a:t>	Misalnya:</a:t>
            </a: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	</a:t>
            </a:r>
            <a:r>
              <a:rPr lang="id-ID" sz="2000" dirty="0" smtClean="0"/>
              <a:t>		</a:t>
            </a:r>
            <a:r>
              <a:rPr lang="en-US" sz="2000" dirty="0" smtClean="0"/>
              <a:t>	</a:t>
            </a:r>
            <a:r>
              <a:rPr lang="id-ID" sz="2000" i="1" dirty="0" smtClean="0"/>
              <a:t>mem</a:t>
            </a:r>
            <a:r>
              <a:rPr lang="id-ID" sz="2000" dirty="0" smtClean="0"/>
              <a:t>-PHK-</a:t>
            </a:r>
            <a:r>
              <a:rPr lang="id-ID" sz="2000" i="1" dirty="0" smtClean="0"/>
              <a:t>kan</a:t>
            </a: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	</a:t>
            </a:r>
            <a:r>
              <a:rPr lang="id-ID" sz="2000" dirty="0" smtClean="0"/>
              <a:t>		</a:t>
            </a:r>
            <a:r>
              <a:rPr lang="en-US" sz="2000" dirty="0" smtClean="0"/>
              <a:t>	</a:t>
            </a:r>
            <a:r>
              <a:rPr lang="id-ID" sz="2000" i="1" dirty="0" smtClean="0"/>
              <a:t>di</a:t>
            </a:r>
            <a:r>
              <a:rPr lang="id-ID" sz="2000" dirty="0" smtClean="0"/>
              <a:t>-PTU-</a:t>
            </a:r>
            <a:r>
              <a:rPr lang="id-ID" sz="2000" i="1" dirty="0" smtClean="0"/>
              <a:t>kan</a:t>
            </a: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	</a:t>
            </a:r>
            <a:r>
              <a:rPr lang="id-ID" sz="2000" dirty="0" smtClean="0"/>
              <a:t>		</a:t>
            </a:r>
            <a:r>
              <a:rPr lang="en-US" sz="2000" dirty="0" smtClean="0"/>
              <a:t>	</a:t>
            </a:r>
            <a:r>
              <a:rPr lang="id-ID" sz="2000" dirty="0" smtClean="0"/>
              <a:t>di-</a:t>
            </a:r>
            <a:r>
              <a:rPr lang="id-ID" sz="2000" i="1" dirty="0" smtClean="0"/>
              <a:t>upgrade</a:t>
            </a:r>
            <a:endParaRPr lang="en-US" sz="2000" i="1" dirty="0" smtClean="0"/>
          </a:p>
          <a:p>
            <a:pPr>
              <a:buNone/>
            </a:pPr>
            <a:r>
              <a:rPr lang="en-US" sz="2000" i="1" dirty="0" smtClean="0"/>
              <a:t>	</a:t>
            </a:r>
            <a:r>
              <a:rPr lang="id-ID" sz="2000" i="1" dirty="0" smtClean="0"/>
              <a:t>		</a:t>
            </a:r>
            <a:r>
              <a:rPr lang="en-US" sz="2000" i="1" dirty="0" smtClean="0"/>
              <a:t>	</a:t>
            </a:r>
            <a:r>
              <a:rPr lang="id-ID" sz="2000" i="1" dirty="0" smtClean="0"/>
              <a:t>me-recall</a:t>
            </a:r>
            <a:endParaRPr lang="en-US" sz="2000" dirty="0" smtClean="0"/>
          </a:p>
          <a:p>
            <a:pPr>
              <a:buNone/>
            </a:pPr>
            <a:endParaRPr lang="en-US" sz="2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id-ID" b="1" dirty="0" smtClean="0"/>
              <a:t>Kata Turunan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449700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6248400"/>
          </a:xfrm>
          <a:prstGeom prst="round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id-ID" dirty="0" smtClean="0"/>
              <a:t>2.  Jika bentuk dasarnya berupa gabungan kata, awalan atau akhiran ditulis serangkai dengan kata yang langsung mengikuti atau mendahuluinya.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	</a:t>
            </a:r>
            <a:r>
              <a:rPr lang="id-ID" dirty="0" smtClean="0"/>
              <a:t>Misalnya:</a:t>
            </a:r>
            <a:endParaRPr lang="en-US" dirty="0" smtClean="0"/>
          </a:p>
          <a:p>
            <a:pPr>
              <a:buNone/>
            </a:pPr>
            <a:r>
              <a:rPr lang="en-US" i="1" dirty="0" smtClean="0"/>
              <a:t>		</a:t>
            </a:r>
            <a:r>
              <a:rPr lang="id-ID" i="1" dirty="0" smtClean="0"/>
              <a:t>ber</a:t>
            </a:r>
            <a:r>
              <a:rPr lang="id-ID" dirty="0" smtClean="0"/>
              <a:t>tepuk tangan		</a:t>
            </a:r>
            <a:endParaRPr lang="en-US" dirty="0" smtClean="0"/>
          </a:p>
          <a:p>
            <a:pPr>
              <a:buNone/>
            </a:pPr>
            <a:r>
              <a:rPr lang="id-ID" dirty="0" smtClean="0"/>
              <a:t>		garis bawah</a:t>
            </a:r>
            <a:r>
              <a:rPr lang="id-ID" i="1" dirty="0" smtClean="0"/>
              <a:t>i</a:t>
            </a:r>
            <a:endParaRPr lang="en-US" dirty="0" smtClean="0"/>
          </a:p>
          <a:p>
            <a:pPr>
              <a:buNone/>
            </a:pPr>
            <a:r>
              <a:rPr lang="id-ID" i="1" dirty="0" smtClean="0"/>
              <a:t>		</a:t>
            </a:r>
            <a:r>
              <a:rPr lang="id-ID" dirty="0" smtClean="0"/>
              <a:t> </a:t>
            </a:r>
            <a:endParaRPr lang="en-US" dirty="0" smtClean="0"/>
          </a:p>
          <a:p>
            <a:pPr>
              <a:buNone/>
            </a:pPr>
            <a:r>
              <a:rPr lang="id-ID" dirty="0" smtClean="0"/>
              <a:t>3.  Jika bentuk dasar yang berupa gabungan kata mendapat awalan dan akhiran sekaligus, unsur gabungan kata itu ditulis serangkai.</a:t>
            </a:r>
            <a:endParaRPr lang="en-US" dirty="0" smtClean="0"/>
          </a:p>
          <a:p>
            <a:pPr>
              <a:buNone/>
            </a:pPr>
            <a:r>
              <a:rPr lang="id-ID" dirty="0" smtClean="0"/>
              <a:t>	Misalnya:</a:t>
            </a:r>
            <a:endParaRPr lang="en-US" dirty="0" smtClean="0"/>
          </a:p>
          <a:p>
            <a:pPr>
              <a:buNone/>
            </a:pPr>
            <a:r>
              <a:rPr lang="id-ID" dirty="0" smtClean="0"/>
              <a:t>		</a:t>
            </a:r>
            <a:r>
              <a:rPr lang="id-ID" i="1" dirty="0" smtClean="0"/>
              <a:t>di</a:t>
            </a:r>
            <a:r>
              <a:rPr lang="id-ID" dirty="0" smtClean="0"/>
              <a:t>lipatganda</a:t>
            </a:r>
            <a:r>
              <a:rPr lang="id-ID" i="1" dirty="0" smtClean="0"/>
              <a:t>kan</a:t>
            </a:r>
            <a:endParaRPr lang="en-US" dirty="0" smtClean="0"/>
          </a:p>
          <a:p>
            <a:pPr>
              <a:buNone/>
            </a:pPr>
            <a:r>
              <a:rPr lang="id-ID" dirty="0" smtClean="0"/>
              <a:t>   		</a:t>
            </a:r>
            <a:r>
              <a:rPr lang="id-ID" i="1" dirty="0" smtClean="0"/>
              <a:t>meng</a:t>
            </a:r>
            <a:r>
              <a:rPr lang="id-ID" dirty="0" smtClean="0"/>
              <a:t>garisbawah</a:t>
            </a:r>
            <a:r>
              <a:rPr lang="id-ID" i="1" dirty="0" smtClean="0"/>
              <a:t>i</a:t>
            </a:r>
            <a:endParaRPr lang="en-US" dirty="0" smtClean="0"/>
          </a:p>
          <a:p>
            <a:pPr>
              <a:buNone/>
            </a:pPr>
            <a:r>
              <a:rPr lang="id-ID" i="1" dirty="0" smtClean="0"/>
              <a:t> </a:t>
            </a:r>
            <a:endParaRPr lang="en-US" dirty="0" smtClean="0"/>
          </a:p>
          <a:p>
            <a:pPr>
              <a:buNone/>
            </a:pPr>
            <a:r>
              <a:rPr lang="id-ID" dirty="0" smtClean="0"/>
              <a:t>4.  Jika salah satu unsur gabungan kata hanya dipakai dalam kombinasi, gabungan kata  itu ditulis serangkai.</a:t>
            </a:r>
            <a:endParaRPr lang="en-US" dirty="0" smtClean="0"/>
          </a:p>
          <a:p>
            <a:pPr>
              <a:buNone/>
            </a:pPr>
            <a:r>
              <a:rPr lang="id-ID" dirty="0" smtClean="0"/>
              <a:t>	Misalnya:</a:t>
            </a:r>
            <a:endParaRPr lang="en-US" dirty="0" smtClean="0"/>
          </a:p>
          <a:p>
            <a:pPr>
              <a:buNone/>
            </a:pPr>
            <a:r>
              <a:rPr lang="id-ID" dirty="0" smtClean="0"/>
              <a:t>		</a:t>
            </a:r>
            <a:r>
              <a:rPr lang="id-ID" i="1" dirty="0" smtClean="0"/>
              <a:t>adi</a:t>
            </a:r>
            <a:r>
              <a:rPr lang="id-ID" dirty="0" smtClean="0"/>
              <a:t>pati</a:t>
            </a:r>
            <a:endParaRPr lang="en-US" dirty="0" smtClean="0"/>
          </a:p>
          <a:p>
            <a:pPr>
              <a:buNone/>
            </a:pPr>
            <a:r>
              <a:rPr lang="id-ID" dirty="0" smtClean="0"/>
              <a:t>		</a:t>
            </a:r>
            <a:r>
              <a:rPr lang="id-ID" i="1" dirty="0" smtClean="0"/>
              <a:t>aero</a:t>
            </a:r>
            <a:r>
              <a:rPr lang="id-ID" dirty="0" smtClean="0"/>
              <a:t>dinamika				</a:t>
            </a:r>
            <a:endParaRPr lang="en-US" dirty="0" smtClean="0"/>
          </a:p>
          <a:p>
            <a:pPr>
              <a:buNone/>
            </a:pPr>
            <a:r>
              <a:rPr lang="id-ID" dirty="0" smtClean="0"/>
              <a:t>		</a:t>
            </a:r>
            <a:r>
              <a:rPr lang="id-ID" i="1" dirty="0" smtClean="0"/>
              <a:t>kos</a:t>
            </a:r>
            <a:r>
              <a:rPr lang="id-ID" dirty="0" smtClean="0"/>
              <a:t>ponsor			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606738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5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5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5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5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6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6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6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6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7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7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8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562600"/>
          </a:xfrm>
          <a:prstGeom prst="roundRect">
            <a:avLst/>
          </a:prstGeom>
          <a:ln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id-ID" sz="2000" dirty="0" smtClean="0"/>
              <a:t>1. </a:t>
            </a:r>
            <a:r>
              <a:rPr lang="en-US" sz="2000" dirty="0" smtClean="0"/>
              <a:t>  </a:t>
            </a:r>
            <a:r>
              <a:rPr lang="id-ID" sz="2000" dirty="0" smtClean="0"/>
              <a:t>Bentuk ulang ditulis dengan menggunakan tanda hubung di antara unsur-unsurnya.</a:t>
            </a: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	</a:t>
            </a:r>
            <a:r>
              <a:rPr lang="en-US" sz="2000" dirty="0" err="1" smtClean="0"/>
              <a:t>Misalnya</a:t>
            </a:r>
            <a:r>
              <a:rPr lang="en-US" sz="2000" dirty="0" smtClean="0"/>
              <a:t> :</a:t>
            </a:r>
            <a:r>
              <a:rPr lang="id-ID" sz="2000" dirty="0" smtClean="0"/>
              <a:t>	</a:t>
            </a:r>
            <a:r>
              <a:rPr lang="en-US" sz="2000" dirty="0" smtClean="0"/>
              <a:t>Rata-rata		</a:t>
            </a:r>
            <a:r>
              <a:rPr lang="id-ID" sz="2000" dirty="0" smtClean="0"/>
              <a:t>tukar-menukar</a:t>
            </a:r>
            <a:endParaRPr lang="en-US" sz="2000" dirty="0" smtClean="0"/>
          </a:p>
          <a:p>
            <a:pPr>
              <a:buNone/>
            </a:pPr>
            <a:r>
              <a:rPr lang="id-ID" sz="2000" dirty="0" smtClean="0"/>
              <a:t>	</a:t>
            </a:r>
            <a:r>
              <a:rPr lang="en-US" sz="2000" dirty="0" smtClean="0"/>
              <a:t>		</a:t>
            </a:r>
            <a:r>
              <a:rPr lang="en-US" sz="2000" dirty="0" err="1" smtClean="0"/>
              <a:t>Pinjam-meminjam</a:t>
            </a:r>
            <a:r>
              <a:rPr lang="en-US" sz="2000" dirty="0" smtClean="0"/>
              <a:t>	</a:t>
            </a:r>
            <a:r>
              <a:rPr lang="id-ID" sz="2000" dirty="0" smtClean="0"/>
              <a:t>terus-menerus</a:t>
            </a:r>
            <a:endParaRPr lang="en-US" sz="2000" dirty="0" smtClean="0"/>
          </a:p>
          <a:p>
            <a:pPr>
              <a:buNone/>
            </a:pPr>
            <a:r>
              <a:rPr lang="id-ID" sz="2000" dirty="0" smtClean="0"/>
              <a:t>		</a:t>
            </a:r>
            <a:r>
              <a:rPr lang="en-US" sz="2000" dirty="0" smtClean="0"/>
              <a:t>	</a:t>
            </a:r>
            <a:r>
              <a:rPr lang="en-US" sz="2000" dirty="0" err="1" smtClean="0"/>
              <a:t>Saham-saham</a:t>
            </a:r>
            <a:r>
              <a:rPr lang="en-US" sz="2000" dirty="0" smtClean="0"/>
              <a:t>		</a:t>
            </a:r>
            <a:r>
              <a:rPr lang="id-ID" sz="2000" dirty="0" smtClean="0"/>
              <a:t>serba-serbi</a:t>
            </a:r>
            <a:endParaRPr lang="en-US" sz="2000" dirty="0" smtClean="0"/>
          </a:p>
          <a:p>
            <a:pPr>
              <a:buNone/>
            </a:pPr>
            <a:r>
              <a:rPr lang="id-ID" sz="2000" dirty="0" smtClean="0"/>
              <a:t>		</a:t>
            </a:r>
            <a:endParaRPr lang="en-US" sz="2000" dirty="0" smtClean="0"/>
          </a:p>
          <a:p>
            <a:pPr>
              <a:buNone/>
            </a:pPr>
            <a:r>
              <a:rPr lang="id-ID" sz="2000" dirty="0" smtClean="0"/>
              <a:t>2.  Awalan adan akhiran ditulis serangkai dengan bentuk ulang.</a:t>
            </a: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	</a:t>
            </a:r>
            <a:r>
              <a:rPr lang="en-US" sz="2000" dirty="0" err="1" smtClean="0"/>
              <a:t>Misalnya</a:t>
            </a:r>
            <a:r>
              <a:rPr lang="en-US" sz="2000" dirty="0" smtClean="0"/>
              <a:t> : 	    </a:t>
            </a:r>
            <a:r>
              <a:rPr lang="en-US" sz="2000" dirty="0" err="1" smtClean="0"/>
              <a:t>merata-ratakan</a:t>
            </a:r>
            <a:endParaRPr lang="en-US" sz="2000" dirty="0" smtClean="0"/>
          </a:p>
          <a:p>
            <a:pPr>
              <a:buNone/>
            </a:pPr>
            <a:r>
              <a:rPr lang="id-ID" sz="2000" dirty="0" smtClean="0"/>
              <a:t>		 </a:t>
            </a:r>
            <a:r>
              <a:rPr lang="en-US" sz="2000" dirty="0" smtClean="0"/>
              <a:t>	</a:t>
            </a:r>
            <a:r>
              <a:rPr lang="id-ID" sz="2000" dirty="0" smtClean="0"/>
              <a:t>    perundang-undangan</a:t>
            </a:r>
            <a:endParaRPr lang="en-US" sz="2000" dirty="0" smtClean="0"/>
          </a:p>
          <a:p>
            <a:pPr>
              <a:buNone/>
            </a:pPr>
            <a:r>
              <a:rPr lang="id-ID" sz="2000" dirty="0" smtClean="0"/>
              <a:t>		  </a:t>
            </a:r>
            <a:r>
              <a:rPr lang="en-US" sz="2000" dirty="0" smtClean="0"/>
              <a:t>	</a:t>
            </a:r>
            <a:r>
              <a:rPr lang="id-ID" sz="2000" dirty="0" smtClean="0"/>
              <a:t>    melambai-lambaikan</a:t>
            </a:r>
            <a:endParaRPr lang="en-US" sz="2000" dirty="0" smtClean="0"/>
          </a:p>
          <a:p>
            <a:pPr>
              <a:buNone/>
            </a:pPr>
            <a:r>
              <a:rPr lang="id-ID" sz="2000" dirty="0" smtClean="0"/>
              <a:t>		   </a:t>
            </a:r>
            <a:r>
              <a:rPr lang="en-US" sz="2000" dirty="0" smtClean="0"/>
              <a:t>	</a:t>
            </a:r>
            <a:r>
              <a:rPr lang="id-ID" sz="2000" dirty="0" smtClean="0"/>
              <a:t> </a:t>
            </a:r>
            <a:r>
              <a:rPr lang="en-US" sz="2000" dirty="0" smtClean="0"/>
              <a:t> </a:t>
            </a:r>
            <a:r>
              <a:rPr lang="id-ID" sz="2000" dirty="0" smtClean="0"/>
              <a:t>  dibesar-besarkan</a:t>
            </a:r>
            <a:endParaRPr lang="en-US" sz="2000" dirty="0" smtClean="0"/>
          </a:p>
          <a:p>
            <a:pPr>
              <a:buNone/>
            </a:pPr>
            <a:r>
              <a:rPr lang="id-ID" sz="2000" dirty="0" smtClean="0"/>
              <a:t>		    </a:t>
            </a:r>
            <a:r>
              <a:rPr lang="en-US" sz="2000" dirty="0" smtClean="0"/>
              <a:t>	</a:t>
            </a:r>
            <a:r>
              <a:rPr lang="id-ID" sz="2000" dirty="0" smtClean="0"/>
              <a:t> </a:t>
            </a:r>
            <a:r>
              <a:rPr lang="en-US" sz="2000" dirty="0" smtClean="0"/>
              <a:t> </a:t>
            </a:r>
            <a:r>
              <a:rPr lang="id-ID" sz="2000" dirty="0" smtClean="0"/>
              <a:t> memata-matai</a:t>
            </a:r>
            <a:endParaRPr lang="en-US" sz="2000" dirty="0" smtClean="0"/>
          </a:p>
          <a:p>
            <a:endParaRPr lang="en-US" sz="20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id-ID" b="1" dirty="0" smtClean="0"/>
              <a:t>Bentuk Ulang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8" name="Picture 7" descr="ag00526_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4267200"/>
            <a:ext cx="2514600" cy="22329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227835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2000"/>
                            </p:stCondLst>
                            <p:childTnLst>
                              <p:par>
                                <p:cTn id="28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500"/>
                            </p:stCondLst>
                            <p:childTnLst>
                              <p:par>
                                <p:cTn id="34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3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3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000"/>
                            </p:stCondLst>
                            <p:childTnLst>
                              <p:par>
                                <p:cTn id="40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3500"/>
                            </p:stCondLst>
                            <p:childTnLst>
                              <p:par>
                                <p:cTn id="46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4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4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4000"/>
                            </p:stCondLst>
                            <p:childTnLst>
                              <p:par>
                                <p:cTn id="52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5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4500"/>
                            </p:stCondLst>
                            <p:childTnLst>
                              <p:par>
                                <p:cTn id="58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6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6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0"/>
                            </p:stCondLst>
                            <p:childTnLst>
                              <p:par>
                                <p:cTn id="64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6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6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500"/>
                            </p:stCondLst>
                            <p:childTnLst>
                              <p:par>
                                <p:cTn id="70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7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6000"/>
                            </p:stCondLst>
                            <p:childTnLst>
                              <p:par>
                                <p:cTn id="76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7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914400"/>
            <a:ext cx="8839200" cy="5638800"/>
          </a:xfrm>
          <a:prstGeom prst="round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>
              <a:buNone/>
            </a:pPr>
            <a:r>
              <a:rPr lang="id-ID" sz="1800" b="1" dirty="0" smtClean="0"/>
              <a:t> </a:t>
            </a:r>
            <a:endParaRPr lang="en-US" sz="1800" dirty="0" smtClean="0"/>
          </a:p>
          <a:p>
            <a:pPr>
              <a:buNone/>
            </a:pPr>
            <a:r>
              <a:rPr lang="id-ID" sz="1800" dirty="0" smtClean="0"/>
              <a:t>1. Unsur-unsur gabungan kata yang lazim disebut kata majemuk ditulis terpisah.</a:t>
            </a:r>
            <a:endParaRPr lang="en-US" sz="1800" dirty="0" smtClean="0"/>
          </a:p>
          <a:p>
            <a:pPr>
              <a:buNone/>
            </a:pPr>
            <a:r>
              <a:rPr lang="en-US" sz="1800" dirty="0" smtClean="0"/>
              <a:t>	</a:t>
            </a:r>
            <a:r>
              <a:rPr lang="id-ID" sz="1800" dirty="0" smtClean="0"/>
              <a:t> Misalnya : </a:t>
            </a:r>
            <a:r>
              <a:rPr lang="en-US" sz="1800" dirty="0" err="1" smtClean="0"/>
              <a:t>kerja</a:t>
            </a:r>
            <a:r>
              <a:rPr lang="en-US" sz="1800" dirty="0" smtClean="0"/>
              <a:t> </a:t>
            </a:r>
            <a:r>
              <a:rPr lang="en-US" sz="1800" dirty="0" err="1" smtClean="0"/>
              <a:t>sama</a:t>
            </a:r>
            <a:r>
              <a:rPr lang="en-US" sz="1800" dirty="0" smtClean="0"/>
              <a:t>, </a:t>
            </a:r>
            <a:r>
              <a:rPr lang="id-ID" sz="1800" dirty="0" smtClean="0"/>
              <a:t>duta besar</a:t>
            </a:r>
            <a:r>
              <a:rPr lang="en-US" sz="1800" dirty="0" smtClean="0"/>
              <a:t>, </a:t>
            </a:r>
            <a:r>
              <a:rPr lang="id-ID" sz="1800" dirty="0" smtClean="0"/>
              <a:t>kambing hitam</a:t>
            </a:r>
            <a:endParaRPr lang="en-US" sz="1800" dirty="0" smtClean="0"/>
          </a:p>
          <a:p>
            <a:pPr>
              <a:buNone/>
            </a:pPr>
            <a:r>
              <a:rPr lang="id-ID" sz="1800" dirty="0" smtClean="0"/>
              <a:t>	</a:t>
            </a:r>
            <a:endParaRPr lang="en-US" sz="1800" dirty="0" smtClean="0"/>
          </a:p>
          <a:p>
            <a:pPr>
              <a:buNone/>
            </a:pPr>
            <a:r>
              <a:rPr lang="id-ID" sz="1800" dirty="0" smtClean="0"/>
              <a:t>2. Gabungan kata yang dapat menimbulkan kesalahan pengertian dapat ditulis dengan menambahkan tanda hubung di antara unsur-unsurnya untuk menegaskan pertalian unsur yang bersangkutan.</a:t>
            </a:r>
            <a:endParaRPr lang="en-US" sz="1800" dirty="0" smtClean="0"/>
          </a:p>
          <a:p>
            <a:pPr>
              <a:buNone/>
            </a:pPr>
            <a:r>
              <a:rPr lang="en-US" sz="1800" dirty="0" smtClean="0"/>
              <a:t>	</a:t>
            </a:r>
            <a:r>
              <a:rPr lang="id-ID" sz="1800" dirty="0" smtClean="0"/>
              <a:t>Misalnya :</a:t>
            </a:r>
            <a:endParaRPr lang="en-US" sz="1800" dirty="0" smtClean="0"/>
          </a:p>
          <a:p>
            <a:pPr>
              <a:buNone/>
            </a:pPr>
            <a:r>
              <a:rPr lang="id-ID" sz="1800" dirty="0" smtClean="0"/>
              <a:t>	</a:t>
            </a:r>
            <a:r>
              <a:rPr lang="id-ID" sz="1800" i="1" dirty="0" smtClean="0"/>
              <a:t>anak-istri</a:t>
            </a:r>
            <a:r>
              <a:rPr lang="id-ID" sz="1800" dirty="0" smtClean="0"/>
              <a:t> Ali</a:t>
            </a:r>
            <a:endParaRPr lang="en-US" sz="1800" dirty="0" smtClean="0"/>
          </a:p>
          <a:p>
            <a:pPr>
              <a:buNone/>
            </a:pPr>
            <a:r>
              <a:rPr lang="id-ID" sz="1800" dirty="0" smtClean="0"/>
              <a:t>	</a:t>
            </a:r>
            <a:r>
              <a:rPr lang="id-ID" sz="1800" i="1" dirty="0" smtClean="0"/>
              <a:t>ibu-bapak</a:t>
            </a:r>
            <a:r>
              <a:rPr lang="id-ID" sz="1800" dirty="0" smtClean="0"/>
              <a:t> kami</a:t>
            </a:r>
            <a:endParaRPr lang="en-US" sz="1800" dirty="0" smtClean="0"/>
          </a:p>
          <a:p>
            <a:pPr>
              <a:buNone/>
            </a:pPr>
            <a:r>
              <a:rPr lang="id-ID" sz="1800" dirty="0" smtClean="0"/>
              <a:t>	</a:t>
            </a:r>
            <a:r>
              <a:rPr lang="id-ID" sz="1800" i="1" dirty="0" smtClean="0"/>
              <a:t>buku-sejarah</a:t>
            </a:r>
            <a:r>
              <a:rPr lang="id-ID" sz="1800" dirty="0" smtClean="0"/>
              <a:t> baru</a:t>
            </a:r>
            <a:endParaRPr lang="en-US" sz="1800" dirty="0" smtClean="0"/>
          </a:p>
          <a:p>
            <a:pPr>
              <a:buNone/>
            </a:pPr>
            <a:r>
              <a:rPr lang="id-ID" sz="1800" dirty="0" smtClean="0"/>
              <a:t>	 </a:t>
            </a:r>
            <a:endParaRPr lang="en-US" sz="1800" dirty="0" smtClean="0"/>
          </a:p>
          <a:p>
            <a:pPr>
              <a:buNone/>
            </a:pPr>
            <a:r>
              <a:rPr lang="id-ID" sz="1800" dirty="0" smtClean="0"/>
              <a:t>3. Gabungan kata yang dirasakan sudah padu benar ditulis serangkai.</a:t>
            </a:r>
            <a:endParaRPr lang="en-US" sz="1800" dirty="0" smtClean="0"/>
          </a:p>
          <a:p>
            <a:pPr>
              <a:buNone/>
            </a:pPr>
            <a:r>
              <a:rPr lang="id-ID" sz="1800" dirty="0" smtClean="0"/>
              <a:t>	Misalnya : acapkali</a:t>
            </a:r>
            <a:endParaRPr lang="en-US" sz="1800" dirty="0" smtClean="0"/>
          </a:p>
          <a:p>
            <a:pPr>
              <a:buNone/>
            </a:pPr>
            <a:r>
              <a:rPr lang="id-ID" sz="1800" dirty="0" smtClean="0"/>
              <a:t>		             barangkal</a:t>
            </a:r>
            <a:r>
              <a:rPr lang="en-US" sz="1800" dirty="0" err="1" smtClean="0"/>
              <a:t>i</a:t>
            </a:r>
            <a:endParaRPr lang="en-US" sz="1800" dirty="0" smtClean="0"/>
          </a:p>
          <a:p>
            <a:pPr>
              <a:buNone/>
            </a:pPr>
            <a:r>
              <a:rPr lang="id-ID" sz="1800" dirty="0" smtClean="0"/>
              <a:t>		             daripada</a:t>
            </a:r>
            <a:endParaRPr lang="en-US" sz="1800" dirty="0" smtClean="0"/>
          </a:p>
          <a:p>
            <a:pPr>
              <a:buNone/>
            </a:pPr>
            <a:r>
              <a:rPr lang="id-ID" sz="1800" dirty="0" smtClean="0"/>
              <a:t>		       </a:t>
            </a:r>
            <a:r>
              <a:rPr lang="en-US" sz="1800" dirty="0" smtClean="0"/>
              <a:t>	</a:t>
            </a:r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id-ID" b="1" dirty="0" smtClean="0"/>
              <a:t>Gabungan Kata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026810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500"/>
                            </p:stCondLst>
                            <p:childTnLst>
                              <p:par>
                                <p:cTn id="2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3500"/>
                            </p:stCondLst>
                            <p:childTnLst>
                              <p:par>
                                <p:cTn id="3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000"/>
                            </p:stCondLst>
                            <p:childTnLst>
                              <p:par>
                                <p:cTn id="4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4500"/>
                            </p:stCondLst>
                            <p:childTnLst>
                              <p:par>
                                <p:cTn id="4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0"/>
                            </p:stCondLst>
                            <p:childTnLst>
                              <p:par>
                                <p:cTn id="5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500"/>
                            </p:stCondLst>
                            <p:childTnLst>
                              <p:par>
                                <p:cTn id="5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6000"/>
                            </p:stCondLst>
                            <p:childTnLst>
                              <p:par>
                                <p:cTn id="6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6500"/>
                            </p:stCondLst>
                            <p:childTnLst>
                              <p:par>
                                <p:cTn id="6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7000"/>
                            </p:stCondLst>
                            <p:childTnLst>
                              <p:par>
                                <p:cTn id="7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7500"/>
                            </p:stCondLst>
                            <p:childTnLst>
                              <p:par>
                                <p:cTn id="7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8000"/>
                            </p:stCondLst>
                            <p:childTnLst>
                              <p:par>
                                <p:cTn id="84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8500"/>
                            </p:stCondLst>
                            <p:childTnLst>
                              <p:par>
                                <p:cTn id="8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533400"/>
            <a:ext cx="8610600" cy="6172200"/>
          </a:xfrm>
          <a:prstGeom prst="round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endParaRPr lang="en-US" sz="1400" dirty="0" smtClean="0"/>
          </a:p>
          <a:p>
            <a:pPr>
              <a:buNone/>
            </a:pPr>
            <a:r>
              <a:rPr lang="id-ID" sz="1400" dirty="0" smtClean="0"/>
              <a:t>1. Pemenggalan kata pada kata dasar dilakukan sebagai berikut.</a:t>
            </a:r>
            <a:endParaRPr lang="en-US" sz="1400" dirty="0" smtClean="0"/>
          </a:p>
          <a:p>
            <a:pPr>
              <a:buNone/>
            </a:pPr>
            <a:r>
              <a:rPr lang="id-ID" sz="1400" dirty="0" smtClean="0"/>
              <a:t>a. </a:t>
            </a:r>
            <a:r>
              <a:rPr lang="en-US" sz="1400" dirty="0" smtClean="0"/>
              <a:t>	</a:t>
            </a:r>
            <a:r>
              <a:rPr lang="id-ID" sz="1400" dirty="0" smtClean="0"/>
              <a:t>Jika di tengah kata ada huruf vokal yang berurutan, pemenggalannya dilakukan di antara kedua huruf vokal itu.</a:t>
            </a:r>
            <a:endParaRPr lang="en-US" sz="1400" dirty="0" smtClean="0"/>
          </a:p>
          <a:p>
            <a:pPr>
              <a:buNone/>
            </a:pPr>
            <a:r>
              <a:rPr lang="en-US" sz="1400" dirty="0" smtClean="0">
                <a:solidFill>
                  <a:srgbClr val="FF0000"/>
                </a:solidFill>
              </a:rPr>
              <a:t>	</a:t>
            </a:r>
            <a:r>
              <a:rPr lang="id-ID" sz="1400" dirty="0" smtClean="0">
                <a:solidFill>
                  <a:srgbClr val="FF0000"/>
                </a:solidFill>
              </a:rPr>
              <a:t>Misalnya :</a:t>
            </a:r>
            <a:r>
              <a:rPr lang="en-US" sz="1400" dirty="0" err="1" smtClean="0">
                <a:solidFill>
                  <a:srgbClr val="FF0000"/>
                </a:solidFill>
              </a:rPr>
              <a:t>j</a:t>
            </a:r>
            <a:r>
              <a:rPr lang="en-US" sz="1400" i="1" dirty="0" err="1" smtClean="0">
                <a:solidFill>
                  <a:srgbClr val="FF0000"/>
                </a:solidFill>
              </a:rPr>
              <a:t>u</a:t>
            </a:r>
            <a:r>
              <a:rPr lang="en-US" sz="1400" i="1" dirty="0" smtClean="0">
                <a:solidFill>
                  <a:srgbClr val="FF0000"/>
                </a:solidFill>
              </a:rPr>
              <a:t>-a</a:t>
            </a:r>
            <a:r>
              <a:rPr lang="en-US" sz="1400" dirty="0" smtClean="0">
                <a:solidFill>
                  <a:srgbClr val="FF0000"/>
                </a:solidFill>
              </a:rPr>
              <a:t>l</a:t>
            </a:r>
            <a:r>
              <a:rPr lang="id-ID" sz="1400" dirty="0" smtClean="0">
                <a:solidFill>
                  <a:srgbClr val="FF0000"/>
                </a:solidFill>
              </a:rPr>
              <a:t>, </a:t>
            </a:r>
            <a:r>
              <a:rPr lang="en-US" sz="1400" dirty="0" err="1" smtClean="0">
                <a:solidFill>
                  <a:srgbClr val="FF0000"/>
                </a:solidFill>
              </a:rPr>
              <a:t>li-k</a:t>
            </a:r>
            <a:r>
              <a:rPr lang="en-US" sz="1400" i="1" dirty="0" err="1" smtClean="0">
                <a:solidFill>
                  <a:srgbClr val="FF0000"/>
                </a:solidFill>
              </a:rPr>
              <a:t>u-i</a:t>
            </a:r>
            <a:r>
              <a:rPr lang="en-US" sz="1400" dirty="0" err="1" smtClean="0">
                <a:solidFill>
                  <a:srgbClr val="FF0000"/>
                </a:solidFill>
              </a:rPr>
              <a:t>-di-tas</a:t>
            </a:r>
            <a:r>
              <a:rPr lang="id-ID" sz="1400" dirty="0" smtClean="0">
                <a:solidFill>
                  <a:srgbClr val="FF0000"/>
                </a:solidFill>
              </a:rPr>
              <a:t>, </a:t>
            </a:r>
            <a:r>
              <a:rPr lang="en-US" sz="1400" dirty="0" smtClean="0">
                <a:solidFill>
                  <a:srgbClr val="FF0000"/>
                </a:solidFill>
              </a:rPr>
              <a:t>e-</a:t>
            </a:r>
            <a:r>
              <a:rPr lang="en-US" sz="1400" dirty="0" err="1" smtClean="0">
                <a:solidFill>
                  <a:srgbClr val="FF0000"/>
                </a:solidFill>
              </a:rPr>
              <a:t>fi</a:t>
            </a:r>
            <a:r>
              <a:rPr lang="en-US" sz="1400" dirty="0" smtClean="0">
                <a:solidFill>
                  <a:srgbClr val="FF0000"/>
                </a:solidFill>
              </a:rPr>
              <a:t>-</a:t>
            </a:r>
            <a:r>
              <a:rPr lang="en-US" sz="1400" dirty="0" err="1" smtClean="0">
                <a:solidFill>
                  <a:srgbClr val="FF0000"/>
                </a:solidFill>
              </a:rPr>
              <a:t>s</a:t>
            </a:r>
            <a:r>
              <a:rPr lang="en-US" sz="1400" i="1" dirty="0" err="1" smtClean="0">
                <a:solidFill>
                  <a:srgbClr val="FF0000"/>
                </a:solidFill>
              </a:rPr>
              <a:t>i</a:t>
            </a:r>
            <a:r>
              <a:rPr lang="en-US" sz="1400" i="1" dirty="0" smtClean="0">
                <a:solidFill>
                  <a:srgbClr val="FF0000"/>
                </a:solidFill>
              </a:rPr>
              <a:t>-e</a:t>
            </a:r>
            <a:r>
              <a:rPr lang="en-US" sz="1400" dirty="0" smtClean="0">
                <a:solidFill>
                  <a:srgbClr val="FF0000"/>
                </a:solidFill>
              </a:rPr>
              <a:t>n</a:t>
            </a:r>
            <a:r>
              <a:rPr lang="id-ID" sz="1400" dirty="0" smtClean="0">
                <a:solidFill>
                  <a:srgbClr val="FF0000"/>
                </a:solidFill>
              </a:rPr>
              <a:t>,</a:t>
            </a:r>
            <a:endParaRPr lang="en-US" sz="1400" dirty="0" smtClean="0">
              <a:solidFill>
                <a:srgbClr val="FF0000"/>
              </a:solidFill>
            </a:endParaRPr>
          </a:p>
          <a:p>
            <a:endParaRPr lang="en-US" sz="1400" dirty="0" smtClean="0"/>
          </a:p>
          <a:p>
            <a:pPr>
              <a:buNone/>
            </a:pPr>
            <a:r>
              <a:rPr lang="id-ID" sz="1400" dirty="0" smtClean="0"/>
              <a:t>b.</a:t>
            </a:r>
            <a:r>
              <a:rPr lang="en-US" sz="1400" dirty="0" smtClean="0"/>
              <a:t>	</a:t>
            </a:r>
            <a:r>
              <a:rPr lang="id-ID" sz="1400" dirty="0" smtClean="0"/>
              <a:t> Huruf diftong ai, au dan oi tidak dipenggal.</a:t>
            </a:r>
            <a:endParaRPr lang="en-US" sz="1400" dirty="0" smtClean="0"/>
          </a:p>
          <a:p>
            <a:pPr>
              <a:buNone/>
            </a:pPr>
            <a:r>
              <a:rPr lang="en-US" sz="1400" dirty="0" smtClean="0">
                <a:solidFill>
                  <a:srgbClr val="FF0000"/>
                </a:solidFill>
              </a:rPr>
              <a:t>	</a:t>
            </a:r>
            <a:r>
              <a:rPr lang="id-ID" sz="1400" dirty="0" smtClean="0">
                <a:solidFill>
                  <a:srgbClr val="FF0000"/>
                </a:solidFill>
              </a:rPr>
              <a:t>Misalnya  : pan-d</a:t>
            </a:r>
            <a:r>
              <a:rPr lang="id-ID" sz="1400" i="1" dirty="0" smtClean="0">
                <a:solidFill>
                  <a:srgbClr val="FF0000"/>
                </a:solidFill>
              </a:rPr>
              <a:t>ai</a:t>
            </a:r>
            <a:r>
              <a:rPr lang="id-ID" sz="1400" dirty="0" smtClean="0">
                <a:solidFill>
                  <a:srgbClr val="FF0000"/>
                </a:solidFill>
              </a:rPr>
              <a:t>, </a:t>
            </a:r>
            <a:r>
              <a:rPr lang="id-ID" sz="1400" i="1" dirty="0" smtClean="0">
                <a:solidFill>
                  <a:srgbClr val="FF0000"/>
                </a:solidFill>
              </a:rPr>
              <a:t>au</a:t>
            </a:r>
            <a:r>
              <a:rPr lang="id-ID" sz="1400" dirty="0" smtClean="0">
                <a:solidFill>
                  <a:srgbClr val="FF0000"/>
                </a:solidFill>
              </a:rPr>
              <a:t>-la, s</a:t>
            </a:r>
            <a:r>
              <a:rPr lang="id-ID" sz="1400" i="1" dirty="0" smtClean="0">
                <a:solidFill>
                  <a:srgbClr val="FF0000"/>
                </a:solidFill>
              </a:rPr>
              <a:t>au</a:t>
            </a:r>
            <a:r>
              <a:rPr lang="id-ID" sz="1400" dirty="0" smtClean="0">
                <a:solidFill>
                  <a:srgbClr val="FF0000"/>
                </a:solidFill>
              </a:rPr>
              <a:t>-da-ra, am-b</a:t>
            </a:r>
            <a:r>
              <a:rPr lang="id-ID" sz="1400" i="1" dirty="0" smtClean="0">
                <a:solidFill>
                  <a:srgbClr val="FF0000"/>
                </a:solidFill>
              </a:rPr>
              <a:t>oi</a:t>
            </a:r>
            <a:endParaRPr lang="en-US" sz="1400" i="1" dirty="0" smtClean="0">
              <a:solidFill>
                <a:srgbClr val="FF0000"/>
              </a:solidFill>
            </a:endParaRPr>
          </a:p>
          <a:p>
            <a:endParaRPr lang="en-US" sz="1400" dirty="0" smtClean="0"/>
          </a:p>
          <a:p>
            <a:pPr>
              <a:buNone/>
            </a:pPr>
            <a:r>
              <a:rPr lang="id-ID" sz="1400" dirty="0" smtClean="0"/>
              <a:t>c. </a:t>
            </a:r>
            <a:r>
              <a:rPr lang="en-US" sz="1400" dirty="0" smtClean="0"/>
              <a:t>	</a:t>
            </a:r>
            <a:r>
              <a:rPr lang="id-ID" sz="1400" dirty="0" smtClean="0"/>
              <a:t>Jika di tengah kata dasar ada huruf konsonan (termasuk gabungan huruf konsonan) di anatara dua  buah huruf vokal, pemenggalannya dilakukan sebelum huruf konsonan itu.</a:t>
            </a:r>
            <a:endParaRPr lang="en-US" sz="1400" dirty="0" smtClean="0"/>
          </a:p>
          <a:p>
            <a:pPr>
              <a:buNone/>
            </a:pPr>
            <a:r>
              <a:rPr lang="en-US" sz="1400" dirty="0" smtClean="0">
                <a:solidFill>
                  <a:srgbClr val="FF0000"/>
                </a:solidFill>
              </a:rPr>
              <a:t>	</a:t>
            </a:r>
            <a:r>
              <a:rPr lang="id-ID" sz="1400" dirty="0" smtClean="0">
                <a:solidFill>
                  <a:srgbClr val="FF0000"/>
                </a:solidFill>
              </a:rPr>
              <a:t>Misalnya :</a:t>
            </a:r>
            <a:r>
              <a:rPr lang="en-US" sz="1400" dirty="0" err="1" smtClean="0">
                <a:solidFill>
                  <a:srgbClr val="FF0000"/>
                </a:solidFill>
              </a:rPr>
              <a:t>b</a:t>
            </a:r>
            <a:r>
              <a:rPr lang="en-US" sz="1400" i="1" dirty="0" err="1" smtClean="0">
                <a:solidFill>
                  <a:srgbClr val="FF0000"/>
                </a:solidFill>
              </a:rPr>
              <a:t>u-su</a:t>
            </a:r>
            <a:r>
              <a:rPr lang="en-US" sz="1400" dirty="0" err="1" smtClean="0">
                <a:solidFill>
                  <a:srgbClr val="FF0000"/>
                </a:solidFill>
              </a:rPr>
              <a:t>r</a:t>
            </a:r>
            <a:r>
              <a:rPr lang="id-ID" sz="1400" dirty="0" smtClean="0">
                <a:solidFill>
                  <a:srgbClr val="FF0000"/>
                </a:solidFill>
              </a:rPr>
              <a:t>, </a:t>
            </a:r>
            <a:r>
              <a:rPr lang="en-US" sz="1400" dirty="0" smtClean="0">
                <a:solidFill>
                  <a:srgbClr val="FF0000"/>
                </a:solidFill>
              </a:rPr>
              <a:t>m</a:t>
            </a:r>
            <a:r>
              <a:rPr lang="en-US" sz="1400" i="1" dirty="0" smtClean="0">
                <a:solidFill>
                  <a:srgbClr val="FF0000"/>
                </a:solidFill>
              </a:rPr>
              <a:t>o-</a:t>
            </a:r>
            <a:r>
              <a:rPr lang="en-US" sz="1400" i="1" dirty="0" err="1" smtClean="0">
                <a:solidFill>
                  <a:srgbClr val="FF0000"/>
                </a:solidFill>
              </a:rPr>
              <a:t>da</a:t>
            </a:r>
            <a:r>
              <a:rPr lang="en-US" sz="1400" dirty="0" err="1" smtClean="0">
                <a:solidFill>
                  <a:srgbClr val="FF0000"/>
                </a:solidFill>
              </a:rPr>
              <a:t>l</a:t>
            </a:r>
            <a:r>
              <a:rPr lang="en-US" sz="1400" dirty="0" smtClean="0">
                <a:solidFill>
                  <a:srgbClr val="FF0000"/>
                </a:solidFill>
              </a:rPr>
              <a:t>, </a:t>
            </a:r>
            <a:r>
              <a:rPr lang="en-US" sz="1400" dirty="0" err="1" smtClean="0">
                <a:solidFill>
                  <a:srgbClr val="FF0000"/>
                </a:solidFill>
              </a:rPr>
              <a:t>va</a:t>
            </a:r>
            <a:r>
              <a:rPr lang="en-US" sz="1400" dirty="0" smtClean="0">
                <a:solidFill>
                  <a:srgbClr val="FF0000"/>
                </a:solidFill>
              </a:rPr>
              <a:t>-</a:t>
            </a:r>
            <a:r>
              <a:rPr lang="en-US" sz="1400" dirty="0" err="1" smtClean="0">
                <a:solidFill>
                  <a:srgbClr val="FF0000"/>
                </a:solidFill>
              </a:rPr>
              <a:t>ri</a:t>
            </a:r>
            <a:r>
              <a:rPr lang="en-US" sz="1400" dirty="0" smtClean="0">
                <a:solidFill>
                  <a:srgbClr val="FF0000"/>
                </a:solidFill>
              </a:rPr>
              <a:t>-a-</a:t>
            </a:r>
            <a:r>
              <a:rPr lang="en-US" sz="1400" dirty="0" err="1" smtClean="0">
                <a:solidFill>
                  <a:srgbClr val="FF0000"/>
                </a:solidFill>
              </a:rPr>
              <a:t>bel</a:t>
            </a:r>
            <a:r>
              <a:rPr lang="id-ID" sz="1400" dirty="0" smtClean="0">
                <a:solidFill>
                  <a:srgbClr val="FF0000"/>
                </a:solidFill>
              </a:rPr>
              <a:t>, d</a:t>
            </a:r>
            <a:r>
              <a:rPr lang="id-ID" sz="1400" i="1" dirty="0" smtClean="0">
                <a:solidFill>
                  <a:srgbClr val="FF0000"/>
                </a:solidFill>
              </a:rPr>
              <a:t>e-n</a:t>
            </a:r>
            <a:r>
              <a:rPr lang="id-ID" sz="1400" dirty="0" smtClean="0">
                <a:solidFill>
                  <a:srgbClr val="FF0000"/>
                </a:solidFill>
              </a:rPr>
              <a:t>gan, </a:t>
            </a:r>
            <a:r>
              <a:rPr lang="en-US" sz="1400" dirty="0" err="1" smtClean="0">
                <a:solidFill>
                  <a:srgbClr val="FF0000"/>
                </a:solidFill>
              </a:rPr>
              <a:t>ve</a:t>
            </a:r>
            <a:r>
              <a:rPr lang="en-US" sz="1400" dirty="0" smtClean="0">
                <a:solidFill>
                  <a:srgbClr val="FF0000"/>
                </a:solidFill>
              </a:rPr>
              <a:t>-to</a:t>
            </a:r>
            <a:r>
              <a:rPr lang="id-ID" sz="1400" dirty="0" smtClean="0">
                <a:solidFill>
                  <a:srgbClr val="FF0000"/>
                </a:solidFill>
              </a:rPr>
              <a:t>,</a:t>
            </a:r>
            <a:r>
              <a:rPr lang="en-US" sz="1400" dirty="0" smtClean="0">
                <a:solidFill>
                  <a:srgbClr val="FF0000"/>
                </a:solidFill>
              </a:rPr>
              <a:t> pa-</a:t>
            </a:r>
            <a:r>
              <a:rPr lang="en-US" sz="1400" dirty="0" err="1" smtClean="0">
                <a:solidFill>
                  <a:srgbClr val="FF0000"/>
                </a:solidFill>
              </a:rPr>
              <a:t>jak</a:t>
            </a:r>
            <a:r>
              <a:rPr lang="en-US" sz="1400" dirty="0" smtClean="0">
                <a:solidFill>
                  <a:srgbClr val="FF0000"/>
                </a:solidFill>
              </a:rPr>
              <a:t>,</a:t>
            </a:r>
            <a:r>
              <a:rPr lang="id-ID" sz="1400" dirty="0" smtClean="0">
                <a:solidFill>
                  <a:srgbClr val="FF0000"/>
                </a:solidFill>
              </a:rPr>
              <a:t> m</a:t>
            </a:r>
            <a:r>
              <a:rPr lang="id-ID" sz="1400" i="1" dirty="0" smtClean="0">
                <a:solidFill>
                  <a:srgbClr val="FF0000"/>
                </a:solidFill>
              </a:rPr>
              <a:t>u-ta-khir</a:t>
            </a:r>
            <a:r>
              <a:rPr lang="id-ID" sz="1400" dirty="0" smtClean="0">
                <a:solidFill>
                  <a:srgbClr val="FF0000"/>
                </a:solidFill>
              </a:rPr>
              <a:t>, m</a:t>
            </a:r>
            <a:r>
              <a:rPr lang="id-ID" sz="1400" i="1" dirty="0" smtClean="0">
                <a:solidFill>
                  <a:srgbClr val="FF0000"/>
                </a:solidFill>
              </a:rPr>
              <a:t>u-sya-</a:t>
            </a:r>
            <a:r>
              <a:rPr lang="id-ID" sz="1400" dirty="0" smtClean="0">
                <a:solidFill>
                  <a:srgbClr val="FF0000"/>
                </a:solidFill>
              </a:rPr>
              <a:t>wa-</a:t>
            </a:r>
            <a:r>
              <a:rPr lang="id-ID" sz="1400" i="1" dirty="0" smtClean="0">
                <a:solidFill>
                  <a:srgbClr val="FF0000"/>
                </a:solidFill>
              </a:rPr>
              <a:t>r</a:t>
            </a:r>
            <a:r>
              <a:rPr lang="id-ID" sz="1400" dirty="0" smtClean="0">
                <a:solidFill>
                  <a:srgbClr val="FF0000"/>
                </a:solidFill>
              </a:rPr>
              <a:t>ah</a:t>
            </a:r>
            <a:r>
              <a:rPr lang="en-US" sz="1400" dirty="0" smtClean="0">
                <a:solidFill>
                  <a:srgbClr val="FF0000"/>
                </a:solidFill>
              </a:rPr>
              <a:t>, </a:t>
            </a:r>
          </a:p>
          <a:p>
            <a:endParaRPr lang="en-US" sz="1400" dirty="0" smtClean="0"/>
          </a:p>
          <a:p>
            <a:pPr>
              <a:buAutoNum type="alphaLcPeriod" startAt="4"/>
            </a:pPr>
            <a:r>
              <a:rPr lang="id-ID" sz="1400" dirty="0" smtClean="0"/>
              <a:t>Jika di tengah kata dasar ada dua huruf konsonan yang berurutan, pemenggalannya dilakukan di antara kedua huruf konsonan itu. </a:t>
            </a:r>
            <a:endParaRPr lang="en-US" sz="1400" dirty="0" smtClean="0"/>
          </a:p>
          <a:p>
            <a:pPr>
              <a:buNone/>
            </a:pPr>
            <a:r>
              <a:rPr lang="en-US" sz="1400" dirty="0" smtClean="0">
                <a:solidFill>
                  <a:srgbClr val="FF0000"/>
                </a:solidFill>
              </a:rPr>
              <a:t>	</a:t>
            </a:r>
            <a:r>
              <a:rPr lang="id-ID" sz="1400" dirty="0" smtClean="0">
                <a:solidFill>
                  <a:srgbClr val="FF0000"/>
                </a:solidFill>
              </a:rPr>
              <a:t>Misalnya :</a:t>
            </a:r>
            <a:r>
              <a:rPr lang="en-US" sz="1400" dirty="0" err="1" smtClean="0">
                <a:solidFill>
                  <a:srgbClr val="FF0000"/>
                </a:solidFill>
              </a:rPr>
              <a:t>fi</a:t>
            </a:r>
            <a:r>
              <a:rPr lang="en-US" sz="1400" i="1" dirty="0" err="1" smtClean="0">
                <a:solidFill>
                  <a:srgbClr val="FF0000"/>
                </a:solidFill>
              </a:rPr>
              <a:t>s-k</a:t>
            </a:r>
            <a:r>
              <a:rPr lang="en-US" sz="1400" dirty="0" err="1" smtClean="0">
                <a:solidFill>
                  <a:srgbClr val="FF0000"/>
                </a:solidFill>
              </a:rPr>
              <a:t>al</a:t>
            </a:r>
            <a:r>
              <a:rPr lang="en-US" sz="1400" dirty="0" smtClean="0">
                <a:solidFill>
                  <a:srgbClr val="FF0000"/>
                </a:solidFill>
              </a:rPr>
              <a:t>, </a:t>
            </a:r>
            <a:r>
              <a:rPr lang="en-US" sz="1400" dirty="0" err="1" smtClean="0">
                <a:solidFill>
                  <a:srgbClr val="FF0000"/>
                </a:solidFill>
              </a:rPr>
              <a:t>ku</a:t>
            </a:r>
            <a:r>
              <a:rPr lang="en-US" sz="1400" i="1" dirty="0" err="1" smtClean="0">
                <a:solidFill>
                  <a:srgbClr val="FF0000"/>
                </a:solidFill>
              </a:rPr>
              <a:t>r-v</a:t>
            </a:r>
            <a:r>
              <a:rPr lang="en-US" sz="1400" dirty="0" err="1" smtClean="0">
                <a:solidFill>
                  <a:srgbClr val="FF0000"/>
                </a:solidFill>
              </a:rPr>
              <a:t>a</a:t>
            </a:r>
            <a:r>
              <a:rPr lang="en-US" sz="1400" dirty="0" smtClean="0">
                <a:solidFill>
                  <a:srgbClr val="FF0000"/>
                </a:solidFill>
              </a:rPr>
              <a:t>, </a:t>
            </a:r>
            <a:r>
              <a:rPr lang="id-ID" sz="1400" dirty="0" smtClean="0">
                <a:solidFill>
                  <a:srgbClr val="FF0000"/>
                </a:solidFill>
              </a:rPr>
              <a:t>ca</a:t>
            </a:r>
            <a:r>
              <a:rPr lang="id-ID" sz="1400" i="1" dirty="0" smtClean="0">
                <a:solidFill>
                  <a:srgbClr val="FF0000"/>
                </a:solidFill>
              </a:rPr>
              <a:t>p-l</a:t>
            </a:r>
            <a:r>
              <a:rPr lang="id-ID" sz="1400" dirty="0" smtClean="0">
                <a:solidFill>
                  <a:srgbClr val="FF0000"/>
                </a:solidFill>
              </a:rPr>
              <a:t>ok</a:t>
            </a:r>
            <a:r>
              <a:rPr lang="en-US" sz="1400" dirty="0" smtClean="0">
                <a:solidFill>
                  <a:srgbClr val="FF0000"/>
                </a:solidFill>
              </a:rPr>
              <a:t>, </a:t>
            </a:r>
            <a:r>
              <a:rPr lang="en-US" sz="1400" dirty="0" err="1" smtClean="0">
                <a:solidFill>
                  <a:srgbClr val="FF0000"/>
                </a:solidFill>
              </a:rPr>
              <a:t>de</a:t>
            </a:r>
            <a:r>
              <a:rPr lang="en-US" sz="1400" i="1" dirty="0" err="1" smtClean="0">
                <a:solidFill>
                  <a:srgbClr val="FF0000"/>
                </a:solidFill>
              </a:rPr>
              <a:t>p-r</a:t>
            </a:r>
            <a:r>
              <a:rPr lang="en-US" sz="1400" dirty="0" err="1" smtClean="0">
                <a:solidFill>
                  <a:srgbClr val="FF0000"/>
                </a:solidFill>
              </a:rPr>
              <a:t>esi</a:t>
            </a:r>
            <a:r>
              <a:rPr lang="en-US" sz="1400" dirty="0" smtClean="0">
                <a:solidFill>
                  <a:srgbClr val="FF0000"/>
                </a:solidFill>
              </a:rPr>
              <a:t>, </a:t>
            </a:r>
            <a:r>
              <a:rPr lang="id-ID" sz="1400" dirty="0" smtClean="0">
                <a:solidFill>
                  <a:srgbClr val="FF0000"/>
                </a:solidFill>
              </a:rPr>
              <a:t>sa</a:t>
            </a:r>
            <a:r>
              <a:rPr lang="id-ID" sz="1400" i="1" dirty="0" smtClean="0">
                <a:solidFill>
                  <a:srgbClr val="FF0000"/>
                </a:solidFill>
              </a:rPr>
              <a:t>ng-g</a:t>
            </a:r>
            <a:r>
              <a:rPr lang="id-ID" sz="1400" dirty="0" smtClean="0">
                <a:solidFill>
                  <a:srgbClr val="FF0000"/>
                </a:solidFill>
              </a:rPr>
              <a:t>up</a:t>
            </a:r>
            <a:r>
              <a:rPr lang="en-US" sz="1400" dirty="0" smtClean="0">
                <a:solidFill>
                  <a:srgbClr val="FF0000"/>
                </a:solidFill>
              </a:rPr>
              <a:t>, </a:t>
            </a:r>
            <a:r>
              <a:rPr lang="en-US" sz="1400" dirty="0" err="1" smtClean="0">
                <a:solidFill>
                  <a:srgbClr val="FF0000"/>
                </a:solidFill>
              </a:rPr>
              <a:t>ka</a:t>
            </a:r>
            <a:r>
              <a:rPr lang="en-US" sz="1400" i="1" dirty="0" err="1" smtClean="0">
                <a:solidFill>
                  <a:srgbClr val="FF0000"/>
                </a:solidFill>
              </a:rPr>
              <a:t>r-t</a:t>
            </a:r>
            <a:r>
              <a:rPr lang="en-US" sz="1400" dirty="0" err="1" smtClean="0">
                <a:solidFill>
                  <a:srgbClr val="FF0000"/>
                </a:solidFill>
              </a:rPr>
              <a:t>el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id-ID" sz="1400" dirty="0" smtClean="0">
                <a:solidFill>
                  <a:srgbClr val="FF0000"/>
                </a:solidFill>
              </a:rPr>
              <a:t>swa</a:t>
            </a:r>
            <a:r>
              <a:rPr lang="id-ID" sz="1400" i="1" dirty="0" smtClean="0">
                <a:solidFill>
                  <a:srgbClr val="FF0000"/>
                </a:solidFill>
              </a:rPr>
              <a:t>s-t</a:t>
            </a:r>
            <a:r>
              <a:rPr lang="id-ID" sz="1400" dirty="0" smtClean="0">
                <a:solidFill>
                  <a:srgbClr val="FF0000"/>
                </a:solidFill>
              </a:rPr>
              <a:t>a</a:t>
            </a:r>
            <a:endParaRPr lang="en-US" sz="1400" dirty="0" smtClean="0">
              <a:solidFill>
                <a:srgbClr val="FF0000"/>
              </a:solidFill>
            </a:endParaRPr>
          </a:p>
          <a:p>
            <a:endParaRPr lang="en-US" sz="1400" dirty="0" smtClean="0"/>
          </a:p>
          <a:p>
            <a:pPr>
              <a:buAutoNum type="alphaLcPeriod" startAt="5"/>
            </a:pPr>
            <a:r>
              <a:rPr lang="id-ID" sz="1400" dirty="0" smtClean="0"/>
              <a:t>Jika di tenga</a:t>
            </a:r>
            <a:r>
              <a:rPr lang="en-US" sz="1400" dirty="0" smtClean="0"/>
              <a:t>h</a:t>
            </a:r>
            <a:r>
              <a:rPr lang="id-ID" sz="1400" dirty="0" smtClean="0"/>
              <a:t> kata dasar ada tiga huruf konsonan atau lebih yang masing-masing melambahkan satu bunyi, pemenggalannya dilakukan di antara huruf konsonan yang pertama dan huruf konsonan yang kedua. </a:t>
            </a:r>
            <a:endParaRPr lang="en-US" sz="1400" dirty="0" smtClean="0"/>
          </a:p>
          <a:p>
            <a:pPr>
              <a:buNone/>
            </a:pPr>
            <a:r>
              <a:rPr lang="en-US" sz="1400" dirty="0" smtClean="0">
                <a:solidFill>
                  <a:srgbClr val="FF0000"/>
                </a:solidFill>
              </a:rPr>
              <a:t>	</a:t>
            </a:r>
            <a:r>
              <a:rPr lang="id-ID" sz="1400" dirty="0" smtClean="0">
                <a:solidFill>
                  <a:srgbClr val="FF0000"/>
                </a:solidFill>
              </a:rPr>
              <a:t>Misalnya :</a:t>
            </a:r>
            <a:r>
              <a:rPr lang="en-US" sz="1400" dirty="0" err="1" smtClean="0">
                <a:solidFill>
                  <a:srgbClr val="FF0000"/>
                </a:solidFill>
              </a:rPr>
              <a:t>ek</a:t>
            </a:r>
            <a:r>
              <a:rPr lang="en-US" sz="1400" i="1" dirty="0" err="1" smtClean="0">
                <a:solidFill>
                  <a:srgbClr val="FF0000"/>
                </a:solidFill>
              </a:rPr>
              <a:t>s</a:t>
            </a:r>
            <a:r>
              <a:rPr lang="en-US" sz="1400" i="1" dirty="0" smtClean="0">
                <a:solidFill>
                  <a:srgbClr val="FF0000"/>
                </a:solidFill>
              </a:rPr>
              <a:t>-</a:t>
            </a:r>
            <a:r>
              <a:rPr lang="en-US" sz="1400" i="1" dirty="0" err="1" smtClean="0">
                <a:solidFill>
                  <a:srgbClr val="FF0000"/>
                </a:solidFill>
              </a:rPr>
              <a:t>p</a:t>
            </a:r>
            <a:r>
              <a:rPr lang="en-US" sz="1400" dirty="0" err="1" smtClean="0">
                <a:solidFill>
                  <a:srgbClr val="FF0000"/>
                </a:solidFill>
              </a:rPr>
              <a:t>li</a:t>
            </a:r>
            <a:r>
              <a:rPr lang="en-US" sz="1400" dirty="0" smtClean="0">
                <a:solidFill>
                  <a:srgbClr val="FF0000"/>
                </a:solidFill>
              </a:rPr>
              <a:t>-sit, </a:t>
            </a:r>
            <a:r>
              <a:rPr lang="id-ID" sz="1400" dirty="0" smtClean="0">
                <a:solidFill>
                  <a:srgbClr val="FF0000"/>
                </a:solidFill>
              </a:rPr>
              <a:t>i</a:t>
            </a:r>
            <a:r>
              <a:rPr lang="id-ID" sz="1400" i="1" dirty="0" smtClean="0">
                <a:solidFill>
                  <a:srgbClr val="FF0000"/>
                </a:solidFill>
              </a:rPr>
              <a:t>n-f</a:t>
            </a:r>
            <a:r>
              <a:rPr lang="id-ID" sz="1400" dirty="0" smtClean="0">
                <a:solidFill>
                  <a:srgbClr val="FF0000"/>
                </a:solidFill>
              </a:rPr>
              <a:t>ra</a:t>
            </a:r>
            <a:r>
              <a:rPr lang="en-US" sz="1400" dirty="0" smtClean="0">
                <a:solidFill>
                  <a:srgbClr val="FF0000"/>
                </a:solidFill>
              </a:rPr>
              <a:t>-</a:t>
            </a:r>
            <a:r>
              <a:rPr lang="en-US" sz="1400" dirty="0" err="1" smtClean="0">
                <a:solidFill>
                  <a:srgbClr val="FF0000"/>
                </a:solidFill>
              </a:rPr>
              <a:t>struk-tur</a:t>
            </a:r>
            <a:r>
              <a:rPr lang="en-US" sz="1400" dirty="0" smtClean="0">
                <a:solidFill>
                  <a:srgbClr val="FF0000"/>
                </a:solidFill>
              </a:rPr>
              <a:t>, </a:t>
            </a:r>
            <a:r>
              <a:rPr lang="en-US" sz="1400" dirty="0" err="1" smtClean="0">
                <a:solidFill>
                  <a:srgbClr val="FF0000"/>
                </a:solidFill>
              </a:rPr>
              <a:t>eks-por</a:t>
            </a:r>
            <a:r>
              <a:rPr lang="en-US" sz="1400" dirty="0" smtClean="0">
                <a:solidFill>
                  <a:srgbClr val="FF0000"/>
                </a:solidFill>
              </a:rPr>
              <a:t>, </a:t>
            </a:r>
            <a:r>
              <a:rPr lang="id-ID" sz="1400" dirty="0" smtClean="0">
                <a:solidFill>
                  <a:srgbClr val="FF0000"/>
                </a:solidFill>
              </a:rPr>
              <a:t>i</a:t>
            </a:r>
            <a:r>
              <a:rPr lang="id-ID" sz="1400" i="1" dirty="0" smtClean="0">
                <a:solidFill>
                  <a:srgbClr val="FF0000"/>
                </a:solidFill>
              </a:rPr>
              <a:t>n</a:t>
            </a:r>
            <a:r>
              <a:rPr lang="id-ID" sz="1400" dirty="0" smtClean="0">
                <a:solidFill>
                  <a:srgbClr val="FF0000"/>
                </a:solidFill>
              </a:rPr>
              <a:t>-stru-men</a:t>
            </a:r>
            <a:endParaRPr lang="en-US" sz="1400" dirty="0" smtClean="0">
              <a:solidFill>
                <a:srgbClr val="FF0000"/>
              </a:solidFill>
            </a:endParaRPr>
          </a:p>
          <a:p>
            <a:endParaRPr lang="en-US" sz="1400" dirty="0" smtClean="0"/>
          </a:p>
          <a:p>
            <a:pPr>
              <a:buNone/>
            </a:pPr>
            <a:r>
              <a:rPr lang="id-ID" sz="1400" dirty="0" smtClean="0"/>
              <a:t>				 	</a:t>
            </a:r>
            <a:endParaRPr lang="en-US" sz="1400" dirty="0" smtClean="0"/>
          </a:p>
          <a:p>
            <a:pPr>
              <a:buNone/>
            </a:pPr>
            <a:endParaRPr lang="en-US" sz="1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951706"/>
          </a:xfrm>
        </p:spPr>
        <p:txBody>
          <a:bodyPr>
            <a:normAutofit fontScale="90000"/>
          </a:bodyPr>
          <a:lstStyle/>
          <a:p>
            <a:pPr lvl="0"/>
            <a:r>
              <a:rPr lang="id-ID" b="1" dirty="0" smtClean="0"/>
              <a:t>Suku Kata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6" name="Picture 5" descr="13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81800" y="0"/>
            <a:ext cx="2007524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039952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500"/>
                            </p:stCondLst>
                            <p:childTnLst>
                              <p:par>
                                <p:cTn id="3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000"/>
                            </p:stCondLst>
                            <p:childTnLst>
                              <p:par>
                                <p:cTn id="3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500"/>
                            </p:stCondLst>
                            <p:childTnLst>
                              <p:par>
                                <p:cTn id="4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000"/>
                            </p:stCondLst>
                            <p:childTnLst>
                              <p:par>
                                <p:cTn id="4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4500"/>
                            </p:stCondLst>
                            <p:childTnLst>
                              <p:par>
                                <p:cTn id="5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0"/>
                            </p:stCondLst>
                            <p:childTnLst>
                              <p:par>
                                <p:cTn id="5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5500"/>
                            </p:stCondLst>
                            <p:childTnLst>
                              <p:par>
                                <p:cTn id="6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6000"/>
                            </p:stCondLst>
                            <p:childTnLst>
                              <p:par>
                                <p:cTn id="67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6500"/>
                            </p:stCondLst>
                            <p:childTnLst>
                              <p:par>
                                <p:cTn id="72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90600"/>
            <a:ext cx="8686800" cy="5638800"/>
          </a:xfrm>
          <a:prstGeom prst="round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en-US" sz="2400" dirty="0" smtClean="0"/>
              <a:t>	</a:t>
            </a:r>
            <a:r>
              <a:rPr lang="id-ID" sz="2400" dirty="0" smtClean="0"/>
              <a:t>2.</a:t>
            </a:r>
            <a:r>
              <a:rPr lang="en-US" sz="2400" dirty="0" smtClean="0"/>
              <a:t>	</a:t>
            </a:r>
            <a:r>
              <a:rPr lang="id-ID" sz="2400" dirty="0" smtClean="0"/>
              <a:t> Pemenggalan kata dengan awalan, akhiran, atau partikel </a:t>
            </a:r>
            <a:r>
              <a:rPr lang="en-US" sz="2400" dirty="0" smtClean="0"/>
              <a:t>	</a:t>
            </a:r>
            <a:r>
              <a:rPr lang="id-ID" sz="2400" dirty="0" smtClean="0"/>
              <a:t>dilakukan di antara bentuk dasar  dan imbuhan atau </a:t>
            </a:r>
            <a:r>
              <a:rPr lang="en-US" sz="2400" dirty="0" smtClean="0"/>
              <a:t>	</a:t>
            </a:r>
            <a:r>
              <a:rPr lang="id-ID" sz="2400" dirty="0" smtClean="0"/>
              <a:t>partikel itu.</a:t>
            </a:r>
            <a:endParaRPr lang="en-US" sz="2400" dirty="0" smtClean="0"/>
          </a:p>
          <a:p>
            <a:pPr>
              <a:lnSpc>
                <a:spcPct val="150000"/>
              </a:lnSpc>
              <a:buNone/>
            </a:pPr>
            <a:r>
              <a:rPr lang="en-US" sz="2400" dirty="0" smtClean="0"/>
              <a:t>		</a:t>
            </a:r>
            <a:r>
              <a:rPr lang="id-ID" sz="2400" dirty="0" smtClean="0"/>
              <a:t>Misalnya : </a:t>
            </a:r>
            <a:endParaRPr lang="en-US" sz="2400" dirty="0" smtClean="0"/>
          </a:p>
          <a:p>
            <a:pPr>
              <a:lnSpc>
                <a:spcPct val="150000"/>
              </a:lnSpc>
              <a:buNone/>
            </a:pPr>
            <a:r>
              <a:rPr lang="en-US" sz="2400" i="1" dirty="0" smtClean="0"/>
              <a:t>		</a:t>
            </a:r>
            <a:r>
              <a:rPr lang="en-US" sz="2400" i="1" dirty="0" err="1" smtClean="0"/>
              <a:t>di-</a:t>
            </a:r>
            <a:r>
              <a:rPr lang="en-US" sz="2400" dirty="0" err="1" smtClean="0"/>
              <a:t>impor</a:t>
            </a:r>
            <a:r>
              <a:rPr lang="en-US" sz="2400" dirty="0" smtClean="0"/>
              <a:t>, </a:t>
            </a:r>
            <a:r>
              <a:rPr lang="en-US" sz="2400" i="1" dirty="0" err="1" smtClean="0"/>
              <a:t>mem-</a:t>
            </a:r>
            <a:r>
              <a:rPr lang="en-US" sz="2400" dirty="0" err="1" smtClean="0"/>
              <a:t>proses</a:t>
            </a:r>
            <a:r>
              <a:rPr lang="en-US" sz="2400" dirty="0" smtClean="0"/>
              <a:t>, </a:t>
            </a:r>
            <a:r>
              <a:rPr lang="en-US" sz="2400" i="1" dirty="0" err="1" smtClean="0"/>
              <a:t>ter</a:t>
            </a:r>
            <a:r>
              <a:rPr lang="en-US" sz="2400" dirty="0" err="1" smtClean="0"/>
              <a:t>-hitung</a:t>
            </a:r>
            <a:r>
              <a:rPr lang="id-ID" sz="2400" dirty="0" smtClean="0"/>
              <a:t>, </a:t>
            </a:r>
            <a:r>
              <a:rPr lang="id-ID" sz="2400" i="1" dirty="0" smtClean="0"/>
              <a:t>di</a:t>
            </a:r>
            <a:r>
              <a:rPr lang="id-ID" sz="2400" dirty="0" smtClean="0"/>
              <a:t>-</a:t>
            </a:r>
            <a:r>
              <a:rPr lang="en-US" sz="2400" dirty="0" smtClean="0"/>
              <a:t>	</a:t>
            </a:r>
            <a:r>
              <a:rPr lang="id-ID" sz="2400" dirty="0" smtClean="0"/>
              <a:t>ambil, </a:t>
            </a:r>
            <a:r>
              <a:rPr lang="en-US" sz="2400" i="1" dirty="0" err="1" smtClean="0"/>
              <a:t>ber-</a:t>
            </a:r>
            <a:r>
              <a:rPr lang="en-US" sz="2400" dirty="0" err="1" smtClean="0"/>
              <a:t>nilai</a:t>
            </a:r>
            <a:r>
              <a:rPr lang="id-ID" sz="2400" dirty="0" smtClean="0"/>
              <a:t>, </a:t>
            </a:r>
            <a:r>
              <a:rPr lang="en-US" sz="2400" dirty="0" smtClean="0"/>
              <a:t>	</a:t>
            </a:r>
            <a:r>
              <a:rPr lang="en-US" sz="2400" i="1" dirty="0" smtClean="0"/>
              <a:t>men</a:t>
            </a:r>
            <a:r>
              <a:rPr lang="en-US" sz="2400" dirty="0" smtClean="0"/>
              <a:t>-</a:t>
            </a:r>
            <a:r>
              <a:rPr lang="en-US" sz="2400" dirty="0" err="1" smtClean="0"/>
              <a:t>distribusi</a:t>
            </a:r>
            <a:r>
              <a:rPr lang="id-ID" sz="2400" dirty="0" smtClean="0"/>
              <a:t>, </a:t>
            </a:r>
            <a:r>
              <a:rPr lang="en-US" sz="2400" i="1" dirty="0" err="1" smtClean="0"/>
              <a:t>di</a:t>
            </a:r>
            <a:r>
              <a:rPr lang="en-US" sz="2400" dirty="0" err="1" smtClean="0"/>
              <a:t>-subsidi</a:t>
            </a:r>
            <a:r>
              <a:rPr lang="id-ID" sz="2400" dirty="0" smtClean="0"/>
              <a:t>, letak-</a:t>
            </a:r>
            <a:r>
              <a:rPr lang="id-ID" sz="2400" i="1" dirty="0" smtClean="0"/>
              <a:t>kan</a:t>
            </a:r>
            <a:r>
              <a:rPr lang="id-ID" sz="2400" dirty="0" smtClean="0"/>
              <a:t>, me-rasa-</a:t>
            </a:r>
            <a:r>
              <a:rPr lang="id-ID" sz="2400" i="1" dirty="0" smtClean="0"/>
              <a:t>kan</a:t>
            </a:r>
            <a:r>
              <a:rPr lang="id-ID" sz="2400" dirty="0" smtClean="0"/>
              <a:t>, </a:t>
            </a:r>
            <a:endParaRPr lang="en-US" sz="2400" dirty="0" smtClean="0"/>
          </a:p>
          <a:p>
            <a:pPr>
              <a:lnSpc>
                <a:spcPct val="150000"/>
              </a:lnSpc>
              <a:buNone/>
            </a:pPr>
            <a:r>
              <a:rPr lang="en-US" sz="2400" dirty="0" smtClean="0"/>
              <a:t>		</a:t>
            </a:r>
            <a:r>
              <a:rPr lang="id-ID" sz="2400" dirty="0" smtClean="0"/>
              <a:t>pergi-</a:t>
            </a:r>
            <a:r>
              <a:rPr lang="id-ID" sz="2400" i="1" dirty="0" smtClean="0"/>
              <a:t>lah</a:t>
            </a:r>
            <a:r>
              <a:rPr lang="id-ID" sz="2400" dirty="0" smtClean="0"/>
              <a:t>, apa</a:t>
            </a:r>
            <a:r>
              <a:rPr lang="id-ID" sz="2400" i="1" dirty="0" smtClean="0"/>
              <a:t>-kah</a:t>
            </a:r>
            <a:r>
              <a:rPr lang="id-ID" sz="2400" dirty="0" smtClean="0"/>
              <a:t>, per-buat-</a:t>
            </a:r>
            <a:r>
              <a:rPr lang="id-ID" sz="2400" i="1" dirty="0" smtClean="0"/>
              <a:t>an</a:t>
            </a:r>
            <a:r>
              <a:rPr lang="id-ID" sz="2400" dirty="0" smtClean="0"/>
              <a:t>, ke-kuat-</a:t>
            </a:r>
            <a:r>
              <a:rPr lang="id-ID" sz="2400" i="1" dirty="0" smtClean="0"/>
              <a:t>an</a:t>
            </a:r>
            <a:endParaRPr lang="en-US" sz="2400" dirty="0" smtClean="0"/>
          </a:p>
          <a:p>
            <a:pPr>
              <a:lnSpc>
                <a:spcPct val="150000"/>
              </a:lnSpc>
              <a:buNone/>
            </a:pPr>
            <a:endParaRPr lang="en-US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048000" cy="868362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5" name="Picture 4" descr="ag00527_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43800" y="4495800"/>
            <a:ext cx="1600200" cy="21322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878179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</TotalTime>
  <Words>89</Words>
  <Application>Microsoft Office PowerPoint</Application>
  <PresentationFormat>On-screen Show (4:3)</PresentationFormat>
  <Paragraphs>99</Paragraphs>
  <Slides>8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Concourse</vt:lpstr>
      <vt:lpstr>PowerPoint Presentation</vt:lpstr>
      <vt:lpstr>Kata Dasar</vt:lpstr>
      <vt:lpstr>Kata Turunan </vt:lpstr>
      <vt:lpstr>PowerPoint Presentation</vt:lpstr>
      <vt:lpstr>Bentuk Ulang </vt:lpstr>
      <vt:lpstr>Gabungan Kata </vt:lpstr>
      <vt:lpstr>Suku Kata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2</cp:revision>
  <dcterms:created xsi:type="dcterms:W3CDTF">2021-05-28T23:08:12Z</dcterms:created>
  <dcterms:modified xsi:type="dcterms:W3CDTF">2021-05-28T23:15:02Z</dcterms:modified>
</cp:coreProperties>
</file>