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3200" dirty="0" err="1"/>
              <a:t>Penerapan</a:t>
            </a:r>
            <a:r>
              <a:rPr lang="en-US" sz="3200" dirty="0"/>
              <a:t> </a:t>
            </a:r>
            <a:r>
              <a:rPr lang="en-US" sz="3200" dirty="0" err="1"/>
              <a:t>Kebijakan</a:t>
            </a:r>
            <a:r>
              <a:rPr lang="en-US" sz="3200" dirty="0"/>
              <a:t> </a:t>
            </a:r>
            <a:r>
              <a:rPr lang="en-US" sz="3200" dirty="0" err="1"/>
              <a:t>Moneter</a:t>
            </a:r>
            <a:r>
              <a:rPr lang="en-US" sz="3200" dirty="0"/>
              <a:t> : </a:t>
            </a:r>
            <a:r>
              <a:rPr lang="en-US" sz="3200" dirty="0" err="1"/>
              <a:t>Strategi</a:t>
            </a:r>
            <a:r>
              <a:rPr lang="en-US" sz="3200" dirty="0"/>
              <a:t> dan </a:t>
            </a:r>
            <a:r>
              <a:rPr lang="en-US" sz="3200" dirty="0" err="1"/>
              <a:t>Taktik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FEB UNILA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2C57-0925-4C27-BFAD-1FA11597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Taktik</a:t>
            </a:r>
            <a:r>
              <a:rPr lang="en-US" dirty="0"/>
              <a:t> :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Kebijakan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F744DF1-0F15-46A5-A583-CE33517B91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Bank </a:t>
            </a:r>
            <a:r>
              <a:rPr lang="en-US" dirty="0" err="1"/>
              <a:t>Sentral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09100A-2FD7-482A-BCC4-B717BFC18D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Oprasi</a:t>
            </a:r>
            <a:r>
              <a:rPr lang="en-US" dirty="0"/>
              <a:t> pasar </a:t>
            </a:r>
            <a:r>
              <a:rPr lang="en-US" dirty="0" err="1"/>
              <a:t>terbuka</a:t>
            </a:r>
            <a:endParaRPr lang="en-US" dirty="0"/>
          </a:p>
          <a:p>
            <a:r>
              <a:rPr lang="en-US" dirty="0" err="1"/>
              <a:t>Pinjaman</a:t>
            </a:r>
            <a:r>
              <a:rPr lang="en-US" dirty="0"/>
              <a:t> </a:t>
            </a:r>
            <a:r>
              <a:rPr lang="en-US" dirty="0" err="1"/>
              <a:t>diskonto</a:t>
            </a:r>
            <a:endParaRPr lang="en-US" dirty="0"/>
          </a:p>
          <a:p>
            <a:r>
              <a:rPr lang="en-US" dirty="0"/>
              <a:t>Giro </a:t>
            </a:r>
            <a:r>
              <a:rPr lang="en-US" dirty="0" err="1"/>
              <a:t>wajib</a:t>
            </a:r>
            <a:endParaRPr lang="en-US" dirty="0"/>
          </a:p>
          <a:p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</a:t>
            </a:r>
          </a:p>
          <a:p>
            <a:r>
              <a:rPr lang="en-US" dirty="0" err="1"/>
              <a:t>Pembelian</a:t>
            </a:r>
            <a:r>
              <a:rPr lang="en-US" dirty="0"/>
              <a:t> asset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Kedepan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66343D-21C4-4CAE-B19D-7841A8930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Kebijakan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4E1151-1A84-46CE-81FB-C14623D8C1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Total </a:t>
            </a:r>
            <a:r>
              <a:rPr lang="en-US" dirty="0" err="1"/>
              <a:t>cadangan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Cadangan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dipinjamkan</a:t>
            </a:r>
            <a:endParaRPr lang="en-US" dirty="0"/>
          </a:p>
          <a:p>
            <a:pPr lvl="1"/>
            <a:r>
              <a:rPr lang="en-US" dirty="0"/>
              <a:t>Basis </a:t>
            </a:r>
            <a:r>
              <a:rPr lang="en-US" dirty="0" err="1"/>
              <a:t>moneter</a:t>
            </a:r>
            <a:endParaRPr lang="en-US" dirty="0"/>
          </a:p>
          <a:p>
            <a:pPr lvl="1"/>
            <a:r>
              <a:rPr lang="en-US" dirty="0"/>
              <a:t>Basis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dipinjamkan</a:t>
            </a:r>
            <a:endParaRPr lang="en-US" dirty="0"/>
          </a:p>
          <a:p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(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171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09711-643E-4F2A-AFA9-30BFC003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E70A4-6FA3-4F63-894A-C3D206EBBD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Target Antara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FB13D-70E4-46BD-A9B8-0CAE34C12A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monter</a:t>
            </a:r>
            <a:r>
              <a:rPr lang="en-US" dirty="0"/>
              <a:t> (M1 dan M2)</a:t>
            </a:r>
          </a:p>
          <a:p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(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dan </a:t>
            </a:r>
            <a:r>
              <a:rPr lang="en-US" dirty="0" err="1"/>
              <a:t>jangka</a:t>
            </a:r>
            <a:r>
              <a:rPr lang="en-US" dirty="0"/>
              <a:t> Panjang)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50FEC-98F4-46D3-BAAC-83CBEA407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F42A4-3518-4C4E-9F02-3C5C699C97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harga</a:t>
            </a:r>
            <a:endParaRPr lang="en-US" dirty="0"/>
          </a:p>
          <a:p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Maksimum</a:t>
            </a:r>
            <a:endParaRPr lang="en-US" dirty="0"/>
          </a:p>
          <a:p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  <a:p>
            <a:r>
              <a:rPr lang="en-US" dirty="0" err="1"/>
              <a:t>Stabilitas</a:t>
            </a:r>
            <a:r>
              <a:rPr lang="en-US" dirty="0"/>
              <a:t> pasar </a:t>
            </a:r>
            <a:r>
              <a:rPr lang="en-US" dirty="0" err="1"/>
              <a:t>keuangan</a:t>
            </a:r>
            <a:endParaRPr lang="en-US" dirty="0"/>
          </a:p>
          <a:p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endParaRPr lang="en-US" dirty="0"/>
          </a:p>
          <a:p>
            <a:r>
              <a:rPr lang="en-US" dirty="0" err="1"/>
              <a:t>Stabilitas</a:t>
            </a:r>
            <a:r>
              <a:rPr lang="en-US" dirty="0"/>
              <a:t> pasar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38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C696952-B7E0-437E-811C-2542EC900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0865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Cadangan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Dipinjamkan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Target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7023E16A-4D35-4F31-9927-CF4815BBC855}"/>
              </a:ext>
            </a:extLst>
          </p:cNvPr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98" y="1651247"/>
            <a:ext cx="7543800" cy="477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60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77A8-5FC6-454E-8693-432BE3E0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44163"/>
          </a:xfrm>
        </p:spPr>
        <p:txBody>
          <a:bodyPr/>
          <a:lstStyle/>
          <a:p>
            <a:r>
              <a:rPr lang="en-US" dirty="0" err="1"/>
              <a:t>Suku</a:t>
            </a:r>
            <a:r>
              <a:rPr lang="en-US" dirty="0"/>
              <a:t> Bunga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Target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642004B-5DCD-4332-AC05-7D846720BD11}"/>
              </a:ext>
            </a:extLst>
          </p:cNvPr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270" y="1775133"/>
            <a:ext cx="7658100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4016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F5F01-3381-48FF-93E7-74A4A50A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Kebijakan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AAC9E-4885-4CE4-AD53-61BBCF52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r>
              <a:rPr lang="en-US" sz="2400" dirty="0"/>
              <a:t> dan </a:t>
            </a:r>
            <a:r>
              <a:rPr lang="en-US" sz="2400" dirty="0" err="1"/>
              <a:t>diukur</a:t>
            </a:r>
            <a:endParaRPr lang="en-US" sz="2400" dirty="0"/>
          </a:p>
          <a:p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dikendalikan</a:t>
            </a:r>
            <a:endParaRPr lang="en-US" sz="2400" dirty="0"/>
          </a:p>
          <a:p>
            <a:r>
              <a:rPr lang="en-US" sz="2400" dirty="0" err="1"/>
              <a:t>Efek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diperkirakan</a:t>
            </a:r>
            <a:r>
              <a:rPr lang="en-US" sz="2400" dirty="0"/>
              <a:t> </a:t>
            </a:r>
            <a:r>
              <a:rPr lang="en-US" sz="2400" dirty="0" err="1"/>
              <a:t>prihal</a:t>
            </a:r>
            <a:r>
              <a:rPr lang="en-US" sz="2400" dirty="0"/>
              <a:t> </a:t>
            </a:r>
            <a:r>
              <a:rPr lang="en-US" sz="2400" dirty="0" err="1"/>
              <a:t>tujuannya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2238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6D4F1-0957-4429-9F3A-8D728BCDF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Taylor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CAF26-6496-4625-9B26-FC6311C7D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Tingkat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=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inflasi</a:t>
            </a:r>
            <a:r>
              <a:rPr lang="en-US" dirty="0"/>
              <a:t> +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acuanr</a:t>
            </a:r>
            <a:r>
              <a:rPr lang="en-US" dirty="0"/>
              <a:t> rill </a:t>
            </a:r>
            <a:r>
              <a:rPr lang="en-US" dirty="0" err="1"/>
              <a:t>keseimbangan</a:t>
            </a:r>
            <a:r>
              <a:rPr lang="en-US" dirty="0"/>
              <a:t> + ½ </a:t>
            </a:r>
            <a:r>
              <a:rPr lang="en-US" dirty="0" err="1"/>
              <a:t>kesenjangan</a:t>
            </a:r>
            <a:r>
              <a:rPr lang="en-US" dirty="0"/>
              <a:t> </a:t>
            </a:r>
            <a:r>
              <a:rPr lang="en-US" dirty="0" err="1"/>
              <a:t>inflasi</a:t>
            </a:r>
            <a:r>
              <a:rPr lang="en-US" dirty="0"/>
              <a:t> +1/2 </a:t>
            </a:r>
            <a:r>
              <a:rPr lang="en-US" dirty="0" err="1"/>
              <a:t>kesenjangan</a:t>
            </a:r>
            <a:r>
              <a:rPr lang="en-US"/>
              <a:t> output</a:t>
            </a:r>
          </a:p>
        </p:txBody>
      </p:sp>
    </p:spTree>
    <p:extLst>
      <p:ext uri="{BB962C8B-B14F-4D97-AF65-F5344CB8AC3E}">
        <p14:creationId xmlns:p14="http://schemas.microsoft.com/office/powerpoint/2010/main" val="177799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9BFE3-9921-44F3-B2B4-9F4D0732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dan </a:t>
            </a:r>
            <a:r>
              <a:rPr lang="en-US" dirty="0" err="1"/>
              <a:t>Jangkar</a:t>
            </a:r>
            <a:r>
              <a:rPr lang="en-US" dirty="0"/>
              <a:t> Nominal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3FE7D-9E62-4AFC-B85B-41CB4C37C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</a:t>
            </a:r>
            <a:r>
              <a:rPr lang="en-US" sz="2400" dirty="0" err="1"/>
              <a:t>ekspansif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 err="1">
                <a:sym typeface="Wingdings" panose="05000000000000000000" pitchFamily="2" charset="2"/>
              </a:rPr>
              <a:t>inflasi</a:t>
            </a:r>
            <a:r>
              <a:rPr lang="en-US" sz="2400" dirty="0">
                <a:sym typeface="Wingdings" panose="05000000000000000000" pitchFamily="2" charset="2"/>
              </a:rPr>
              <a:t> yang </a:t>
            </a:r>
            <a:r>
              <a:rPr lang="en-US" sz="2400" dirty="0" err="1">
                <a:sym typeface="Wingdings" panose="05000000000000000000" pitchFamily="2" charset="2"/>
              </a:rPr>
              <a:t>tinggi</a:t>
            </a:r>
            <a:r>
              <a:rPr lang="en-US" sz="2400" dirty="0">
                <a:sym typeface="Wingdings" panose="05000000000000000000" pitchFamily="2" charset="2"/>
              </a:rPr>
              <a:t> </a:t>
            </a:r>
            <a:r>
              <a:rPr lang="en-US" sz="2400" dirty="0" err="1">
                <a:sym typeface="Wingdings" panose="05000000000000000000" pitchFamily="2" charset="2"/>
              </a:rPr>
              <a:t>inefisiensi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perekonomian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pertumbuhan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ekonomi</a:t>
            </a:r>
            <a:r>
              <a:rPr lang="en-US" sz="2400" dirty="0">
                <a:sym typeface="Wingdings" panose="05000000000000000000" pitchFamily="2" charset="2"/>
              </a:rPr>
              <a:t> yang </a:t>
            </a:r>
            <a:r>
              <a:rPr lang="en-US" sz="2400" dirty="0" err="1">
                <a:sym typeface="Wingdings" panose="05000000000000000000" pitchFamily="2" charset="2"/>
              </a:rPr>
              <a:t>buruk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 err="1">
                <a:sym typeface="Wingdings" panose="05000000000000000000" pitchFamily="2" charset="2"/>
              </a:rPr>
              <a:t>Kebijakan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moneter</a:t>
            </a:r>
            <a:r>
              <a:rPr lang="en-US" sz="2400" dirty="0">
                <a:sym typeface="Wingdings" panose="05000000000000000000" pitchFamily="2" charset="2"/>
              </a:rPr>
              <a:t> yang </a:t>
            </a:r>
            <a:r>
              <a:rPr lang="en-US" sz="2400" dirty="0" err="1">
                <a:sym typeface="Wingdings" panose="05000000000000000000" pitchFamily="2" charset="2"/>
              </a:rPr>
              <a:t>terlalu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ketat</a:t>
            </a:r>
            <a:r>
              <a:rPr lang="en-US" sz="2400" dirty="0">
                <a:sym typeface="Wingdings" panose="05000000000000000000" pitchFamily="2" charset="2"/>
              </a:rPr>
              <a:t> </a:t>
            </a:r>
            <a:r>
              <a:rPr lang="en-US" sz="2400" dirty="0" err="1">
                <a:sym typeface="Wingdings" panose="05000000000000000000" pitchFamily="2" charset="2"/>
              </a:rPr>
              <a:t>resesi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serius</a:t>
            </a:r>
            <a:r>
              <a:rPr lang="en-US" sz="2400" dirty="0">
                <a:sym typeface="Wingdings" panose="05000000000000000000" pitchFamily="2" charset="2"/>
              </a:rPr>
              <a:t> </a:t>
            </a:r>
            <a:r>
              <a:rPr lang="en-US" sz="2400" dirty="0" err="1">
                <a:sym typeface="Wingdings" panose="05000000000000000000" pitchFamily="2" charset="2"/>
              </a:rPr>
              <a:t>produksi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turun</a:t>
            </a:r>
            <a:r>
              <a:rPr lang="en-US" sz="2400" dirty="0">
                <a:sym typeface="Wingdings" panose="05000000000000000000" pitchFamily="2" charset="2"/>
              </a:rPr>
              <a:t> </a:t>
            </a:r>
            <a:r>
              <a:rPr lang="en-US" sz="2400" dirty="0" err="1">
                <a:sym typeface="Wingdings" panose="05000000000000000000" pitchFamily="2" charset="2"/>
              </a:rPr>
              <a:t>pengangguran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meningkat</a:t>
            </a:r>
            <a:r>
              <a:rPr lang="en-US" sz="2400" dirty="0">
                <a:sym typeface="Wingdings" panose="05000000000000000000" pitchFamily="2" charset="2"/>
              </a:rPr>
              <a:t> </a:t>
            </a:r>
            <a:r>
              <a:rPr lang="en-US" sz="2400" dirty="0" err="1">
                <a:sym typeface="Wingdings" panose="05000000000000000000" pitchFamily="2" charset="2"/>
              </a:rPr>
              <a:t>deflasi</a:t>
            </a:r>
            <a:endParaRPr lang="en-US" sz="2400" dirty="0"/>
          </a:p>
          <a:p>
            <a:r>
              <a:rPr lang="en-US" sz="2400" dirty="0" err="1"/>
              <a:t>Inflasi</a:t>
            </a:r>
            <a:r>
              <a:rPr lang="en-US" sz="2400" dirty="0"/>
              <a:t> yang </a:t>
            </a:r>
            <a:r>
              <a:rPr lang="en-US" sz="2400" dirty="0" err="1"/>
              <a:t>rendah</a:t>
            </a:r>
            <a:r>
              <a:rPr lang="en-US" sz="2400" dirty="0"/>
              <a:t> dan </a:t>
            </a:r>
            <a:r>
              <a:rPr lang="en-US" sz="2400" dirty="0" err="1"/>
              <a:t>stabil</a:t>
            </a:r>
            <a:endParaRPr lang="en-US" sz="2400" dirty="0"/>
          </a:p>
          <a:p>
            <a:r>
              <a:rPr lang="en-US" sz="2400" dirty="0" err="1"/>
              <a:t>Jangkar</a:t>
            </a:r>
            <a:r>
              <a:rPr lang="en-US" sz="2400" dirty="0"/>
              <a:t> nominal (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inflasi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beredar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Inkonsistensi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(</a:t>
            </a:r>
            <a:r>
              <a:rPr lang="en-US" sz="2400" dirty="0" err="1"/>
              <a:t>godaan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tetapan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0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B5CF-8EF7-43B0-BA49-E524D701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Lain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Moneter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8B430-CFFB-483F-B153-7DE238B7E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yang </a:t>
            </a:r>
            <a:r>
              <a:rPr lang="en-US" sz="2400" dirty="0" err="1"/>
              <a:t>tinggi</a:t>
            </a:r>
            <a:r>
              <a:rPr lang="en-US" sz="2400" dirty="0"/>
              <a:t> dan </a:t>
            </a:r>
            <a:r>
              <a:rPr lang="en-US" sz="2400" dirty="0" err="1"/>
              <a:t>stabilitas</a:t>
            </a:r>
            <a:r>
              <a:rPr lang="en-US" sz="2400" dirty="0"/>
              <a:t> output</a:t>
            </a:r>
          </a:p>
          <a:p>
            <a:pPr lvl="1"/>
            <a:r>
              <a:rPr lang="en-US" sz="2200" dirty="0" err="1"/>
              <a:t>Upaya</a:t>
            </a:r>
            <a:r>
              <a:rPr lang="en-US" sz="2200" dirty="0"/>
              <a:t> BS (Bank </a:t>
            </a:r>
            <a:r>
              <a:rPr lang="en-US" sz="2200" dirty="0" err="1"/>
              <a:t>Sentral</a:t>
            </a:r>
            <a:r>
              <a:rPr lang="en-US" sz="2200" dirty="0"/>
              <a:t>)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menggerakkan</a:t>
            </a:r>
            <a:r>
              <a:rPr lang="en-US" sz="2200" dirty="0"/>
              <a:t> output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arah</a:t>
            </a:r>
            <a:r>
              <a:rPr lang="en-US" sz="2200" dirty="0"/>
              <a:t> </a:t>
            </a:r>
            <a:r>
              <a:rPr lang="en-US" sz="2200" dirty="0" err="1"/>
              <a:t>tingkat</a:t>
            </a:r>
            <a:r>
              <a:rPr lang="en-US" sz="2200" dirty="0"/>
              <a:t> </a:t>
            </a:r>
            <a:r>
              <a:rPr lang="en-US" sz="2200" dirty="0" err="1"/>
              <a:t>alaminya</a:t>
            </a:r>
            <a:r>
              <a:rPr lang="en-US" sz="2200" dirty="0"/>
              <a:t> agar </a:t>
            </a:r>
            <a:r>
              <a:rPr lang="en-US" sz="2200" dirty="0" err="1"/>
              <a:t>tujuan</a:t>
            </a:r>
            <a:r>
              <a:rPr lang="en-US" sz="2200" dirty="0"/>
              <a:t> </a:t>
            </a:r>
            <a:r>
              <a:rPr lang="en-US" sz="2200" dirty="0" err="1"/>
              <a:t>kesempatan</a:t>
            </a:r>
            <a:r>
              <a:rPr lang="en-US" sz="2200" dirty="0"/>
              <a:t> </a:t>
            </a:r>
            <a:r>
              <a:rPr lang="en-US" sz="2200" dirty="0" err="1"/>
              <a:t>kerja</a:t>
            </a:r>
            <a:r>
              <a:rPr lang="en-US" sz="2200" dirty="0"/>
              <a:t> </a:t>
            </a:r>
            <a:r>
              <a:rPr lang="en-US" sz="2200" dirty="0" err="1"/>
              <a:t>maksimum</a:t>
            </a:r>
            <a:r>
              <a:rPr lang="en-US" sz="2200" dirty="0"/>
              <a:t> </a:t>
            </a:r>
            <a:r>
              <a:rPr lang="en-US" sz="2200" dirty="0" err="1"/>
              <a:t>tercapai</a:t>
            </a:r>
            <a:r>
              <a:rPr lang="en-US" sz="2200" dirty="0"/>
              <a:t>.</a:t>
            </a:r>
          </a:p>
          <a:p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endParaRPr lang="en-US" sz="2400" dirty="0"/>
          </a:p>
          <a:p>
            <a:pPr lvl="1"/>
            <a:r>
              <a:rPr lang="en-US" sz="2200" dirty="0" err="1"/>
              <a:t>Upaya</a:t>
            </a:r>
            <a:r>
              <a:rPr lang="en-US" sz="2200" dirty="0"/>
              <a:t> BS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mendorong</a:t>
            </a:r>
            <a:r>
              <a:rPr lang="en-US" sz="2200" dirty="0"/>
              <a:t> </a:t>
            </a:r>
            <a:r>
              <a:rPr lang="en-US" sz="2200" dirty="0" err="1"/>
              <a:t>perusahaan</a:t>
            </a:r>
            <a:r>
              <a:rPr lang="en-US" sz="2200" dirty="0"/>
              <a:t> </a:t>
            </a:r>
            <a:r>
              <a:rPr lang="en-US" sz="2200" dirty="0" err="1"/>
              <a:t>berinvestasi</a:t>
            </a:r>
            <a:r>
              <a:rPr lang="en-US" sz="2200" dirty="0"/>
              <a:t> dan </a:t>
            </a:r>
            <a:r>
              <a:rPr lang="en-US" sz="2200" dirty="0" err="1"/>
              <a:t>mendorong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menabung</a:t>
            </a:r>
            <a:r>
              <a:rPr lang="en-US" sz="2200" dirty="0"/>
              <a:t>.</a:t>
            </a:r>
          </a:p>
          <a:p>
            <a:r>
              <a:rPr lang="en-US" sz="2400" dirty="0" err="1"/>
              <a:t>Stabilitas</a:t>
            </a:r>
            <a:r>
              <a:rPr lang="en-US" sz="2400" dirty="0"/>
              <a:t> pasar </a:t>
            </a:r>
            <a:r>
              <a:rPr lang="en-US" sz="2400" dirty="0" err="1"/>
              <a:t>keuangan</a:t>
            </a:r>
            <a:endParaRPr lang="en-US" sz="2400" dirty="0"/>
          </a:p>
          <a:p>
            <a:pPr lvl="1"/>
            <a:r>
              <a:rPr lang="en-US" sz="2200" dirty="0" err="1"/>
              <a:t>Upaya</a:t>
            </a:r>
            <a:r>
              <a:rPr lang="en-US" sz="2200" dirty="0"/>
              <a:t> BS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mencegah</a:t>
            </a:r>
            <a:r>
              <a:rPr lang="en-US" sz="2200" dirty="0"/>
              <a:t> </a:t>
            </a:r>
            <a:r>
              <a:rPr lang="en-US" sz="2200" dirty="0" err="1"/>
              <a:t>krisis</a:t>
            </a:r>
            <a:r>
              <a:rPr lang="en-US" sz="2200" dirty="0"/>
              <a:t> </a:t>
            </a:r>
            <a:r>
              <a:rPr lang="en-US" sz="2200" dirty="0" err="1"/>
              <a:t>keuangan</a:t>
            </a:r>
            <a:r>
              <a:rPr lang="en-US" sz="2200" dirty="0"/>
              <a:t> agar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keuangan</a:t>
            </a:r>
            <a:r>
              <a:rPr lang="en-US" sz="2200" dirty="0"/>
              <a:t> </a:t>
            </a:r>
            <a:r>
              <a:rPr lang="en-US" sz="2200" dirty="0" err="1"/>
              <a:t>menjadi</a:t>
            </a:r>
            <a:r>
              <a:rPr lang="en-US" sz="2200" dirty="0"/>
              <a:t> </a:t>
            </a:r>
            <a:r>
              <a:rPr lang="en-US" sz="2200" dirty="0" err="1"/>
              <a:t>stabil</a:t>
            </a:r>
            <a:r>
              <a:rPr lang="en-US" sz="2200" dirty="0"/>
              <a:t>.</a:t>
            </a:r>
          </a:p>
          <a:p>
            <a:r>
              <a:rPr lang="en-US" sz="2400" dirty="0" err="1"/>
              <a:t>Stabilitas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endParaRPr lang="en-US" sz="2400" dirty="0"/>
          </a:p>
          <a:p>
            <a:pPr lvl="1"/>
            <a:r>
              <a:rPr lang="en-US" sz="2200" dirty="0" err="1"/>
              <a:t>Upaya</a:t>
            </a:r>
            <a:r>
              <a:rPr lang="en-US" sz="2200" dirty="0"/>
              <a:t> BS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menjaga</a:t>
            </a:r>
            <a:r>
              <a:rPr lang="en-US" sz="2200" dirty="0"/>
              <a:t> </a:t>
            </a:r>
            <a:r>
              <a:rPr lang="en-US" sz="2200" dirty="0" err="1"/>
              <a:t>stabilitas</a:t>
            </a:r>
            <a:r>
              <a:rPr lang="en-US" sz="2200" dirty="0"/>
              <a:t> </a:t>
            </a:r>
            <a:r>
              <a:rPr lang="en-US" sz="2200" dirty="0" err="1"/>
              <a:t>suku</a:t>
            </a:r>
            <a:r>
              <a:rPr lang="en-US" sz="2200" dirty="0"/>
              <a:t> </a:t>
            </a:r>
            <a:r>
              <a:rPr lang="en-US" sz="2200" dirty="0" err="1"/>
              <a:t>bunga</a:t>
            </a:r>
            <a:endParaRPr lang="en-US" sz="2200" dirty="0"/>
          </a:p>
          <a:p>
            <a:r>
              <a:rPr lang="en-US" sz="2400" dirty="0" err="1"/>
              <a:t>Stabilitas</a:t>
            </a:r>
            <a:r>
              <a:rPr lang="en-US" sz="2400" dirty="0"/>
              <a:t> pasar </a:t>
            </a:r>
            <a:r>
              <a:rPr lang="en-US" sz="2400" dirty="0" err="1"/>
              <a:t>valas</a:t>
            </a:r>
            <a:endParaRPr lang="en-US" sz="2400" dirty="0"/>
          </a:p>
          <a:p>
            <a:pPr lvl="1"/>
            <a:r>
              <a:rPr lang="en-US" sz="2200" dirty="0" err="1"/>
              <a:t>Upaya</a:t>
            </a:r>
            <a:r>
              <a:rPr lang="en-US" sz="2200" dirty="0"/>
              <a:t> BS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menjaga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</a:t>
            </a:r>
            <a:r>
              <a:rPr lang="en-US" sz="2200" dirty="0" err="1"/>
              <a:t>mata</a:t>
            </a:r>
            <a:r>
              <a:rPr lang="en-US" sz="2200" dirty="0"/>
              <a:t> </a:t>
            </a:r>
            <a:r>
              <a:rPr lang="en-US" sz="2200" dirty="0" err="1"/>
              <a:t>uang</a:t>
            </a:r>
            <a:r>
              <a:rPr lang="en-US" sz="2200" dirty="0"/>
              <a:t> domestic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mata</a:t>
            </a:r>
            <a:r>
              <a:rPr lang="en-US" sz="2200" dirty="0"/>
              <a:t> </a:t>
            </a:r>
            <a:r>
              <a:rPr lang="en-US" sz="2200" dirty="0" err="1"/>
              <a:t>uang</a:t>
            </a:r>
            <a:r>
              <a:rPr lang="en-US" sz="2200" dirty="0"/>
              <a:t> negara lain</a:t>
            </a:r>
          </a:p>
        </p:txBody>
      </p:sp>
    </p:spTree>
    <p:extLst>
      <p:ext uri="{BB962C8B-B14F-4D97-AF65-F5344CB8AC3E}">
        <p14:creationId xmlns:p14="http://schemas.microsoft.com/office/powerpoint/2010/main" val="144471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07303-0D9F-4FC1-8687-27EE5A04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Selayaknya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Utama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Monter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DB132-0AC2-44F6-9A41-E2EBD4CC6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tradeoff </a:t>
            </a:r>
            <a:r>
              <a:rPr lang="en-US" sz="2400" dirty="0" err="1"/>
              <a:t>antara</a:t>
            </a:r>
            <a:r>
              <a:rPr lang="en-US" sz="2400" dirty="0"/>
              <a:t> 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inflasi</a:t>
            </a:r>
            <a:r>
              <a:rPr lang="en-US" sz="2400" dirty="0"/>
              <a:t> dan </a:t>
            </a:r>
            <a:r>
              <a:rPr lang="en-US" sz="2400" dirty="0" err="1"/>
              <a:t>pengangguran</a:t>
            </a:r>
            <a:r>
              <a:rPr lang="en-US" sz="2400" dirty="0"/>
              <a:t>, </a:t>
            </a:r>
            <a:r>
              <a:rPr lang="en-US" sz="2400" dirty="0" err="1"/>
              <a:t>stabilitas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memacu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stabilitas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dan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endParaRPr lang="en-US" sz="2400" dirty="0"/>
          </a:p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stabilitas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stabilitas</a:t>
            </a:r>
            <a:r>
              <a:rPr lang="en-US" sz="2400" dirty="0"/>
              <a:t> output dan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endParaRPr lang="en-US" sz="2400" dirty="0"/>
          </a:p>
          <a:p>
            <a:r>
              <a:rPr lang="en-US" sz="2400" dirty="0" err="1"/>
              <a:t>Mandat</a:t>
            </a:r>
            <a:r>
              <a:rPr lang="en-US" sz="2400" dirty="0"/>
              <a:t> </a:t>
            </a:r>
            <a:r>
              <a:rPr lang="en-US" sz="2400" dirty="0" err="1"/>
              <a:t>hirarkis</a:t>
            </a:r>
            <a:r>
              <a:rPr lang="en-US" sz="2400" dirty="0"/>
              <a:t> dan </a:t>
            </a:r>
            <a:r>
              <a:rPr lang="en-US" sz="2400" dirty="0" err="1"/>
              <a:t>mandat</a:t>
            </a:r>
            <a:r>
              <a:rPr lang="en-US" sz="2400" dirty="0"/>
              <a:t> </a:t>
            </a:r>
            <a:r>
              <a:rPr lang="en-US" sz="2400" dirty="0" err="1"/>
              <a:t>ganda</a:t>
            </a:r>
            <a:r>
              <a:rPr lang="en-US" sz="2400" dirty="0"/>
              <a:t> </a:t>
            </a:r>
          </a:p>
          <a:p>
            <a:pPr lvl="1"/>
            <a:r>
              <a:rPr lang="en-US" sz="2400" dirty="0" err="1"/>
              <a:t>Infalasi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dan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endParaRPr lang="en-US" sz="2400" dirty="0"/>
          </a:p>
          <a:p>
            <a:r>
              <a:rPr lang="en-US" sz="2400" dirty="0" err="1"/>
              <a:t>Stabilitas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dan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Panjang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1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ACAE1-B83B-48E0-B589-2EEAC75D8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err="1"/>
              <a:t>Inflasi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90B28-122C-4C9B-B8EE-140B48848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err="1">
                <a:sym typeface="Wingdings" panose="05000000000000000000" pitchFamily="2" charset="2"/>
              </a:rPr>
              <a:t>adanya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jangkar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nominalmembuahkan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strategi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kebijakan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moneter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dikenal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i="1" dirty="0">
                <a:sym typeface="Wingdings" panose="05000000000000000000" pitchFamily="2" charset="2"/>
              </a:rPr>
              <a:t>Inflation </a:t>
            </a:r>
            <a:r>
              <a:rPr lang="en-US" i="1" dirty="0" err="1">
                <a:sym typeface="Wingdings" panose="05000000000000000000" pitchFamily="2" charset="2"/>
              </a:rPr>
              <a:t>Tergeting</a:t>
            </a:r>
            <a:r>
              <a:rPr lang="en-US" i="1" dirty="0">
                <a:sym typeface="Wingdings" panose="05000000000000000000" pitchFamily="2" charset="2"/>
              </a:rPr>
              <a:t> </a:t>
            </a:r>
          </a:p>
          <a:p>
            <a:r>
              <a:rPr lang="en-US" i="1" dirty="0">
                <a:sym typeface="Wingdings" panose="05000000000000000000" pitchFamily="2" charset="2"/>
              </a:rPr>
              <a:t>1. </a:t>
            </a:r>
            <a:r>
              <a:rPr lang="en-US" dirty="0" err="1">
                <a:sym typeface="Wingdings" panose="05000000000000000000" pitchFamily="2" charset="2"/>
              </a:rPr>
              <a:t>Pengumuman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kepada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masyarakat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2. </a:t>
            </a:r>
            <a:r>
              <a:rPr lang="en-US" dirty="0" err="1">
                <a:sym typeface="Wingdings" panose="05000000000000000000" pitchFamily="2" charset="2"/>
              </a:rPr>
              <a:t>Komitmen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institusi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menjaga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stabilitas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harga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sebagai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tujuan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utama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jangka</a:t>
            </a:r>
            <a:r>
              <a:rPr lang="en-US" dirty="0">
                <a:sym typeface="Wingdings" panose="05000000000000000000" pitchFamily="2" charset="2"/>
              </a:rPr>
              <a:t> Panjang</a:t>
            </a:r>
          </a:p>
          <a:p>
            <a:r>
              <a:rPr lang="en-US" dirty="0">
                <a:sym typeface="Wingdings" panose="05000000000000000000" pitchFamily="2" charset="2"/>
              </a:rPr>
              <a:t>3. </a:t>
            </a:r>
            <a:r>
              <a:rPr lang="en-US" dirty="0" err="1">
                <a:sym typeface="Wingdings" panose="05000000000000000000" pitchFamily="2" charset="2"/>
              </a:rPr>
              <a:t>Penyebaran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informasi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dimana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banyak</a:t>
            </a:r>
            <a:r>
              <a:rPr lang="en-US" dirty="0">
                <a:sym typeface="Wingdings" panose="05000000000000000000" pitchFamily="2" charset="2"/>
              </a:rPr>
              <a:t> variable yang </a:t>
            </a:r>
            <a:r>
              <a:rPr lang="en-US" dirty="0" err="1">
                <a:sym typeface="Wingdings" panose="05000000000000000000" pitchFamily="2" charset="2"/>
              </a:rPr>
              <a:t>digunakan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mengambil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keputusan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kebijakan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monter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4. </a:t>
            </a:r>
            <a:r>
              <a:rPr lang="en-US" dirty="0" err="1">
                <a:sym typeface="Wingdings" panose="05000000000000000000" pitchFamily="2" charset="2"/>
              </a:rPr>
              <a:t>Komunikasi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masyarakat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mengenai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rencana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kebijakan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moneter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5. </a:t>
            </a:r>
            <a:r>
              <a:rPr lang="en-US" dirty="0" err="1">
                <a:sym typeface="Wingdings" panose="05000000000000000000" pitchFamily="2" charset="2"/>
              </a:rPr>
              <a:t>Meningkatnya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akuntabilitas</a:t>
            </a:r>
            <a:r>
              <a:rPr lang="en-US" dirty="0">
                <a:sym typeface="Wingdings" panose="05000000000000000000" pitchFamily="2" charset="2"/>
              </a:rPr>
              <a:t> bank </a:t>
            </a:r>
            <a:r>
              <a:rPr lang="en-US" dirty="0" err="1">
                <a:sym typeface="Wingdings" panose="05000000000000000000" pitchFamily="2" charset="2"/>
              </a:rPr>
              <a:t>sentral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mempertahankan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tujuan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inflasi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099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0BD8B-24FC-4D9B-BE2A-6212003A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i="1" dirty="0"/>
              <a:t>Inflation Targeting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ADDBF39-9471-4CE9-B781-92235046A983}"/>
              </a:ext>
            </a:extLst>
          </p:cNvPr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694" y="2014194"/>
            <a:ext cx="8566952" cy="4270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99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E27F-8B7A-42B8-8B50-7BE0C2EEE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Lanjutan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DA4DF05-8DCC-4DE8-B9C9-F05CF46228B2}"/>
              </a:ext>
            </a:extLst>
          </p:cNvPr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347" y="1928196"/>
            <a:ext cx="9059447" cy="4428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54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8AC4-DD0C-4CD1-A979-19F6DDE55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Keunggulan</a:t>
            </a:r>
            <a:r>
              <a:rPr lang="en-US" dirty="0"/>
              <a:t> Target </a:t>
            </a:r>
            <a:r>
              <a:rPr lang="en-US" dirty="0" err="1"/>
              <a:t>Inflasi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F6D1E-98F4-49D4-9312-110458308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Pengurangan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inkonsistensi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endParaRPr lang="en-US" sz="2400" dirty="0"/>
          </a:p>
          <a:p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transparansi</a:t>
            </a:r>
            <a:endParaRPr lang="en-US" sz="2400" dirty="0"/>
          </a:p>
          <a:p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akuntabilitas</a:t>
            </a:r>
            <a:endParaRPr lang="en-US" sz="2400" dirty="0"/>
          </a:p>
          <a:p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akuntabilitas</a:t>
            </a:r>
            <a:endParaRPr lang="en-US" sz="2400" dirty="0"/>
          </a:p>
          <a:p>
            <a:r>
              <a:rPr lang="en-US" sz="2400" dirty="0" err="1"/>
              <a:t>Selaras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prinsip-prinsip</a:t>
            </a:r>
            <a:r>
              <a:rPr lang="en-US" sz="2400" dirty="0"/>
              <a:t> </a:t>
            </a:r>
            <a:r>
              <a:rPr lang="en-US" sz="2400" dirty="0" err="1"/>
              <a:t>demokrasi</a:t>
            </a:r>
            <a:endParaRPr lang="en-US" sz="2400" dirty="0"/>
          </a:p>
          <a:p>
            <a:r>
              <a:rPr lang="en-US" sz="2400" dirty="0" err="1"/>
              <a:t>Perbaikan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905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1D080-F2CE-468D-9812-9CCBC37E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Inflasi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AF0AF-07E4-40F9-921D-B4C7DD6D4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Sinyal</a:t>
            </a:r>
            <a:r>
              <a:rPr lang="en-US" sz="2400" dirty="0"/>
              <a:t> yang </a:t>
            </a:r>
            <a:r>
              <a:rPr lang="en-US" sz="2400" dirty="0" err="1"/>
              <a:t>tertunda</a:t>
            </a:r>
            <a:endParaRPr lang="en-US" sz="2400" dirty="0"/>
          </a:p>
          <a:p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kaku</a:t>
            </a:r>
            <a:endParaRPr lang="en-US" sz="2400" dirty="0"/>
          </a:p>
          <a:p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meningkatnya</a:t>
            </a:r>
            <a:r>
              <a:rPr lang="en-US" sz="2400" dirty="0"/>
              <a:t> </a:t>
            </a:r>
            <a:r>
              <a:rPr lang="en-US" sz="2400" dirty="0" err="1"/>
              <a:t>fluktuasi</a:t>
            </a:r>
            <a:r>
              <a:rPr lang="en-US" sz="2400" dirty="0"/>
              <a:t> output</a:t>
            </a:r>
          </a:p>
          <a:p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yang </a:t>
            </a:r>
            <a:r>
              <a:rPr lang="en-US" sz="2400" dirty="0" err="1"/>
              <a:t>rendah</a:t>
            </a:r>
            <a:endParaRPr lang="en-US" sz="2400" dirty="0"/>
          </a:p>
          <a:p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yang </a:t>
            </a:r>
            <a:r>
              <a:rPr lang="en-US" sz="2400" dirty="0" err="1"/>
              <a:t>rendah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53604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{191AE951-B0DA-4DBA-8269-B5DBA51A7EC8}tf78438558</Template>
  <TotalTime>0</TotalTime>
  <Words>481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Garamond</vt:lpstr>
      <vt:lpstr>SavonVTI</vt:lpstr>
      <vt:lpstr>Penerapan Kebijakan Moneter : Strategi dan Taktik</vt:lpstr>
      <vt:lpstr>Tujuan Stabilitas Harga dan Jangkar Nominal</vt:lpstr>
      <vt:lpstr>Tujuan Lain Kebijakan Moneter</vt:lpstr>
      <vt:lpstr>Apakah Stabilitas Harga Selayaknya Menjadi Tujuan Utama Kebijakan Monter?</vt:lpstr>
      <vt:lpstr>Target Inflasi</vt:lpstr>
      <vt:lpstr>Penerapan Inflation Targeting</vt:lpstr>
      <vt:lpstr>Lanjutan</vt:lpstr>
      <vt:lpstr>Keunggulan Target Inflasi</vt:lpstr>
      <vt:lpstr>Kelemahan Strategi Inflasi</vt:lpstr>
      <vt:lpstr>Taktik : Memilih Instrumen Kebijakan</vt:lpstr>
      <vt:lpstr>Lanjutan</vt:lpstr>
      <vt:lpstr>Cadangan Yang Tidak Dipinjamkan Sebagai Target</vt:lpstr>
      <vt:lpstr>Suku Bunga Acuan Sebagai Target</vt:lpstr>
      <vt:lpstr>Kriteria Memilih Instrumen Kebijakan</vt:lpstr>
      <vt:lpstr>Taylor Rule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2020-02-27T13:56:35Z</dcterms:created>
  <dcterms:modified xsi:type="dcterms:W3CDTF">2020-02-27T18:06:21Z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