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4" r:id="rId6"/>
    <p:sldId id="257" r:id="rId7"/>
    <p:sldId id="266" r:id="rId8"/>
    <p:sldId id="267" r:id="rId9"/>
    <p:sldId id="268" r:id="rId10"/>
    <p:sldId id="258" r:id="rId11"/>
    <p:sldId id="269" r:id="rId12"/>
    <p:sldId id="270" r:id="rId13"/>
    <p:sldId id="271" r:id="rId14"/>
    <p:sldId id="272" r:id="rId15"/>
    <p:sldId id="273" r:id="rId16"/>
    <p:sldId id="276" r:id="rId17"/>
    <p:sldId id="275" r:id="rId18"/>
    <p:sldId id="259" r:id="rId19"/>
    <p:sldId id="26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291" autoAdjust="0"/>
  </p:normalViewPr>
  <p:slideViewPr>
    <p:cSldViewPr snapToGrid="0" showGuides="1">
      <p:cViewPr varScale="1">
        <p:scale>
          <a:sx n="75" d="100"/>
          <a:sy n="75" d="100"/>
        </p:scale>
        <p:origin x="-5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9" d="100"/>
          <a:sy n="99" d="100"/>
        </p:scale>
        <p:origin x="4416" y="1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8B8F3-31C2-4698-B74C-D5D76CFD8ACD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B18F8-B739-4178-8D2D-879F4A27DC2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ru-RU" smtClean="0"/>
              <a:pPr/>
              <a:t>09.11.2020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5230445E-A660-448A-B4DC-782AD0E5DA6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xmlns="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xmlns="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20XX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xmlns="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</a:p>
        </p:txBody>
      </p:sp>
    </p:spTree>
    <p:extLst>
      <p:ext uri="{BB962C8B-B14F-4D97-AF65-F5344CB8AC3E}">
        <p14:creationId xmlns="" xmlns:p14="http://schemas.microsoft.com/office/powerpoint/2010/main" val="37683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xmlns="" id="{88BA6D96-EFE3-4743-8FB5-544E9692D11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14" name="Graphic 19">
            <a:extLst>
              <a:ext uri="{FF2B5EF4-FFF2-40B4-BE49-F238E27FC236}">
                <a16:creationId xmlns:a16="http://schemas.microsoft.com/office/drawing/2014/main" xmlns="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  <a:endParaRPr lang="ru-RU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xmlns="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Alexander</a:t>
            </a:r>
            <a:br>
              <a:rPr lang="en-US" dirty="0"/>
            </a:br>
            <a:r>
              <a:rPr lang="en-US" dirty="0" err="1"/>
              <a:t>Martensson</a:t>
            </a:r>
            <a:endParaRPr lang="en-US" dirty="0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xmlns="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678-555-0128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xmlns="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xmlns="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martensson@example.com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xmlns="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="" xmlns:p14="http://schemas.microsoft.com/office/powerpoint/2010/main" val="2153193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/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674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xmlns="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xmlns="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472388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755"/>
            <a:ext cx="10515600" cy="38992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11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7755"/>
            <a:ext cx="5181600" cy="389920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xmlns="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7755"/>
            <a:ext cx="5181600" cy="389920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0607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513"/>
            <a:ext cx="5157787" cy="4365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xmlns="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xmlns="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511"/>
            <a:ext cx="5183188" cy="436563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xmlns="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810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xmlns="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148"/>
            <a:ext cx="3932237" cy="3702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Graphic 15">
            <a:extLst>
              <a:ext uri="{FF2B5EF4-FFF2-40B4-BE49-F238E27FC236}">
                <a16:creationId xmlns:a16="http://schemas.microsoft.com/office/drawing/2014/main" xmlns="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4843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6" name="Graphic 4">
            <a:extLst>
              <a:ext uri="{FF2B5EF4-FFF2-40B4-BE49-F238E27FC236}">
                <a16:creationId xmlns:a16="http://schemas.microsoft.com/office/drawing/2014/main" xmlns="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xmlns="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xmlns="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30500"/>
            <a:ext cx="3932237" cy="37384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6681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EMPTY SLIDE</a:t>
            </a:r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8320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226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xmlns="" id="{61FE90B3-361E-4150-BE53-368ADEA27D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xmlns="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xmlns="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xmlns="" id="{18AF4189-33DF-9B46-9624-C722FCE07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82347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1">
            <a:extLst>
              <a:ext uri="{FF2B5EF4-FFF2-40B4-BE49-F238E27FC236}">
                <a16:creationId xmlns:a16="http://schemas.microsoft.com/office/drawing/2014/main" xmlns="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  <a:endParaRPr lang="ru-RU" dirty="0"/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xmlns="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2535" y="1998209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xmlns="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  <a:endParaRPr lang="ru-RU" dirty="0"/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xmlns="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7939" y="1998209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xmlns="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3</a:t>
            </a:r>
            <a:endParaRPr lang="ru-RU" dirty="0"/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xmlns="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64052" y="2015988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xmlns="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20059" y="2927531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xmlns="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18684" y="2927531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xmlns="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3" y="2927531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xmlns="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76955" y="2925988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xmlns="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4133" y="5751926"/>
            <a:ext cx="9623735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xmlns="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94791" y="4893792"/>
            <a:ext cx="2599199" cy="6150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xmlns="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0713" y="4893792"/>
            <a:ext cx="3712665" cy="6150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xmlns="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800404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xmlns="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3864572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xmlns="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HOW TO USE THIS TEMPALTE</a:t>
            </a:r>
            <a:endParaRPr lang="ru-RU" dirty="0"/>
          </a:p>
        </p:txBody>
      </p:sp>
      <p:sp>
        <p:nvSpPr>
          <p:cNvPr id="23" name="Graphic 15">
            <a:extLst>
              <a:ext uri="{FF2B5EF4-FFF2-40B4-BE49-F238E27FC236}">
                <a16:creationId xmlns:a16="http://schemas.microsoft.com/office/drawing/2014/main" xmlns="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xmlns="" id="{9D8367A5-C050-47FB-A1BD-54CD13DE3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xmlns="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3074529"/>
            <a:ext cx="4421856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LAYOUT 1</a:t>
            </a:r>
            <a:endParaRPr lang="ru-RU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xmlns="" id="{A1867536-E941-4FED-8B68-2609143C2A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Graphic 4">
            <a:extLst>
              <a:ext uri="{FF2B5EF4-FFF2-40B4-BE49-F238E27FC236}">
                <a16:creationId xmlns:a16="http://schemas.microsoft.com/office/drawing/2014/main" xmlns="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xmlns="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B2044CCF-605D-4D6E-A41D-D6AED53B223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xmlns="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205" y="3090572"/>
            <a:ext cx="4421857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LAYOUT 2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1A08F6B3-0ADA-4ECF-8D25-7DFE4A3641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81206" y="2241515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xmlns="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032" y="356341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xmlns="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56341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xmlns="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1992"/>
            <a:ext cx="10218713" cy="66571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Graphic 15">
            <a:extLst>
              <a:ext uri="{FF2B5EF4-FFF2-40B4-BE49-F238E27FC236}">
                <a16:creationId xmlns:a16="http://schemas.microsoft.com/office/drawing/2014/main" xmlns="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Chart Placeholder 18">
            <a:extLst>
              <a:ext uri="{FF2B5EF4-FFF2-40B4-BE49-F238E27FC236}">
                <a16:creationId xmlns:a16="http://schemas.microsoft.com/office/drawing/2014/main" xmlns="" id="{68B512F2-EA3E-483F-B5D4-29DFD6C37B3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096001" y="1246188"/>
            <a:ext cx="5170034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ru-RU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  <a:endParaRPr lang="ru-RU" dirty="0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xmlns="" id="{EF8E92E6-C1C9-854A-93EE-FD201AF050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Graphic 15">
            <a:extLst>
              <a:ext uri="{FF2B5EF4-FFF2-40B4-BE49-F238E27FC236}">
                <a16:creationId xmlns:a16="http://schemas.microsoft.com/office/drawing/2014/main" xmlns="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148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</a:t>
            </a:r>
            <a:br>
              <a:rPr lang="en-US" dirty="0"/>
            </a:br>
            <a:r>
              <a:rPr lang="en-US" dirty="0"/>
              <a:t>SLIDE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xmlns="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Graphic 15">
            <a:extLst>
              <a:ext uri="{FF2B5EF4-FFF2-40B4-BE49-F238E27FC236}">
                <a16:creationId xmlns:a16="http://schemas.microsoft.com/office/drawing/2014/main" xmlns="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xmlns="" id="{D45BCEDF-86BB-41E2-9F09-5D3014AD1C45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15791" y="1591499"/>
            <a:ext cx="6561138" cy="376106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137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xmlns="" id="{E694C388-14E9-4848-A715-72B7DC6AF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IMAGE SLIDE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xmlns="" id="{932204AA-73EE-4F85-898B-E747C5ACC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1880794"/>
            <a:ext cx="10518598" cy="78263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Graphic 4">
            <a:extLst>
              <a:ext uri="{FF2B5EF4-FFF2-40B4-BE49-F238E27FC236}">
                <a16:creationId xmlns:a16="http://schemas.microsoft.com/office/drawing/2014/main" xmlns="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ru-R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VIDEO SLIDE</a:t>
            </a:r>
            <a:endParaRPr lang="ru-RU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xmlns="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icon to add media</a:t>
            </a:r>
            <a:endParaRPr lang="ru-RU" dirty="0"/>
          </a:p>
        </p:txBody>
      </p:sp>
      <p:sp>
        <p:nvSpPr>
          <p:cNvPr id="12" name="Graphic 4">
            <a:extLst>
              <a:ext uri="{FF2B5EF4-FFF2-40B4-BE49-F238E27FC236}">
                <a16:creationId xmlns:a16="http://schemas.microsoft.com/office/drawing/2014/main" xmlns="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1" r:id="rId5"/>
    <p:sldLayoutId id="2147483690" r:id="rId6"/>
    <p:sldLayoutId id="2147483691" r:id="rId7"/>
    <p:sldLayoutId id="2147483684" r:id="rId8"/>
    <p:sldLayoutId id="2147483685" r:id="rId9"/>
    <p:sldLayoutId id="2147483692" r:id="rId10"/>
    <p:sldLayoutId id="2147483693" r:id="rId11"/>
    <p:sldLayoutId id="2147483694" r:id="rId12"/>
    <p:sldLayoutId id="2147483697" r:id="rId13"/>
    <p:sldLayoutId id="2147483698" r:id="rId14"/>
    <p:sldLayoutId id="2147483699" r:id="rId15"/>
    <p:sldLayoutId id="2147483701" r:id="rId16"/>
    <p:sldLayoutId id="2147483700" r:id="rId17"/>
    <p:sldLayoutId id="2147483687" r:id="rId18"/>
    <p:sldLayoutId id="2147483696" r:id="rId19"/>
    <p:sldLayoutId id="2147483688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Building glass walls and sky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/>
          <a:srcRect l="-48" t="6766" r="19843" b="3091"/>
          <a:stretch/>
        </p:blipFill>
        <p:spPr>
          <a:xfrm>
            <a:off x="3033191" y="0"/>
            <a:ext cx="9155634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6E9371-6E05-45E0-803B-4C39AC28C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PANCASILA SEBAGAI SISTEM FILSAFAT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A0FE25-038A-4A14-B11A-432FECB7F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0021" y="3773555"/>
            <a:ext cx="10090287" cy="861946"/>
          </a:xfrm>
        </p:spPr>
        <p:txBody>
          <a:bodyPr/>
          <a:lstStyle/>
          <a:p>
            <a:r>
              <a:rPr lang="id-ID" dirty="0" smtClean="0"/>
              <a:t>Febra Anjar Kusuma S.Pd.,M.Pd</a:t>
            </a:r>
            <a:endParaRPr lang="ru-RU" dirty="0"/>
          </a:p>
        </p:txBody>
      </p:sp>
      <p:pic>
        <p:nvPicPr>
          <p:cNvPr id="5" name="Picture 4" descr="garu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4394200"/>
            <a:ext cx="2433383" cy="2463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105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0200" y="2133600"/>
            <a:ext cx="5168900" cy="45338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Dengan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demikian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Pancasila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sebagai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sistem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filsafat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memiliki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ciri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khas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yang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berbeda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dengan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sistem-sistem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filsafat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lainnya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seperti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materialisme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idealisme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rasionalisme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liberalisme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komunisme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dan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sebagainya</a:t>
            </a:r>
            <a:r>
              <a:rPr lang="en-US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itchFamily="66" charset="0"/>
              </a:rPr>
              <a:t>.</a:t>
            </a:r>
          </a:p>
          <a:p>
            <a:endParaRPr lang="id-ID" sz="3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77800" y="2273300"/>
            <a:ext cx="5346700" cy="4368800"/>
          </a:xfrm>
        </p:spPr>
        <p:txBody>
          <a:bodyPr>
            <a:normAutofit/>
          </a:bodyPr>
          <a:lstStyle/>
          <a:p>
            <a:pPr marL="901700" lvl="1" indent="-358775" algn="just"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i="1" dirty="0" err="1" smtClean="0">
                <a:latin typeface="Comic Sans MS" pitchFamily="66" charset="0"/>
              </a:rPr>
              <a:t>Tuhan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sebagai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kausa</a:t>
            </a:r>
            <a:r>
              <a:rPr lang="en-US" dirty="0" smtClean="0">
                <a:latin typeface="Comic Sans MS" pitchFamily="66" charset="0"/>
              </a:rPr>
              <a:t> prima</a:t>
            </a:r>
          </a:p>
          <a:p>
            <a:pPr marL="901700" lvl="1" indent="-358775" algn="just"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i="1" dirty="0" err="1" smtClean="0">
                <a:latin typeface="Comic Sans MS" pitchFamily="66" charset="0"/>
              </a:rPr>
              <a:t>Manusia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makhluk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individu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makhluk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sosial</a:t>
            </a:r>
            <a:endParaRPr lang="en-US" dirty="0" smtClean="0">
              <a:latin typeface="Comic Sans MS" pitchFamily="66" charset="0"/>
            </a:endParaRPr>
          </a:p>
          <a:p>
            <a:pPr marL="901700" lvl="1" indent="-358775" algn="just"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i="1" dirty="0" err="1" smtClean="0">
                <a:latin typeface="Comic Sans MS" pitchFamily="66" charset="0"/>
              </a:rPr>
              <a:t>Satu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kesatuan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memiliki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kepribadian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sendiri</a:t>
            </a:r>
            <a:endParaRPr lang="en-US" dirty="0" smtClean="0">
              <a:latin typeface="Comic Sans MS" pitchFamily="66" charset="0"/>
            </a:endParaRPr>
          </a:p>
          <a:p>
            <a:pPr marL="901700" lvl="1" indent="-358775" algn="just"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i="1" dirty="0" smtClean="0">
                <a:latin typeface="Comic Sans MS" pitchFamily="66" charset="0"/>
              </a:rPr>
              <a:t>Rakyat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unsur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mutlak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negara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harus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bekerja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gotong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royong</a:t>
            </a:r>
            <a:endParaRPr lang="en-US" dirty="0" smtClean="0">
              <a:latin typeface="Comic Sans MS" pitchFamily="66" charset="0"/>
            </a:endParaRPr>
          </a:p>
          <a:p>
            <a:pPr marL="901700" lvl="1" indent="-358775" algn="just"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i="1" dirty="0" err="1" smtClean="0">
                <a:latin typeface="Comic Sans MS" pitchFamily="66" charset="0"/>
              </a:rPr>
              <a:t>Adil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yaitu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memberi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keadilan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sendiri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orang</a:t>
            </a:r>
            <a:r>
              <a:rPr lang="en-US" dirty="0" smtClean="0">
                <a:latin typeface="Comic Sans MS" pitchFamily="66" charset="0"/>
              </a:rPr>
              <a:t> lain yang </a:t>
            </a:r>
            <a:r>
              <a:rPr lang="en-US" dirty="0" err="1" smtClean="0">
                <a:latin typeface="Comic Sans MS" pitchFamily="66" charset="0"/>
              </a:rPr>
              <a:t>menjadi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haknya</a:t>
            </a:r>
            <a:r>
              <a:rPr lang="en-US" dirty="0" smtClean="0">
                <a:latin typeface="Comic Sans MS" pitchFamily="66" charset="0"/>
              </a:rPr>
              <a:t>.</a:t>
            </a:r>
          </a:p>
          <a:p>
            <a:endParaRPr lang="id-ID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20700"/>
            <a:ext cx="6515100" cy="1346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mic Sans MS" pitchFamily="66" charset="0"/>
              </a:rPr>
              <a:t>INTI SILA</a:t>
            </a:r>
            <a:r>
              <a:rPr lang="id-ID" sz="3200" dirty="0" smtClean="0">
                <a:latin typeface="Comic Sans MS" pitchFamily="66" charset="0"/>
              </a:rPr>
              <a:t> </a:t>
            </a:r>
            <a:r>
              <a:rPr lang="en-US" sz="3200" dirty="0" smtClean="0">
                <a:latin typeface="Comic Sans MS" pitchFamily="66" charset="0"/>
              </a:rPr>
              <a:t>PANCASILA </a:t>
            </a:r>
            <a:br>
              <a:rPr lang="en-US" sz="3200" dirty="0" smtClean="0">
                <a:latin typeface="Comic Sans MS" pitchFamily="66" charset="0"/>
              </a:rPr>
            </a:br>
            <a:endParaRPr lang="id-ID" sz="3200" dirty="0"/>
          </a:p>
        </p:txBody>
      </p:sp>
      <p:pic>
        <p:nvPicPr>
          <p:cNvPr id="7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6623" r="16623"/>
          <a:stretch/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0200" y="2514600"/>
            <a:ext cx="4865688" cy="3962399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</a:pP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Membahas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Pancasila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sebagai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filsafat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berarti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mengungkapkan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konsep-konsep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kebenaran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Pancasila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yang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bukan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saja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ditujukan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pada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bangsa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Indonesia,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melainkan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juga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bagi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manusia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pada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umumnya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.</a:t>
            </a:r>
          </a:p>
          <a:p>
            <a:pPr algn="just">
              <a:buClr>
                <a:schemeClr val="tx1"/>
              </a:buClr>
            </a:pP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Wawasan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filsafat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meliputi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bidang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atau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aspek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penyelidikan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ontologi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epistemologi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dan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aksiologi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.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Ketiga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bidang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tersebut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dapat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dianggap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mencakup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kesemestaan</a:t>
            </a:r>
            <a:r>
              <a:rPr lang="en-US" sz="2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itchFamily="66" charset="0"/>
              </a:rPr>
              <a:t>.</a:t>
            </a:r>
          </a:p>
          <a:p>
            <a:endParaRPr lang="id-ID" sz="2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6623" r="16623"/>
          <a:stretch/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ANALISIS </a:t>
            </a:r>
            <a:r>
              <a:rPr lang="id-ID" dirty="0" smtClean="0"/>
              <a:t>SOAL 1</a:t>
            </a:r>
            <a:endParaRPr lang="id-ID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6623" r="16623"/>
          <a:stretch/>
        </p:blipFill>
        <p:spPr/>
      </p:pic>
      <p:pic>
        <p:nvPicPr>
          <p:cNvPr id="8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3" r="16623"/>
          <a:stretch/>
        </p:blipFill>
        <p:spPr>
          <a:xfrm>
            <a:off x="5672138" y="15240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</p:pic>
      <p:pic>
        <p:nvPicPr>
          <p:cNvPr id="9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3" r="16623"/>
          <a:stretch/>
        </p:blipFill>
        <p:spPr>
          <a:xfrm>
            <a:off x="5824538" y="30480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</p:pic>
      <p:pic>
        <p:nvPicPr>
          <p:cNvPr id="10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3" r="16623"/>
          <a:stretch/>
        </p:blipFill>
        <p:spPr>
          <a:xfrm>
            <a:off x="5976938" y="45720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</p:pic>
      <p:pic>
        <p:nvPicPr>
          <p:cNvPr id="11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3" r="16623"/>
          <a:stretch/>
        </p:blipFill>
        <p:spPr>
          <a:xfrm>
            <a:off x="6129338" y="60960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</p:pic>
      <p:pic>
        <p:nvPicPr>
          <p:cNvPr id="12" name="Picture 4" descr="garu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" y="1828799"/>
            <a:ext cx="4648200" cy="4711701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0" y="4572000"/>
            <a:ext cx="6337300" cy="1981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A. Jelaskan </a:t>
            </a:r>
            <a:r>
              <a:rPr lang="id-ID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bentuk </a:t>
            </a:r>
            <a:r>
              <a:rPr lang="fi-FI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kearifan lokal yang terkait dengan ketuhanan, </a:t>
            </a:r>
            <a:r>
              <a:rPr lang="id-ID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k</a:t>
            </a:r>
            <a:r>
              <a:rPr lang="fi-FI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emanusiaan</a:t>
            </a:r>
            <a:r>
              <a:rPr lang="fi-FI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, persatuan,</a:t>
            </a:r>
            <a:r>
              <a:rPr lang="id-ID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demokrasi, dan keadilan dalam budaya masyarakat Indonesia</a:t>
            </a:r>
            <a:r>
              <a:rPr lang="id-ID" sz="2800" i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!</a:t>
            </a:r>
            <a:endParaRPr lang="id-ID" sz="2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65786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6623" r="16623"/>
          <a:stretch/>
        </p:blipFill>
        <p:spPr>
          <a:xfrm>
            <a:off x="6362700" y="0"/>
            <a:ext cx="5829300" cy="67977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BD519751-E686-4F24-9C8F-C439D8581B8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0743" t="17230" r="27972"/>
          <a:stretch/>
        </p:blipFill>
        <p:spPr>
          <a:xfrm>
            <a:off x="0" y="404811"/>
            <a:ext cx="6108872" cy="548512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E209D92-7413-44EE-BC90-ECE50DA3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96113" y="2330719"/>
            <a:ext cx="4840287" cy="363828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400" i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B. </a:t>
            </a:r>
            <a:r>
              <a:rPr lang="id-ID" sz="2400" i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Bagaimanakah </a:t>
            </a:r>
            <a:r>
              <a:rPr lang="id-ID" sz="2400" i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menurut pendapatmu sebagai mahasiswa tentang proses terbentuknya prinsip-prinsip dalam sila-sila Pancasila itu dalam kehidupan. Misalnya, apakah Anda dapat menerima jika teman anda minta izin untuk melaksanakan ibadah sesuai agamanya di</a:t>
            </a:r>
            <a:r>
              <a:rPr lang="sv-SE" sz="2400" i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saat sedang ada kegiatan bersama</a:t>
            </a:r>
            <a:r>
              <a:rPr lang="id-ID" sz="2400" i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? Jelaskan!</a:t>
            </a:r>
            <a:endParaRPr lang="id-ID" sz="2400" b="1" dirty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714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Low Angle View of Office Building Against Blue Sky">
            <a:extLst>
              <a:ext uri="{FF2B5EF4-FFF2-40B4-BE49-F238E27FC236}">
                <a16:creationId xmlns:a16="http://schemas.microsoft.com/office/drawing/2014/main" xmlns="" id="{40946D55-3A70-4E32-99AB-8D71063AAEDE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2"/>
          <a:srcRect l="2749" r="2749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10F751-9975-4653-9855-BA1C7499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1420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5600700" cy="2209800"/>
          </a:xfrm>
        </p:spPr>
        <p:txBody>
          <a:bodyPr>
            <a:noAutofit/>
          </a:bodyPr>
          <a:lstStyle/>
          <a:p>
            <a:pPr algn="ctr"/>
            <a:r>
              <a:rPr lang="id-ID" sz="2200" i="1" dirty="0" smtClean="0"/>
              <a:t>FILSAFAT MERUPAKAN AWAL DARI ILMU PENGETAHUAN, FILSAFAT DISEBUT </a:t>
            </a:r>
            <a:r>
              <a:rPr lang="en-US" sz="2200" i="1" dirty="0" smtClean="0"/>
              <a:t>JUGA SEBAGAI “MOTHER OF SCIENCE”</a:t>
            </a:r>
            <a:endParaRPr lang="id-ID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7" name="Picture Placeholder 18" descr="Building glass walls and sky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/>
          <a:srcRect l="-48" t="6766" r="19843" b="3091"/>
          <a:stretch/>
        </p:blipFill>
        <p:spPr>
          <a:xfrm>
            <a:off x="3660521" y="469900"/>
            <a:ext cx="8528303" cy="6388100"/>
          </a:xfrm>
        </p:spPr>
      </p:pic>
      <p:pic>
        <p:nvPicPr>
          <p:cNvPr id="10" name="Picture 4" descr="garu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65300"/>
            <a:ext cx="2032000" cy="2057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/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Low Angle View of Office Building Against Clear Sky">
            <a:extLst>
              <a:ext uri="{FF2B5EF4-FFF2-40B4-BE49-F238E27FC236}">
                <a16:creationId xmlns:a16="http://schemas.microsoft.com/office/drawing/2014/main" xmlns="" id="{98E1357B-90EC-4F60-BE24-5671EC46D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3926" b="13926"/>
          <a:stretch/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2800" dirty="0" smtClean="0">
                <a:latin typeface="Comic Sans MS" pitchFamily="66" charset="0"/>
                <a:cs typeface="Times New Roman" pitchFamily="18" charset="0"/>
              </a:rPr>
              <a:t>KONSEP</a:t>
            </a:r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 FILSAFAT</a:t>
            </a:r>
            <a:endParaRPr lang="en-US" sz="2800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2A2A374-6D41-4D06-9363-30924664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8941" y="1993900"/>
            <a:ext cx="5614381" cy="4686300"/>
          </a:xfrm>
        </p:spPr>
        <p:txBody>
          <a:bodyPr>
            <a:noAutofit/>
          </a:bodyPr>
          <a:lstStyle/>
          <a:p>
            <a:pPr algn="just">
              <a:buClr>
                <a:schemeClr val="tx1"/>
              </a:buClr>
            </a:pP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Istilah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‘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filsafat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’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etimologis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padanan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falsafah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(Arab)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dan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Comic Sans MS" pitchFamily="66" charset="0"/>
                <a:cs typeface="Times New Roman" pitchFamily="18" charset="0"/>
              </a:rPr>
              <a:t>philosophy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Inggris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) yang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berasal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dari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Yunani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 (</a:t>
            </a:r>
            <a:r>
              <a:rPr lang="en-US" i="1" dirty="0" err="1" smtClean="0">
                <a:latin typeface="Comic Sans MS" pitchFamily="66" charset="0"/>
                <a:cs typeface="Times New Roman" pitchFamily="18" charset="0"/>
              </a:rPr>
              <a:t>philosophia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).</a:t>
            </a:r>
            <a:endParaRPr lang="id-ID" dirty="0" smtClean="0">
              <a:latin typeface="Comic Sans MS" pitchFamily="66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</a:pP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Comic Sans MS" pitchFamily="66" charset="0"/>
                <a:cs typeface="Times New Roman" pitchFamily="18" charset="0"/>
              </a:rPr>
              <a:t>philosophia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majemuk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terususun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dari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Comic Sans MS" pitchFamily="66" charset="0"/>
                <a:cs typeface="Times New Roman" pitchFamily="18" charset="0"/>
              </a:rPr>
              <a:t>philos</a:t>
            </a:r>
            <a:r>
              <a:rPr lang="en-US" i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atau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Comic Sans MS" pitchFamily="66" charset="0"/>
                <a:cs typeface="Times New Roman" pitchFamily="18" charset="0"/>
              </a:rPr>
              <a:t>philein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berarti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kekasih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sahabat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dan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Comic Sans MS" pitchFamily="66" charset="0"/>
                <a:cs typeface="Times New Roman" pitchFamily="18" charset="0"/>
              </a:rPr>
              <a:t>sophia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berarti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kebijaksanaan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hikmat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kearifan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.</a:t>
            </a:r>
            <a:endParaRPr lang="id-ID" dirty="0" smtClean="0">
              <a:latin typeface="Comic Sans MS" pitchFamily="66" charset="0"/>
              <a:cs typeface="Times New Roman" pitchFamily="18" charset="0"/>
            </a:endParaRPr>
          </a:p>
          <a:p>
            <a:pPr algn="just">
              <a:buClr>
                <a:schemeClr val="tx1"/>
              </a:buClr>
            </a:pP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demikian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Comic Sans MS" pitchFamily="66" charset="0"/>
                <a:cs typeface="Times New Roman" pitchFamily="18" charset="0"/>
              </a:rPr>
              <a:t>philosophia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harafiah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berarti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kebijaksanaan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hikmat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atau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Comic Sans MS" pitchFamily="66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. </a:t>
            </a:r>
            <a:endParaRPr lang="id-ID" dirty="0" smtClean="0">
              <a:latin typeface="Comic Sans MS" pitchFamily="66" charset="0"/>
              <a:cs typeface="Times New Roman" pitchFamily="18" charset="0"/>
            </a:endParaRP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endParaRPr lang="en-US" dirty="0" smtClean="0">
              <a:latin typeface="Comic Sans MS" pitchFamily="66" charset="0"/>
            </a:endParaRPr>
          </a:p>
          <a:p>
            <a:pPr algn="just"/>
            <a:endParaRPr lang="id-ID" sz="1600" b="1" dirty="0">
              <a:solidFill>
                <a:schemeClr val="tx1"/>
              </a:solidFill>
              <a:latin typeface="Franklin Gothic Demi" panose="020B0703020102020204" pitchFamily="34" charset="0"/>
              <a:cs typeface="Times New Roman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A534D36-FD98-42BC-977C-D6843E425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66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6007100" cy="3136900"/>
          </a:xfrm>
        </p:spPr>
        <p:txBody>
          <a:bodyPr>
            <a:no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Cinta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mempunyai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pengertian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luas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. </a:t>
            </a:r>
            <a:r>
              <a:rPr lang="id-ID" sz="2000" dirty="0" smtClean="0">
                <a:latin typeface="Comic Sans MS" pitchFamily="66" charset="0"/>
                <a:cs typeface="Times New Roman" pitchFamily="18" charset="0"/>
              </a:rPr>
              <a:t>S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edangkan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kebijaksanaan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mempunyai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arti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bermacam-macam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berbeda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satu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lainnya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.</a:t>
            </a:r>
            <a:r>
              <a:rPr lang="id-ID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Istilah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philosophos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pertama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kali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digunakan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oleh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Pythagoras. </a:t>
            </a:r>
          </a:p>
          <a:p>
            <a:pPr algn="just">
              <a:buClr>
                <a:schemeClr val="tx1"/>
              </a:buClr>
            </a:pP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Ketika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Pythagoras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ditanya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apakah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engkau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seorang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bijaksana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? </a:t>
            </a:r>
          </a:p>
          <a:p>
            <a:pPr algn="just">
              <a:buClr>
                <a:schemeClr val="tx1"/>
              </a:buClr>
            </a:pP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rendah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hati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Pythagoras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menjawab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, ‘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saya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hanyalah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Comic Sans MS" pitchFamily="66" charset="0"/>
                <a:cs typeface="Times New Roman" pitchFamily="18" charset="0"/>
              </a:rPr>
              <a:t>philosophos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yakni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orang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cs typeface="Times New Roman" pitchFamily="18" charset="0"/>
              </a:rPr>
              <a:t>pengetahuan</a:t>
            </a:r>
            <a:r>
              <a:rPr lang="en-US" sz="2000" dirty="0" smtClean="0">
                <a:latin typeface="Comic Sans MS" pitchFamily="66" charset="0"/>
                <a:cs typeface="Times New Roman" pitchFamily="18" charset="0"/>
              </a:rPr>
              <a:t>’.</a:t>
            </a:r>
            <a:r>
              <a:rPr lang="en-US" sz="2000" dirty="0" smtClean="0">
                <a:latin typeface="Comic Sans MS" pitchFamily="66" charset="0"/>
              </a:rPr>
              <a:t> </a:t>
            </a:r>
            <a:endParaRPr lang="en-U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0" lvl="1" indent="0">
              <a:spcBef>
                <a:spcPts val="1000"/>
              </a:spcBef>
              <a:buNone/>
            </a:pPr>
            <a:endParaRPr lang="en-US" sz="2000" dirty="0" smtClean="0">
              <a:latin typeface="Comic Sans MS" pitchFamily="66" charset="0"/>
              <a:cs typeface="Times New Roman" pitchFamily="18" charset="0"/>
            </a:endParaRPr>
          </a:p>
          <a:p>
            <a:endParaRPr lang="id-ID" sz="2000" dirty="0" smtClean="0"/>
          </a:p>
          <a:p>
            <a:endParaRPr lang="id-ID" sz="200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41300" y="2225392"/>
            <a:ext cx="5397500" cy="4378608"/>
          </a:xfrm>
        </p:spPr>
        <p:txBody>
          <a:bodyPr>
            <a:normAutofit/>
          </a:bodyPr>
          <a:lstStyle/>
          <a:p>
            <a:pPr lvl="1" algn="just">
              <a:buClr>
                <a:schemeClr val="tx1"/>
              </a:buClr>
              <a:buNone/>
            </a:pPr>
            <a:r>
              <a:rPr lang="id-ID" sz="2800" dirty="0" smtClean="0">
                <a:solidFill>
                  <a:schemeClr val="bg1"/>
                </a:solidFill>
                <a:latin typeface="Comic Sans MS" pitchFamily="66" charset="0"/>
              </a:rPr>
              <a:t>  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Ada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dua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pengertian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d-ID" sz="2800" dirty="0" smtClean="0">
                <a:solidFill>
                  <a:schemeClr val="bg1"/>
                </a:solidFill>
                <a:latin typeface="Comic Sans MS" pitchFamily="66" charset="0"/>
              </a:rPr>
              <a:t>f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ilsafat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yaitu</a:t>
            </a:r>
            <a:r>
              <a:rPr lang="id-ID" sz="2800" dirty="0" smtClean="0">
                <a:solidFill>
                  <a:schemeClr val="bg1"/>
                </a:solidFill>
                <a:latin typeface="Comic Sans MS" pitchFamily="66" charset="0"/>
              </a:rPr>
              <a:t> f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ilsafat</a:t>
            </a:r>
            <a:r>
              <a:rPr lang="id-ID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produk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pPr lvl="1" algn="just">
              <a:buClr>
                <a:schemeClr val="tx1"/>
              </a:buClr>
              <a:buBlip>
                <a:blip r:embed="rId2"/>
              </a:buBlip>
            </a:pP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ilmu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metode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pandangan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hidup</a:t>
            </a:r>
            <a:endParaRPr lang="en-US" sz="28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lvl="1" algn="just">
              <a:buClr>
                <a:schemeClr val="tx1"/>
              </a:buClr>
              <a:buBlip>
                <a:blip r:embed="rId2"/>
              </a:buBlip>
            </a:pP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teoritis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omic Sans MS" pitchFamily="66" charset="0"/>
              </a:rPr>
              <a:t>praktis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endParaRPr lang="id-ID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5000" y="1981200"/>
            <a:ext cx="4508500" cy="4660900"/>
          </a:xfrm>
        </p:spPr>
        <p:txBody>
          <a:bodyPr>
            <a:normAutofit/>
          </a:bodyPr>
          <a:lstStyle/>
          <a:p>
            <a:pPr lvl="1" algn="just">
              <a:buClr>
                <a:schemeClr val="tx1"/>
              </a:buClr>
              <a:buNone/>
            </a:pPr>
            <a:r>
              <a:rPr lang="id-ID" sz="2000" dirty="0" smtClean="0">
                <a:latin typeface="Comic Sans MS" pitchFamily="66" charset="0"/>
              </a:rPr>
              <a:t>  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Pancasila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dapat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digolongkan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produk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pandangan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hidup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praktis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  <a:r>
              <a:rPr lang="id-ID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Ini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berarti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Filsafat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Pancasila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mempunyai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fungsi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peranan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pedoman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pegangan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sikap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tingkah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laku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perbuatan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kehidupan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sehari-hari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dalam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bermasyarakat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berbangsa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bernegara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bagi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Comic Sans MS" pitchFamily="66" charset="0"/>
              </a:rPr>
              <a:t>bangsa</a:t>
            </a:r>
            <a:r>
              <a:rPr lang="en-US" sz="2000" dirty="0" smtClean="0">
                <a:solidFill>
                  <a:schemeClr val="bg1"/>
                </a:solidFill>
                <a:latin typeface="Comic Sans MS" pitchFamily="66" charset="0"/>
              </a:rPr>
              <a:t> Indonesia.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0C01CE71-FC76-4B08-B6CF-991940C3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" y="1032746"/>
            <a:ext cx="6718300" cy="834154"/>
          </a:xfrm>
        </p:spPr>
        <p:txBody>
          <a:bodyPr>
            <a:noAutofit/>
          </a:bodyPr>
          <a:lstStyle/>
          <a:p>
            <a:r>
              <a:rPr lang="id-ID" sz="2400" dirty="0" smtClean="0">
                <a:latin typeface="Comic Sans MS" pitchFamily="66" charset="0"/>
              </a:rPr>
              <a:t>KONSEP </a:t>
            </a:r>
            <a:r>
              <a:rPr lang="en-US" sz="2400" dirty="0" smtClean="0">
                <a:latin typeface="Comic Sans MS" pitchFamily="66" charset="0"/>
              </a:rPr>
              <a:t>FILSAFAT PANCASILA</a:t>
            </a:r>
            <a:endParaRPr lang="ru-RU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88F02AC-2ACE-4B6E-9181-99EBB08906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1955800"/>
            <a:ext cx="5524500" cy="4902201"/>
          </a:xfrm>
        </p:spPr>
        <p:txBody>
          <a:bodyPr>
            <a:noAutofit/>
          </a:bodyPr>
          <a:lstStyle/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Comic Sans MS" pitchFamily="66" charset="0"/>
              </a:rPr>
              <a:t>Pancasila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sebagai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filsafat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mengandung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pandangan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nilai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dan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pemikiran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dapat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menjadi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substansi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isi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pembentukan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ideologi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Pancasila</a:t>
            </a:r>
            <a:r>
              <a:rPr lang="en-US" sz="1800" dirty="0" smtClean="0">
                <a:latin typeface="Comic Sans MS" pitchFamily="66" charset="0"/>
              </a:rPr>
              <a:t>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Comic Sans MS" pitchFamily="66" charset="0"/>
              </a:rPr>
              <a:t>Filsafat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Pancasila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dapat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didefinisikan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secara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ringkas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sebagai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refleksi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kritis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dan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rasional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tentang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Pancasila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sebagai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dasar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negara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dan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kenyataan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budaya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bangsa</a:t>
            </a:r>
            <a:r>
              <a:rPr lang="en-US" sz="1800" i="1" dirty="0" smtClean="0">
                <a:latin typeface="Comic Sans MS" pitchFamily="66" charset="0"/>
              </a:rPr>
              <a:t>, </a:t>
            </a:r>
            <a:r>
              <a:rPr lang="en-US" sz="1800" i="1" dirty="0" err="1" smtClean="0">
                <a:latin typeface="Comic Sans MS" pitchFamily="66" charset="0"/>
              </a:rPr>
              <a:t>dengan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tujuan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untuk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mendapatkan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pokok-pokok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pengertiannya</a:t>
            </a:r>
            <a:r>
              <a:rPr lang="en-US" sz="1800" i="1" dirty="0" smtClean="0">
                <a:latin typeface="Comic Sans MS" pitchFamily="66" charset="0"/>
              </a:rPr>
              <a:t> yang </a:t>
            </a:r>
            <a:r>
              <a:rPr lang="en-US" sz="1800" i="1" dirty="0" err="1" smtClean="0">
                <a:latin typeface="Comic Sans MS" pitchFamily="66" charset="0"/>
              </a:rPr>
              <a:t>mendasar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dan</a:t>
            </a:r>
            <a:r>
              <a:rPr lang="en-US" sz="1800" i="1" dirty="0" smtClean="0">
                <a:latin typeface="Comic Sans MS" pitchFamily="66" charset="0"/>
              </a:rPr>
              <a:t> </a:t>
            </a:r>
            <a:r>
              <a:rPr lang="en-US" sz="1800" i="1" dirty="0" err="1" smtClean="0">
                <a:latin typeface="Comic Sans MS" pitchFamily="66" charset="0"/>
              </a:rPr>
              <a:t>menyeluruh</a:t>
            </a:r>
            <a:r>
              <a:rPr lang="en-US" sz="1800" i="1" dirty="0" smtClean="0">
                <a:latin typeface="Comic Sans MS" pitchFamily="66" charset="0"/>
              </a:rPr>
              <a:t>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Comic Sans MS" pitchFamily="66" charset="0"/>
              </a:rPr>
              <a:t>Pancasila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dikatakan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sebagai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filsafat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karena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Pancasila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merupakan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hasil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perenungan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jiwa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mendalam</a:t>
            </a:r>
            <a:r>
              <a:rPr lang="en-US" sz="1800" dirty="0" smtClean="0">
                <a:latin typeface="Comic Sans MS" pitchFamily="66" charset="0"/>
              </a:rPr>
              <a:t> yang </a:t>
            </a:r>
            <a:r>
              <a:rPr lang="en-US" sz="1800" dirty="0" err="1" smtClean="0">
                <a:latin typeface="Comic Sans MS" pitchFamily="66" charset="0"/>
              </a:rPr>
              <a:t>dilakukan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oleh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i="1" dirty="0" smtClean="0">
                <a:latin typeface="Comic Sans MS" pitchFamily="66" charset="0"/>
              </a:rPr>
              <a:t>the </a:t>
            </a:r>
            <a:r>
              <a:rPr lang="en-US" sz="1800" i="1" dirty="0" err="1" smtClean="0">
                <a:latin typeface="Comic Sans MS" pitchFamily="66" charset="0"/>
              </a:rPr>
              <a:t>faounding</a:t>
            </a:r>
            <a:r>
              <a:rPr lang="en-US" sz="1800" i="1" dirty="0" smtClean="0">
                <a:latin typeface="Comic Sans MS" pitchFamily="66" charset="0"/>
              </a:rPr>
              <a:t> father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kita</a:t>
            </a:r>
            <a:r>
              <a:rPr lang="en-US" sz="1800" dirty="0" smtClean="0">
                <a:latin typeface="Comic Sans MS" pitchFamily="66" charset="0"/>
              </a:rPr>
              <a:t>, yang </a:t>
            </a:r>
            <a:r>
              <a:rPr lang="en-US" sz="1800" dirty="0" err="1" smtClean="0">
                <a:latin typeface="Comic Sans MS" pitchFamily="66" charset="0"/>
              </a:rPr>
              <a:t>dituangkan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dalam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suatu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sistem</a:t>
            </a:r>
            <a:r>
              <a:rPr lang="en-US" sz="1800" dirty="0" smtClean="0">
                <a:latin typeface="Comic Sans MS" pitchFamily="66" charset="0"/>
              </a:rPr>
              <a:t> (</a:t>
            </a:r>
            <a:r>
              <a:rPr lang="en-US" sz="1800" dirty="0" err="1" smtClean="0">
                <a:latin typeface="Comic Sans MS" pitchFamily="66" charset="0"/>
              </a:rPr>
              <a:t>Ruslan</a:t>
            </a:r>
            <a:r>
              <a:rPr lang="en-US" sz="1800" dirty="0" smtClean="0">
                <a:latin typeface="Comic Sans MS" pitchFamily="66" charset="0"/>
              </a:rPr>
              <a:t> Abdul </a:t>
            </a:r>
            <a:r>
              <a:rPr lang="en-US" sz="1800" dirty="0" err="1" smtClean="0">
                <a:latin typeface="Comic Sans MS" pitchFamily="66" charset="0"/>
              </a:rPr>
              <a:t>Gani</a:t>
            </a:r>
            <a:r>
              <a:rPr lang="en-US" sz="1800" dirty="0" smtClean="0">
                <a:latin typeface="Comic Sans MS" pitchFamily="66" charset="0"/>
              </a:rPr>
              <a:t>).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1800" dirty="0" err="1" smtClean="0">
                <a:latin typeface="Comic Sans MS" pitchFamily="66" charset="0"/>
              </a:rPr>
              <a:t>Filsafat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Pancasila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memberi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pengetahuan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penngertian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ilmiah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yaitu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tentang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hakikat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Pancasla</a:t>
            </a:r>
            <a:r>
              <a:rPr lang="en-US" sz="1800" dirty="0" smtClean="0">
                <a:latin typeface="Comic Sans MS" pitchFamily="66" charset="0"/>
              </a:rPr>
              <a:t> (</a:t>
            </a:r>
            <a:r>
              <a:rPr lang="en-US" sz="1800" dirty="0" err="1" smtClean="0">
                <a:latin typeface="Comic Sans MS" pitchFamily="66" charset="0"/>
              </a:rPr>
              <a:t>Notonagoro</a:t>
            </a:r>
            <a:r>
              <a:rPr lang="en-US" sz="1800" dirty="0" smtClean="0">
                <a:latin typeface="Comic Sans MS" pitchFamily="66" charset="0"/>
              </a:rPr>
              <a:t>).</a:t>
            </a:r>
            <a:endParaRPr lang="id-ID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1C20937-8D4C-4000-BCD6-AC984F093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="" xmlns:p14="http://schemas.microsoft.com/office/powerpoint/2010/main" val="265579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190500" y="3074529"/>
            <a:ext cx="5168900" cy="3618371"/>
          </a:xfrm>
        </p:spPr>
        <p:txBody>
          <a:bodyPr>
            <a:normAutofit fontScale="92500" lnSpcReduction="10000"/>
          </a:bodyPr>
          <a:lstStyle/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Cara </a:t>
            </a:r>
            <a:r>
              <a:rPr lang="en-US" b="1" dirty="0" err="1" smtClean="0">
                <a:solidFill>
                  <a:schemeClr val="bg1"/>
                </a:solidFill>
                <a:latin typeface="Comic Sans MS" pitchFamily="66" charset="0"/>
              </a:rPr>
              <a:t>deduktif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yaitu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dengan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mencari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hakikat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Pancasila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serta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menganalisis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menyusunnya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secara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sistematis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menjadi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keutuhan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pandangan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komprehensif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Cara </a:t>
            </a:r>
            <a:r>
              <a:rPr lang="en-US" b="1" dirty="0" err="1" smtClean="0">
                <a:solidFill>
                  <a:schemeClr val="bg1"/>
                </a:solidFill>
                <a:latin typeface="Comic Sans MS" pitchFamily="66" charset="0"/>
              </a:rPr>
              <a:t>induktif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yaitu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dengan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mengamati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gejala-gejala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sosial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budaya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masyarakat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merefleksikannya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menarik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arti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makna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hakiki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dari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gejala-gejala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Comic Sans MS" pitchFamily="66" charset="0"/>
              </a:rPr>
              <a:t>itu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7800" y="431800"/>
            <a:ext cx="6565900" cy="13970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PANCASILA SEBAGAI SUATU SISTEM FILSAFAT</a:t>
            </a:r>
            <a:endParaRPr lang="id-ID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52400" y="2225393"/>
            <a:ext cx="6223000" cy="73370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2400" dirty="0" err="1" smtClean="0">
                <a:latin typeface="Comic Sans MS" pitchFamily="66" charset="0"/>
              </a:rPr>
              <a:t>Pembahasan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mengenai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Pancasila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sebagai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sistem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filsafat</a:t>
            </a:r>
            <a:r>
              <a:rPr lang="en-US" sz="2400" dirty="0" smtClean="0">
                <a:latin typeface="Comic Sans MS" pitchFamily="66" charset="0"/>
              </a:rPr>
              <a:t>  </a:t>
            </a:r>
            <a:r>
              <a:rPr lang="en-US" sz="2400" dirty="0" err="1" smtClean="0">
                <a:latin typeface="Comic Sans MS" pitchFamily="66" charset="0"/>
              </a:rPr>
              <a:t>dapat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dilakukan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cara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deduktif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induktif</a:t>
            </a:r>
            <a:r>
              <a:rPr lang="en-US" sz="2400" dirty="0" smtClean="0">
                <a:latin typeface="Comic Sans MS" pitchFamily="66" charset="0"/>
              </a:rPr>
              <a:t>.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0" y="2019300"/>
            <a:ext cx="5511800" cy="483870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Pancasila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terdiri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atas</a:t>
            </a:r>
            <a:r>
              <a:rPr lang="en-US" sz="2000" dirty="0" smtClean="0">
                <a:latin typeface="Comic Sans MS" pitchFamily="66" charset="0"/>
              </a:rPr>
              <a:t> lima </a:t>
            </a:r>
            <a:r>
              <a:rPr lang="en-US" sz="2000" dirty="0" err="1" smtClean="0">
                <a:latin typeface="Comic Sans MS" pitchFamily="66" charset="0"/>
              </a:rPr>
              <a:t>sila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hakikatnya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sistem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filsafat</a:t>
            </a:r>
            <a:r>
              <a:rPr lang="en-US" sz="2000" dirty="0" smtClean="0">
                <a:latin typeface="Comic Sans MS" pitchFamily="66" charset="0"/>
              </a:rPr>
              <a:t>. </a:t>
            </a:r>
          </a:p>
          <a:p>
            <a:pPr algn="just">
              <a:lnSpc>
                <a:spcPct val="80000"/>
              </a:lnSpc>
            </a:pPr>
            <a:r>
              <a:rPr lang="en-US" sz="2000" dirty="0" smtClean="0">
                <a:latin typeface="Comic Sans MS" pitchFamily="66" charset="0"/>
              </a:rPr>
              <a:t>Yang </a:t>
            </a:r>
            <a:r>
              <a:rPr lang="en-US" sz="2000" dirty="0" err="1" smtClean="0">
                <a:latin typeface="Comic Sans MS" pitchFamily="66" charset="0"/>
              </a:rPr>
              <a:t>dimaksud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sistem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adalah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kesatuan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bagian-bagian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saling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berhubungan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saling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bekerjasama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tujuan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tertentu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secara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keseluruhan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kesatuan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utuh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Sila-sila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Pancasila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sistem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filsafat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hakikatnya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merupakan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suatu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kesatuan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organis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Artinya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antara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sila-sila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Pancasila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saling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berkaitan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saling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berhubungan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bahkan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saling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mengkualifikasi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2000" dirty="0" err="1" smtClean="0">
                <a:latin typeface="Comic Sans MS" pitchFamily="66" charset="0"/>
              </a:rPr>
              <a:t>Pemikiran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dasar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terkandung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Pancasila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yaitu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pemikiran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tentang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manusia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berhubungan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Tuhan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sendiri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sesama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dengan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masyarakat</a:t>
            </a:r>
            <a:r>
              <a:rPr lang="en-US" sz="2000" dirty="0" smtClean="0">
                <a:latin typeface="Comic Sans MS" pitchFamily="66" charset="0"/>
              </a:rPr>
              <a:t>  </a:t>
            </a:r>
            <a:r>
              <a:rPr lang="en-US" sz="2000" dirty="0" err="1" smtClean="0">
                <a:latin typeface="Comic Sans MS" pitchFamily="66" charset="0"/>
              </a:rPr>
              <a:t>bangsa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nilai-nilai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dimiliki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oleh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bangsa</a:t>
            </a:r>
            <a:r>
              <a:rPr lang="en-US" sz="2000" dirty="0" smtClean="0">
                <a:latin typeface="Comic Sans MS" pitchFamily="66" charset="0"/>
              </a:rPr>
              <a:t> Indonesia.</a:t>
            </a:r>
          </a:p>
          <a:p>
            <a:endParaRPr lang="id-ID" sz="2000" dirty="0"/>
          </a:p>
        </p:txBody>
      </p:sp>
      <p:pic>
        <p:nvPicPr>
          <p:cNvPr id="7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6623" r="16623"/>
          <a:stretch/>
        </p:blipFill>
        <p:spPr/>
      </p:pic>
      <p:pic>
        <p:nvPicPr>
          <p:cNvPr id="8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847525" y="0"/>
            <a:ext cx="5775834" cy="6489700"/>
          </a:xfrm>
        </p:spPr>
      </p:pic>
      <p:pic>
        <p:nvPicPr>
          <p:cNvPr id="9" name="Picture Placeholder 13" descr="Futuristic Design Office Building Against Clear Sky">
            <a:extLst>
              <a:ext uri="{FF2B5EF4-FFF2-40B4-BE49-F238E27FC236}">
                <a16:creationId xmlns:a16="http://schemas.microsoft.com/office/drawing/2014/main" xmlns="" id="{1E9B5A50-F85D-49E6-9C85-59731947057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7163" t="7596" r="21154"/>
          <a:stretch/>
        </p:blipFill>
        <p:spPr>
          <a:xfrm>
            <a:off x="5999925" y="152400"/>
            <a:ext cx="5775834" cy="6489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NBPL_GeneralDesign02_MO - v4" id="{6FF23145-4007-4574-94C2-B80E45F46FD9}" vid="{0FB396FC-CF2E-452A-9B17-DA6C73B135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7A0EF5-23A9-4627-BC46-745B7DD804D2}">
  <ds:schemaRefs>
    <ds:schemaRef ds:uri="http://purl.org/dc/terms/"/>
    <ds:schemaRef ds:uri="http://schemas.openxmlformats.org/package/2006/metadata/core-properties"/>
    <ds:schemaRef ds:uri="6dc4bcd6-49db-4c07-9060-8acfc67cef9f"/>
    <ds:schemaRef ds:uri="http://schemas.microsoft.com/office/2006/documentManagement/types"/>
    <ds:schemaRef ds:uri="http://schemas.microsoft.com/office/infopath/2007/PartnerControls"/>
    <ds:schemaRef ds:uri="fb0879af-3eba-417a-a55a-ffe6dcd6ca77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Universal presentation</Template>
  <TotalTime>0</TotalTime>
  <Words>722</Words>
  <Application>Microsoft Office PowerPoint</Application>
  <PresentationFormat>Custom</PresentationFormat>
  <Paragraphs>54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PANCASILA SEBAGAI SISTEM FILSAFAT</vt:lpstr>
      <vt:lpstr>FILSAFAT MERUPAKAN AWAL DARI ILMU PENGETAHUAN, FILSAFAT DISEBUT JUGA SEBAGAI “MOTHER OF SCIENCE”</vt:lpstr>
      <vt:lpstr>KONSEP FILSAFAT</vt:lpstr>
      <vt:lpstr>Slide 4</vt:lpstr>
      <vt:lpstr>Slide 5</vt:lpstr>
      <vt:lpstr>Slide 6</vt:lpstr>
      <vt:lpstr>KONSEP FILSAFAT PANCASILA</vt:lpstr>
      <vt:lpstr>PANCASILA SEBAGAI SUATU SISTEM FILSAFAT</vt:lpstr>
      <vt:lpstr>Slide 9</vt:lpstr>
      <vt:lpstr>Slide 10</vt:lpstr>
      <vt:lpstr>INTI SILA PANCASILA  </vt:lpstr>
      <vt:lpstr>Slide 12</vt:lpstr>
      <vt:lpstr>ANALISIS SOAL 1</vt:lpstr>
      <vt:lpstr>Slide 14</vt:lpstr>
      <vt:lpstr>Slide 15</vt:lpstr>
      <vt:lpstr>THANK YOU!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2020-08-29T11:44:37Z</dcterms:created>
  <dcterms:modified xsi:type="dcterms:W3CDTF">2020-11-09T13:24:44Z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