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70" r:id="rId2"/>
    <p:sldId id="281" r:id="rId3"/>
    <p:sldId id="271" r:id="rId4"/>
    <p:sldId id="272" r:id="rId5"/>
    <p:sldId id="279" r:id="rId6"/>
    <p:sldId id="280" r:id="rId7"/>
    <p:sldId id="273" r:id="rId8"/>
    <p:sldId id="278" r:id="rId9"/>
    <p:sldId id="282" r:id="rId10"/>
    <p:sldId id="283" r:id="rId11"/>
    <p:sldId id="274" r:id="rId12"/>
    <p:sldId id="275" r:id="rId13"/>
    <p:sldId id="276" r:id="rId14"/>
    <p:sldId id="27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00"/>
    <a:srgbClr val="0000FF"/>
    <a:srgbClr val="6600FF"/>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6" d="100"/>
          <a:sy n="106" d="100"/>
        </p:scale>
        <p:origin x="70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A2F691-C525-4A44-B112-3422D718A2CB}" type="datetimeFigureOut">
              <a:rPr lang="en-ID" smtClean="0"/>
              <a:t>23/04/2021</a:t>
            </a:fld>
            <a:endParaRPr lang="en-ID"/>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FB2746-BA56-45B9-86D9-40E3E28C0347}" type="slidenum">
              <a:rPr lang="en-ID" smtClean="0"/>
              <a:t>‹#›</a:t>
            </a:fld>
            <a:endParaRPr lang="en-ID"/>
          </a:p>
        </p:txBody>
      </p:sp>
    </p:spTree>
    <p:extLst>
      <p:ext uri="{BB962C8B-B14F-4D97-AF65-F5344CB8AC3E}">
        <p14:creationId xmlns:p14="http://schemas.microsoft.com/office/powerpoint/2010/main" val="1684579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5172C4-201B-43F4-B5EA-EB1B850645E9}" type="datetimeFigureOut">
              <a:rPr lang="id-ID" smtClean="0"/>
              <a:t>23/04/2021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9543A09-D24E-4F1B-9775-D670C77134BC}" type="slidenum">
              <a:rPr lang="id-ID" smtClean="0"/>
              <a:t>‹#›</a:t>
            </a:fld>
            <a:endParaRPr lang="id-ID"/>
          </a:p>
        </p:txBody>
      </p:sp>
    </p:spTree>
    <p:extLst>
      <p:ext uri="{BB962C8B-B14F-4D97-AF65-F5344CB8AC3E}">
        <p14:creationId xmlns:p14="http://schemas.microsoft.com/office/powerpoint/2010/main" val="206424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5172C4-201B-43F4-B5EA-EB1B850645E9}" type="datetimeFigureOut">
              <a:rPr lang="id-ID" smtClean="0"/>
              <a:t>23/04/2021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9543A09-D24E-4F1B-9775-D670C77134BC}" type="slidenum">
              <a:rPr lang="id-ID" smtClean="0"/>
              <a:t>‹#›</a:t>
            </a:fld>
            <a:endParaRPr lang="id-ID"/>
          </a:p>
        </p:txBody>
      </p:sp>
    </p:spTree>
    <p:extLst>
      <p:ext uri="{BB962C8B-B14F-4D97-AF65-F5344CB8AC3E}">
        <p14:creationId xmlns:p14="http://schemas.microsoft.com/office/powerpoint/2010/main" val="3424319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5172C4-201B-43F4-B5EA-EB1B850645E9}" type="datetimeFigureOut">
              <a:rPr lang="id-ID" smtClean="0"/>
              <a:t>23/04/2021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9543A09-D24E-4F1B-9775-D670C77134BC}" type="slidenum">
              <a:rPr lang="id-ID" smtClean="0"/>
              <a:t>‹#›</a:t>
            </a:fld>
            <a:endParaRPr lang="id-ID"/>
          </a:p>
        </p:txBody>
      </p:sp>
    </p:spTree>
    <p:extLst>
      <p:ext uri="{BB962C8B-B14F-4D97-AF65-F5344CB8AC3E}">
        <p14:creationId xmlns:p14="http://schemas.microsoft.com/office/powerpoint/2010/main" val="1007304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5172C4-201B-43F4-B5EA-EB1B850645E9}" type="datetimeFigureOut">
              <a:rPr lang="id-ID" smtClean="0"/>
              <a:t>23/04/2021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9543A09-D24E-4F1B-9775-D670C77134BC}" type="slidenum">
              <a:rPr lang="id-ID" smtClean="0"/>
              <a:t>‹#›</a:t>
            </a:fld>
            <a:endParaRPr lang="id-ID"/>
          </a:p>
        </p:txBody>
      </p:sp>
    </p:spTree>
    <p:extLst>
      <p:ext uri="{BB962C8B-B14F-4D97-AF65-F5344CB8AC3E}">
        <p14:creationId xmlns:p14="http://schemas.microsoft.com/office/powerpoint/2010/main" val="889716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F5172C4-201B-43F4-B5EA-EB1B850645E9}" type="datetimeFigureOut">
              <a:rPr lang="id-ID" smtClean="0"/>
              <a:t>23/04/2021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9543A09-D24E-4F1B-9775-D670C77134BC}" type="slidenum">
              <a:rPr lang="id-ID" smtClean="0"/>
              <a:t>‹#›</a:t>
            </a:fld>
            <a:endParaRPr lang="id-ID"/>
          </a:p>
        </p:txBody>
      </p:sp>
    </p:spTree>
    <p:extLst>
      <p:ext uri="{BB962C8B-B14F-4D97-AF65-F5344CB8AC3E}">
        <p14:creationId xmlns:p14="http://schemas.microsoft.com/office/powerpoint/2010/main" val="1584916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5172C4-201B-43F4-B5EA-EB1B850645E9}" type="datetimeFigureOut">
              <a:rPr lang="id-ID" smtClean="0"/>
              <a:t>23/04/2021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9543A09-D24E-4F1B-9775-D670C77134BC}" type="slidenum">
              <a:rPr lang="id-ID" smtClean="0"/>
              <a:t>‹#›</a:t>
            </a:fld>
            <a:endParaRPr lang="id-ID"/>
          </a:p>
        </p:txBody>
      </p:sp>
    </p:spTree>
    <p:extLst>
      <p:ext uri="{BB962C8B-B14F-4D97-AF65-F5344CB8AC3E}">
        <p14:creationId xmlns:p14="http://schemas.microsoft.com/office/powerpoint/2010/main" val="3282092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5172C4-201B-43F4-B5EA-EB1B850645E9}" type="datetimeFigureOut">
              <a:rPr lang="id-ID" smtClean="0"/>
              <a:t>23/04/2021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19543A09-D24E-4F1B-9775-D670C77134BC}" type="slidenum">
              <a:rPr lang="id-ID" smtClean="0"/>
              <a:t>‹#›</a:t>
            </a:fld>
            <a:endParaRPr lang="id-ID"/>
          </a:p>
        </p:txBody>
      </p:sp>
    </p:spTree>
    <p:extLst>
      <p:ext uri="{BB962C8B-B14F-4D97-AF65-F5344CB8AC3E}">
        <p14:creationId xmlns:p14="http://schemas.microsoft.com/office/powerpoint/2010/main" val="28716293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5172C4-201B-43F4-B5EA-EB1B850645E9}" type="datetimeFigureOut">
              <a:rPr lang="id-ID" smtClean="0"/>
              <a:t>23/04/2021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19543A09-D24E-4F1B-9775-D670C77134BC}" type="slidenum">
              <a:rPr lang="id-ID" smtClean="0"/>
              <a:t>‹#›</a:t>
            </a:fld>
            <a:endParaRPr lang="id-ID"/>
          </a:p>
        </p:txBody>
      </p:sp>
    </p:spTree>
    <p:extLst>
      <p:ext uri="{BB962C8B-B14F-4D97-AF65-F5344CB8AC3E}">
        <p14:creationId xmlns:p14="http://schemas.microsoft.com/office/powerpoint/2010/main" val="2209852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5172C4-201B-43F4-B5EA-EB1B850645E9}" type="datetimeFigureOut">
              <a:rPr lang="id-ID" smtClean="0"/>
              <a:t>23/04/2021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19543A09-D24E-4F1B-9775-D670C77134BC}" type="slidenum">
              <a:rPr lang="id-ID" smtClean="0"/>
              <a:t>‹#›</a:t>
            </a:fld>
            <a:endParaRPr lang="id-ID"/>
          </a:p>
        </p:txBody>
      </p:sp>
    </p:spTree>
    <p:extLst>
      <p:ext uri="{BB962C8B-B14F-4D97-AF65-F5344CB8AC3E}">
        <p14:creationId xmlns:p14="http://schemas.microsoft.com/office/powerpoint/2010/main" val="6123074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F5172C4-201B-43F4-B5EA-EB1B850645E9}" type="datetimeFigureOut">
              <a:rPr lang="id-ID" smtClean="0"/>
              <a:t>23/04/2021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9543A09-D24E-4F1B-9775-D670C77134BC}" type="slidenum">
              <a:rPr lang="id-ID" smtClean="0"/>
              <a:t>‹#›</a:t>
            </a:fld>
            <a:endParaRPr lang="id-ID"/>
          </a:p>
        </p:txBody>
      </p:sp>
    </p:spTree>
    <p:extLst>
      <p:ext uri="{BB962C8B-B14F-4D97-AF65-F5344CB8AC3E}">
        <p14:creationId xmlns:p14="http://schemas.microsoft.com/office/powerpoint/2010/main" val="2910060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F5172C4-201B-43F4-B5EA-EB1B850645E9}" type="datetimeFigureOut">
              <a:rPr lang="id-ID" smtClean="0"/>
              <a:t>23/04/2021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9543A09-D24E-4F1B-9775-D670C77134BC}" type="slidenum">
              <a:rPr lang="id-ID" smtClean="0"/>
              <a:t>‹#›</a:t>
            </a:fld>
            <a:endParaRPr lang="id-ID"/>
          </a:p>
        </p:txBody>
      </p:sp>
    </p:spTree>
    <p:extLst>
      <p:ext uri="{BB962C8B-B14F-4D97-AF65-F5344CB8AC3E}">
        <p14:creationId xmlns:p14="http://schemas.microsoft.com/office/powerpoint/2010/main" val="489440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5172C4-201B-43F4-B5EA-EB1B850645E9}" type="datetimeFigureOut">
              <a:rPr lang="id-ID" smtClean="0"/>
              <a:t>23/04/2021</a:t>
            </a:fld>
            <a:endParaRPr lang="id-ID"/>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543A09-D24E-4F1B-9775-D670C77134BC}" type="slidenum">
              <a:rPr lang="id-ID" smtClean="0"/>
              <a:t>‹#›</a:t>
            </a:fld>
            <a:endParaRPr lang="id-ID"/>
          </a:p>
        </p:txBody>
      </p:sp>
    </p:spTree>
    <p:extLst>
      <p:ext uri="{BB962C8B-B14F-4D97-AF65-F5344CB8AC3E}">
        <p14:creationId xmlns:p14="http://schemas.microsoft.com/office/powerpoint/2010/main" val="31025685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scialert.net/asci/result.php?searchin=Keywords&amp;cat=&amp;ascicat=ALL&amp;Submit=Search&amp;keyword=lactic+acid"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scialert.net/asci/result.php?searchin=Keywords&amp;cat=&amp;ascicat=ALL&amp;Submit=Search&amp;keyword=nutritive+value"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scialert.net/asci/result.php?searchin=Keywords&amp;cat=&amp;ascicat=ALL&amp;Submit=Search&amp;keyword=amino+acid" TargetMode="External"/><Relationship Id="rId2" Type="http://schemas.openxmlformats.org/officeDocument/2006/relationships/hyperlink" Target="http://www.scialert.net/asci/result.php?searchin=Keywords&amp;cat=&amp;ascicat=ALL&amp;Submit=Search&amp;keyword=antinutritional+factor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scialert.net/asci/result.php?searchin=Keywords&amp;cat=&amp;ascicat=ALL&amp;Submit=Search&amp;keyword=nutritive+value" TargetMode="External"/><Relationship Id="rId2" Type="http://schemas.openxmlformats.org/officeDocument/2006/relationships/hyperlink" Target="http://www.scialert.net/asci/result.php?searchin=Keywords&amp;cat=&amp;ascicat=ALL&amp;Submit=Search&amp;keyword=pathogenic+bacteria"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scialert.net/asci/result.php?searchin=Keywords&amp;cat=&amp;ascicat=ALL&amp;Submit=Search&amp;keyword=heat+treatment"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scialert.net/asci/result.php?searchin=Keywords&amp;cat=&amp;ascicat=ALL&amp;Submit=Search&amp;keyword=feed+utilization"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scialert.net/asci/result.php?searchin=Keywords&amp;cat=&amp;ascicat=ALL&amp;Submit=Search&amp;keyword=antinutritional+factor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26794" y="1108295"/>
            <a:ext cx="8938411" cy="1581150"/>
          </a:xfrm>
        </p:spPr>
        <p:txBody>
          <a:bodyPr>
            <a:noAutofit/>
          </a:bodyPr>
          <a:lstStyle/>
          <a:p>
            <a:r>
              <a:rPr lang="en-US" sz="6200" b="1" dirty="0">
                <a:solidFill>
                  <a:srgbClr val="0000FF"/>
                </a:solidFill>
              </a:rPr>
              <a:t>PENERAPAN BIOTEKNOLOGI</a:t>
            </a:r>
            <a:br>
              <a:rPr lang="en-US" b="1" dirty="0">
                <a:solidFill>
                  <a:srgbClr val="0000FF"/>
                </a:solidFill>
              </a:rPr>
            </a:br>
            <a:r>
              <a:rPr lang="en-US" b="1" dirty="0">
                <a:solidFill>
                  <a:srgbClr val="0000FF"/>
                </a:solidFill>
              </a:rPr>
              <a:t>PADA ILMU NUTRISI TERNAK</a:t>
            </a:r>
            <a:endParaRPr lang="id-ID" b="1" dirty="0">
              <a:solidFill>
                <a:srgbClr val="FF0000"/>
              </a:solidFill>
            </a:endParaRPr>
          </a:p>
        </p:txBody>
      </p:sp>
      <p:sp>
        <p:nvSpPr>
          <p:cNvPr id="3" name="Subtitle 2"/>
          <p:cNvSpPr>
            <a:spLocks noGrp="1"/>
          </p:cNvSpPr>
          <p:nvPr>
            <p:ph type="subTitle" idx="1"/>
          </p:nvPr>
        </p:nvSpPr>
        <p:spPr>
          <a:xfrm>
            <a:off x="2667000" y="3535363"/>
            <a:ext cx="6858000" cy="1836737"/>
          </a:xfrm>
        </p:spPr>
        <p:txBody>
          <a:bodyPr>
            <a:noAutofit/>
          </a:bodyPr>
          <a:lstStyle/>
          <a:p>
            <a:r>
              <a:rPr lang="id-ID" sz="3200" dirty="0">
                <a:solidFill>
                  <a:srgbClr val="006600"/>
                </a:solidFill>
              </a:rPr>
              <a:t>Kuliah </a:t>
            </a:r>
            <a:r>
              <a:rPr lang="en-US" sz="3200" dirty="0">
                <a:solidFill>
                  <a:srgbClr val="006600"/>
                </a:solidFill>
              </a:rPr>
              <a:t>4</a:t>
            </a:r>
            <a:endParaRPr lang="id-ID" sz="3200" dirty="0">
              <a:solidFill>
                <a:srgbClr val="006600"/>
              </a:solidFill>
            </a:endParaRPr>
          </a:p>
          <a:p>
            <a:r>
              <a:rPr lang="en-US" sz="3200" dirty="0">
                <a:solidFill>
                  <a:srgbClr val="006600"/>
                </a:solidFill>
              </a:rPr>
              <a:t>BIOTEKNOLOGI TERNAK</a:t>
            </a:r>
            <a:endParaRPr lang="id-ID" sz="3200" dirty="0">
              <a:solidFill>
                <a:srgbClr val="006600"/>
              </a:solidFill>
            </a:endParaRPr>
          </a:p>
        </p:txBody>
      </p:sp>
      <p:sp>
        <p:nvSpPr>
          <p:cNvPr id="4" name="Rectangle 2"/>
          <p:cNvSpPr txBox="1">
            <a:spLocks noChangeArrowheads="1"/>
          </p:cNvSpPr>
          <p:nvPr/>
        </p:nvSpPr>
        <p:spPr>
          <a:xfrm>
            <a:off x="1524000" y="6419850"/>
            <a:ext cx="9144000" cy="438150"/>
          </a:xfrm>
          <a:prstGeom prst="rect">
            <a:avLst/>
          </a:prstGeom>
          <a:solidFill>
            <a:schemeClr val="tx1">
              <a:lumMod val="65000"/>
              <a:lumOff val="35000"/>
            </a:schemeClr>
          </a:solidFill>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266700" algn="ctr"/>
            <a:r>
              <a:rPr lang="id-ID" sz="2000" b="1" dirty="0">
                <a:solidFill>
                  <a:srgbClr val="FFFF00"/>
                </a:solidFill>
                <a:latin typeface="Cambria" pitchFamily="18" charset="0"/>
              </a:rPr>
              <a:t>Disintesis dari berbagai sumber</a:t>
            </a:r>
          </a:p>
          <a:p>
            <a:pPr algn="ctr"/>
            <a:endParaRPr lang="en-US" sz="2000" b="1" dirty="0">
              <a:solidFill>
                <a:srgbClr val="FFFF00"/>
              </a:solidFill>
              <a:latin typeface="Cambria" pitchFamily="18" charset="0"/>
            </a:endParaRPr>
          </a:p>
        </p:txBody>
      </p:sp>
    </p:spTree>
    <p:extLst>
      <p:ext uri="{BB962C8B-B14F-4D97-AF65-F5344CB8AC3E}">
        <p14:creationId xmlns:p14="http://schemas.microsoft.com/office/powerpoint/2010/main" val="8839689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C243-E5F2-46FB-B3ED-D5E1EF31585D}"/>
              </a:ext>
            </a:extLst>
          </p:cNvPr>
          <p:cNvSpPr>
            <a:spLocks noGrp="1"/>
          </p:cNvSpPr>
          <p:nvPr>
            <p:ph type="title"/>
          </p:nvPr>
        </p:nvSpPr>
        <p:spPr>
          <a:xfrm>
            <a:off x="838200" y="247433"/>
            <a:ext cx="10515600" cy="1110588"/>
          </a:xfrm>
        </p:spPr>
        <p:txBody>
          <a:bodyPr>
            <a:normAutofit/>
          </a:bodyPr>
          <a:lstStyle/>
          <a:p>
            <a:pPr algn="ctr"/>
            <a:r>
              <a:rPr lang="en-ID" sz="4800" b="1" dirty="0">
                <a:solidFill>
                  <a:srgbClr val="0000FF"/>
                </a:solidFill>
              </a:rPr>
              <a:t>PREBIOTICS AND PROBIOTICS</a:t>
            </a:r>
            <a:endParaRPr lang="en-ID" sz="4800" dirty="0">
              <a:solidFill>
                <a:srgbClr val="0000FF"/>
              </a:solidFill>
            </a:endParaRPr>
          </a:p>
        </p:txBody>
      </p:sp>
      <p:sp>
        <p:nvSpPr>
          <p:cNvPr id="3" name="Content Placeholder 2">
            <a:extLst>
              <a:ext uri="{FF2B5EF4-FFF2-40B4-BE49-F238E27FC236}">
                <a16:creationId xmlns:a16="http://schemas.microsoft.com/office/drawing/2014/main" id="{8587C2EA-FA63-4CA0-A00A-46FBF865B38B}"/>
              </a:ext>
            </a:extLst>
          </p:cNvPr>
          <p:cNvSpPr>
            <a:spLocks noGrp="1"/>
          </p:cNvSpPr>
          <p:nvPr>
            <p:ph idx="1"/>
          </p:nvPr>
        </p:nvSpPr>
        <p:spPr>
          <a:xfrm>
            <a:off x="614127" y="1412343"/>
            <a:ext cx="10963746" cy="5143906"/>
          </a:xfrm>
        </p:spPr>
        <p:txBody>
          <a:bodyPr>
            <a:normAutofit fontScale="92500" lnSpcReduction="20000"/>
          </a:bodyPr>
          <a:lstStyle/>
          <a:p>
            <a:pPr>
              <a:lnSpc>
                <a:spcPct val="120000"/>
              </a:lnSpc>
              <a:spcBef>
                <a:spcPts val="1200"/>
              </a:spcBef>
              <a:spcAft>
                <a:spcPts val="1200"/>
              </a:spcAft>
            </a:pPr>
            <a:r>
              <a:rPr lang="en-US" dirty="0"/>
              <a:t>Prebiotics are non-viable food components that confer a health benefit on the host associated with modulation of the microbiota. </a:t>
            </a:r>
            <a:r>
              <a:rPr lang="en-US" b="1" dirty="0">
                <a:solidFill>
                  <a:srgbClr val="6600FF"/>
                </a:solidFill>
              </a:rPr>
              <a:t>Prebiotics are some oligosaccharide like fructo-, </a:t>
            </a:r>
            <a:r>
              <a:rPr lang="en-US" b="1" dirty="0" err="1">
                <a:solidFill>
                  <a:srgbClr val="6600FF"/>
                </a:solidFill>
              </a:rPr>
              <a:t>gluco</a:t>
            </a:r>
            <a:r>
              <a:rPr lang="en-US" b="1" dirty="0">
                <a:solidFill>
                  <a:srgbClr val="6600FF"/>
                </a:solidFill>
              </a:rPr>
              <a:t>- and </a:t>
            </a:r>
            <a:r>
              <a:rPr lang="en-US" b="1" dirty="0" err="1">
                <a:solidFill>
                  <a:srgbClr val="6600FF"/>
                </a:solidFill>
              </a:rPr>
              <a:t>galacto</a:t>
            </a:r>
            <a:r>
              <a:rPr lang="en-US" b="1" dirty="0">
                <a:solidFill>
                  <a:srgbClr val="6600FF"/>
                </a:solidFill>
              </a:rPr>
              <a:t>-oligosaccharides resist attack by the digestive enzymes of animals and thus are not metabolized directly by the host and act as bed for growth of beneficial microbes</a:t>
            </a:r>
          </a:p>
          <a:p>
            <a:pPr>
              <a:lnSpc>
                <a:spcPct val="120000"/>
              </a:lnSpc>
              <a:spcBef>
                <a:spcPts val="1200"/>
              </a:spcBef>
              <a:spcAft>
                <a:spcPts val="1200"/>
              </a:spcAft>
            </a:pPr>
            <a:r>
              <a:rPr lang="en-US" dirty="0"/>
              <a:t>Probiotics are live microorganisms which, when administered in adequate amounts, confer a health benefit on </a:t>
            </a:r>
            <a:r>
              <a:rPr lang="en-ID" dirty="0"/>
              <a:t>the host. </a:t>
            </a:r>
            <a:r>
              <a:rPr lang="en-US" b="1" dirty="0">
                <a:solidFill>
                  <a:srgbClr val="6600FF"/>
                </a:solidFill>
              </a:rPr>
              <a:t>Probiotics are live microbial feed supplements which beneficially affect the host animal by improving the intestinal microbial balance. </a:t>
            </a:r>
            <a:r>
              <a:rPr lang="en-ID" b="1" dirty="0">
                <a:solidFill>
                  <a:srgbClr val="6600FF"/>
                </a:solidFill>
              </a:rPr>
              <a:t>The inclusion of probiotics in foods is designed to encourage certain beneficial bacteria in the gut at the expense of harmful bacteria</a:t>
            </a:r>
            <a:endParaRPr lang="en-US" b="1" dirty="0">
              <a:solidFill>
                <a:srgbClr val="6600FF"/>
              </a:solidFill>
            </a:endParaRPr>
          </a:p>
        </p:txBody>
      </p:sp>
    </p:spTree>
    <p:extLst>
      <p:ext uri="{BB962C8B-B14F-4D97-AF65-F5344CB8AC3E}">
        <p14:creationId xmlns:p14="http://schemas.microsoft.com/office/powerpoint/2010/main" val="3967399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C243-E5F2-46FB-B3ED-D5E1EF31585D}"/>
              </a:ext>
            </a:extLst>
          </p:cNvPr>
          <p:cNvSpPr>
            <a:spLocks noGrp="1"/>
          </p:cNvSpPr>
          <p:nvPr>
            <p:ph type="title"/>
          </p:nvPr>
        </p:nvSpPr>
        <p:spPr>
          <a:xfrm>
            <a:off x="838200" y="247433"/>
            <a:ext cx="10515600" cy="1110588"/>
          </a:xfrm>
        </p:spPr>
        <p:txBody>
          <a:bodyPr>
            <a:normAutofit/>
          </a:bodyPr>
          <a:lstStyle/>
          <a:p>
            <a:pPr algn="ctr"/>
            <a:r>
              <a:rPr lang="en-ID" sz="4800" b="1" dirty="0">
                <a:solidFill>
                  <a:srgbClr val="0000FF"/>
                </a:solidFill>
              </a:rPr>
              <a:t>PREBIOTICS AND PROBIOTICS</a:t>
            </a:r>
            <a:endParaRPr lang="en-ID" sz="4800" dirty="0">
              <a:solidFill>
                <a:srgbClr val="0000FF"/>
              </a:solidFill>
            </a:endParaRPr>
          </a:p>
        </p:txBody>
      </p:sp>
      <p:sp>
        <p:nvSpPr>
          <p:cNvPr id="3" name="Content Placeholder 2">
            <a:extLst>
              <a:ext uri="{FF2B5EF4-FFF2-40B4-BE49-F238E27FC236}">
                <a16:creationId xmlns:a16="http://schemas.microsoft.com/office/drawing/2014/main" id="{8587C2EA-FA63-4CA0-A00A-46FBF865B38B}"/>
              </a:ext>
            </a:extLst>
          </p:cNvPr>
          <p:cNvSpPr>
            <a:spLocks noGrp="1"/>
          </p:cNvSpPr>
          <p:nvPr>
            <p:ph idx="1"/>
          </p:nvPr>
        </p:nvSpPr>
        <p:spPr>
          <a:xfrm>
            <a:off x="614127" y="1466661"/>
            <a:ext cx="10963746" cy="5143906"/>
          </a:xfrm>
        </p:spPr>
        <p:txBody>
          <a:bodyPr>
            <a:normAutofit fontScale="85000" lnSpcReduction="20000"/>
          </a:bodyPr>
          <a:lstStyle/>
          <a:p>
            <a:pPr>
              <a:lnSpc>
                <a:spcPct val="120000"/>
              </a:lnSpc>
              <a:spcBef>
                <a:spcPts val="1200"/>
              </a:spcBef>
              <a:spcAft>
                <a:spcPts val="1200"/>
              </a:spcAft>
            </a:pPr>
            <a:r>
              <a:rPr lang="en-US" b="1" dirty="0">
                <a:solidFill>
                  <a:srgbClr val="003300"/>
                </a:solidFill>
              </a:rPr>
              <a:t>The most common probiotics are </a:t>
            </a:r>
            <a:r>
              <a:rPr lang="en-US" b="1" dirty="0">
                <a:solidFill>
                  <a:srgbClr val="003300"/>
                </a:solidFill>
                <a:hlinkClick r:id="rId2">
                  <a:extLst>
                    <a:ext uri="{A12FA001-AC4F-418D-AE19-62706E023703}">
                      <ahyp:hlinkClr xmlns:ahyp="http://schemas.microsoft.com/office/drawing/2018/hyperlinkcolor" val="tx"/>
                    </a:ext>
                  </a:extLst>
                </a:hlinkClick>
              </a:rPr>
              <a:t>lactic acid</a:t>
            </a:r>
            <a:r>
              <a:rPr lang="en-US" b="1" dirty="0">
                <a:solidFill>
                  <a:srgbClr val="003300"/>
                </a:solidFill>
              </a:rPr>
              <a:t> producing bacteria</a:t>
            </a:r>
          </a:p>
          <a:p>
            <a:pPr>
              <a:lnSpc>
                <a:spcPct val="120000"/>
              </a:lnSpc>
              <a:spcBef>
                <a:spcPts val="1200"/>
              </a:spcBef>
              <a:spcAft>
                <a:spcPts val="1200"/>
              </a:spcAft>
            </a:pPr>
            <a:r>
              <a:rPr lang="en-ID" b="1" dirty="0">
                <a:solidFill>
                  <a:srgbClr val="003300"/>
                </a:solidFill>
              </a:rPr>
              <a:t>In ruminants, the </a:t>
            </a:r>
            <a:r>
              <a:rPr lang="en-ID" b="1" i="1" dirty="0">
                <a:solidFill>
                  <a:srgbClr val="003300"/>
                </a:solidFill>
              </a:rPr>
              <a:t>Saccharomyces cerevisiae</a:t>
            </a:r>
            <a:r>
              <a:rPr lang="en-ID" b="1" dirty="0">
                <a:solidFill>
                  <a:srgbClr val="003300"/>
                </a:solidFill>
              </a:rPr>
              <a:t> proved effective in beneficially modifying rumen fermentation. Live yeast cultures scavenge oxygen and maintain anaerobic conditions in the rumen. It also improves live weight gain, milk yield, and milk fat contents</a:t>
            </a:r>
          </a:p>
          <a:p>
            <a:pPr>
              <a:lnSpc>
                <a:spcPct val="120000"/>
              </a:lnSpc>
              <a:spcBef>
                <a:spcPts val="1200"/>
              </a:spcBef>
              <a:spcAft>
                <a:spcPts val="1200"/>
              </a:spcAft>
            </a:pPr>
            <a:r>
              <a:rPr lang="en-US" dirty="0">
                <a:solidFill>
                  <a:srgbClr val="003300"/>
                </a:solidFill>
              </a:rPr>
              <a:t>Live microbes such as </a:t>
            </a:r>
            <a:r>
              <a:rPr lang="en-US" i="1" dirty="0">
                <a:solidFill>
                  <a:srgbClr val="003300"/>
                </a:solidFill>
              </a:rPr>
              <a:t>Aspergillus </a:t>
            </a:r>
            <a:r>
              <a:rPr lang="en-US" i="1" dirty="0" err="1">
                <a:solidFill>
                  <a:srgbClr val="003300"/>
                </a:solidFill>
              </a:rPr>
              <a:t>oryzae</a:t>
            </a:r>
            <a:r>
              <a:rPr lang="en-US" i="1" dirty="0">
                <a:solidFill>
                  <a:srgbClr val="003300"/>
                </a:solidFill>
              </a:rPr>
              <a:t> </a:t>
            </a:r>
            <a:r>
              <a:rPr lang="en-US" dirty="0">
                <a:solidFill>
                  <a:srgbClr val="003300"/>
                </a:solidFill>
              </a:rPr>
              <a:t>and </a:t>
            </a:r>
            <a:r>
              <a:rPr lang="en-US" i="1" dirty="0">
                <a:solidFill>
                  <a:srgbClr val="003300"/>
                </a:solidFill>
              </a:rPr>
              <a:t>Saccharomyces cerevisiae </a:t>
            </a:r>
            <a:r>
              <a:rPr lang="en-US" dirty="0">
                <a:solidFill>
                  <a:srgbClr val="003300"/>
                </a:solidFill>
              </a:rPr>
              <a:t>are being used increasingly in ruminant diets to improve rumen efficiency, especially in intensive production systems. A success story in the use of live microbes for ruminants is the introduction of a bacterium </a:t>
            </a:r>
            <a:r>
              <a:rPr lang="en-US" i="1" dirty="0" err="1">
                <a:solidFill>
                  <a:srgbClr val="003300"/>
                </a:solidFill>
              </a:rPr>
              <a:t>Synergistes</a:t>
            </a:r>
            <a:r>
              <a:rPr lang="en-US" i="1" dirty="0">
                <a:solidFill>
                  <a:srgbClr val="003300"/>
                </a:solidFill>
              </a:rPr>
              <a:t> </a:t>
            </a:r>
            <a:r>
              <a:rPr lang="en-US" i="1" dirty="0" err="1">
                <a:solidFill>
                  <a:srgbClr val="003300"/>
                </a:solidFill>
              </a:rPr>
              <a:t>jonesii</a:t>
            </a:r>
            <a:r>
              <a:rPr lang="en-US" i="1" dirty="0">
                <a:solidFill>
                  <a:srgbClr val="003300"/>
                </a:solidFill>
              </a:rPr>
              <a:t> </a:t>
            </a:r>
            <a:r>
              <a:rPr lang="en-US" dirty="0">
                <a:solidFill>
                  <a:srgbClr val="003300"/>
                </a:solidFill>
              </a:rPr>
              <a:t>into the rumen. It prevents </a:t>
            </a:r>
            <a:r>
              <a:rPr lang="en-US" dirty="0" err="1">
                <a:solidFill>
                  <a:srgbClr val="003300"/>
                </a:solidFill>
              </a:rPr>
              <a:t>mimosine</a:t>
            </a:r>
            <a:r>
              <a:rPr lang="en-US" dirty="0">
                <a:solidFill>
                  <a:srgbClr val="003300"/>
                </a:solidFill>
              </a:rPr>
              <a:t> toxicity and enables the safe use of </a:t>
            </a:r>
            <a:r>
              <a:rPr lang="en-US" i="1" dirty="0">
                <a:solidFill>
                  <a:srgbClr val="003300"/>
                </a:solidFill>
              </a:rPr>
              <a:t>Leucaena </a:t>
            </a:r>
            <a:r>
              <a:rPr lang="en-US" i="1" dirty="0" err="1">
                <a:solidFill>
                  <a:srgbClr val="003300"/>
                </a:solidFill>
              </a:rPr>
              <a:t>leucocephala</a:t>
            </a:r>
            <a:r>
              <a:rPr lang="en-US" i="1" dirty="0">
                <a:solidFill>
                  <a:srgbClr val="003300"/>
                </a:solidFill>
              </a:rPr>
              <a:t> </a:t>
            </a:r>
            <a:r>
              <a:rPr lang="en-US" dirty="0">
                <a:solidFill>
                  <a:srgbClr val="003300"/>
                </a:solidFill>
              </a:rPr>
              <a:t>as a protein-rich feed in many developing countries</a:t>
            </a:r>
            <a:endParaRPr lang="en-ID" b="1" dirty="0">
              <a:solidFill>
                <a:srgbClr val="003300"/>
              </a:solidFill>
            </a:endParaRPr>
          </a:p>
          <a:p>
            <a:pPr>
              <a:lnSpc>
                <a:spcPct val="120000"/>
              </a:lnSpc>
              <a:spcBef>
                <a:spcPts val="1200"/>
              </a:spcBef>
              <a:spcAft>
                <a:spcPts val="1200"/>
              </a:spcAft>
            </a:pPr>
            <a:endParaRPr lang="en-ID" b="1" dirty="0">
              <a:solidFill>
                <a:srgbClr val="003300"/>
              </a:solidFill>
            </a:endParaRPr>
          </a:p>
        </p:txBody>
      </p:sp>
    </p:spTree>
    <p:extLst>
      <p:ext uri="{BB962C8B-B14F-4D97-AF65-F5344CB8AC3E}">
        <p14:creationId xmlns:p14="http://schemas.microsoft.com/office/powerpoint/2010/main" val="10517307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C243-E5F2-46FB-B3ED-D5E1EF31585D}"/>
              </a:ext>
            </a:extLst>
          </p:cNvPr>
          <p:cNvSpPr>
            <a:spLocks noGrp="1"/>
          </p:cNvSpPr>
          <p:nvPr>
            <p:ph type="title"/>
          </p:nvPr>
        </p:nvSpPr>
        <p:spPr>
          <a:xfrm>
            <a:off x="838200" y="247433"/>
            <a:ext cx="10515600" cy="1110588"/>
          </a:xfrm>
        </p:spPr>
        <p:txBody>
          <a:bodyPr>
            <a:normAutofit fontScale="90000"/>
          </a:bodyPr>
          <a:lstStyle/>
          <a:p>
            <a:pPr algn="ctr"/>
            <a:r>
              <a:rPr lang="en-US" b="1" dirty="0"/>
              <a:t>ADDITION OF VACCINES OR ANTIBODIES IN FEEDS</a:t>
            </a:r>
            <a:endParaRPr lang="en-ID" dirty="0">
              <a:solidFill>
                <a:srgbClr val="0000FF"/>
              </a:solidFill>
            </a:endParaRPr>
          </a:p>
        </p:txBody>
      </p:sp>
      <p:sp>
        <p:nvSpPr>
          <p:cNvPr id="3" name="Content Placeholder 2">
            <a:extLst>
              <a:ext uri="{FF2B5EF4-FFF2-40B4-BE49-F238E27FC236}">
                <a16:creationId xmlns:a16="http://schemas.microsoft.com/office/drawing/2014/main" id="{8587C2EA-FA63-4CA0-A00A-46FBF865B38B}"/>
              </a:ext>
            </a:extLst>
          </p:cNvPr>
          <p:cNvSpPr>
            <a:spLocks noGrp="1"/>
          </p:cNvSpPr>
          <p:nvPr>
            <p:ph idx="1"/>
          </p:nvPr>
        </p:nvSpPr>
        <p:spPr>
          <a:xfrm>
            <a:off x="561315" y="1466661"/>
            <a:ext cx="10963746" cy="5143906"/>
          </a:xfrm>
        </p:spPr>
        <p:txBody>
          <a:bodyPr>
            <a:normAutofit/>
          </a:bodyPr>
          <a:lstStyle/>
          <a:p>
            <a:pPr>
              <a:lnSpc>
                <a:spcPct val="110000"/>
              </a:lnSpc>
              <a:spcBef>
                <a:spcPts val="1200"/>
              </a:spcBef>
              <a:spcAft>
                <a:spcPts val="600"/>
              </a:spcAft>
            </a:pPr>
            <a:r>
              <a:rPr lang="en-US" b="1" dirty="0"/>
              <a:t>Now a days many feeds and fodder are from crop plants that have been modified for characteristics such as disease or pest resistance and their </a:t>
            </a:r>
            <a:r>
              <a:rPr lang="en-US" b="1" dirty="0">
                <a:hlinkClick r:id="rId2"/>
              </a:rPr>
              <a:t>nutritive value</a:t>
            </a:r>
            <a:r>
              <a:rPr lang="en-US" b="1" dirty="0"/>
              <a:t> remain unaffected</a:t>
            </a:r>
          </a:p>
          <a:p>
            <a:pPr>
              <a:lnSpc>
                <a:spcPct val="110000"/>
              </a:lnSpc>
              <a:spcBef>
                <a:spcPts val="1200"/>
              </a:spcBef>
              <a:spcAft>
                <a:spcPts val="600"/>
              </a:spcAft>
            </a:pPr>
            <a:r>
              <a:rPr lang="en-US" b="1" dirty="0"/>
              <a:t>Plants are used as bioreactors for the production of recombinant biopharmaceuticals like cytokines, hormones, monoclonal antibodies, bulk enzymes and vaccines</a:t>
            </a:r>
            <a:endParaRPr lang="en-ID" b="1" dirty="0">
              <a:solidFill>
                <a:srgbClr val="6600FF"/>
              </a:solidFill>
            </a:endParaRPr>
          </a:p>
        </p:txBody>
      </p:sp>
    </p:spTree>
    <p:extLst>
      <p:ext uri="{BB962C8B-B14F-4D97-AF65-F5344CB8AC3E}">
        <p14:creationId xmlns:p14="http://schemas.microsoft.com/office/powerpoint/2010/main" val="37464912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C243-E5F2-46FB-B3ED-D5E1EF31585D}"/>
              </a:ext>
            </a:extLst>
          </p:cNvPr>
          <p:cNvSpPr>
            <a:spLocks noGrp="1"/>
          </p:cNvSpPr>
          <p:nvPr>
            <p:ph type="title"/>
          </p:nvPr>
        </p:nvSpPr>
        <p:spPr>
          <a:xfrm>
            <a:off x="838200" y="247433"/>
            <a:ext cx="10515600" cy="1110588"/>
          </a:xfrm>
        </p:spPr>
        <p:txBody>
          <a:bodyPr>
            <a:normAutofit/>
          </a:bodyPr>
          <a:lstStyle/>
          <a:p>
            <a:pPr algn="ctr"/>
            <a:r>
              <a:rPr lang="en-ID" sz="4800" b="1" dirty="0">
                <a:solidFill>
                  <a:srgbClr val="6600FF"/>
                </a:solidFill>
              </a:rPr>
              <a:t>METABOLIC MODIFIERS</a:t>
            </a:r>
            <a:endParaRPr lang="en-ID" sz="4800" dirty="0">
              <a:solidFill>
                <a:srgbClr val="6600FF"/>
              </a:solidFill>
            </a:endParaRPr>
          </a:p>
        </p:txBody>
      </p:sp>
      <p:sp>
        <p:nvSpPr>
          <p:cNvPr id="3" name="Content Placeholder 2">
            <a:extLst>
              <a:ext uri="{FF2B5EF4-FFF2-40B4-BE49-F238E27FC236}">
                <a16:creationId xmlns:a16="http://schemas.microsoft.com/office/drawing/2014/main" id="{8587C2EA-FA63-4CA0-A00A-46FBF865B38B}"/>
              </a:ext>
            </a:extLst>
          </p:cNvPr>
          <p:cNvSpPr>
            <a:spLocks noGrp="1"/>
          </p:cNvSpPr>
          <p:nvPr>
            <p:ph idx="1"/>
          </p:nvPr>
        </p:nvSpPr>
        <p:spPr>
          <a:xfrm>
            <a:off x="541699" y="1439502"/>
            <a:ext cx="11108601" cy="5143906"/>
          </a:xfrm>
        </p:spPr>
        <p:txBody>
          <a:bodyPr>
            <a:normAutofit lnSpcReduction="10000"/>
          </a:bodyPr>
          <a:lstStyle/>
          <a:p>
            <a:pPr>
              <a:lnSpc>
                <a:spcPct val="110000"/>
              </a:lnSpc>
              <a:spcBef>
                <a:spcPts val="1200"/>
              </a:spcBef>
              <a:spcAft>
                <a:spcPts val="600"/>
              </a:spcAft>
            </a:pPr>
            <a:r>
              <a:rPr lang="en-US" sz="3200" b="1" dirty="0">
                <a:solidFill>
                  <a:srgbClr val="003300"/>
                </a:solidFill>
              </a:rPr>
              <a:t>Metabolic modifiers like recombinant bovine somatotropin (rBST) have been used to increase efficiency of production such as weight gain or milk yield per feed unit, improve carcass composition (meat-fat ratio)</a:t>
            </a:r>
          </a:p>
          <a:p>
            <a:pPr>
              <a:lnSpc>
                <a:spcPct val="110000"/>
              </a:lnSpc>
              <a:spcBef>
                <a:spcPts val="1200"/>
              </a:spcBef>
              <a:spcAft>
                <a:spcPts val="600"/>
              </a:spcAft>
            </a:pPr>
            <a:r>
              <a:rPr lang="en-US" sz="3200" b="1" dirty="0">
                <a:solidFill>
                  <a:srgbClr val="0000FF"/>
                </a:solidFill>
              </a:rPr>
              <a:t>In developed countries like USA, its use increases 10-15% of milk yield</a:t>
            </a:r>
          </a:p>
          <a:p>
            <a:pPr>
              <a:lnSpc>
                <a:spcPct val="110000"/>
              </a:lnSpc>
              <a:spcBef>
                <a:spcPts val="1200"/>
              </a:spcBef>
              <a:spcAft>
                <a:spcPts val="600"/>
              </a:spcAft>
            </a:pPr>
            <a:r>
              <a:rPr lang="en-US" sz="3200" b="1" dirty="0">
                <a:solidFill>
                  <a:srgbClr val="0000FF"/>
                </a:solidFill>
              </a:rPr>
              <a:t>Porcine somatotropin increases muscle growth and reduces body-fat deposition, resulting in animal that are leaner and of greater market value</a:t>
            </a:r>
            <a:endParaRPr lang="en-ID" sz="3200" b="1" dirty="0">
              <a:solidFill>
                <a:srgbClr val="0000FF"/>
              </a:solidFill>
            </a:endParaRPr>
          </a:p>
        </p:txBody>
      </p:sp>
    </p:spTree>
    <p:extLst>
      <p:ext uri="{BB962C8B-B14F-4D97-AF65-F5344CB8AC3E}">
        <p14:creationId xmlns:p14="http://schemas.microsoft.com/office/powerpoint/2010/main" val="10001841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C243-E5F2-46FB-B3ED-D5E1EF31585D}"/>
              </a:ext>
            </a:extLst>
          </p:cNvPr>
          <p:cNvSpPr>
            <a:spLocks noGrp="1"/>
          </p:cNvSpPr>
          <p:nvPr>
            <p:ph type="title"/>
          </p:nvPr>
        </p:nvSpPr>
        <p:spPr>
          <a:xfrm>
            <a:off x="838200" y="247433"/>
            <a:ext cx="10515600" cy="1110588"/>
          </a:xfrm>
        </p:spPr>
        <p:txBody>
          <a:bodyPr/>
          <a:lstStyle/>
          <a:p>
            <a:pPr algn="ctr"/>
            <a:r>
              <a:rPr lang="en-ID" b="1" dirty="0">
                <a:solidFill>
                  <a:srgbClr val="0000FF"/>
                </a:solidFill>
              </a:rPr>
              <a:t>GENETIC MANIPULATION OF MICROBES</a:t>
            </a:r>
            <a:endParaRPr lang="en-ID" dirty="0">
              <a:solidFill>
                <a:srgbClr val="0000FF"/>
              </a:solidFill>
            </a:endParaRPr>
          </a:p>
        </p:txBody>
      </p:sp>
      <p:sp>
        <p:nvSpPr>
          <p:cNvPr id="3" name="Content Placeholder 2">
            <a:extLst>
              <a:ext uri="{FF2B5EF4-FFF2-40B4-BE49-F238E27FC236}">
                <a16:creationId xmlns:a16="http://schemas.microsoft.com/office/drawing/2014/main" id="{8587C2EA-FA63-4CA0-A00A-46FBF865B38B}"/>
              </a:ext>
            </a:extLst>
          </p:cNvPr>
          <p:cNvSpPr>
            <a:spLocks noGrp="1"/>
          </p:cNvSpPr>
          <p:nvPr>
            <p:ph idx="1"/>
          </p:nvPr>
        </p:nvSpPr>
        <p:spPr>
          <a:xfrm>
            <a:off x="614127" y="1358021"/>
            <a:ext cx="10963746" cy="5143906"/>
          </a:xfrm>
        </p:spPr>
        <p:txBody>
          <a:bodyPr>
            <a:normAutofit fontScale="92500" lnSpcReduction="20000"/>
          </a:bodyPr>
          <a:lstStyle/>
          <a:p>
            <a:pPr>
              <a:lnSpc>
                <a:spcPct val="110000"/>
              </a:lnSpc>
              <a:spcBef>
                <a:spcPts val="1200"/>
              </a:spcBef>
              <a:spcAft>
                <a:spcPts val="600"/>
              </a:spcAft>
            </a:pPr>
            <a:r>
              <a:rPr lang="en-US" b="1" dirty="0">
                <a:solidFill>
                  <a:srgbClr val="003300"/>
                </a:solidFill>
              </a:rPr>
              <a:t>The rumen microbes can be altered genetically to increase their cellulolytic ability and reduction in methanogenesis to improve the overall utilization of feed</a:t>
            </a:r>
          </a:p>
          <a:p>
            <a:pPr>
              <a:lnSpc>
                <a:spcPct val="110000"/>
              </a:lnSpc>
              <a:spcBef>
                <a:spcPts val="1200"/>
              </a:spcBef>
              <a:spcAft>
                <a:spcPts val="600"/>
              </a:spcAft>
            </a:pPr>
            <a:r>
              <a:rPr lang="en-US" b="1" dirty="0">
                <a:solidFill>
                  <a:srgbClr val="003300"/>
                </a:solidFill>
              </a:rPr>
              <a:t>This can be done to eliminate the </a:t>
            </a:r>
            <a:r>
              <a:rPr lang="en-US" b="1" dirty="0">
                <a:solidFill>
                  <a:srgbClr val="003300"/>
                </a:solidFill>
                <a:hlinkClick r:id="rId2">
                  <a:extLst>
                    <a:ext uri="{A12FA001-AC4F-418D-AE19-62706E023703}">
                      <ahyp:hlinkClr xmlns:ahyp="http://schemas.microsoft.com/office/drawing/2018/hyperlinkcolor" val="tx"/>
                    </a:ext>
                  </a:extLst>
                </a:hlinkClick>
              </a:rPr>
              <a:t>antinutritional factors</a:t>
            </a:r>
            <a:r>
              <a:rPr lang="en-US" b="1" dirty="0">
                <a:solidFill>
                  <a:srgbClr val="003300"/>
                </a:solidFill>
              </a:rPr>
              <a:t> in feeds and also to increase the essential </a:t>
            </a:r>
            <a:r>
              <a:rPr lang="en-US" b="1" dirty="0">
                <a:solidFill>
                  <a:srgbClr val="003300"/>
                </a:solidFill>
                <a:hlinkClick r:id="rId3">
                  <a:extLst>
                    <a:ext uri="{A12FA001-AC4F-418D-AE19-62706E023703}">
                      <ahyp:hlinkClr xmlns:ahyp="http://schemas.microsoft.com/office/drawing/2018/hyperlinkcolor" val="tx"/>
                    </a:ext>
                  </a:extLst>
                </a:hlinkClick>
              </a:rPr>
              <a:t>amino acid</a:t>
            </a:r>
            <a:r>
              <a:rPr lang="en-US" b="1" dirty="0">
                <a:solidFill>
                  <a:srgbClr val="003300"/>
                </a:solidFill>
              </a:rPr>
              <a:t> specially limiting amino acids synthesis by rumen microbes</a:t>
            </a:r>
          </a:p>
          <a:p>
            <a:pPr>
              <a:lnSpc>
                <a:spcPct val="110000"/>
              </a:lnSpc>
              <a:spcBef>
                <a:spcPts val="1200"/>
              </a:spcBef>
              <a:spcAft>
                <a:spcPts val="600"/>
              </a:spcAft>
            </a:pPr>
            <a:r>
              <a:rPr lang="en-US" b="1" dirty="0">
                <a:solidFill>
                  <a:srgbClr val="6600FF"/>
                </a:solidFill>
              </a:rPr>
              <a:t>Attempts are being made to introduce the lignin breakdown property into ruminal microbes</a:t>
            </a:r>
          </a:p>
          <a:p>
            <a:pPr>
              <a:lnSpc>
                <a:spcPct val="110000"/>
              </a:lnSpc>
              <a:spcBef>
                <a:spcPts val="1200"/>
              </a:spcBef>
              <a:spcAft>
                <a:spcPts val="600"/>
              </a:spcAft>
            </a:pPr>
            <a:r>
              <a:rPr lang="en-US" b="1" dirty="0">
                <a:solidFill>
                  <a:srgbClr val="6600FF"/>
                </a:solidFill>
              </a:rPr>
              <a:t>Depolarization of lignin by </a:t>
            </a:r>
            <a:r>
              <a:rPr lang="en-US" b="1" dirty="0" err="1">
                <a:solidFill>
                  <a:srgbClr val="6600FF"/>
                </a:solidFill>
              </a:rPr>
              <a:t>lignase</a:t>
            </a:r>
            <a:r>
              <a:rPr lang="en-US" b="1" dirty="0">
                <a:solidFill>
                  <a:srgbClr val="6600FF"/>
                </a:solidFill>
              </a:rPr>
              <a:t> enzyme which is produced by the soft-rot fungus (</a:t>
            </a:r>
            <a:r>
              <a:rPr lang="en-US" b="1" i="1" dirty="0" err="1">
                <a:solidFill>
                  <a:srgbClr val="6600FF"/>
                </a:solidFill>
              </a:rPr>
              <a:t>Phanerochaete</a:t>
            </a:r>
            <a:r>
              <a:rPr lang="en-US" b="1" i="1" dirty="0">
                <a:solidFill>
                  <a:srgbClr val="6600FF"/>
                </a:solidFill>
              </a:rPr>
              <a:t> </a:t>
            </a:r>
            <a:r>
              <a:rPr lang="en-US" b="1" i="1" dirty="0" err="1">
                <a:solidFill>
                  <a:srgbClr val="6600FF"/>
                </a:solidFill>
              </a:rPr>
              <a:t>chrysosporium</a:t>
            </a:r>
            <a:r>
              <a:rPr lang="en-US" b="1" dirty="0">
                <a:solidFill>
                  <a:srgbClr val="6600FF"/>
                </a:solidFill>
              </a:rPr>
              <a:t>) can be useful for the animals. Efficiency and stability of </a:t>
            </a:r>
            <a:r>
              <a:rPr lang="en-US" b="1" dirty="0" err="1">
                <a:solidFill>
                  <a:srgbClr val="6600FF"/>
                </a:solidFill>
              </a:rPr>
              <a:t>lignase</a:t>
            </a:r>
            <a:r>
              <a:rPr lang="en-US" b="1" dirty="0">
                <a:solidFill>
                  <a:srgbClr val="6600FF"/>
                </a:solidFill>
              </a:rPr>
              <a:t> gene has been modified by Recombinant DNA technology</a:t>
            </a:r>
            <a:endParaRPr lang="en-ID" b="1" dirty="0">
              <a:solidFill>
                <a:srgbClr val="6600FF"/>
              </a:solidFill>
            </a:endParaRPr>
          </a:p>
        </p:txBody>
      </p:sp>
    </p:spTree>
    <p:extLst>
      <p:ext uri="{BB962C8B-B14F-4D97-AF65-F5344CB8AC3E}">
        <p14:creationId xmlns:p14="http://schemas.microsoft.com/office/powerpoint/2010/main" val="575421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0C2422-EB56-42B3-9B1B-D0AE862627E1}"/>
              </a:ext>
            </a:extLst>
          </p:cNvPr>
          <p:cNvSpPr>
            <a:spLocks noGrp="1"/>
          </p:cNvSpPr>
          <p:nvPr>
            <p:ph type="title"/>
          </p:nvPr>
        </p:nvSpPr>
        <p:spPr/>
        <p:txBody>
          <a:bodyPr/>
          <a:lstStyle/>
          <a:p>
            <a:pPr algn="ctr"/>
            <a:r>
              <a:rPr lang="en-US" b="1" dirty="0" err="1">
                <a:solidFill>
                  <a:srgbClr val="6600FF"/>
                </a:solidFill>
              </a:rPr>
              <a:t>Penerapan</a:t>
            </a:r>
            <a:r>
              <a:rPr lang="en-US" b="1" dirty="0">
                <a:solidFill>
                  <a:srgbClr val="6600FF"/>
                </a:solidFill>
              </a:rPr>
              <a:t> </a:t>
            </a:r>
            <a:r>
              <a:rPr lang="en-US" b="1" dirty="0" err="1">
                <a:solidFill>
                  <a:srgbClr val="6600FF"/>
                </a:solidFill>
              </a:rPr>
              <a:t>Bioteknologi</a:t>
            </a:r>
            <a:r>
              <a:rPr lang="en-US" b="1" dirty="0">
                <a:solidFill>
                  <a:srgbClr val="6600FF"/>
                </a:solidFill>
              </a:rPr>
              <a:t> di </a:t>
            </a:r>
            <a:r>
              <a:rPr lang="en-US" b="1" dirty="0" err="1">
                <a:solidFill>
                  <a:srgbClr val="6600FF"/>
                </a:solidFill>
              </a:rPr>
              <a:t>Peternakan</a:t>
            </a:r>
            <a:endParaRPr lang="en-ID" b="1" dirty="0">
              <a:solidFill>
                <a:srgbClr val="6600FF"/>
              </a:solidFill>
            </a:endParaRPr>
          </a:p>
        </p:txBody>
      </p:sp>
      <p:sp>
        <p:nvSpPr>
          <p:cNvPr id="3" name="Content Placeholder 2">
            <a:extLst>
              <a:ext uri="{FF2B5EF4-FFF2-40B4-BE49-F238E27FC236}">
                <a16:creationId xmlns:a16="http://schemas.microsoft.com/office/drawing/2014/main" id="{49A61DA9-C755-4631-A269-8F8EDCB3CBE7}"/>
              </a:ext>
            </a:extLst>
          </p:cNvPr>
          <p:cNvSpPr>
            <a:spLocks noGrp="1"/>
          </p:cNvSpPr>
          <p:nvPr>
            <p:ph idx="1"/>
          </p:nvPr>
        </p:nvSpPr>
        <p:spPr>
          <a:xfrm>
            <a:off x="3128727" y="2024801"/>
            <a:ext cx="5779883" cy="4351338"/>
          </a:xfrm>
        </p:spPr>
        <p:txBody>
          <a:bodyPr>
            <a:normAutofit/>
          </a:bodyPr>
          <a:lstStyle/>
          <a:p>
            <a:pPr>
              <a:lnSpc>
                <a:spcPct val="100000"/>
              </a:lnSpc>
              <a:spcBef>
                <a:spcPts val="1200"/>
              </a:spcBef>
              <a:spcAft>
                <a:spcPts val="1200"/>
              </a:spcAft>
            </a:pPr>
            <a:r>
              <a:rPr lang="en-US" sz="3200" b="1" dirty="0" err="1">
                <a:solidFill>
                  <a:srgbClr val="0000FF"/>
                </a:solidFill>
              </a:rPr>
              <a:t>Rekayasa</a:t>
            </a:r>
            <a:r>
              <a:rPr lang="en-US" sz="3200" b="1" dirty="0">
                <a:solidFill>
                  <a:srgbClr val="0000FF"/>
                </a:solidFill>
              </a:rPr>
              <a:t> </a:t>
            </a:r>
            <a:r>
              <a:rPr lang="en-US" sz="3200" b="1" dirty="0" err="1">
                <a:solidFill>
                  <a:srgbClr val="0000FF"/>
                </a:solidFill>
              </a:rPr>
              <a:t>genetika</a:t>
            </a:r>
            <a:r>
              <a:rPr lang="en-US" sz="3200" b="1" dirty="0">
                <a:solidFill>
                  <a:srgbClr val="0000FF"/>
                </a:solidFill>
              </a:rPr>
              <a:t> </a:t>
            </a:r>
            <a:r>
              <a:rPr lang="en-US" sz="3200" b="1" dirty="0" err="1">
                <a:solidFill>
                  <a:srgbClr val="0000FF"/>
                </a:solidFill>
              </a:rPr>
              <a:t>ternak</a:t>
            </a:r>
            <a:endParaRPr lang="en-US" sz="3200" b="1" dirty="0">
              <a:solidFill>
                <a:srgbClr val="0000FF"/>
              </a:solidFill>
            </a:endParaRPr>
          </a:p>
          <a:p>
            <a:pPr>
              <a:lnSpc>
                <a:spcPct val="100000"/>
              </a:lnSpc>
              <a:spcBef>
                <a:spcPts val="1200"/>
              </a:spcBef>
              <a:spcAft>
                <a:spcPts val="1200"/>
              </a:spcAft>
            </a:pPr>
            <a:r>
              <a:rPr lang="en-US" sz="3200" b="1" dirty="0" err="1">
                <a:solidFill>
                  <a:srgbClr val="0000FF"/>
                </a:solidFill>
              </a:rPr>
              <a:t>Rekayasa</a:t>
            </a:r>
            <a:r>
              <a:rPr lang="en-US" sz="3200" b="1" dirty="0">
                <a:solidFill>
                  <a:srgbClr val="0000FF"/>
                </a:solidFill>
              </a:rPr>
              <a:t> </a:t>
            </a:r>
            <a:r>
              <a:rPr lang="en-US" sz="3200" b="1" dirty="0" err="1">
                <a:solidFill>
                  <a:srgbClr val="0000FF"/>
                </a:solidFill>
              </a:rPr>
              <a:t>reproduksi</a:t>
            </a:r>
            <a:r>
              <a:rPr lang="en-US" sz="3200" b="1" dirty="0">
                <a:solidFill>
                  <a:srgbClr val="0000FF"/>
                </a:solidFill>
              </a:rPr>
              <a:t> </a:t>
            </a:r>
            <a:r>
              <a:rPr lang="en-US" sz="3200" b="1" dirty="0" err="1">
                <a:solidFill>
                  <a:srgbClr val="0000FF"/>
                </a:solidFill>
              </a:rPr>
              <a:t>ternak</a:t>
            </a:r>
            <a:endParaRPr lang="en-US" sz="3200" b="1" dirty="0">
              <a:solidFill>
                <a:srgbClr val="0000FF"/>
              </a:solidFill>
            </a:endParaRPr>
          </a:p>
          <a:p>
            <a:pPr>
              <a:lnSpc>
                <a:spcPct val="100000"/>
              </a:lnSpc>
              <a:spcBef>
                <a:spcPts val="1200"/>
              </a:spcBef>
              <a:spcAft>
                <a:spcPts val="1200"/>
              </a:spcAft>
            </a:pPr>
            <a:r>
              <a:rPr lang="en-US" sz="3200" b="1" dirty="0" err="1">
                <a:solidFill>
                  <a:srgbClr val="0000FF"/>
                </a:solidFill>
              </a:rPr>
              <a:t>Rekayasa</a:t>
            </a:r>
            <a:r>
              <a:rPr lang="en-US" sz="3200" b="1" dirty="0">
                <a:solidFill>
                  <a:srgbClr val="0000FF"/>
                </a:solidFill>
              </a:rPr>
              <a:t> </a:t>
            </a:r>
            <a:r>
              <a:rPr lang="en-US" sz="3200" b="1" dirty="0" err="1">
                <a:solidFill>
                  <a:srgbClr val="0000FF"/>
                </a:solidFill>
              </a:rPr>
              <a:t>nutrisi</a:t>
            </a:r>
            <a:r>
              <a:rPr lang="en-US" sz="3200" b="1" dirty="0">
                <a:solidFill>
                  <a:srgbClr val="0000FF"/>
                </a:solidFill>
              </a:rPr>
              <a:t> </a:t>
            </a:r>
            <a:r>
              <a:rPr lang="en-US" sz="3200" b="1" dirty="0" err="1">
                <a:solidFill>
                  <a:srgbClr val="0000FF"/>
                </a:solidFill>
              </a:rPr>
              <a:t>ternak</a:t>
            </a:r>
            <a:endParaRPr lang="en-US" sz="3200" b="1" dirty="0">
              <a:solidFill>
                <a:srgbClr val="0000FF"/>
              </a:solidFill>
            </a:endParaRPr>
          </a:p>
          <a:p>
            <a:pPr>
              <a:lnSpc>
                <a:spcPct val="100000"/>
              </a:lnSpc>
              <a:spcBef>
                <a:spcPts val="1200"/>
              </a:spcBef>
              <a:spcAft>
                <a:spcPts val="1200"/>
              </a:spcAft>
            </a:pPr>
            <a:r>
              <a:rPr lang="en-US" sz="3200" b="1" dirty="0" err="1">
                <a:solidFill>
                  <a:srgbClr val="0000FF"/>
                </a:solidFill>
              </a:rPr>
              <a:t>Rekayasa</a:t>
            </a:r>
            <a:r>
              <a:rPr lang="en-US" sz="3200" b="1" dirty="0">
                <a:solidFill>
                  <a:srgbClr val="0000FF"/>
                </a:solidFill>
              </a:rPr>
              <a:t> </a:t>
            </a:r>
            <a:r>
              <a:rPr lang="en-US" sz="3200" b="1" dirty="0" err="1">
                <a:solidFill>
                  <a:srgbClr val="0000FF"/>
                </a:solidFill>
              </a:rPr>
              <a:t>lingkungan</a:t>
            </a:r>
            <a:r>
              <a:rPr lang="en-US" sz="3200" b="1" dirty="0">
                <a:solidFill>
                  <a:srgbClr val="0000FF"/>
                </a:solidFill>
              </a:rPr>
              <a:t> </a:t>
            </a:r>
            <a:r>
              <a:rPr lang="en-US" sz="3200" b="1" dirty="0" err="1">
                <a:solidFill>
                  <a:srgbClr val="0000FF"/>
                </a:solidFill>
              </a:rPr>
              <a:t>ternak</a:t>
            </a:r>
            <a:endParaRPr lang="en-ID" sz="3200" b="1" dirty="0">
              <a:solidFill>
                <a:srgbClr val="0000FF"/>
              </a:solidFill>
            </a:endParaRPr>
          </a:p>
        </p:txBody>
      </p:sp>
    </p:spTree>
    <p:extLst>
      <p:ext uri="{BB962C8B-B14F-4D97-AF65-F5344CB8AC3E}">
        <p14:creationId xmlns:p14="http://schemas.microsoft.com/office/powerpoint/2010/main" val="1543913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C243-E5F2-46FB-B3ED-D5E1EF31585D}"/>
              </a:ext>
            </a:extLst>
          </p:cNvPr>
          <p:cNvSpPr>
            <a:spLocks noGrp="1"/>
          </p:cNvSpPr>
          <p:nvPr>
            <p:ph type="title"/>
          </p:nvPr>
        </p:nvSpPr>
        <p:spPr>
          <a:xfrm>
            <a:off x="838200" y="247433"/>
            <a:ext cx="10515600" cy="1110588"/>
          </a:xfrm>
        </p:spPr>
        <p:txBody>
          <a:bodyPr/>
          <a:lstStyle/>
          <a:p>
            <a:pPr algn="ctr"/>
            <a:r>
              <a:rPr lang="en-US" b="1" dirty="0">
                <a:solidFill>
                  <a:srgbClr val="0000FF"/>
                </a:solidFill>
              </a:rPr>
              <a:t>Scope of Biotechnology in Animal Nutrition</a:t>
            </a:r>
            <a:endParaRPr lang="en-ID" dirty="0">
              <a:solidFill>
                <a:srgbClr val="0000FF"/>
              </a:solidFill>
            </a:endParaRPr>
          </a:p>
        </p:txBody>
      </p:sp>
      <p:sp>
        <p:nvSpPr>
          <p:cNvPr id="3" name="Content Placeholder 2">
            <a:extLst>
              <a:ext uri="{FF2B5EF4-FFF2-40B4-BE49-F238E27FC236}">
                <a16:creationId xmlns:a16="http://schemas.microsoft.com/office/drawing/2014/main" id="{8587C2EA-FA63-4CA0-A00A-46FBF865B38B}"/>
              </a:ext>
            </a:extLst>
          </p:cNvPr>
          <p:cNvSpPr>
            <a:spLocks noGrp="1"/>
          </p:cNvSpPr>
          <p:nvPr>
            <p:ph idx="1"/>
          </p:nvPr>
        </p:nvSpPr>
        <p:spPr>
          <a:xfrm>
            <a:off x="561315" y="1466661"/>
            <a:ext cx="10963746" cy="5143906"/>
          </a:xfrm>
        </p:spPr>
        <p:txBody>
          <a:bodyPr>
            <a:normAutofit fontScale="85000" lnSpcReduction="10000"/>
          </a:bodyPr>
          <a:lstStyle/>
          <a:p>
            <a:pPr>
              <a:lnSpc>
                <a:spcPct val="110000"/>
              </a:lnSpc>
              <a:spcBef>
                <a:spcPts val="1200"/>
              </a:spcBef>
              <a:spcAft>
                <a:spcPts val="600"/>
              </a:spcAft>
            </a:pPr>
            <a:r>
              <a:rPr lang="en-US" b="1" dirty="0">
                <a:solidFill>
                  <a:srgbClr val="6600FF"/>
                </a:solidFill>
              </a:rPr>
              <a:t>In animal nutrition, the biotechnology can improve the plane of nutrition through protection of protein, amino acids, and fat</a:t>
            </a:r>
          </a:p>
          <a:p>
            <a:pPr>
              <a:lnSpc>
                <a:spcPct val="110000"/>
              </a:lnSpc>
              <a:spcBef>
                <a:spcPts val="1200"/>
              </a:spcBef>
              <a:spcAft>
                <a:spcPts val="600"/>
              </a:spcAft>
            </a:pPr>
            <a:r>
              <a:rPr lang="en-US" b="1" dirty="0">
                <a:solidFill>
                  <a:srgbClr val="6600FF"/>
                </a:solidFill>
              </a:rPr>
              <a:t>Use of enzymes to improve the availability of nutrients from feed and to reduce the wastage of the feed and fodder</a:t>
            </a:r>
          </a:p>
          <a:p>
            <a:pPr>
              <a:lnSpc>
                <a:spcPct val="110000"/>
              </a:lnSpc>
              <a:spcBef>
                <a:spcPts val="1200"/>
              </a:spcBef>
              <a:spcAft>
                <a:spcPts val="600"/>
              </a:spcAft>
            </a:pPr>
            <a:r>
              <a:rPr lang="en-US" b="1" dirty="0">
                <a:solidFill>
                  <a:srgbClr val="6600FF"/>
                </a:solidFill>
              </a:rPr>
              <a:t>Use of prebiotics and probiotics or immune supplements to inhibit enteric </a:t>
            </a:r>
            <a:r>
              <a:rPr lang="en-US" b="1" dirty="0">
                <a:solidFill>
                  <a:srgbClr val="6600FF"/>
                </a:solidFill>
                <a:hlinkClick r:id="rId2">
                  <a:extLst>
                    <a:ext uri="{A12FA001-AC4F-418D-AE19-62706E023703}">
                      <ahyp:hlinkClr xmlns:ahyp="http://schemas.microsoft.com/office/drawing/2018/hyperlinkcolor" val="tx"/>
                    </a:ext>
                  </a:extLst>
                </a:hlinkClick>
              </a:rPr>
              <a:t>pathogenic bacteria</a:t>
            </a:r>
            <a:endParaRPr lang="en-US" b="1" dirty="0">
              <a:solidFill>
                <a:srgbClr val="6600FF"/>
              </a:solidFill>
            </a:endParaRPr>
          </a:p>
          <a:p>
            <a:pPr>
              <a:lnSpc>
                <a:spcPct val="110000"/>
              </a:lnSpc>
              <a:spcBef>
                <a:spcPts val="1200"/>
              </a:spcBef>
              <a:spcAft>
                <a:spcPts val="600"/>
              </a:spcAft>
            </a:pPr>
            <a:r>
              <a:rPr lang="en-US" b="1" dirty="0">
                <a:solidFill>
                  <a:srgbClr val="6600FF"/>
                </a:solidFill>
              </a:rPr>
              <a:t>Use of plant biotechnology to produce feed and fodder with good </a:t>
            </a:r>
            <a:r>
              <a:rPr lang="en-US" b="1" dirty="0">
                <a:solidFill>
                  <a:srgbClr val="6600FF"/>
                </a:solidFill>
                <a:hlinkClick r:id="rId3">
                  <a:extLst>
                    <a:ext uri="{A12FA001-AC4F-418D-AE19-62706E023703}">
                      <ahyp:hlinkClr xmlns:ahyp="http://schemas.microsoft.com/office/drawing/2018/hyperlinkcolor" val="tx"/>
                    </a:ext>
                  </a:extLst>
                </a:hlinkClick>
              </a:rPr>
              <a:t>nutritive value</a:t>
            </a:r>
            <a:r>
              <a:rPr lang="en-US" b="1" dirty="0">
                <a:solidFill>
                  <a:srgbClr val="6600FF"/>
                </a:solidFill>
              </a:rPr>
              <a:t>s</a:t>
            </a:r>
          </a:p>
          <a:p>
            <a:pPr>
              <a:lnSpc>
                <a:spcPct val="110000"/>
              </a:lnSpc>
              <a:spcBef>
                <a:spcPts val="1200"/>
              </a:spcBef>
              <a:spcAft>
                <a:spcPts val="600"/>
              </a:spcAft>
            </a:pPr>
            <a:r>
              <a:rPr lang="en-US" b="1" dirty="0">
                <a:solidFill>
                  <a:srgbClr val="6600FF"/>
                </a:solidFill>
              </a:rPr>
              <a:t>Addition of vaccines or antibodies in feeds can be used to protect the animals from the disease</a:t>
            </a:r>
          </a:p>
          <a:p>
            <a:pPr>
              <a:lnSpc>
                <a:spcPct val="110000"/>
              </a:lnSpc>
              <a:spcBef>
                <a:spcPts val="1200"/>
              </a:spcBef>
              <a:spcAft>
                <a:spcPts val="600"/>
              </a:spcAft>
            </a:pPr>
            <a:r>
              <a:rPr lang="en-US" b="1" dirty="0">
                <a:solidFill>
                  <a:srgbClr val="6600FF"/>
                </a:solidFill>
              </a:rPr>
              <a:t>Genetic manipulation of rumen microbes to improve the animal health</a:t>
            </a:r>
            <a:endParaRPr lang="en-ID" b="1" dirty="0">
              <a:solidFill>
                <a:srgbClr val="6600FF"/>
              </a:solidFill>
            </a:endParaRPr>
          </a:p>
        </p:txBody>
      </p:sp>
    </p:spTree>
    <p:extLst>
      <p:ext uri="{BB962C8B-B14F-4D97-AF65-F5344CB8AC3E}">
        <p14:creationId xmlns:p14="http://schemas.microsoft.com/office/powerpoint/2010/main" val="3349223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C243-E5F2-46FB-B3ED-D5E1EF31585D}"/>
              </a:ext>
            </a:extLst>
          </p:cNvPr>
          <p:cNvSpPr>
            <a:spLocks noGrp="1"/>
          </p:cNvSpPr>
          <p:nvPr>
            <p:ph type="title"/>
          </p:nvPr>
        </p:nvSpPr>
        <p:spPr>
          <a:xfrm>
            <a:off x="838200" y="247433"/>
            <a:ext cx="10515600" cy="1110588"/>
          </a:xfrm>
        </p:spPr>
        <p:txBody>
          <a:bodyPr>
            <a:normAutofit/>
          </a:bodyPr>
          <a:lstStyle/>
          <a:p>
            <a:pPr algn="ctr"/>
            <a:r>
              <a:rPr lang="en-US" b="1" dirty="0">
                <a:solidFill>
                  <a:srgbClr val="0000FF"/>
                </a:solidFill>
              </a:rPr>
              <a:t>SUPPLEMENTATION OF AMINO ACIDS</a:t>
            </a:r>
            <a:endParaRPr lang="en-ID" dirty="0">
              <a:solidFill>
                <a:srgbClr val="0000FF"/>
              </a:solidFill>
            </a:endParaRPr>
          </a:p>
        </p:txBody>
      </p:sp>
      <p:sp>
        <p:nvSpPr>
          <p:cNvPr id="3" name="Content Placeholder 2">
            <a:extLst>
              <a:ext uri="{FF2B5EF4-FFF2-40B4-BE49-F238E27FC236}">
                <a16:creationId xmlns:a16="http://schemas.microsoft.com/office/drawing/2014/main" id="{8587C2EA-FA63-4CA0-A00A-46FBF865B38B}"/>
              </a:ext>
            </a:extLst>
          </p:cNvPr>
          <p:cNvSpPr>
            <a:spLocks noGrp="1"/>
          </p:cNvSpPr>
          <p:nvPr>
            <p:ph idx="1"/>
          </p:nvPr>
        </p:nvSpPr>
        <p:spPr>
          <a:xfrm>
            <a:off x="543208" y="1358021"/>
            <a:ext cx="10963746" cy="5252546"/>
          </a:xfrm>
        </p:spPr>
        <p:txBody>
          <a:bodyPr>
            <a:normAutofit fontScale="92500" lnSpcReduction="10000"/>
          </a:bodyPr>
          <a:lstStyle/>
          <a:p>
            <a:pPr>
              <a:lnSpc>
                <a:spcPct val="100000"/>
              </a:lnSpc>
              <a:spcBef>
                <a:spcPts val="1200"/>
              </a:spcBef>
              <a:spcAft>
                <a:spcPts val="600"/>
              </a:spcAft>
            </a:pPr>
            <a:r>
              <a:rPr lang="en-US" b="1" dirty="0">
                <a:solidFill>
                  <a:srgbClr val="6600FF"/>
                </a:solidFill>
              </a:rPr>
              <a:t>The amino acids in feed, L-lysine, L-threonine, L-tryptophan and DL-methionine constitute the largest share of the total amino acid</a:t>
            </a:r>
          </a:p>
          <a:p>
            <a:pPr>
              <a:lnSpc>
                <a:spcPct val="100000"/>
              </a:lnSpc>
              <a:spcBef>
                <a:spcPts val="1200"/>
              </a:spcBef>
              <a:spcAft>
                <a:spcPts val="600"/>
              </a:spcAft>
            </a:pPr>
            <a:r>
              <a:rPr lang="en-US" b="1" dirty="0">
                <a:solidFill>
                  <a:srgbClr val="6600FF"/>
                </a:solidFill>
              </a:rPr>
              <a:t>Amino acids are mostly produced by microbial fermentation</a:t>
            </a:r>
          </a:p>
          <a:p>
            <a:pPr>
              <a:lnSpc>
                <a:spcPct val="100000"/>
              </a:lnSpc>
              <a:spcBef>
                <a:spcPts val="1200"/>
              </a:spcBef>
              <a:spcAft>
                <a:spcPts val="600"/>
              </a:spcAft>
            </a:pPr>
            <a:r>
              <a:rPr lang="en-US" b="1" dirty="0">
                <a:solidFill>
                  <a:srgbClr val="6600FF"/>
                </a:solidFill>
              </a:rPr>
              <a:t>In the world market for fermentation products, after ethanol and antibiotics, amino acids are the most important category and demand for </a:t>
            </a:r>
            <a:r>
              <a:rPr lang="en-ID" b="1" dirty="0">
                <a:solidFill>
                  <a:srgbClr val="6600FF"/>
                </a:solidFill>
              </a:rPr>
              <a:t>them is increasing rapidly</a:t>
            </a:r>
            <a:endParaRPr lang="en-US" b="1" dirty="0">
              <a:solidFill>
                <a:srgbClr val="6600FF"/>
              </a:solidFill>
            </a:endParaRPr>
          </a:p>
          <a:p>
            <a:pPr>
              <a:lnSpc>
                <a:spcPct val="100000"/>
              </a:lnSpc>
              <a:spcBef>
                <a:spcPts val="1200"/>
              </a:spcBef>
              <a:spcAft>
                <a:spcPts val="600"/>
              </a:spcAft>
            </a:pPr>
            <a:r>
              <a:rPr lang="en-US" b="1" dirty="0">
                <a:solidFill>
                  <a:srgbClr val="6600FF"/>
                </a:solidFill>
              </a:rPr>
              <a:t>Most grain-based livestock feeds are deficient in essential amino acids such as lysine, methionine and tryptophan and for high producing monogastric animals these amino acids are added to diets to increase productivity</a:t>
            </a:r>
          </a:p>
          <a:p>
            <a:pPr>
              <a:lnSpc>
                <a:spcPct val="100000"/>
              </a:lnSpc>
              <a:spcBef>
                <a:spcPts val="1200"/>
              </a:spcBef>
              <a:spcAft>
                <a:spcPts val="600"/>
              </a:spcAft>
            </a:pPr>
            <a:r>
              <a:rPr lang="en-US" b="1" dirty="0">
                <a:solidFill>
                  <a:srgbClr val="6600FF"/>
                </a:solidFill>
              </a:rPr>
              <a:t>Balancing of diets using amino acids also decreases excretion of nitrogen from the animals into the environment</a:t>
            </a:r>
          </a:p>
        </p:txBody>
      </p:sp>
    </p:spTree>
    <p:extLst>
      <p:ext uri="{BB962C8B-B14F-4D97-AF65-F5344CB8AC3E}">
        <p14:creationId xmlns:p14="http://schemas.microsoft.com/office/powerpoint/2010/main" val="720636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C243-E5F2-46FB-B3ED-D5E1EF31585D}"/>
              </a:ext>
            </a:extLst>
          </p:cNvPr>
          <p:cNvSpPr>
            <a:spLocks noGrp="1"/>
          </p:cNvSpPr>
          <p:nvPr>
            <p:ph type="title"/>
          </p:nvPr>
        </p:nvSpPr>
        <p:spPr>
          <a:xfrm>
            <a:off x="838200" y="247433"/>
            <a:ext cx="10515600" cy="1110588"/>
          </a:xfrm>
        </p:spPr>
        <p:txBody>
          <a:bodyPr>
            <a:normAutofit fontScale="90000"/>
          </a:bodyPr>
          <a:lstStyle/>
          <a:p>
            <a:pPr algn="ctr"/>
            <a:r>
              <a:rPr lang="en-US" b="1" dirty="0">
                <a:solidFill>
                  <a:srgbClr val="0000FF"/>
                </a:solidFill>
              </a:rPr>
              <a:t>PROTECTION OF PROTEIN, AMINO ACIDS, AND FAT</a:t>
            </a:r>
            <a:endParaRPr lang="en-ID" dirty="0">
              <a:solidFill>
                <a:srgbClr val="0000FF"/>
              </a:solidFill>
            </a:endParaRPr>
          </a:p>
        </p:txBody>
      </p:sp>
      <p:sp>
        <p:nvSpPr>
          <p:cNvPr id="3" name="Content Placeholder 2">
            <a:extLst>
              <a:ext uri="{FF2B5EF4-FFF2-40B4-BE49-F238E27FC236}">
                <a16:creationId xmlns:a16="http://schemas.microsoft.com/office/drawing/2014/main" id="{8587C2EA-FA63-4CA0-A00A-46FBF865B38B}"/>
              </a:ext>
            </a:extLst>
          </p:cNvPr>
          <p:cNvSpPr>
            <a:spLocks noGrp="1"/>
          </p:cNvSpPr>
          <p:nvPr>
            <p:ph idx="1"/>
          </p:nvPr>
        </p:nvSpPr>
        <p:spPr>
          <a:xfrm>
            <a:off x="561315" y="1466661"/>
            <a:ext cx="10963746" cy="5143906"/>
          </a:xfrm>
        </p:spPr>
        <p:txBody>
          <a:bodyPr>
            <a:normAutofit fontScale="85000" lnSpcReduction="10000"/>
          </a:bodyPr>
          <a:lstStyle/>
          <a:p>
            <a:r>
              <a:rPr lang="en-US" b="1" dirty="0">
                <a:solidFill>
                  <a:srgbClr val="003300"/>
                </a:solidFill>
              </a:rPr>
              <a:t>Rumen degrades the protein to form ammonia and then the ruminal microbes use this NPN to synthesize the microbial protein</a:t>
            </a:r>
          </a:p>
          <a:p>
            <a:pPr>
              <a:lnSpc>
                <a:spcPct val="110000"/>
              </a:lnSpc>
              <a:spcBef>
                <a:spcPts val="1200"/>
              </a:spcBef>
              <a:spcAft>
                <a:spcPts val="600"/>
              </a:spcAft>
            </a:pPr>
            <a:r>
              <a:rPr lang="en-US" b="1" dirty="0">
                <a:solidFill>
                  <a:srgbClr val="003300"/>
                </a:solidFill>
              </a:rPr>
              <a:t>To increase the efficient utilization of degradable protein, it should be protected from ruminal degradation through chemical treatments such as formaldehyde and physical treatments like </a:t>
            </a:r>
            <a:r>
              <a:rPr lang="en-US" b="1" dirty="0">
                <a:solidFill>
                  <a:srgbClr val="003300"/>
                </a:solidFill>
                <a:hlinkClick r:id="rId2">
                  <a:extLst>
                    <a:ext uri="{A12FA001-AC4F-418D-AE19-62706E023703}">
                      <ahyp:hlinkClr xmlns:ahyp="http://schemas.microsoft.com/office/drawing/2018/hyperlinkcolor" val="tx"/>
                    </a:ext>
                  </a:extLst>
                </a:hlinkClick>
              </a:rPr>
              <a:t>heat treatment</a:t>
            </a:r>
            <a:r>
              <a:rPr lang="en-US" b="1" dirty="0">
                <a:solidFill>
                  <a:srgbClr val="003300"/>
                </a:solidFill>
              </a:rPr>
              <a:t> and extrusion cooking</a:t>
            </a:r>
          </a:p>
          <a:p>
            <a:pPr>
              <a:lnSpc>
                <a:spcPct val="110000"/>
              </a:lnSpc>
              <a:spcBef>
                <a:spcPts val="1200"/>
              </a:spcBef>
              <a:spcAft>
                <a:spcPts val="600"/>
              </a:spcAft>
            </a:pPr>
            <a:r>
              <a:rPr lang="en-US" b="1" dirty="0">
                <a:solidFill>
                  <a:srgbClr val="003300"/>
                </a:solidFill>
              </a:rPr>
              <a:t>It was reported 33% reduction in protein degradability by formaldehyde treatment of groundnut cake</a:t>
            </a:r>
          </a:p>
          <a:p>
            <a:pPr>
              <a:lnSpc>
                <a:spcPct val="110000"/>
              </a:lnSpc>
              <a:spcBef>
                <a:spcPts val="1200"/>
              </a:spcBef>
              <a:spcAft>
                <a:spcPts val="600"/>
              </a:spcAft>
            </a:pPr>
            <a:r>
              <a:rPr lang="en-US" b="1" dirty="0">
                <a:solidFill>
                  <a:srgbClr val="003300"/>
                </a:solidFill>
              </a:rPr>
              <a:t>Fat can be protected using the saponification of fat with calcium salts. Feeding Ca soaps of fatty acids, which are inert in rumen, to negative energy balance animals enhances dietary energy density and thus, energy intake in early without compromising the activity of rumen microflora. Thus, the deleterious effect of negative energy balance on animals can be alleviated</a:t>
            </a:r>
            <a:endParaRPr lang="en-ID" b="1" dirty="0">
              <a:solidFill>
                <a:srgbClr val="003300"/>
              </a:solidFill>
            </a:endParaRPr>
          </a:p>
        </p:txBody>
      </p:sp>
    </p:spTree>
    <p:extLst>
      <p:ext uri="{BB962C8B-B14F-4D97-AF65-F5344CB8AC3E}">
        <p14:creationId xmlns:p14="http://schemas.microsoft.com/office/powerpoint/2010/main" val="2833585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C243-E5F2-46FB-B3ED-D5E1EF31585D}"/>
              </a:ext>
            </a:extLst>
          </p:cNvPr>
          <p:cNvSpPr>
            <a:spLocks noGrp="1"/>
          </p:cNvSpPr>
          <p:nvPr>
            <p:ph type="title"/>
          </p:nvPr>
        </p:nvSpPr>
        <p:spPr>
          <a:xfrm>
            <a:off x="838200" y="247433"/>
            <a:ext cx="10515600" cy="947624"/>
          </a:xfrm>
        </p:spPr>
        <p:txBody>
          <a:bodyPr>
            <a:normAutofit/>
          </a:bodyPr>
          <a:lstStyle/>
          <a:p>
            <a:pPr algn="ctr"/>
            <a:r>
              <a:rPr lang="en-ID" sz="5400" b="1" dirty="0">
                <a:solidFill>
                  <a:schemeClr val="accent6">
                    <a:lumMod val="50000"/>
                  </a:schemeClr>
                </a:solidFill>
              </a:rPr>
              <a:t>USE OF ENZYMES</a:t>
            </a:r>
            <a:endParaRPr lang="en-ID" sz="5400" dirty="0">
              <a:solidFill>
                <a:schemeClr val="accent6">
                  <a:lumMod val="50000"/>
                </a:schemeClr>
              </a:solidFill>
            </a:endParaRPr>
          </a:p>
        </p:txBody>
      </p:sp>
      <p:sp>
        <p:nvSpPr>
          <p:cNvPr id="3" name="Content Placeholder 2">
            <a:extLst>
              <a:ext uri="{FF2B5EF4-FFF2-40B4-BE49-F238E27FC236}">
                <a16:creationId xmlns:a16="http://schemas.microsoft.com/office/drawing/2014/main" id="{8587C2EA-FA63-4CA0-A00A-46FBF865B38B}"/>
              </a:ext>
            </a:extLst>
          </p:cNvPr>
          <p:cNvSpPr>
            <a:spLocks noGrp="1"/>
          </p:cNvSpPr>
          <p:nvPr>
            <p:ph idx="1"/>
          </p:nvPr>
        </p:nvSpPr>
        <p:spPr>
          <a:xfrm>
            <a:off x="614127" y="1285592"/>
            <a:ext cx="10963746" cy="5143906"/>
          </a:xfrm>
        </p:spPr>
        <p:txBody>
          <a:bodyPr>
            <a:normAutofit fontScale="92500"/>
          </a:bodyPr>
          <a:lstStyle/>
          <a:p>
            <a:pPr>
              <a:lnSpc>
                <a:spcPct val="100000"/>
              </a:lnSpc>
              <a:spcBef>
                <a:spcPts val="1200"/>
              </a:spcBef>
              <a:spcAft>
                <a:spcPts val="600"/>
              </a:spcAft>
            </a:pPr>
            <a:r>
              <a:rPr lang="en-US" b="1" dirty="0"/>
              <a:t>The use of enzymes in animal nutrition has an important role in current farming systems. </a:t>
            </a:r>
            <a:r>
              <a:rPr lang="en-US" b="1" dirty="0">
                <a:solidFill>
                  <a:srgbClr val="0000FF"/>
                </a:solidFill>
              </a:rPr>
              <a:t>There is an increasing trend of use of enzymes to enhance the </a:t>
            </a:r>
            <a:r>
              <a:rPr lang="en-US" b="1" dirty="0">
                <a:solidFill>
                  <a:srgbClr val="0000FF"/>
                </a:solidFill>
                <a:hlinkClick r:id="rId2">
                  <a:extLst>
                    <a:ext uri="{A12FA001-AC4F-418D-AE19-62706E023703}">
                      <ahyp:hlinkClr xmlns:ahyp="http://schemas.microsoft.com/office/drawing/2018/hyperlinkcolor" val="tx"/>
                    </a:ext>
                  </a:extLst>
                </a:hlinkClick>
              </a:rPr>
              <a:t>feed utilization</a:t>
            </a:r>
            <a:r>
              <a:rPr lang="en-US" b="1" dirty="0">
                <a:solidFill>
                  <a:srgbClr val="0000FF"/>
                </a:solidFill>
              </a:rPr>
              <a:t>. </a:t>
            </a:r>
            <a:r>
              <a:rPr lang="en-ID" b="1" dirty="0"/>
              <a:t>It is now common to supplement enzymes to their diet for improved performance</a:t>
            </a:r>
          </a:p>
          <a:p>
            <a:pPr>
              <a:lnSpc>
                <a:spcPct val="100000"/>
              </a:lnSpc>
              <a:spcBef>
                <a:spcPts val="1200"/>
              </a:spcBef>
              <a:spcAft>
                <a:spcPts val="600"/>
              </a:spcAft>
            </a:pPr>
            <a:r>
              <a:rPr lang="en-ID" b="1" dirty="0">
                <a:solidFill>
                  <a:srgbClr val="6600FF"/>
                </a:solidFill>
              </a:rPr>
              <a:t>Feed </a:t>
            </a:r>
            <a:r>
              <a:rPr lang="en-US" b="1" dirty="0">
                <a:solidFill>
                  <a:srgbClr val="6600FF"/>
                </a:solidFill>
              </a:rPr>
              <a:t>enzymes can increase the digestibility of nutrients, leading to greater efficiency in feed utilization. In addition, they can degrade unacceptable components in feed, which are otherwise harmful or of little or no value</a:t>
            </a:r>
          </a:p>
          <a:p>
            <a:pPr>
              <a:lnSpc>
                <a:spcPct val="100000"/>
              </a:lnSpc>
              <a:spcBef>
                <a:spcPts val="1200"/>
              </a:spcBef>
              <a:spcAft>
                <a:spcPts val="600"/>
              </a:spcAft>
            </a:pPr>
            <a:r>
              <a:rPr lang="en-ID" b="1" dirty="0"/>
              <a:t>Plant cell walls are fibrous in nature and cannot be digested by endogenous enzymes of chicken and pigs. With advances in biotechnology, enzymes are now produced in large quantities and at low cost</a:t>
            </a:r>
          </a:p>
          <a:p>
            <a:pPr>
              <a:lnSpc>
                <a:spcPct val="100000"/>
              </a:lnSpc>
              <a:spcBef>
                <a:spcPts val="1200"/>
              </a:spcBef>
              <a:spcAft>
                <a:spcPts val="600"/>
              </a:spcAft>
            </a:pPr>
            <a:r>
              <a:rPr lang="en-US" b="1" dirty="0">
                <a:solidFill>
                  <a:srgbClr val="0000FF"/>
                </a:solidFill>
              </a:rPr>
              <a:t>It can also be helpful by reducing the methane production</a:t>
            </a:r>
          </a:p>
        </p:txBody>
      </p:sp>
    </p:spTree>
    <p:extLst>
      <p:ext uri="{BB962C8B-B14F-4D97-AF65-F5344CB8AC3E}">
        <p14:creationId xmlns:p14="http://schemas.microsoft.com/office/powerpoint/2010/main" val="13873090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C243-E5F2-46FB-B3ED-D5E1EF31585D}"/>
              </a:ext>
            </a:extLst>
          </p:cNvPr>
          <p:cNvSpPr>
            <a:spLocks noGrp="1"/>
          </p:cNvSpPr>
          <p:nvPr>
            <p:ph type="title"/>
          </p:nvPr>
        </p:nvSpPr>
        <p:spPr>
          <a:xfrm>
            <a:off x="838200" y="247433"/>
            <a:ext cx="10515600" cy="1110588"/>
          </a:xfrm>
        </p:spPr>
        <p:txBody>
          <a:bodyPr>
            <a:normAutofit/>
          </a:bodyPr>
          <a:lstStyle/>
          <a:p>
            <a:pPr algn="ctr"/>
            <a:r>
              <a:rPr lang="en-ID" sz="5400" b="1" dirty="0">
                <a:solidFill>
                  <a:schemeClr val="accent6">
                    <a:lumMod val="50000"/>
                  </a:schemeClr>
                </a:solidFill>
              </a:rPr>
              <a:t>USE OF ENZYMES</a:t>
            </a:r>
            <a:endParaRPr lang="en-ID" sz="5400" dirty="0">
              <a:solidFill>
                <a:schemeClr val="accent6">
                  <a:lumMod val="50000"/>
                </a:schemeClr>
              </a:solidFill>
            </a:endParaRPr>
          </a:p>
        </p:txBody>
      </p:sp>
      <p:sp>
        <p:nvSpPr>
          <p:cNvPr id="3" name="Content Placeholder 2">
            <a:extLst>
              <a:ext uri="{FF2B5EF4-FFF2-40B4-BE49-F238E27FC236}">
                <a16:creationId xmlns:a16="http://schemas.microsoft.com/office/drawing/2014/main" id="{8587C2EA-FA63-4CA0-A00A-46FBF865B38B}"/>
              </a:ext>
            </a:extLst>
          </p:cNvPr>
          <p:cNvSpPr>
            <a:spLocks noGrp="1"/>
          </p:cNvSpPr>
          <p:nvPr>
            <p:ph idx="1"/>
          </p:nvPr>
        </p:nvSpPr>
        <p:spPr>
          <a:xfrm>
            <a:off x="561315" y="1466661"/>
            <a:ext cx="10963746" cy="5143906"/>
          </a:xfrm>
        </p:spPr>
        <p:txBody>
          <a:bodyPr>
            <a:normAutofit/>
          </a:bodyPr>
          <a:lstStyle/>
          <a:p>
            <a:pPr>
              <a:lnSpc>
                <a:spcPct val="110000"/>
              </a:lnSpc>
              <a:spcBef>
                <a:spcPts val="1200"/>
              </a:spcBef>
              <a:spcAft>
                <a:spcPts val="600"/>
              </a:spcAft>
            </a:pPr>
            <a:r>
              <a:rPr lang="en-US" b="1" dirty="0">
                <a:solidFill>
                  <a:srgbClr val="0000FF"/>
                </a:solidFill>
              </a:rPr>
              <a:t>Most of enzymes (</a:t>
            </a:r>
            <a:r>
              <a:rPr lang="en-US" b="1" dirty="0" err="1">
                <a:solidFill>
                  <a:srgbClr val="0000FF"/>
                </a:solidFill>
              </a:rPr>
              <a:t>pentosanase</a:t>
            </a:r>
            <a:r>
              <a:rPr lang="en-US" b="1" dirty="0">
                <a:solidFill>
                  <a:srgbClr val="0000FF"/>
                </a:solidFill>
              </a:rPr>
              <a:t>, pectinase and a-galactosidase activity and phytase) are bacterial or fungal origin</a:t>
            </a:r>
          </a:p>
          <a:p>
            <a:pPr>
              <a:lnSpc>
                <a:spcPct val="110000"/>
              </a:lnSpc>
              <a:spcBef>
                <a:spcPts val="1200"/>
              </a:spcBef>
              <a:spcAft>
                <a:spcPts val="600"/>
              </a:spcAft>
            </a:pPr>
            <a:r>
              <a:rPr lang="en-US" b="1" dirty="0">
                <a:solidFill>
                  <a:srgbClr val="0000FF"/>
                </a:solidFill>
              </a:rPr>
              <a:t>Enzymes can be used for removal of </a:t>
            </a:r>
            <a:r>
              <a:rPr lang="en-US" b="1" dirty="0">
                <a:solidFill>
                  <a:srgbClr val="0000FF"/>
                </a:solidFill>
                <a:hlinkClick r:id="rId2">
                  <a:extLst>
                    <a:ext uri="{A12FA001-AC4F-418D-AE19-62706E023703}">
                      <ahyp:hlinkClr xmlns:ahyp="http://schemas.microsoft.com/office/drawing/2018/hyperlinkcolor" val="tx"/>
                    </a:ext>
                  </a:extLst>
                </a:hlinkClick>
              </a:rPr>
              <a:t>antinutritional factors</a:t>
            </a:r>
            <a:r>
              <a:rPr lang="en-US" b="1" dirty="0">
                <a:solidFill>
                  <a:srgbClr val="0000FF"/>
                </a:solidFill>
              </a:rPr>
              <a:t>, increasing the digestibility of nutrients (e.g., Phytate phosphorus in grains) and non-starch polysaccharides (e.g., xylose and arabinose in plants)</a:t>
            </a:r>
          </a:p>
          <a:p>
            <a:pPr>
              <a:lnSpc>
                <a:spcPct val="110000"/>
              </a:lnSpc>
              <a:spcBef>
                <a:spcPts val="1200"/>
              </a:spcBef>
              <a:spcAft>
                <a:spcPts val="600"/>
              </a:spcAft>
            </a:pPr>
            <a:r>
              <a:rPr lang="en-US" b="1" dirty="0">
                <a:solidFill>
                  <a:srgbClr val="0000FF"/>
                </a:solidFill>
              </a:rPr>
              <a:t>Improvement in weight gain and feed efficiency with supplementation of enzymes such as cellulose and </a:t>
            </a:r>
            <a:r>
              <a:rPr lang="en-US" b="1" dirty="0" err="1">
                <a:solidFill>
                  <a:srgbClr val="0000FF"/>
                </a:solidFill>
              </a:rPr>
              <a:t>hemicellulase</a:t>
            </a:r>
            <a:r>
              <a:rPr lang="en-US" b="1" dirty="0">
                <a:solidFill>
                  <a:srgbClr val="0000FF"/>
                </a:solidFill>
              </a:rPr>
              <a:t> in diet</a:t>
            </a:r>
            <a:endParaRPr lang="en-ID" b="1" dirty="0">
              <a:solidFill>
                <a:srgbClr val="0000FF"/>
              </a:solidFill>
            </a:endParaRPr>
          </a:p>
        </p:txBody>
      </p:sp>
    </p:spTree>
    <p:extLst>
      <p:ext uri="{BB962C8B-B14F-4D97-AF65-F5344CB8AC3E}">
        <p14:creationId xmlns:p14="http://schemas.microsoft.com/office/powerpoint/2010/main" val="42678598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F31B65A-D22B-4DF5-9789-279243E0D274}"/>
              </a:ext>
            </a:extLst>
          </p:cNvPr>
          <p:cNvSpPr/>
          <p:nvPr/>
        </p:nvSpPr>
        <p:spPr>
          <a:xfrm>
            <a:off x="568859" y="689788"/>
            <a:ext cx="11054281" cy="5478423"/>
          </a:xfrm>
          <a:prstGeom prst="rect">
            <a:avLst/>
          </a:prstGeom>
        </p:spPr>
        <p:txBody>
          <a:bodyPr wrap="square">
            <a:spAutoFit/>
          </a:bodyPr>
          <a:lstStyle/>
          <a:p>
            <a:pPr marL="285750" indent="-285750">
              <a:spcBef>
                <a:spcPts val="1200"/>
              </a:spcBef>
              <a:spcAft>
                <a:spcPts val="600"/>
              </a:spcAft>
              <a:buFont typeface="Wingdings" panose="05000000000000000000" pitchFamily="2" charset="2"/>
              <a:buChar char="q"/>
            </a:pPr>
            <a:r>
              <a:rPr lang="en-ID" sz="2000" b="1" dirty="0">
                <a:latin typeface="Times New Roman" panose="02020603050405020304" pitchFamily="18" charset="0"/>
                <a:ea typeface="Times New Roman" panose="02020603050405020304" pitchFamily="18" charset="0"/>
              </a:rPr>
              <a:t>Cellulase can improve the availability of starch, oils, and proteins by digesting the plant cell walls. Addition of cellulase in pigs and poultry resulted in 5 to 10% improvement in growth rate and 10% improvement in feed conversion ratio. Beta glucans and arabinoxylans present in the cell walls are resistant to break down and they hinder the digestion and absorption of other nutrients by forming a viscous gum. Increase in viscosity of digesta disturbs peristalsis and pancreatic secretion and results in poor performance with sticky droppings in poultry</a:t>
            </a:r>
          </a:p>
          <a:p>
            <a:pPr marL="285750" indent="-285750">
              <a:spcBef>
                <a:spcPts val="1200"/>
              </a:spcBef>
              <a:spcAft>
                <a:spcPts val="600"/>
              </a:spcAft>
              <a:buFont typeface="Wingdings" panose="05000000000000000000" pitchFamily="2" charset="2"/>
              <a:buChar char="q"/>
            </a:pPr>
            <a:r>
              <a:rPr lang="en-ID" sz="2000" b="1" dirty="0"/>
              <a:t>Supplements of beta </a:t>
            </a:r>
            <a:r>
              <a:rPr lang="en-ID" sz="2000" b="1" dirty="0" err="1"/>
              <a:t>glucanase</a:t>
            </a:r>
            <a:r>
              <a:rPr lang="en-ID" sz="2000" b="1" dirty="0"/>
              <a:t> to barley and sorghum-based diets improved the performance of broilers and reduced litter problems. Viscous digesta prevents proper mixing of endogenous enzymes with digest and thereby prevents the release of nutrients. Enzyme phytase addition to diets of poultry and pigs results in greater availability of phosphorous from cereal grains and oilseeds. This will reduce the amount of inorganic phosphorous added in the diet</a:t>
            </a:r>
          </a:p>
          <a:p>
            <a:pPr marL="285750" indent="-285750">
              <a:spcBef>
                <a:spcPts val="1200"/>
              </a:spcBef>
              <a:spcAft>
                <a:spcPts val="600"/>
              </a:spcAft>
              <a:buFont typeface="Wingdings" panose="05000000000000000000" pitchFamily="2" charset="2"/>
              <a:buChar char="q"/>
            </a:pPr>
            <a:r>
              <a:rPr lang="en-ID" sz="2000" b="1" dirty="0"/>
              <a:t>In young animals the rate of endogenous enzyme production is low and supplementation of amylase, protease, and lipase increased the availability of nutrients and improved performance. Enzyme supplementation increased the digestion and absorption of nutrients in the small intestine rather than allowing fermentation of nutrients in the hindgut which results in the production of lower value like volatile fatty acids and also prevents </a:t>
            </a:r>
            <a:r>
              <a:rPr lang="en-ID" sz="2000" b="1" dirty="0" err="1"/>
              <a:t>diarrhea</a:t>
            </a:r>
            <a:endParaRPr lang="en-ID" sz="2000" b="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66455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4C867-0812-4FD6-B4D7-21901F9E063E}"/>
              </a:ext>
            </a:extLst>
          </p:cNvPr>
          <p:cNvSpPr>
            <a:spLocks noGrp="1"/>
          </p:cNvSpPr>
          <p:nvPr>
            <p:ph type="title"/>
          </p:nvPr>
        </p:nvSpPr>
        <p:spPr/>
        <p:txBody>
          <a:bodyPr/>
          <a:lstStyle/>
          <a:p>
            <a:pPr algn="ctr"/>
            <a:r>
              <a:rPr lang="en-ID" b="1" i="1" dirty="0">
                <a:solidFill>
                  <a:srgbClr val="0000FF"/>
                </a:solidFill>
                <a:latin typeface="TimesNewRoman,BoldItalic"/>
              </a:rPr>
              <a:t>Silage additives</a:t>
            </a:r>
            <a:endParaRPr lang="en-ID" dirty="0">
              <a:solidFill>
                <a:srgbClr val="0000FF"/>
              </a:solidFill>
            </a:endParaRPr>
          </a:p>
        </p:txBody>
      </p:sp>
      <p:sp>
        <p:nvSpPr>
          <p:cNvPr id="3" name="Content Placeholder 2">
            <a:extLst>
              <a:ext uri="{FF2B5EF4-FFF2-40B4-BE49-F238E27FC236}">
                <a16:creationId xmlns:a16="http://schemas.microsoft.com/office/drawing/2014/main" id="{1F0D5A94-DB3A-4637-96C8-747F7461A957}"/>
              </a:ext>
            </a:extLst>
          </p:cNvPr>
          <p:cNvSpPr>
            <a:spLocks noGrp="1"/>
          </p:cNvSpPr>
          <p:nvPr>
            <p:ph idx="1"/>
          </p:nvPr>
        </p:nvSpPr>
        <p:spPr>
          <a:xfrm>
            <a:off x="838200" y="1690690"/>
            <a:ext cx="10515600" cy="4351338"/>
          </a:xfrm>
        </p:spPr>
        <p:txBody>
          <a:bodyPr>
            <a:normAutofit/>
          </a:bodyPr>
          <a:lstStyle/>
          <a:p>
            <a:pPr>
              <a:lnSpc>
                <a:spcPct val="100000"/>
              </a:lnSpc>
              <a:spcAft>
                <a:spcPts val="1200"/>
              </a:spcAft>
            </a:pPr>
            <a:r>
              <a:rPr lang="en-US" b="1" dirty="0">
                <a:solidFill>
                  <a:srgbClr val="003300"/>
                </a:solidFill>
              </a:rPr>
              <a:t>The use of bacteria such as </a:t>
            </a:r>
            <a:r>
              <a:rPr lang="en-US" b="1" i="1" dirty="0">
                <a:solidFill>
                  <a:srgbClr val="003300"/>
                </a:solidFill>
              </a:rPr>
              <a:t>Lactobacillus plantarum</a:t>
            </a:r>
            <a:r>
              <a:rPr lang="en-US" b="1" dirty="0">
                <a:solidFill>
                  <a:srgbClr val="003300"/>
                </a:solidFill>
              </a:rPr>
              <a:t>, </a:t>
            </a:r>
            <a:r>
              <a:rPr lang="en-US" b="1" i="1" dirty="0">
                <a:solidFill>
                  <a:srgbClr val="003300"/>
                </a:solidFill>
              </a:rPr>
              <a:t>L. </a:t>
            </a:r>
            <a:r>
              <a:rPr lang="en-US" b="1" i="1" dirty="0" err="1">
                <a:solidFill>
                  <a:srgbClr val="003300"/>
                </a:solidFill>
              </a:rPr>
              <a:t>buchneri</a:t>
            </a:r>
            <a:r>
              <a:rPr lang="en-US" b="1" i="1" dirty="0">
                <a:solidFill>
                  <a:srgbClr val="003300"/>
                </a:solidFill>
              </a:rPr>
              <a:t>, L. acidophilus, Streptococcus </a:t>
            </a:r>
            <a:r>
              <a:rPr lang="en-US" b="1" i="1" dirty="0" err="1">
                <a:solidFill>
                  <a:srgbClr val="003300"/>
                </a:solidFill>
              </a:rPr>
              <a:t>bovis</a:t>
            </a:r>
            <a:r>
              <a:rPr lang="en-US" b="1" dirty="0">
                <a:solidFill>
                  <a:srgbClr val="003300"/>
                </a:solidFill>
              </a:rPr>
              <a:t>, </a:t>
            </a:r>
            <a:r>
              <a:rPr lang="en-ID" b="1" i="1" dirty="0" err="1">
                <a:solidFill>
                  <a:srgbClr val="003300"/>
                </a:solidFill>
              </a:rPr>
              <a:t>Pediococcus</a:t>
            </a:r>
            <a:r>
              <a:rPr lang="en-ID" b="1" i="1" dirty="0">
                <a:solidFill>
                  <a:srgbClr val="003300"/>
                </a:solidFill>
              </a:rPr>
              <a:t> </a:t>
            </a:r>
            <a:r>
              <a:rPr lang="en-ID" b="1" i="1" dirty="0" err="1">
                <a:solidFill>
                  <a:srgbClr val="003300"/>
                </a:solidFill>
              </a:rPr>
              <a:t>pentosaceus</a:t>
            </a:r>
            <a:r>
              <a:rPr lang="en-ID" b="1" dirty="0">
                <a:solidFill>
                  <a:srgbClr val="003300"/>
                </a:solidFill>
              </a:rPr>
              <a:t>, </a:t>
            </a:r>
            <a:r>
              <a:rPr lang="en-ID" b="1" i="1" dirty="0">
                <a:solidFill>
                  <a:srgbClr val="003300"/>
                </a:solidFill>
              </a:rPr>
              <a:t>P. </a:t>
            </a:r>
            <a:r>
              <a:rPr lang="en-ID" b="1" i="1" dirty="0" err="1">
                <a:solidFill>
                  <a:srgbClr val="003300"/>
                </a:solidFill>
              </a:rPr>
              <a:t>acidilacti</a:t>
            </a:r>
            <a:r>
              <a:rPr lang="en-ID" b="1" dirty="0">
                <a:solidFill>
                  <a:srgbClr val="003300"/>
                </a:solidFill>
              </a:rPr>
              <a:t>, and </a:t>
            </a:r>
            <a:r>
              <a:rPr lang="en-ID" b="1" i="1" dirty="0">
                <a:solidFill>
                  <a:srgbClr val="003300"/>
                </a:solidFill>
              </a:rPr>
              <a:t>Enterococcus faecium </a:t>
            </a:r>
            <a:r>
              <a:rPr lang="en-ID" b="1" dirty="0">
                <a:solidFill>
                  <a:srgbClr val="003300"/>
                </a:solidFill>
              </a:rPr>
              <a:t>and yeasts such as </a:t>
            </a:r>
            <a:r>
              <a:rPr lang="en-ID" b="1" i="1" dirty="0">
                <a:solidFill>
                  <a:srgbClr val="003300"/>
                </a:solidFill>
              </a:rPr>
              <a:t>Saccharomyces cerevisiae </a:t>
            </a:r>
            <a:r>
              <a:rPr lang="en-US" b="1" dirty="0">
                <a:solidFill>
                  <a:srgbClr val="003300"/>
                </a:solidFill>
              </a:rPr>
              <a:t>alone or their mixtures, and the use of enzymes (cellulases, </a:t>
            </a:r>
            <a:r>
              <a:rPr lang="en-US" b="1" dirty="0" err="1">
                <a:solidFill>
                  <a:srgbClr val="003300"/>
                </a:solidFill>
              </a:rPr>
              <a:t>hemicellulase</a:t>
            </a:r>
            <a:r>
              <a:rPr lang="en-US" b="1" dirty="0">
                <a:solidFill>
                  <a:srgbClr val="003300"/>
                </a:solidFill>
              </a:rPr>
              <a:t>, amylase etc.) alone or as a mix with microbial inoculants in silage production is restricted to few intensively managed commercial dairy and beef production farms in developing countries</a:t>
            </a:r>
          </a:p>
          <a:p>
            <a:pPr>
              <a:lnSpc>
                <a:spcPct val="100000"/>
              </a:lnSpc>
              <a:spcAft>
                <a:spcPts val="1200"/>
              </a:spcAft>
            </a:pPr>
            <a:r>
              <a:rPr lang="en-US" b="1" dirty="0">
                <a:solidFill>
                  <a:srgbClr val="003300"/>
                </a:solidFill>
              </a:rPr>
              <a:t>However, the extent of their use in developed countries is higher</a:t>
            </a:r>
            <a:endParaRPr lang="en-ID" b="1" dirty="0">
              <a:solidFill>
                <a:srgbClr val="003300"/>
              </a:solidFill>
            </a:endParaRPr>
          </a:p>
        </p:txBody>
      </p:sp>
    </p:spTree>
    <p:extLst>
      <p:ext uri="{BB962C8B-B14F-4D97-AF65-F5344CB8AC3E}">
        <p14:creationId xmlns:p14="http://schemas.microsoft.com/office/powerpoint/2010/main" val="2468902075"/>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477</TotalTime>
  <Words>1390</Words>
  <Application>Microsoft Office PowerPoint</Application>
  <PresentationFormat>Widescreen</PresentationFormat>
  <Paragraphs>61</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Calibri Light</vt:lpstr>
      <vt:lpstr>Cambria</vt:lpstr>
      <vt:lpstr>Times New Roman</vt:lpstr>
      <vt:lpstr>TimesNewRoman,BoldItalic</vt:lpstr>
      <vt:lpstr>Wingdings</vt:lpstr>
      <vt:lpstr>1_Office Theme</vt:lpstr>
      <vt:lpstr>PENERAPAN BIOTEKNOLOGI PADA ILMU NUTRISI TERNAK</vt:lpstr>
      <vt:lpstr>Penerapan Bioteknologi di Peternakan</vt:lpstr>
      <vt:lpstr>Scope of Biotechnology in Animal Nutrition</vt:lpstr>
      <vt:lpstr>SUPPLEMENTATION OF AMINO ACIDS</vt:lpstr>
      <vt:lpstr>PROTECTION OF PROTEIN, AMINO ACIDS, AND FAT</vt:lpstr>
      <vt:lpstr>USE OF ENZYMES</vt:lpstr>
      <vt:lpstr>USE OF ENZYMES</vt:lpstr>
      <vt:lpstr>PowerPoint Presentation</vt:lpstr>
      <vt:lpstr>Silage additives</vt:lpstr>
      <vt:lpstr>PREBIOTICS AND PROBIOTICS</vt:lpstr>
      <vt:lpstr>PREBIOTICS AND PROBIOTICS</vt:lpstr>
      <vt:lpstr>ADDITION OF VACCINES OR ANTIBODIES IN FEEDS</vt:lpstr>
      <vt:lpstr>METABOLIC MODIFIERS</vt:lpstr>
      <vt:lpstr>GENETIC MANIPULATION OF MICROBES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PC</cp:lastModifiedBy>
  <cp:revision>33</cp:revision>
  <dcterms:created xsi:type="dcterms:W3CDTF">2021-04-03T01:41:03Z</dcterms:created>
  <dcterms:modified xsi:type="dcterms:W3CDTF">2021-04-23T06:30:35Z</dcterms:modified>
</cp:coreProperties>
</file>