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9"/>
  </p:notesMasterIdLst>
  <p:sldIdLst>
    <p:sldId id="256" r:id="rId2"/>
    <p:sldId id="257" r:id="rId3"/>
    <p:sldId id="259" r:id="rId4"/>
    <p:sldId id="261" r:id="rId5"/>
    <p:sldId id="271" r:id="rId6"/>
    <p:sldId id="272" r:id="rId7"/>
    <p:sldId id="273" r:id="rId8"/>
    <p:sldId id="269" r:id="rId9"/>
    <p:sldId id="270" r:id="rId10"/>
    <p:sldId id="258" r:id="rId11"/>
    <p:sldId id="274" r:id="rId12"/>
    <p:sldId id="275" r:id="rId13"/>
    <p:sldId id="276" r:id="rId14"/>
    <p:sldId id="277" r:id="rId15"/>
    <p:sldId id="278" r:id="rId16"/>
    <p:sldId id="279" r:id="rId17"/>
    <p:sldId id="268" r:id="rId18"/>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0000CC"/>
    <a:srgbClr val="007033"/>
    <a:srgbClr val="9EFF29"/>
    <a:srgbClr val="C33A1F"/>
    <a:srgbClr val="003635"/>
    <a:srgbClr val="D6370C"/>
    <a:srgbClr val="1D3A00"/>
    <a:srgbClr val="FF856D"/>
    <a:srgbClr val="FF2549"/>
    <a:srgbClr val="00585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91" d="100"/>
          <a:sy n="91" d="100"/>
        </p:scale>
        <p:origin x="-786" y="-126"/>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34"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D18E60-4300-4729-A0D7-6AB984C3922D}" type="datetimeFigureOut">
              <a:rPr lang="en-US" smtClean="0"/>
              <a:pPr/>
              <a:t>10/22/2020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533E96-F078-4B3D-A8F4-F1AF21EBC357}" type="slidenum">
              <a:rPr lang="en-US" smtClean="0"/>
              <a:pPr/>
              <a:t>‹#›</a:t>
            </a:fld>
            <a:endParaRPr lang="en-US"/>
          </a:p>
        </p:txBody>
      </p:sp>
    </p:spTree>
    <p:extLst>
      <p:ext uri="{BB962C8B-B14F-4D97-AF65-F5344CB8AC3E}">
        <p14:creationId xmlns:p14="http://schemas.microsoft.com/office/powerpoint/2010/main" xmlns="" val="28443001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57199" y="287595"/>
            <a:ext cx="8251724" cy="1032386"/>
          </a:xfrm>
          <a:noFill/>
          <a:effectLst>
            <a:outerShdw blurRad="50800" dist="38100" dir="2700000" algn="tl" rotWithShape="0">
              <a:prstClr val="black">
                <a:alpha val="40000"/>
              </a:prstClr>
            </a:outerShdw>
          </a:effectLst>
        </p:spPr>
        <p:txBody>
          <a:bodyPr>
            <a:normAutofit/>
          </a:bodyPr>
          <a:lstStyle>
            <a:lvl1pPr algn="ctr">
              <a:defRPr sz="3600">
                <a:solidFill>
                  <a:schemeClr val="bg1"/>
                </a:solidFill>
              </a:defRPr>
            </a:lvl1pPr>
          </a:lstStyle>
          <a:p>
            <a:r>
              <a:rPr lang="en-US" dirty="0"/>
              <a:t>Click to edit </a:t>
            </a:r>
            <a:r>
              <a:rPr lang="en-US" dirty="0" smtClean="0"/>
              <a:t>Master </a:t>
            </a:r>
            <a:r>
              <a:rPr lang="en-US" dirty="0"/>
              <a:t>title style</a:t>
            </a:r>
          </a:p>
        </p:txBody>
      </p:sp>
      <p:sp>
        <p:nvSpPr>
          <p:cNvPr id="3" name="Subtitle 2"/>
          <p:cNvSpPr>
            <a:spLocks noGrp="1"/>
          </p:cNvSpPr>
          <p:nvPr>
            <p:ph type="subTitle" idx="1"/>
          </p:nvPr>
        </p:nvSpPr>
        <p:spPr>
          <a:xfrm>
            <a:off x="442451" y="1327355"/>
            <a:ext cx="8273846" cy="678426"/>
          </a:xfrm>
        </p:spPr>
        <p:txBody>
          <a:bodyPr>
            <a:normAutofit/>
          </a:bodyPr>
          <a:lstStyle>
            <a:lvl1pPr marL="0" indent="0" algn="ctr">
              <a:buNone/>
              <a:defRPr sz="2800" b="0" i="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a:t>
            </a:r>
            <a:r>
              <a:rPr lang="en-US" dirty="0" smtClean="0"/>
              <a:t>Master </a:t>
            </a:r>
            <a:r>
              <a:rPr lang="en-US" dirty="0"/>
              <a:t>subtitle style</a:t>
            </a:r>
          </a:p>
        </p:txBody>
      </p:sp>
      <p:sp>
        <p:nvSpPr>
          <p:cNvPr id="4" name="Date Placeholder 3"/>
          <p:cNvSpPr>
            <a:spLocks noGrp="1"/>
          </p:cNvSpPr>
          <p:nvPr>
            <p:ph type="dt" sz="half" idx="10"/>
          </p:nvPr>
        </p:nvSpPr>
        <p:spPr/>
        <p:txBody>
          <a:bodyPr/>
          <a:lstStyle/>
          <a:p>
            <a:fld id="{53074F12-AA26-4AC8-9962-C36BB8F32554}" type="datetimeFigureOut">
              <a:rPr lang="en-US" smtClean="0"/>
              <a:pPr/>
              <a:t>10/22/2020</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32538751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10/22/2020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47760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34286657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pic>
        <p:nvPicPr>
          <p:cNvPr id="7" name="Picture 6" descr="E:\websites\free-power-point-templates\2012\logos.png">
            <a:extLst>
              <a:ext uri="{FF2B5EF4-FFF2-40B4-BE49-F238E27FC236}">
                <a16:creationId xmlns="" xmlns:a16="http://schemas.microsoft.com/office/drawing/2014/main" id="{08B89D22-1D6E-450B-881F-4D2A4C527F72}"/>
              </a:ext>
            </a:extLst>
          </p:cNvPr>
          <p:cNvPicPr>
            <a:picLocks noChangeAspect="1" noChangeArrowheads="1"/>
          </p:cNvPicPr>
          <p:nvPr userDrawn="1"/>
        </p:nvPicPr>
        <p:blipFill>
          <a:blip r:embed="rId2">
            <a:extLst>
              <a:ext uri="{28A0092B-C50C-407E-A947-70E740481C1C}">
                <a14:useLocalDpi xmlns:a14="http://schemas.microsoft.com/office/drawing/2010/main" xmlns="" val="0"/>
              </a:ext>
            </a:extLst>
          </a:blip>
          <a:stretch>
            <a:fillRect/>
          </a:stretch>
        </p:blipFill>
        <p:spPr bwMode="auto">
          <a:xfrm>
            <a:off x="3808475" y="2326213"/>
            <a:ext cx="1463784" cy="526961"/>
          </a:xfrm>
          <a:prstGeom prst="rect">
            <a:avLst/>
          </a:prstGeom>
          <a:noFill/>
          <a:ln>
            <a:noFill/>
          </a:ln>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893609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49826" y="253833"/>
            <a:ext cx="8259098" cy="763526"/>
          </a:xfrm>
        </p:spPr>
        <p:txBody>
          <a:bodyPr>
            <a:normAutofit/>
          </a:bodyPr>
          <a:lstStyle>
            <a:lvl1pPr algn="ctr">
              <a:defRPr sz="3600" baseline="0">
                <a:solidFill>
                  <a:srgbClr val="FF0000"/>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448966" y="1290484"/>
            <a:ext cx="8246070" cy="3571838"/>
          </a:xfrm>
        </p:spPr>
        <p:txBody>
          <a:bodyPr/>
          <a:lstStyle>
            <a:lvl1pPr algn="ctr">
              <a:defRPr sz="2800">
                <a:solidFill>
                  <a:schemeClr val="tx1"/>
                </a:solidFill>
              </a:defRPr>
            </a:lvl1pPr>
            <a:lvl2pPr algn="ctr">
              <a:defRPr>
                <a:solidFill>
                  <a:schemeClr val="tx1"/>
                </a:solidFill>
              </a:defRPr>
            </a:lvl2pPr>
            <a:lvl3pPr algn="ctr">
              <a:defRPr>
                <a:solidFill>
                  <a:schemeClr val="tx1"/>
                </a:solidFill>
              </a:defRPr>
            </a:lvl3pPr>
            <a:lvl4pPr algn="ctr">
              <a:defRPr>
                <a:solidFill>
                  <a:schemeClr val="tx1"/>
                </a:solidFill>
              </a:defRPr>
            </a:lvl4pPr>
            <a:lvl5pPr algn="ctr">
              <a:defRPr>
                <a:solidFill>
                  <a:schemeClr val="tx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1664471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022528" y="443407"/>
            <a:ext cx="6820294" cy="725349"/>
          </a:xfrm>
        </p:spPr>
        <p:txBody>
          <a:bodyPr>
            <a:normAutofit/>
          </a:bodyPr>
          <a:lstStyle>
            <a:lvl1pPr algn="l">
              <a:defRPr sz="3600">
                <a:solidFill>
                  <a:schemeClr val="bg1"/>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Content Placeholder 2"/>
          <p:cNvSpPr>
            <a:spLocks noGrp="1"/>
          </p:cNvSpPr>
          <p:nvPr>
            <p:ph idx="1"/>
          </p:nvPr>
        </p:nvSpPr>
        <p:spPr>
          <a:xfrm>
            <a:off x="2013155" y="1177436"/>
            <a:ext cx="6843252" cy="3511061"/>
          </a:xfrm>
        </p:spPr>
        <p:txBody>
          <a:bodyPr/>
          <a:lstStyle>
            <a:lvl1pPr>
              <a:defRPr sz="28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53074F12-AA26-4AC8-9962-C36BB8F32554}" type="datetimeFigureOut">
              <a:rPr lang="en-US" smtClean="0"/>
              <a:pPr/>
              <a:t>10/22/2020</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16293913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3074F12-AA26-4AC8-9962-C36BB8F32554}" type="datetimeFigureOut">
              <a:rPr lang="en-US" smtClean="0"/>
              <a:pPr/>
              <a:t>10/22/2020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38634415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3074F12-AA26-4AC8-9962-C36BB8F32554}" type="datetimeFigureOut">
              <a:rPr lang="en-US" smtClean="0"/>
              <a:pPr/>
              <a:t>10/22/2020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35567918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7943" y="175783"/>
            <a:ext cx="8093365" cy="763525"/>
          </a:xfrm>
        </p:spPr>
        <p:txBody>
          <a:bodyPr>
            <a:normAutofit/>
          </a:bodyPr>
          <a:lstStyle>
            <a:lvl1pPr algn="ctr">
              <a:defRPr sz="3600" baseline="0">
                <a:solidFill>
                  <a:srgbClr val="FF0000"/>
                </a:solidFill>
                <a:effectLst>
                  <a:outerShdw blurRad="50800" dist="38100" dir="2700000" algn="tl" rotWithShape="0">
                    <a:prstClr val="black">
                      <a:alpha val="40000"/>
                    </a:prstClr>
                  </a:outerShdw>
                </a:effectLst>
              </a:defRPr>
            </a:lvl1pPr>
          </a:lstStyle>
          <a:p>
            <a:r>
              <a:rPr lang="en-US" dirty="0"/>
              <a:t>Click to edit Master title style</a:t>
            </a:r>
          </a:p>
        </p:txBody>
      </p:sp>
      <p:sp>
        <p:nvSpPr>
          <p:cNvPr id="3" name="Text Placeholder 2"/>
          <p:cNvSpPr>
            <a:spLocks noGrp="1"/>
          </p:cNvSpPr>
          <p:nvPr>
            <p:ph type="body" idx="1"/>
          </p:nvPr>
        </p:nvSpPr>
        <p:spPr>
          <a:xfrm>
            <a:off x="536879" y="1508033"/>
            <a:ext cx="4040188" cy="479822"/>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36879" y="1980430"/>
            <a:ext cx="4040188" cy="2276294"/>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572000" y="1508033"/>
            <a:ext cx="4041775" cy="479822"/>
          </a:xfrm>
        </p:spPr>
        <p:txBody>
          <a:bodyPr anchor="b"/>
          <a:lstStyle>
            <a:lvl1pPr marL="0" indent="0" algn="ctr">
              <a:buNone/>
              <a:defRPr sz="2400" b="1">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4572000" y="1980430"/>
            <a:ext cx="4041775" cy="2276294"/>
          </a:xfrm>
        </p:spPr>
        <p:txBody>
          <a:bodyPr/>
          <a:lstStyle>
            <a:lvl1pPr algn="ctr">
              <a:defRPr sz="2400">
                <a:solidFill>
                  <a:schemeClr val="tx1"/>
                </a:solidFill>
              </a:defRPr>
            </a:lvl1pPr>
            <a:lvl2pPr algn="ctr">
              <a:defRPr sz="2000">
                <a:solidFill>
                  <a:schemeClr val="tx1"/>
                </a:solidFill>
              </a:defRPr>
            </a:lvl2pPr>
            <a:lvl3pPr algn="ctr">
              <a:defRPr sz="1800">
                <a:solidFill>
                  <a:schemeClr val="tx1"/>
                </a:solidFill>
              </a:defRPr>
            </a:lvl3pPr>
            <a:lvl4pPr algn="ctr">
              <a:defRPr sz="1600">
                <a:solidFill>
                  <a:schemeClr val="tx1"/>
                </a:solidFill>
              </a:defRPr>
            </a:lvl4pPr>
            <a:lvl5pPr algn="ctr">
              <a:defRPr sz="1600">
                <a:solidFill>
                  <a:schemeClr val="tx1"/>
                </a:solidFill>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53074F12-AA26-4AC8-9962-C36BB8F32554}" type="datetimeFigureOut">
              <a:rPr lang="en-US" smtClean="0"/>
              <a:pPr/>
              <a:t>10/22/2020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412291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3074F12-AA26-4AC8-9962-C36BB8F32554}" type="datetimeFigureOut">
              <a:rPr lang="en-US" smtClean="0"/>
              <a:pPr/>
              <a:t>10/22/2020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3029773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3074F12-AA26-4AC8-9962-C36BB8F32554}" type="datetimeFigureOut">
              <a:rPr lang="en-US" smtClean="0"/>
              <a:pPr/>
              <a:t>10/22/2020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42518640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3074F12-AA26-4AC8-9962-C36BB8F32554}" type="datetimeFigureOut">
              <a:rPr lang="en-US" smtClean="0"/>
              <a:pPr/>
              <a:t>10/22/2020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2CCC60-E8CD-4174-8B1A-7DF615B22EEF}" type="slidenum">
              <a:rPr lang="en-US" smtClean="0"/>
              <a:pPr/>
              <a:t>‹#›</a:t>
            </a:fld>
            <a:endParaRPr lang="en-US"/>
          </a:p>
        </p:txBody>
      </p:sp>
    </p:spTree>
    <p:extLst>
      <p:ext uri="{BB962C8B-B14F-4D97-AF65-F5344CB8AC3E}">
        <p14:creationId xmlns:p14="http://schemas.microsoft.com/office/powerpoint/2010/main" xmlns="" val="31744526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53074F12-AA26-4AC8-9962-C36BB8F32554}" type="datetimeFigureOut">
              <a:rPr lang="en-US" smtClean="0"/>
              <a:pPr/>
              <a:t>10/22/2020</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B82CCC60-E8CD-4174-8B1A-7DF615B22EEF}" type="slidenum">
              <a:rPr lang="en-US" smtClean="0"/>
              <a:pPr/>
              <a:t>‹#›</a:t>
            </a:fld>
            <a:endParaRPr lang="en-US"/>
          </a:p>
        </p:txBody>
      </p:sp>
      <p:sp>
        <p:nvSpPr>
          <p:cNvPr id="7" name="TextBox 6">
            <a:extLst>
              <a:ext uri="{FF2B5EF4-FFF2-40B4-BE49-F238E27FC236}">
                <a16:creationId xmlns="" xmlns:a16="http://schemas.microsoft.com/office/drawing/2014/main" id="{11E867DF-3DCA-4725-94F0-F2B6BD747A82}"/>
              </a:ext>
            </a:extLst>
          </p:cNvPr>
          <p:cNvSpPr txBox="1"/>
          <p:nvPr userDrawn="1"/>
        </p:nvSpPr>
        <p:spPr>
          <a:xfrm>
            <a:off x="-9150" y="5213747"/>
            <a:ext cx="8389625" cy="523220"/>
          </a:xfrm>
          <a:prstGeom prst="rect">
            <a:avLst/>
          </a:prstGeom>
          <a:noFill/>
        </p:spPr>
        <p:txBody>
          <a:bodyPr wrap="square" rtlCol="0">
            <a:spAutoFit/>
          </a:bodyPr>
          <a:lstStyle/>
          <a:p>
            <a:r>
              <a:rPr lang="en-US" sz="1400" dirty="0">
                <a:solidFill>
                  <a:schemeClr val="bg1">
                    <a:lumMod val="65000"/>
                  </a:schemeClr>
                </a:solidFill>
              </a:rPr>
              <a:t>This presentation uses a free template provided by FPPT.com</a:t>
            </a:r>
          </a:p>
          <a:p>
            <a:r>
              <a:rPr lang="en-US" sz="1400" dirty="0">
                <a:solidFill>
                  <a:schemeClr val="bg1">
                    <a:lumMod val="65000"/>
                  </a:schemeClr>
                </a:solidFill>
              </a:rPr>
              <a:t>www.free-power-point-templates.com</a:t>
            </a:r>
          </a:p>
        </p:txBody>
      </p:sp>
    </p:spTree>
    <p:extLst>
      <p:ext uri="{BB962C8B-B14F-4D97-AF65-F5344CB8AC3E}">
        <p14:creationId xmlns:p14="http://schemas.microsoft.com/office/powerpoint/2010/main" xmlns="" val="1944039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id-ID" sz="3200" dirty="0" smtClean="0">
                <a:solidFill>
                  <a:schemeClr val="tx1"/>
                </a:solidFill>
                <a:latin typeface="Algerian" pitchFamily="82" charset="0"/>
              </a:rPr>
              <a:t>Identitas </a:t>
            </a:r>
            <a:r>
              <a:rPr lang="id-ID" sz="3200" dirty="0" smtClean="0">
                <a:solidFill>
                  <a:schemeClr val="tx1"/>
                </a:solidFill>
                <a:latin typeface="Algerian" pitchFamily="82" charset="0"/>
              </a:rPr>
              <a:t>nasional</a:t>
            </a:r>
            <a:endParaRPr lang="en-US" sz="3200" dirty="0">
              <a:solidFill>
                <a:schemeClr val="tx1"/>
              </a:solidFill>
              <a:latin typeface="Algerian" pitchFamily="82" charset="0"/>
            </a:endParaRPr>
          </a:p>
        </p:txBody>
      </p:sp>
      <p:sp>
        <p:nvSpPr>
          <p:cNvPr id="3" name="Subtitle 2"/>
          <p:cNvSpPr>
            <a:spLocks noGrp="1"/>
          </p:cNvSpPr>
          <p:nvPr>
            <p:ph type="subTitle" idx="1"/>
          </p:nvPr>
        </p:nvSpPr>
        <p:spPr>
          <a:xfrm>
            <a:off x="442451" y="1576552"/>
            <a:ext cx="8273846" cy="735723"/>
          </a:xfrm>
        </p:spPr>
        <p:txBody>
          <a:bodyPr>
            <a:normAutofit/>
          </a:bodyPr>
          <a:lstStyle/>
          <a:p>
            <a:r>
              <a:rPr lang="id-ID" sz="4000" b="1" dirty="0" smtClean="0"/>
              <a:t>FEBRA ANJAR KUSUMA</a:t>
            </a:r>
            <a:endParaRPr lang="id-ID" sz="4000" b="1" dirty="0"/>
          </a:p>
        </p:txBody>
      </p:sp>
    </p:spTree>
    <p:extLst>
      <p:ext uri="{BB962C8B-B14F-4D97-AF65-F5344CB8AC3E}">
        <p14:creationId xmlns:p14="http://schemas.microsoft.com/office/powerpoint/2010/main" xmlns="" val="3639203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528453" y="270376"/>
            <a:ext cx="8093365" cy="763525"/>
          </a:xfrm>
        </p:spPr>
        <p:txBody>
          <a:bodyPr>
            <a:normAutofit/>
          </a:bodyPr>
          <a:lstStyle/>
          <a:p>
            <a:r>
              <a:rPr lang="id-ID" sz="2800" dirty="0" smtClean="0">
                <a:latin typeface="Algerian" pitchFamily="82" charset="0"/>
              </a:rPr>
              <a:t>Unsur-unsur pembentuk identitas nasonal</a:t>
            </a:r>
            <a:endParaRPr lang="en-US" sz="2800" dirty="0">
              <a:latin typeface="Algerian" pitchFamily="82" charset="0"/>
            </a:endParaRPr>
          </a:p>
        </p:txBody>
      </p:sp>
      <p:sp>
        <p:nvSpPr>
          <p:cNvPr id="6" name="Content Placeholder 5"/>
          <p:cNvSpPr>
            <a:spLocks noGrp="1"/>
          </p:cNvSpPr>
          <p:nvPr>
            <p:ph sz="half" idx="2"/>
          </p:nvPr>
        </p:nvSpPr>
        <p:spPr/>
        <p:txBody>
          <a:bodyPr/>
          <a:lstStyle/>
          <a:p>
            <a:r>
              <a:rPr lang="id-ID" dirty="0" smtClean="0"/>
              <a:t>Suku Bangsa</a:t>
            </a:r>
          </a:p>
          <a:p>
            <a:r>
              <a:rPr lang="id-ID" dirty="0" smtClean="0"/>
              <a:t>Agama</a:t>
            </a:r>
            <a:endParaRPr lang="en-US" dirty="0"/>
          </a:p>
        </p:txBody>
      </p:sp>
      <p:sp>
        <p:nvSpPr>
          <p:cNvPr id="8" name="Content Placeholder 7"/>
          <p:cNvSpPr>
            <a:spLocks noGrp="1"/>
          </p:cNvSpPr>
          <p:nvPr>
            <p:ph sz="quarter" idx="4"/>
          </p:nvPr>
        </p:nvSpPr>
        <p:spPr/>
        <p:txBody>
          <a:bodyPr/>
          <a:lstStyle/>
          <a:p>
            <a:r>
              <a:rPr lang="id-ID" dirty="0" smtClean="0"/>
              <a:t>Kebudayaan</a:t>
            </a:r>
          </a:p>
          <a:p>
            <a:r>
              <a:rPr lang="id-ID" dirty="0" smtClean="0"/>
              <a:t>Bahasa</a:t>
            </a:r>
            <a:endParaRPr lang="en-US" dirty="0"/>
          </a:p>
        </p:txBody>
      </p:sp>
    </p:spTree>
    <p:extLst>
      <p:ext uri="{BB962C8B-B14F-4D97-AF65-F5344CB8AC3E}">
        <p14:creationId xmlns:p14="http://schemas.microsoft.com/office/powerpoint/2010/main" xmlns="" val="41707837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4" name="Content Placeholder 3"/>
          <p:cNvSpPr>
            <a:spLocks noGrp="1"/>
          </p:cNvSpPr>
          <p:nvPr>
            <p:ph sz="half" idx="2"/>
          </p:nvPr>
        </p:nvSpPr>
        <p:spPr>
          <a:xfrm>
            <a:off x="525517" y="1650124"/>
            <a:ext cx="8061435" cy="2627621"/>
          </a:xfrm>
        </p:spPr>
        <p:txBody>
          <a:bodyPr>
            <a:normAutofit fontScale="92500"/>
          </a:bodyPr>
          <a:lstStyle/>
          <a:p>
            <a:pPr marL="0" indent="0" algn="just">
              <a:buNone/>
            </a:pPr>
            <a:r>
              <a:rPr lang="pt-BR" dirty="0" smtClean="0"/>
              <a:t>Bangsa Indonesia yang memiliki identitas primer atau etnis atau suku</a:t>
            </a:r>
            <a:r>
              <a:rPr lang="id-ID" dirty="0" smtClean="0"/>
              <a:t> bangsa lebih dari 700 suku bangsa telah bersepakat untuk membentuk Negara Kesatuan Republik Indonesia dengan menyatakan proklamasi kemerdekaan tanggal </a:t>
            </a:r>
            <a:r>
              <a:rPr lang="sv-SE" dirty="0" smtClean="0"/>
              <a:t>17 Agustus 1945. Identitas etnis yang terwujud antara lain dalam bentuk budaya</a:t>
            </a:r>
            <a:r>
              <a:rPr lang="id-ID" dirty="0" smtClean="0"/>
              <a:t> etnis yang dikembangkan agar memberi sumbangan bagi pembentukan budaya nasional dan akhirnya menjadi identitas nasional.</a:t>
            </a:r>
            <a:endParaRPr lang="id-ID"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4" name="Content Placeholder 3"/>
          <p:cNvSpPr>
            <a:spLocks noGrp="1"/>
          </p:cNvSpPr>
          <p:nvPr>
            <p:ph sz="half" idx="2"/>
          </p:nvPr>
        </p:nvSpPr>
        <p:spPr>
          <a:xfrm>
            <a:off x="536878" y="1219199"/>
            <a:ext cx="7461493" cy="3447393"/>
          </a:xfrm>
        </p:spPr>
        <p:txBody>
          <a:bodyPr>
            <a:noAutofit/>
          </a:bodyPr>
          <a:lstStyle/>
          <a:p>
            <a:pPr marL="0" indent="0" algn="just">
              <a:buNone/>
            </a:pPr>
            <a:r>
              <a:rPr lang="id-ID" sz="1800" dirty="0" smtClean="0"/>
              <a:t>Kongres kebudayaan di Indonesia pernah dilakukan sejak 1918 yang diperkirakan sebagai pengaruh dari Kongres Budi Utomo 1908 yang dipelopori oleh dr. Radjiman Widyodiningrat. Kongres ini telah memberikan semangat bagi bangsa untuk sadardan bangkit sebagai bangsa untuk menemukan jati diri. Kongres Kebudayaan I diselenggarakan di Solo tanggal 5-7 Juli 1918 yang terbatas pada pengembangan budaya Jawa. Namun dampaknya telah meluas sampai pada kebudayaan Sunda, Madura, dan Bali. Kongres bahasa Sunda diselenggarakan di Bandung tahun 1924. </a:t>
            </a:r>
            <a:r>
              <a:rPr lang="it-IT" sz="1800" dirty="0" smtClean="0"/>
              <a:t>Kongres bahasa Indonesia I diselenggarakan tahun 1938 di Solo. Peristiwa-peristiwa</a:t>
            </a:r>
            <a:r>
              <a:rPr lang="id-ID" sz="1800" dirty="0" smtClean="0"/>
              <a:t> yang terkait dengan kebudayaan dan kebahasaan melalui kongres telah memberikan pengaruh positif terhadap pembangunan jati diri dan/atau identitas nasional.</a:t>
            </a:r>
            <a:endParaRPr lang="id-ID" sz="1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4" name="Content Placeholder 3"/>
          <p:cNvSpPr>
            <a:spLocks noGrp="1"/>
          </p:cNvSpPr>
          <p:nvPr>
            <p:ph sz="half" idx="2"/>
          </p:nvPr>
        </p:nvSpPr>
        <p:spPr>
          <a:xfrm>
            <a:off x="536879" y="1408386"/>
            <a:ext cx="7955480" cy="2848338"/>
          </a:xfrm>
        </p:spPr>
        <p:txBody>
          <a:bodyPr>
            <a:normAutofit fontScale="92500" lnSpcReduction="20000"/>
          </a:bodyPr>
          <a:lstStyle/>
          <a:p>
            <a:pPr marL="0" indent="0" algn="just">
              <a:buNone/>
            </a:pPr>
            <a:r>
              <a:rPr lang="id-ID" dirty="0" smtClean="0"/>
              <a:t>Setelah proklamasi kemerdekaan, Kongres Kebudayaan diadakan di Magelang pada 20-24 Agustus 1948 dan terakhir di Bukittinggi Sumatera Barat pada 20-22 Oktober 2003. Menurut Tilaar (2007) kongres kebudayaan telah mampu melahirkan kepedulian terhadap unsur-unsur budaya lain. Secara historis, pengalaman kongres telah banyak memberikan inspirasi yang mengkristal akan kesadaran berbangsa yang diwujudkan dengan semakin banyak berdirinya organisasi </a:t>
            </a:r>
            <a:r>
              <a:rPr lang="fi-FI" dirty="0" smtClean="0"/>
              <a:t>kemasyarakatan dan organisasi politik, Pada tahun 1920-1930-an pertumbuhan</a:t>
            </a:r>
            <a:r>
              <a:rPr lang="id-ID" dirty="0" smtClean="0"/>
              <a:t> partai politik di nusantara bagaikan tumbuhnya jamur di musim hujan.</a:t>
            </a:r>
            <a:endParaRPr lang="id-ID"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4" name="Content Placeholder 3"/>
          <p:cNvSpPr>
            <a:spLocks noGrp="1"/>
          </p:cNvSpPr>
          <p:nvPr>
            <p:ph sz="half" idx="2"/>
          </p:nvPr>
        </p:nvSpPr>
        <p:spPr>
          <a:xfrm>
            <a:off x="536878" y="1345324"/>
            <a:ext cx="8060583" cy="2911400"/>
          </a:xfrm>
        </p:spPr>
        <p:txBody>
          <a:bodyPr>
            <a:normAutofit fontScale="92500" lnSpcReduction="10000"/>
          </a:bodyPr>
          <a:lstStyle/>
          <a:p>
            <a:pPr marL="0" indent="0" algn="just">
              <a:buNone/>
            </a:pPr>
            <a:r>
              <a:rPr lang="id-ID" dirty="0" smtClean="0"/>
              <a:t>Tumbuh dan berkembangnya sejumlah organisasi kemasyarakatan mengarah pada kesadaran berbangsa. Puncaknya para pemuda yang berasal dari organisasi kedaerahan berkumpul dalam Kongres Pemuda ke-2 di Jakarta dan mengumandangkan </a:t>
            </a:r>
            <a:r>
              <a:rPr lang="id-ID" i="1" dirty="0" smtClean="0"/>
              <a:t>Sumpah Pemuda. Pada saat itulah dinyatakan identitas nasional yang lebih tegas bahwa </a:t>
            </a:r>
            <a:r>
              <a:rPr lang="id-ID" dirty="0" smtClean="0"/>
              <a:t>“Bangsa Indonesia mengaku bertanah air yang satu, tanah air Indonesia, berbangsa yang satu, bangsa Indonesia, dan menjunjung bahasa persatuan, bahasa Indonesia”. Identitas nasional Indonesia menunjuk pada identitas-identitas yang sifatnya nasional.</a:t>
            </a:r>
            <a:endParaRPr lang="id-ID"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4" name="Content Placeholder 3"/>
          <p:cNvSpPr>
            <a:spLocks noGrp="1"/>
          </p:cNvSpPr>
          <p:nvPr>
            <p:ph sz="half" idx="2"/>
          </p:nvPr>
        </p:nvSpPr>
        <p:spPr>
          <a:xfrm>
            <a:off x="536879" y="1355834"/>
            <a:ext cx="8029052" cy="2900890"/>
          </a:xfrm>
        </p:spPr>
        <p:txBody>
          <a:bodyPr>
            <a:normAutofit/>
          </a:bodyPr>
          <a:lstStyle/>
          <a:p>
            <a:pPr marL="0" indent="0" algn="just">
              <a:buNone/>
            </a:pPr>
            <a:r>
              <a:rPr lang="id-ID" dirty="0" smtClean="0"/>
              <a:t>Empat identitas nasional meliputi bendera, bahasa, dan lambang negara, serta lagu kebangsaan diatur dalam peraturan perundangan khusus yang ditetapkan dalam Undang-Undang No. 24 Tahun 2009</a:t>
            </a:r>
            <a:endParaRPr lang="id-ID"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4" name="Content Placeholder 3"/>
          <p:cNvSpPr>
            <a:spLocks noGrp="1"/>
          </p:cNvSpPr>
          <p:nvPr>
            <p:ph sz="half" idx="2"/>
          </p:nvPr>
        </p:nvSpPr>
        <p:spPr>
          <a:xfrm>
            <a:off x="536879" y="1261241"/>
            <a:ext cx="8092114" cy="2995483"/>
          </a:xfrm>
        </p:spPr>
        <p:txBody>
          <a:bodyPr>
            <a:normAutofit lnSpcReduction="10000"/>
          </a:bodyPr>
          <a:lstStyle/>
          <a:p>
            <a:pPr marL="0" indent="0" algn="just">
              <a:buNone/>
            </a:pPr>
            <a:r>
              <a:rPr lang="id-ID" dirty="0" smtClean="0"/>
              <a:t>Identitas nasional penting bagi kewibawaan negara dan bangsa Indonesia. Dengan saling mengenal identitas, maka akan tumbuh rasa saling hormat, saling pengertian (</a:t>
            </a:r>
            <a:r>
              <a:rPr lang="id-ID" i="1" dirty="0" smtClean="0"/>
              <a:t>mutual understanding), tidak ada stratifikasi dalam kedudukan </a:t>
            </a:r>
            <a:r>
              <a:rPr lang="id-ID" dirty="0" smtClean="0"/>
              <a:t>antarnegara-bangsa. Dalam berhubungan antarnegara tercipta hubungan yang sederajat/sejajar, karena masing-masing mengakui bahwa setiap negara berdaulat tidak boleh melampaui kedaulatan negara lain.</a:t>
            </a:r>
            <a:endParaRPr lang="id-ID"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sz="2800" dirty="0" smtClean="0">
                <a:solidFill>
                  <a:srgbClr val="0000CC"/>
                </a:solidFill>
                <a:latin typeface="Times New Roman" pitchFamily="18" charset="0"/>
                <a:cs typeface="Times New Roman" pitchFamily="18" charset="0"/>
              </a:rPr>
              <a:t>HUBUNGAN IDENTITAS DAN INTEGRASI NASIONAL</a:t>
            </a:r>
            <a:endParaRPr lang="id-ID" sz="2800" dirty="0">
              <a:solidFill>
                <a:srgbClr val="0000CC"/>
              </a:solidFill>
              <a:latin typeface="Times New Roman" pitchFamily="18" charset="0"/>
              <a:cs typeface="Times New Roman" pitchFamily="18" charset="0"/>
            </a:endParaRPr>
          </a:p>
        </p:txBody>
      </p:sp>
      <p:sp>
        <p:nvSpPr>
          <p:cNvPr id="3" name="Content Placeholder 2"/>
          <p:cNvSpPr>
            <a:spLocks noGrp="1"/>
          </p:cNvSpPr>
          <p:nvPr>
            <p:ph idx="1"/>
          </p:nvPr>
        </p:nvSpPr>
        <p:spPr>
          <a:xfrm>
            <a:off x="448966" y="1818290"/>
            <a:ext cx="8246070" cy="2848303"/>
          </a:xfrm>
        </p:spPr>
        <p:txBody>
          <a:bodyPr>
            <a:normAutofit/>
          </a:bodyPr>
          <a:lstStyle/>
          <a:p>
            <a:pPr>
              <a:buNone/>
            </a:pPr>
            <a:r>
              <a:rPr lang="id-ID" dirty="0" smtClean="0"/>
              <a:t>Saling berkaitan, dimana dalam hal ini di Indonesia Integrasi Nasional dijadikan sebagai salah satu Identitas Nasional dan semboyan Bhineka Tunggal Ika sebagai hasil dari Integrasi Nasional yang kemudian dijadikan sebagai identitas nasional. </a:t>
            </a:r>
          </a:p>
          <a:p>
            <a:pPr>
              <a:buNone/>
            </a:pPr>
            <a:endParaRPr lang="id-ID"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800" dirty="0" smtClean="0">
                <a:solidFill>
                  <a:srgbClr val="C00000"/>
                </a:solidFill>
                <a:latin typeface="Algerian" pitchFamily="82" charset="0"/>
              </a:rPr>
              <a:t>Identitas nasional</a:t>
            </a:r>
            <a:endParaRPr lang="en-US" sz="2800" dirty="0">
              <a:solidFill>
                <a:srgbClr val="C00000"/>
              </a:solidFill>
              <a:latin typeface="Algerian" pitchFamily="82" charset="0"/>
            </a:endParaRPr>
          </a:p>
        </p:txBody>
      </p:sp>
      <p:sp>
        <p:nvSpPr>
          <p:cNvPr id="3" name="Content Placeholder 2"/>
          <p:cNvSpPr>
            <a:spLocks noGrp="1"/>
          </p:cNvSpPr>
          <p:nvPr>
            <p:ph idx="1"/>
          </p:nvPr>
        </p:nvSpPr>
        <p:spPr/>
        <p:txBody>
          <a:bodyPr>
            <a:normAutofit fontScale="85000" lnSpcReduction="20000"/>
          </a:bodyPr>
          <a:lstStyle/>
          <a:p>
            <a:pPr>
              <a:buNone/>
            </a:pPr>
            <a:endParaRPr lang="en-US" sz="2000" dirty="0"/>
          </a:p>
          <a:p>
            <a:r>
              <a:rPr lang="id-ID" sz="2600" dirty="0" smtClean="0"/>
              <a:t>Kata identitas berasal dari bahasa inggris yaitu “identity” yang memiliki pengertian harfiahnya yaitu tanda-tanda, ciri-ciri, atau jati diri yang melekat pada individu yang dapat membedakan dengan yang lainya. Dengan kata lain, berupa simbol atau hal-hal yang menonjol dan unik.</a:t>
            </a:r>
          </a:p>
          <a:p>
            <a:pPr>
              <a:buNone/>
            </a:pPr>
            <a:r>
              <a:rPr lang="id-ID" sz="2600" dirty="0" smtClean="0"/>
              <a:t> </a:t>
            </a:r>
          </a:p>
          <a:p>
            <a:r>
              <a:rPr lang="id-ID" sz="2600" dirty="0" smtClean="0"/>
              <a:t>Sedangkan kata “nasional” itu sendiri merupakan identitas yang melekat pada kelompok-kelompok yang lebih besar yang diikat oleh kesamaan fisik, yang mencakup kebudayaan, agama, dan bahasa maupun non-fisik seperti cita-cita, keinginan, dan tujuan.</a:t>
            </a:r>
          </a:p>
          <a:p>
            <a:pPr>
              <a:buNone/>
            </a:pPr>
            <a:r>
              <a:rPr lang="id-ID" sz="2600" dirty="0" smtClean="0"/>
              <a:t> </a:t>
            </a:r>
          </a:p>
          <a:p>
            <a:endParaRPr lang="en-US" dirty="0"/>
          </a:p>
          <a:p>
            <a:endParaRPr lang="en-US" dirty="0"/>
          </a:p>
        </p:txBody>
      </p:sp>
    </p:spTree>
    <p:extLst>
      <p:ext uri="{BB962C8B-B14F-4D97-AF65-F5344CB8AC3E}">
        <p14:creationId xmlns:p14="http://schemas.microsoft.com/office/powerpoint/2010/main" xmlns="" val="4103309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a:bodyPr>
          <a:lstStyle/>
          <a:p>
            <a:r>
              <a:rPr lang="id-ID" sz="2800" dirty="0" smtClean="0">
                <a:latin typeface="Algerian" pitchFamily="82" charset="0"/>
              </a:rPr>
              <a:t>Identitas nasional secara umum</a:t>
            </a:r>
            <a:endParaRPr lang="en-US" sz="2800" dirty="0">
              <a:latin typeface="Algerian" pitchFamily="82" charset="0"/>
            </a:endParaRPr>
          </a:p>
        </p:txBody>
      </p:sp>
      <p:sp>
        <p:nvSpPr>
          <p:cNvPr id="5" name="Content Placeholder 4"/>
          <p:cNvSpPr>
            <a:spLocks noGrp="1"/>
          </p:cNvSpPr>
          <p:nvPr>
            <p:ph idx="1"/>
          </p:nvPr>
        </p:nvSpPr>
        <p:spPr>
          <a:xfrm>
            <a:off x="2013155" y="2018263"/>
            <a:ext cx="6843252" cy="1849543"/>
          </a:xfrm>
        </p:spPr>
        <p:txBody>
          <a:bodyPr/>
          <a:lstStyle/>
          <a:p>
            <a:pPr algn="just">
              <a:buNone/>
            </a:pPr>
            <a:r>
              <a:rPr lang="id-ID" dirty="0" smtClean="0"/>
              <a:t>	</a:t>
            </a:r>
            <a:r>
              <a:rPr lang="id-ID" sz="3200" dirty="0" smtClean="0"/>
              <a:t>Suatu jati diri yang khas yang dimiliki oleh suatu bangsa dan tidak dimiliki oleh bangsa lain.</a:t>
            </a:r>
          </a:p>
          <a:p>
            <a:pPr>
              <a:buNone/>
            </a:pPr>
            <a:endParaRPr lang="en-US" dirty="0"/>
          </a:p>
        </p:txBody>
      </p:sp>
    </p:spTree>
    <p:extLst>
      <p:ext uri="{BB962C8B-B14F-4D97-AF65-F5344CB8AC3E}">
        <p14:creationId xmlns:p14="http://schemas.microsoft.com/office/powerpoint/2010/main" xmlns="" val="11016338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d-ID" sz="2800" dirty="0" smtClean="0">
                <a:latin typeface="Algerian" pitchFamily="82" charset="0"/>
              </a:rPr>
              <a:t>Identitas nasional secara khusus</a:t>
            </a:r>
            <a:endParaRPr lang="id-ID" sz="2800" dirty="0">
              <a:latin typeface="Algerian" pitchFamily="82" charset="0"/>
            </a:endParaRPr>
          </a:p>
        </p:txBody>
      </p:sp>
      <p:sp>
        <p:nvSpPr>
          <p:cNvPr id="3" name="Content Placeholder 2"/>
          <p:cNvSpPr>
            <a:spLocks noGrp="1"/>
          </p:cNvSpPr>
          <p:nvPr>
            <p:ph idx="1"/>
          </p:nvPr>
        </p:nvSpPr>
        <p:spPr/>
        <p:txBody>
          <a:bodyPr/>
          <a:lstStyle/>
          <a:p>
            <a:pPr algn="just">
              <a:buNone/>
            </a:pPr>
            <a:r>
              <a:rPr lang="id-ID" dirty="0" smtClean="0"/>
              <a:t>	Kumpulan nilai-nilai budaya yang tumbuh dan berkembang dalam berbagai aspek kehidupan dan dari ratusan suku yang dihimpun dalam suatu kesatuan indonesia yang menjadi kebudayaan nasional yang berlandaskan pancasila dan semboyan bhineka tunggal ika sebagai suatu arah pengembangan.</a:t>
            </a:r>
          </a:p>
          <a:p>
            <a:pPr>
              <a:buNone/>
            </a:pPr>
            <a:endParaRPr lang="id-ID"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marL="0" indent="0" algn="just">
              <a:buNone/>
            </a:pPr>
            <a:r>
              <a:rPr lang="id-ID" dirty="0" smtClean="0"/>
              <a:t>Pancasila merupakan identitas nasional Indonesia yang unik. Pancasila bukan hanya identitas dalam arti fisik atau simbol, layaknya bendera dan lambang lainnya. Pancasila adalah identitas secara non fisik atau lebih tepat dikatakan bahwa Pancasila adalah jatidiri bangsa</a:t>
            </a:r>
            <a:endParaRPr lang="id-ID"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a:bodyPr>
          <a:lstStyle/>
          <a:p>
            <a:pPr marL="0" indent="0" algn="just">
              <a:buNone/>
            </a:pPr>
            <a:r>
              <a:rPr lang="id-ID" dirty="0" smtClean="0"/>
              <a:t>Pancasila sebagai jatidiri bangsa lebih dimaknai sebagai kepribadian (sikap dan perilaku yang ditampilkan manusia Indonesia) yang mencerminkan lima nilai Pancasila. Pancasila dipahami bukan rumus atau statusnya tetapi pada isinya, yakni nilai-nilai luhur yang diakui merupakan pandangan hidup bangsa yang disepakati.</a:t>
            </a:r>
            <a:endParaRPr lang="id-ID"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10000"/>
          </a:bodyPr>
          <a:lstStyle/>
          <a:p>
            <a:pPr marL="0" indent="0" algn="just">
              <a:buNone/>
            </a:pPr>
            <a:r>
              <a:rPr lang="id-ID" dirty="0" smtClean="0"/>
              <a:t>Pancasila sebagai jatidiri bangsa akan menunjukkan identitas kita selaku bangsa Indonesia yakni ada unsur kesamaan yang memberi ciri khas kepada masyarakat Indonesia dalam perkembangannya dari waktu ke waktu. Demikian juga dengan kepribadian tersebut mampu memunculkan keunikan masyarakat Indonesia ketika berhubungan dengan masyarakat bangsa lain</a:t>
            </a:r>
            <a:endParaRPr lang="id-ID"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92500" lnSpcReduction="20000"/>
          </a:bodyPr>
          <a:lstStyle/>
          <a:p>
            <a:pPr marL="0" indent="0" algn="just">
              <a:buNone/>
            </a:pPr>
            <a:r>
              <a:rPr lang="id-ID" dirty="0" smtClean="0"/>
              <a:t>Setiap negara yang merdeka dan berdaulat sudah dapat dipastikan berupaya memiliki identitas nasional agar negara tersebut dapat dikenal oleh negara-bangsa lain, dapat dibedakan dengan bangsa lain. Identitas nasional mampu menjaga eksistensi dan kelangsungan hidup negara-bangsa. Negara-bangsa memiliki kewibawaan dan kehormatan sebagai bangsa yang sejajar dengan bangsa lain serta akan menyatukan bangsa yang bersangkutan.</a:t>
            </a:r>
            <a:endParaRPr lang="id-ID"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txBody>
          <a:bodyPr>
            <a:normAutofit fontScale="85000" lnSpcReduction="20000"/>
          </a:bodyPr>
          <a:lstStyle/>
          <a:p>
            <a:pPr marL="0" indent="0" algn="just">
              <a:buNone/>
            </a:pPr>
            <a:r>
              <a:rPr lang="id-ID" dirty="0" smtClean="0"/>
              <a:t>Tilaar (2007) menyatakan identitas nasional berkaitan dengan pengertian bangsa. Menurutnya, bangsa adalah suatu keseluruhan alamiah dari seseorang karena daripadanyalah seorang individu memperoleh realitasnya. Artinya, seseorang tidak </a:t>
            </a:r>
            <a:r>
              <a:rPr lang="sv-SE" dirty="0" smtClean="0"/>
              <a:t>akan mempunyai arti bila terlepas dari masyarakatnya. Dengan kata lain, seseoraang</a:t>
            </a:r>
            <a:r>
              <a:rPr lang="id-ID" dirty="0" smtClean="0"/>
              <a:t> akan mempunyai arti bila ada dalam masyarakat. Dalam konteks hubungan antarbangsa, seseorang dapat dibedakan karena nasionalitasnya sebab bangsa menjadi penciri yang membedakan bangsa yang satu dengan bangsa lainnya.</a:t>
            </a:r>
            <a:endParaRPr lang="id-ID"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788</Words>
  <Application>Microsoft Office PowerPoint</Application>
  <PresentationFormat>On-screen Show (16:9)</PresentationFormat>
  <Paragraphs>30</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Identitas nasional</vt:lpstr>
      <vt:lpstr>Identitas nasional</vt:lpstr>
      <vt:lpstr>Identitas nasional secara umum</vt:lpstr>
      <vt:lpstr>Identitas nasional secara khusus</vt:lpstr>
      <vt:lpstr>Slide 5</vt:lpstr>
      <vt:lpstr>Slide 6</vt:lpstr>
      <vt:lpstr>Slide 7</vt:lpstr>
      <vt:lpstr>Slide 8</vt:lpstr>
      <vt:lpstr>Slide 9</vt:lpstr>
      <vt:lpstr>Unsur-unsur pembentuk identitas nasonal</vt:lpstr>
      <vt:lpstr>Slide 11</vt:lpstr>
      <vt:lpstr>Slide 12</vt:lpstr>
      <vt:lpstr>Slide 13</vt:lpstr>
      <vt:lpstr>Slide 14</vt:lpstr>
      <vt:lpstr>Slide 15</vt:lpstr>
      <vt:lpstr>Slide 16</vt:lpstr>
      <vt:lpstr>HUBUNGAN IDENTITAS DAN INTEGRASI NASIONAL</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2017-08-01T15:40:51Z</dcterms:created>
  <dcterms:modified xsi:type="dcterms:W3CDTF">2020-10-22T13:29:06Z</dcterms:modified>
</cp:coreProperties>
</file>