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69" r:id="rId13"/>
    <p:sldId id="265" r:id="rId14"/>
    <p:sldId id="266" r:id="rId15"/>
    <p:sldId id="270" r:id="rId16"/>
    <p:sldId id="271" r:id="rId17"/>
    <p:sldId id="272" r:id="rId18"/>
    <p:sldId id="274" r:id="rId19"/>
    <p:sldId id="276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523BC-2BBA-4C88-8047-30B198324B13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9BA86-B9EB-44BD-AFD7-23A20DDD2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0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F6B5-FD93-43F0-BDC2-D51AD9B86D3E}" type="datetime1">
              <a:rPr lang="en-US" smtClean="0"/>
              <a:t>11/2/2025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160-A737-4D07-9A41-0C94C489925D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C7FF-B653-49BE-9194-EA6E8EA0E6D2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A27C-37B6-4271-A605-54CABC578CD1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530F-5E64-462F-A332-B17980AFBFAD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D1D6-4A7B-452B-B5FC-24C733B11B34}" type="datetime1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4C8A-DD10-495F-8BD9-6D0245CF64D7}" type="datetime1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EEF-67B5-4EB1-BCBA-372EBA2D9153}" type="datetime1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4E55-C36C-4D08-B85B-8B0E76A70027}" type="datetime1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F8FD-9896-4850-BC56-D327B19E2495}" type="datetime1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5F9D-DC01-46CC-BF50-BDDEAC0D95C9}" type="datetime1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60EEBF3-482B-4D3C-A5B0-9C4B914F49DB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F3AF1E-026D-466D-AC17-729B1F7A42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944816" cy="121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MATEMATIKA &amp; TERMODINAMIKA DASAR</a:t>
            </a:r>
          </a:p>
          <a:p>
            <a:r>
              <a:rPr lang="en-US" sz="1800" b="1" dirty="0" err="1" smtClean="0">
                <a:solidFill>
                  <a:schemeClr val="tx1"/>
                </a:solidFill>
              </a:rPr>
              <a:t>Dosen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Pengampu</a:t>
            </a:r>
            <a:r>
              <a:rPr lang="en-US" sz="1800" b="1" dirty="0" smtClean="0">
                <a:solidFill>
                  <a:schemeClr val="tx1"/>
                </a:solidFill>
              </a:rPr>
              <a:t>: </a:t>
            </a:r>
            <a:r>
              <a:rPr lang="en-US" sz="1800" b="1" dirty="0" err="1" smtClean="0">
                <a:solidFill>
                  <a:schemeClr val="tx1"/>
                </a:solidFill>
              </a:rPr>
              <a:t>Hervin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Maulina,S.Pd</a:t>
            </a:r>
            <a:r>
              <a:rPr lang="en-US" sz="1800" b="1" dirty="0" smtClean="0">
                <a:solidFill>
                  <a:schemeClr val="tx1"/>
                </a:solidFill>
              </a:rPr>
              <a:t>., M.Sc.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Program </a:t>
            </a:r>
            <a:r>
              <a:rPr lang="en-US" sz="1800" b="1" dirty="0" err="1" smtClean="0">
                <a:solidFill>
                  <a:schemeClr val="tx1"/>
                </a:solidFill>
              </a:rPr>
              <a:t>Studi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Pendidikan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Fisika</a:t>
            </a:r>
            <a:r>
              <a:rPr lang="en-US" sz="1800" b="1" dirty="0" smtClean="0">
                <a:solidFill>
                  <a:schemeClr val="tx1"/>
                </a:solidFill>
              </a:rPr>
              <a:t> FKIP </a:t>
            </a:r>
            <a:r>
              <a:rPr lang="en-US" sz="1800" b="1" dirty="0" err="1" smtClean="0">
                <a:solidFill>
                  <a:schemeClr val="tx1"/>
                </a:solidFill>
              </a:rPr>
              <a:t>Unila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033588"/>
            <a:ext cx="55245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5083" y="1268760"/>
            <a:ext cx="7595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USAHA DAN ENERGI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AutoShape 4" descr="Logo FKIP Statu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ASUS\Downloads\Logo_UnivLamp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0" y="160337"/>
            <a:ext cx="665820" cy="65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SUS\Downloads\logo fk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02" y="160336"/>
            <a:ext cx="645575" cy="6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92905" y="332656"/>
                <a:ext cx="5600957" cy="101431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𝑛𝑒𝑡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𝐸𝑘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𝑚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𝑚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905" y="332656"/>
                <a:ext cx="5600957" cy="1014317"/>
              </a:xfrm>
              <a:prstGeom prst="rect">
                <a:avLst/>
              </a:prstGeom>
              <a:blipFill rotWithShape="1">
                <a:blip r:embed="rId2"/>
                <a:stretch>
                  <a:fillRect r="-3264" b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05647" y="1092831"/>
            <a:ext cx="2433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Prinsip</a:t>
            </a:r>
            <a:r>
              <a:rPr lang="en-US" b="1" dirty="0" smtClean="0">
                <a:solidFill>
                  <a:srgbClr val="FF0000"/>
                </a:solidFill>
              </a:rPr>
              <a:t> Usaha-</a:t>
            </a:r>
            <a:r>
              <a:rPr lang="en-US" b="1" dirty="0" err="1" smtClean="0">
                <a:solidFill>
                  <a:srgbClr val="FF0000"/>
                </a:solidFill>
              </a:rPr>
              <a:t>Energi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161" y="1628800"/>
            <a:ext cx="818970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Usaha total yang </a:t>
            </a:r>
            <a:r>
              <a:rPr lang="en-US" b="1" dirty="0" err="1" smtClean="0"/>
              <a:t>dikerjakan</a:t>
            </a:r>
            <a:r>
              <a:rPr lang="en-US" b="1" dirty="0" smtClean="0"/>
              <a:t> </a:t>
            </a:r>
            <a:r>
              <a:rPr lang="en-US" b="1" dirty="0" err="1" smtClean="0"/>
              <a:t>terhadap</a:t>
            </a:r>
            <a:r>
              <a:rPr lang="en-US" b="1" dirty="0" smtClean="0"/>
              <a:t> </a:t>
            </a:r>
            <a:r>
              <a:rPr lang="en-US" b="1" dirty="0" err="1" smtClean="0"/>
              <a:t>suatu</a:t>
            </a:r>
            <a:r>
              <a:rPr lang="en-US" b="1" dirty="0" smtClean="0"/>
              <a:t> </a:t>
            </a:r>
            <a:r>
              <a:rPr lang="en-US" b="1" dirty="0" err="1" smtClean="0"/>
              <a:t>benda</a:t>
            </a:r>
            <a:r>
              <a:rPr lang="en-US" b="1" dirty="0" smtClean="0"/>
              <a:t> </a:t>
            </a:r>
            <a:r>
              <a:rPr lang="en-US" b="1" dirty="0" err="1" smtClean="0"/>
              <a:t>sama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perubahan</a:t>
            </a:r>
            <a:r>
              <a:rPr lang="en-US" b="1" dirty="0" smtClean="0"/>
              <a:t>  </a:t>
            </a:r>
            <a:r>
              <a:rPr lang="en-US" b="1" dirty="0" err="1" smtClean="0"/>
              <a:t>energi</a:t>
            </a:r>
            <a:r>
              <a:rPr lang="en-US" b="1" dirty="0" smtClean="0"/>
              <a:t>  </a:t>
            </a:r>
            <a:r>
              <a:rPr lang="en-US" b="1" dirty="0" err="1" smtClean="0"/>
              <a:t>kinetik</a:t>
            </a:r>
            <a:r>
              <a:rPr lang="en-US" b="1" dirty="0" smtClean="0"/>
              <a:t> </a:t>
            </a:r>
            <a:r>
              <a:rPr lang="en-US" b="1" dirty="0" err="1" smtClean="0"/>
              <a:t>benda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6120" y="3068960"/>
            <a:ext cx="217367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SOAL LATIHAN 3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87122" y="3438292"/>
            <a:ext cx="8045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total yang </a:t>
            </a:r>
            <a:r>
              <a:rPr lang="en-US" sz="2400" dirty="0" err="1" smtClean="0"/>
              <a:t>dibutuhkan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mempercepat</a:t>
            </a:r>
            <a:r>
              <a:rPr lang="en-US" sz="2400" dirty="0" smtClean="0"/>
              <a:t> </a:t>
            </a:r>
            <a:r>
              <a:rPr lang="en-US" sz="2400" dirty="0" err="1" smtClean="0"/>
              <a:t>mobil</a:t>
            </a:r>
            <a:r>
              <a:rPr lang="en-US" sz="2400" dirty="0" smtClean="0"/>
              <a:t> 100 kg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mula-mula</a:t>
            </a:r>
            <a:r>
              <a:rPr lang="en-US" sz="2400" dirty="0" smtClean="0"/>
              <a:t> 20 m/s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30 m/s?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281687" y="608981"/>
            <a:ext cx="1734204" cy="461665"/>
            <a:chOff x="4421972" y="4122652"/>
            <a:chExt cx="1734204" cy="461665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5004048" y="4383518"/>
              <a:ext cx="115212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421972" y="4122652"/>
              <a:ext cx="543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(3)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94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217367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SOAL LATIHAN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15165" y="764704"/>
            <a:ext cx="8045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mobil</a:t>
            </a:r>
            <a:r>
              <a:rPr lang="en-US" sz="2400" dirty="0" smtClean="0"/>
              <a:t> </a:t>
            </a:r>
            <a:r>
              <a:rPr lang="en-US" sz="2400" dirty="0" err="1" smtClean="0"/>
              <a:t>bergerak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60 km/jam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berhenti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menempuh</a:t>
            </a:r>
            <a:r>
              <a:rPr lang="en-US" sz="2400" dirty="0" smtClean="0"/>
              <a:t> </a:t>
            </a:r>
            <a:r>
              <a:rPr lang="en-US" sz="2400" dirty="0" err="1" smtClean="0"/>
              <a:t>jarak</a:t>
            </a:r>
            <a:r>
              <a:rPr lang="en-US" sz="2400" dirty="0" smtClean="0"/>
              <a:t> 20 m.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mobil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kalinya</a:t>
            </a:r>
            <a:r>
              <a:rPr lang="en-US" sz="2400" dirty="0" smtClean="0"/>
              <a:t>, </a:t>
            </a:r>
            <a:r>
              <a:rPr lang="en-US" sz="2400" dirty="0" err="1" smtClean="0"/>
              <a:t>berapa</a:t>
            </a:r>
            <a:r>
              <a:rPr lang="en-US" sz="2400" dirty="0" smtClean="0"/>
              <a:t> </a:t>
            </a:r>
            <a:r>
              <a:rPr lang="en-US" sz="2400" dirty="0" err="1" smtClean="0"/>
              <a:t>jarak</a:t>
            </a:r>
            <a:r>
              <a:rPr lang="en-US" sz="2400" dirty="0" smtClean="0"/>
              <a:t> </a:t>
            </a:r>
            <a:r>
              <a:rPr lang="en-US" sz="2400" dirty="0" err="1" smtClean="0"/>
              <a:t>tempuh</a:t>
            </a:r>
            <a:r>
              <a:rPr lang="en-US" sz="2400" dirty="0" smtClean="0"/>
              <a:t> </a:t>
            </a:r>
            <a:r>
              <a:rPr lang="en-US" sz="2400" dirty="0" err="1" smtClean="0"/>
              <a:t>mobil</a:t>
            </a:r>
            <a:r>
              <a:rPr lang="en-US" sz="2400" dirty="0" smtClean="0"/>
              <a:t>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</a:t>
            </a:r>
            <a:r>
              <a:rPr lang="en-US" sz="2400" dirty="0" err="1" smtClean="0"/>
              <a:t>berhenti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5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521" y="188640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4. ENERGI POTENSIAL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563888" y="1174977"/>
            <a:ext cx="50410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/>
              <a:t>Energi</a:t>
            </a:r>
            <a:r>
              <a:rPr lang="en-US" sz="2400" dirty="0" smtClean="0"/>
              <a:t> </a:t>
            </a:r>
            <a:r>
              <a:rPr lang="en-US" sz="2400" dirty="0" err="1" smtClean="0"/>
              <a:t>potensial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energi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gaya-gaya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posisi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konfigurasi</a:t>
            </a:r>
            <a:r>
              <a:rPr lang="en-US" sz="2400" b="1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(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)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lingkungannya</a:t>
            </a:r>
            <a:r>
              <a:rPr lang="en-US" sz="2400" dirty="0" smtClean="0"/>
              <a:t> (</a:t>
            </a:r>
            <a:r>
              <a:rPr lang="en-US" sz="2400" dirty="0" err="1" smtClean="0"/>
              <a:t>eg</a:t>
            </a:r>
            <a:r>
              <a:rPr lang="en-US" sz="2400" dirty="0" smtClean="0"/>
              <a:t>. </a:t>
            </a:r>
            <a:r>
              <a:rPr lang="en-US" sz="2400" dirty="0" err="1" smtClean="0"/>
              <a:t>Energi</a:t>
            </a:r>
            <a:r>
              <a:rPr lang="en-US" sz="2400" dirty="0" smtClean="0"/>
              <a:t> </a:t>
            </a:r>
            <a:r>
              <a:rPr lang="en-US" sz="2400" dirty="0" err="1" smtClean="0"/>
              <a:t>potensial</a:t>
            </a:r>
            <a:r>
              <a:rPr lang="en-US" sz="2400" dirty="0" smtClean="0"/>
              <a:t> </a:t>
            </a:r>
            <a:r>
              <a:rPr lang="en-US" sz="2400" dirty="0" err="1" smtClean="0"/>
              <a:t>gravitasi</a:t>
            </a:r>
            <a:r>
              <a:rPr lang="en-US" sz="2400" dirty="0" smtClean="0"/>
              <a:t>).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40622" y="4181018"/>
                <a:ext cx="4847802" cy="40011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𝑚𝑔h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𝑚𝑔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2−</m:t>
                      </m:r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622" y="4181018"/>
                <a:ext cx="4847802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692" r="-150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74978"/>
            <a:ext cx="3312367" cy="485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19872" y="6012577"/>
                <a:ext cx="2347053" cy="5847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𝐸𝑃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latin typeface="Cambria Math"/>
                        </a:rPr>
                        <m:t>𝑚</m:t>
                      </m:r>
                      <m:r>
                        <a:rPr lang="en-US" sz="3200" b="0" i="1" smtClean="0">
                          <a:latin typeface="Cambria Math"/>
                        </a:rPr>
                        <m:t>𝑔𝑦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6012577"/>
                <a:ext cx="2347053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r="-857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347864" y="5652370"/>
            <a:ext cx="2795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Energi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potensial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gravitasi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91880" y="5045114"/>
                <a:ext cx="5579220" cy="40011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𝑚𝑔h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cos</m:t>
                      </m:r>
                      <m:r>
                        <a:rPr lang="en-US" sz="2000" b="0" i="0" smtClean="0">
                          <a:latin typeface="Cambria Math"/>
                        </a:rPr>
                        <m:t>180</m:t>
                      </m:r>
                      <m:r>
                        <m:rPr>
                          <m:sty m:val="p"/>
                        </m:rPr>
                        <a:rPr lang="en-US" sz="2000" b="0" i="0" baseline="30000" smtClean="0">
                          <a:latin typeface="Cambria Math"/>
                        </a:rPr>
                        <m:t>o</m:t>
                      </m:r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𝑚𝑔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  <m:r>
                        <a:rPr lang="en-US" sz="2000" i="1">
                          <a:latin typeface="Cambria Math"/>
                        </a:rPr>
                        <m:t>2−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  <m:r>
                        <a:rPr lang="en-US" sz="2000" i="1">
                          <a:latin typeface="Cambria Math"/>
                        </a:rPr>
                        <m:t>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045114"/>
                <a:ext cx="557922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692" r="-131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563888" y="3851756"/>
            <a:ext cx="2852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Usaha </a:t>
            </a:r>
            <a:r>
              <a:rPr lang="en-US" dirty="0" err="1" smtClean="0">
                <a:solidFill>
                  <a:srgbClr val="FF0000"/>
                </a:solidFill>
              </a:rPr>
              <a:t>oleh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eksternal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888" y="4715852"/>
            <a:ext cx="2270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Usaha </a:t>
            </a:r>
            <a:r>
              <a:rPr lang="en-US" dirty="0" err="1" smtClean="0">
                <a:solidFill>
                  <a:srgbClr val="FF0000"/>
                </a:solidFill>
              </a:rPr>
              <a:t>oleh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gravitasi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13660" y="6025644"/>
            <a:ext cx="1734204" cy="461665"/>
            <a:chOff x="4421972" y="4122652"/>
            <a:chExt cx="1734204" cy="46166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5004048" y="4383518"/>
              <a:ext cx="115212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421972" y="4122652"/>
              <a:ext cx="543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(4)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47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217367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SOAL LATIHAN 5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15165" y="764704"/>
            <a:ext cx="80453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rooller</a:t>
            </a:r>
            <a:r>
              <a:rPr lang="en-US" sz="2400" dirty="0" smtClean="0"/>
              <a:t>-coaster </a:t>
            </a:r>
            <a:r>
              <a:rPr lang="en-US" sz="2400" dirty="0" err="1" smtClean="0"/>
              <a:t>bermassa</a:t>
            </a:r>
            <a:r>
              <a:rPr lang="en-US" sz="2400" dirty="0" smtClean="0"/>
              <a:t> 100 kg </a:t>
            </a:r>
            <a:r>
              <a:rPr lang="en-US" sz="2400" dirty="0" err="1" smtClean="0"/>
              <a:t>berpindah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1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2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3.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err="1" smtClean="0"/>
              <a:t>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energi</a:t>
            </a:r>
            <a:r>
              <a:rPr lang="en-US" sz="2400" dirty="0" smtClean="0"/>
              <a:t> </a:t>
            </a:r>
            <a:r>
              <a:rPr lang="en-US" sz="2400" dirty="0" err="1" smtClean="0"/>
              <a:t>potensial</a:t>
            </a:r>
            <a:r>
              <a:rPr lang="en-US" sz="2400" dirty="0" smtClean="0"/>
              <a:t> </a:t>
            </a:r>
            <a:r>
              <a:rPr lang="en-US" sz="2400" dirty="0" err="1" smtClean="0"/>
              <a:t>gravitasi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2 </a:t>
            </a:r>
            <a:r>
              <a:rPr lang="en-US" sz="2400" dirty="0" err="1" smtClean="0"/>
              <a:t>dan</a:t>
            </a:r>
            <a:r>
              <a:rPr lang="en-US" sz="2400" dirty="0" smtClean="0"/>
              <a:t> 3 </a:t>
            </a:r>
            <a:r>
              <a:rPr lang="en-US" sz="2400" dirty="0" err="1" smtClean="0"/>
              <a:t>relatif</a:t>
            </a:r>
            <a:r>
              <a:rPr lang="en-US" sz="2400" dirty="0" smtClean="0"/>
              <a:t> </a:t>
            </a:r>
            <a:r>
              <a:rPr lang="en-US" sz="2400" dirty="0" err="1" smtClean="0"/>
              <a:t>trehadap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1?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err="1" smtClean="0"/>
              <a:t>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energi</a:t>
            </a:r>
            <a:r>
              <a:rPr lang="en-US" sz="2400" dirty="0" smtClean="0"/>
              <a:t> </a:t>
            </a:r>
            <a:r>
              <a:rPr lang="en-US" sz="2400" dirty="0" err="1" smtClean="0"/>
              <a:t>potensial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mobil</a:t>
            </a:r>
            <a:r>
              <a:rPr lang="en-US" sz="2400" dirty="0" smtClean="0"/>
              <a:t> </a:t>
            </a:r>
            <a:r>
              <a:rPr lang="en-US" sz="2400" dirty="0" err="1" smtClean="0"/>
              <a:t>berpindah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2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3!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acuan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sumbu</a:t>
            </a:r>
            <a:r>
              <a:rPr lang="en-US" sz="2400" dirty="0" smtClean="0"/>
              <a:t> y=0,  (</a:t>
            </a:r>
            <a:r>
              <a:rPr lang="en-US" sz="2400" dirty="0" err="1" smtClean="0"/>
              <a:t>titik</a:t>
            </a:r>
            <a:r>
              <a:rPr lang="en-US" sz="2400" dirty="0" smtClean="0"/>
              <a:t> c), </a:t>
            </a:r>
            <a:r>
              <a:rPr lang="en-US" sz="2400" dirty="0" err="1" smtClean="0"/>
              <a:t>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poin</a:t>
            </a:r>
            <a:r>
              <a:rPr lang="en-US" sz="2400" dirty="0" smtClean="0"/>
              <a:t> (a)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poin</a:t>
            </a:r>
            <a:r>
              <a:rPr lang="en-US" sz="2400" dirty="0" smtClean="0"/>
              <a:t> (b) di </a:t>
            </a:r>
            <a:r>
              <a:rPr lang="en-US" sz="2400" dirty="0" err="1" smtClean="0"/>
              <a:t>atas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69" y="3861048"/>
            <a:ext cx="5194146" cy="279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5165" y="118373"/>
            <a:ext cx="8045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Contoh</a:t>
            </a:r>
            <a:r>
              <a:rPr lang="en-US" sz="1200" dirty="0" smtClean="0"/>
              <a:t> lain </a:t>
            </a:r>
            <a:r>
              <a:rPr lang="en-US" sz="1200" dirty="0" err="1" smtClean="0"/>
              <a:t>energi</a:t>
            </a:r>
            <a:r>
              <a:rPr lang="en-US" sz="1200" dirty="0" smtClean="0"/>
              <a:t> </a:t>
            </a:r>
            <a:r>
              <a:rPr lang="en-US" sz="1200" dirty="0" err="1" smtClean="0"/>
              <a:t>potensial</a:t>
            </a:r>
            <a:endParaRPr lang="en-US" sz="1200" dirty="0" smtClean="0"/>
          </a:p>
          <a:p>
            <a:r>
              <a:rPr lang="en-US" sz="2400" b="1" dirty="0" err="1" smtClean="0"/>
              <a:t>Energi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Potensial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Pegas</a:t>
            </a:r>
            <a:endParaRPr lang="en-U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4" y="764081"/>
            <a:ext cx="3743897" cy="478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93065" y="1357129"/>
                <a:ext cx="1977849" cy="5847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latin typeface="Cambria Math"/>
                        </a:rPr>
                        <m:t>𝑘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065" y="1357129"/>
                <a:ext cx="1977849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101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237824" y="903203"/>
            <a:ext cx="4017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Gaya </a:t>
            </a:r>
            <a:r>
              <a:rPr lang="en-US" dirty="0" err="1" smtClean="0">
                <a:solidFill>
                  <a:srgbClr val="FF0000"/>
                </a:solidFill>
              </a:rPr>
              <a:t>eksternal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oleh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dorongan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tangan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2708" y="2420888"/>
            <a:ext cx="2581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Gaya </a:t>
            </a:r>
            <a:r>
              <a:rPr lang="en-US" dirty="0" err="1" smtClean="0">
                <a:solidFill>
                  <a:srgbClr val="FF0000"/>
                </a:solidFill>
              </a:rPr>
              <a:t>pegas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err="1" smtClean="0">
                <a:solidFill>
                  <a:srgbClr val="FF0000"/>
                </a:solidFill>
              </a:rPr>
              <a:t>gaya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pulih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8390" y="2787710"/>
                <a:ext cx="2284023" cy="5847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=−</m:t>
                      </m:r>
                      <m:r>
                        <a:rPr lang="en-US" sz="3200" i="1" smtClean="0">
                          <a:latin typeface="Cambria Math"/>
                        </a:rPr>
                        <m:t>𝑘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390" y="2787710"/>
                <a:ext cx="2284023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r="-85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Elbow Connector 4"/>
          <p:cNvCxnSpPr>
            <a:stCxn id="6" idx="1"/>
          </p:cNvCxnSpPr>
          <p:nvPr/>
        </p:nvCxnSpPr>
        <p:spPr>
          <a:xfrm rot="10800000" flipV="1">
            <a:off x="3923929" y="1649516"/>
            <a:ext cx="369137" cy="2571571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93272" y="3851755"/>
            <a:ext cx="4992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bergantung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sehingga</a:t>
            </a:r>
            <a:r>
              <a:rPr lang="en-US" dirty="0" smtClean="0">
                <a:solidFill>
                  <a:srgbClr val="FF0000"/>
                </a:solidFill>
              </a:rPr>
              <a:t> rata-rata </a:t>
            </a:r>
            <a:r>
              <a:rPr lang="en-US" dirty="0" err="1" smtClean="0">
                <a:solidFill>
                  <a:srgbClr val="FF0000"/>
                </a:solidFill>
              </a:rPr>
              <a:t>gaya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93272" y="4537924"/>
                <a:ext cx="2561150" cy="674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𝑒𝑥𝑡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0+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𝑘𝑥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𝑘𝑥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272" y="4537924"/>
                <a:ext cx="2561150" cy="674672"/>
              </a:xfrm>
              <a:prstGeom prst="rect">
                <a:avLst/>
              </a:prstGeom>
              <a:blipFill rotWithShape="1">
                <a:blip r:embed="rId5"/>
                <a:stretch>
                  <a:fillRect r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49479" y="5550158"/>
                <a:ext cx="2087174" cy="66851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𝑊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479" y="5550158"/>
                <a:ext cx="2087174" cy="668516"/>
              </a:xfrm>
              <a:prstGeom prst="rect">
                <a:avLst/>
              </a:prstGeom>
              <a:blipFill rotWithShape="1">
                <a:blip r:embed="rId6"/>
                <a:stretch>
                  <a:fillRect r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72200" y="5519027"/>
                <a:ext cx="1666161" cy="66851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𝑒𝑙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519027"/>
                <a:ext cx="1666161" cy="668516"/>
              </a:xfrm>
              <a:prstGeom prst="rect">
                <a:avLst/>
              </a:prstGeom>
              <a:blipFill rotWithShape="1">
                <a:blip r:embed="rId7"/>
                <a:stretch>
                  <a:fillRect r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518354" y="5850207"/>
            <a:ext cx="728289" cy="30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02479" y="2972253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Hukum</a:t>
            </a:r>
            <a:r>
              <a:rPr lang="en-US" b="1" dirty="0" smtClean="0"/>
              <a:t> Hooke</a:t>
            </a:r>
            <a:endParaRPr lang="en-U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249" y="4250993"/>
            <a:ext cx="1653542" cy="122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H="1">
            <a:off x="7066471" y="1631384"/>
            <a:ext cx="1152128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83090" y="1392951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(5)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383990" y="5611827"/>
            <a:ext cx="1734204" cy="461665"/>
            <a:chOff x="4421972" y="4122652"/>
            <a:chExt cx="1734204" cy="461665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5004048" y="4383518"/>
              <a:ext cx="115212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421972" y="4122652"/>
              <a:ext cx="543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(6)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02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520" y="188640"/>
            <a:ext cx="87129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4. GAYA KONSERVATIF DAN NON-KONSERVATIF</a:t>
            </a:r>
            <a:endParaRPr lang="en-US" sz="2600" b="1" dirty="0"/>
          </a:p>
        </p:txBody>
      </p:sp>
      <p:sp>
        <p:nvSpPr>
          <p:cNvPr id="4" name="Rectangle 3"/>
          <p:cNvSpPr/>
          <p:nvPr/>
        </p:nvSpPr>
        <p:spPr>
          <a:xfrm>
            <a:off x="266040" y="1182231"/>
            <a:ext cx="4882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Gaya </a:t>
            </a:r>
            <a:r>
              <a:rPr lang="en-US" sz="2000" b="1" dirty="0" err="1"/>
              <a:t>konservatif</a:t>
            </a:r>
            <a:r>
              <a:rPr lang="en-US" sz="2000" b="1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yang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totalnya</a:t>
            </a:r>
            <a:r>
              <a:rPr lang="en-US" sz="2000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bergantung</a:t>
            </a:r>
            <a:r>
              <a:rPr lang="en-US" sz="2000" b="1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lintasan</a:t>
            </a:r>
            <a:r>
              <a:rPr lang="en-US" sz="2000" dirty="0"/>
              <a:t>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awal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akhir</a:t>
            </a:r>
            <a:r>
              <a:rPr lang="en-US" sz="2000" dirty="0"/>
              <a:t> </a:t>
            </a:r>
            <a:r>
              <a:rPr lang="en-US" sz="2000" dirty="0" err="1"/>
              <a:t>benda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err="1"/>
              <a:t>Dengan</a:t>
            </a:r>
            <a:r>
              <a:rPr lang="en-US" sz="2000" dirty="0"/>
              <a:t> kata lain,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benda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semula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total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konservatif</a:t>
            </a:r>
            <a:r>
              <a:rPr lang="en-US" sz="2000" dirty="0"/>
              <a:t> = 0.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040" y="3933056"/>
            <a:ext cx="4882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Gaya </a:t>
            </a:r>
            <a:r>
              <a:rPr lang="en-US" sz="2000" b="1" dirty="0" err="1"/>
              <a:t>tak</a:t>
            </a:r>
            <a:r>
              <a:rPr lang="en-US" sz="2000" b="1" dirty="0"/>
              <a:t> </a:t>
            </a:r>
            <a:r>
              <a:rPr lang="en-US" sz="2000" b="1" dirty="0" err="1"/>
              <a:t>konservatif</a:t>
            </a:r>
            <a:r>
              <a:rPr lang="en-US" sz="2000" b="1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yang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totalnya</a:t>
            </a:r>
            <a:r>
              <a:rPr lang="en-US" sz="2000" dirty="0"/>
              <a:t> </a:t>
            </a:r>
            <a:r>
              <a:rPr lang="en-US" sz="2000" b="1" dirty="0" err="1" smtClean="0"/>
              <a:t>bergantung</a:t>
            </a:r>
            <a:r>
              <a:rPr lang="en-US" sz="2000" b="1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/>
              <a:t>lintasan</a:t>
            </a:r>
            <a:r>
              <a:rPr lang="en-US" sz="2000" dirty="0"/>
              <a:t> yang </a:t>
            </a:r>
            <a:r>
              <a:rPr lang="en-US" sz="2000" dirty="0" err="1"/>
              <a:t>ditempuh</a:t>
            </a:r>
            <a:r>
              <a:rPr lang="en-US" sz="2000" dirty="0"/>
              <a:t> </a:t>
            </a:r>
            <a:r>
              <a:rPr lang="en-US" sz="2000" dirty="0" err="1" smtClean="0"/>
              <a:t>benda</a:t>
            </a:r>
            <a:r>
              <a:rPr lang="en-US" sz="2000" dirty="0" smtClean="0"/>
              <a:t>.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/>
              <a:t>mekanik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kekal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sebagian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</a:t>
            </a:r>
            <a:r>
              <a:rPr lang="en-US" sz="2000" dirty="0" err="1"/>
              <a:t>berubah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lain (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panas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suara</a:t>
            </a:r>
            <a:r>
              <a:rPr lang="en-US" sz="2000" dirty="0"/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31" y="1124744"/>
            <a:ext cx="29432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580" y="4149080"/>
            <a:ext cx="26765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0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404664"/>
                <a:ext cx="2160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𝑛𝑒𝑡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𝑁𝐶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4664"/>
                <a:ext cx="2160143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576" r="-423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9552" y="1124744"/>
            <a:ext cx="471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Sebelumnya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juga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diperoleh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bahwa</a:t>
            </a:r>
            <a:r>
              <a:rPr lang="en-US" dirty="0" smtClean="0">
                <a:solidFill>
                  <a:srgbClr val="FF0000"/>
                </a:solidFill>
              </a:rPr>
              <a:t> (pers.3)  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43169" y="1024715"/>
                <a:ext cx="16133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𝑛𝑒𝑡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𝐸𝐾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169" y="1024715"/>
                <a:ext cx="1613327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566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3" idx="1"/>
          </p:cNvCxnSpPr>
          <p:nvPr/>
        </p:nvCxnSpPr>
        <p:spPr>
          <a:xfrm rot="10800000" flipV="1">
            <a:off x="251520" y="604718"/>
            <a:ext cx="288032" cy="1240105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3" y="1644768"/>
                <a:ext cx="19022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𝑁𝐶</m:t>
                        </m:r>
                      </m:sub>
                    </m:sSub>
                  </m:oMath>
                </a14:m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𝐸𝐾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1644768"/>
                <a:ext cx="1902252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576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57580" y="2132856"/>
                <a:ext cx="19022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𝑁𝐶</m:t>
                        </m:r>
                      </m:sub>
                    </m:sSub>
                  </m:oMath>
                </a14:m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𝐸𝐾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80" y="2132856"/>
                <a:ext cx="1902252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609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95536" y="2627620"/>
            <a:ext cx="8706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Usaha yang </a:t>
            </a:r>
            <a:r>
              <a:rPr lang="en-US" dirty="0" err="1" smtClean="0">
                <a:solidFill>
                  <a:srgbClr val="FF0000"/>
                </a:solidFill>
              </a:rPr>
              <a:t>dilakukan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oleh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konservatif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ditulis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energi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potensial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gravitasi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1146" y="3053358"/>
                <a:ext cx="1924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/>
                  <a:t>=-</a:t>
                </a:r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𝐸𝑃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146" y="3053358"/>
                <a:ext cx="1924438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601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627687" y="2020777"/>
            <a:ext cx="607897" cy="68814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705510" y="2468031"/>
            <a:ext cx="354322" cy="68850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8348" y="3789040"/>
                <a:ext cx="3218510" cy="5847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𝑁𝐶</m:t>
                        </m:r>
                      </m:sub>
                    </m:sSub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𝐸𝐾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𝐸𝑃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48" y="3789040"/>
                <a:ext cx="3218510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3684" r="-7197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96208" y="3389784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Diperoleh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854681" y="4081427"/>
            <a:ext cx="1152128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271300" y="3842994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(7)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21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520" y="188640"/>
            <a:ext cx="87129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5</a:t>
            </a:r>
            <a:r>
              <a:rPr lang="en-US" sz="2600" b="1" dirty="0" smtClean="0"/>
              <a:t>. </a:t>
            </a:r>
            <a:r>
              <a:rPr lang="en-US" sz="2600" b="1" dirty="0" smtClean="0"/>
              <a:t>ENERGI MEKANIK DAN HUKUM KEKEKALAN</a:t>
            </a:r>
            <a:endParaRPr lang="en-US" sz="2600" b="1" dirty="0"/>
          </a:p>
        </p:txBody>
      </p:sp>
      <p:sp>
        <p:nvSpPr>
          <p:cNvPr id="6" name="Rectangle 5"/>
          <p:cNvSpPr/>
          <p:nvPr/>
        </p:nvSpPr>
        <p:spPr>
          <a:xfrm>
            <a:off x="323528" y="755412"/>
            <a:ext cx="4679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Jika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nonkonservatif</a:t>
            </a:r>
            <a:r>
              <a:rPr lang="en-US" dirty="0" smtClean="0">
                <a:solidFill>
                  <a:srgbClr val="FF0000"/>
                </a:solidFill>
              </a:rPr>
              <a:t> (W</a:t>
            </a:r>
            <a:r>
              <a:rPr lang="en-US" baseline="-25000" dirty="0" smtClean="0">
                <a:solidFill>
                  <a:srgbClr val="FF0000"/>
                </a:solidFill>
              </a:rPr>
              <a:t>NC</a:t>
            </a:r>
            <a:r>
              <a:rPr lang="en-US" dirty="0" smtClean="0">
                <a:solidFill>
                  <a:srgbClr val="FF0000"/>
                </a:solidFill>
              </a:rPr>
              <a:t>=0)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7858" y="1124744"/>
                <a:ext cx="32185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𝑁𝐶</m:t>
                        </m:r>
                      </m:sub>
                    </m:sSub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𝐸𝐾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𝐸𝑃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58" y="1124744"/>
                <a:ext cx="321851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3684" r="-7008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1861919"/>
                <a:ext cx="31053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𝐸𝐾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𝐸𝑃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61919"/>
                <a:ext cx="3105337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648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07630" y="2650013"/>
                <a:ext cx="26597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𝐸𝐾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𝐸𝑃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630" y="2650013"/>
                <a:ext cx="2659702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r="-711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72344" y="2757735"/>
            <a:ext cx="405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Misal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E </a:t>
            </a:r>
            <a:r>
              <a:rPr lang="en-US" dirty="0" err="1" smtClean="0">
                <a:solidFill>
                  <a:srgbClr val="FF0000"/>
                </a:solidFill>
              </a:rPr>
              <a:t>adalah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energi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mekanik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sistem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Elbow Connector 11"/>
          <p:cNvCxnSpPr>
            <a:stCxn id="8" idx="1"/>
          </p:cNvCxnSpPr>
          <p:nvPr/>
        </p:nvCxnSpPr>
        <p:spPr>
          <a:xfrm rot="10800000" flipV="1">
            <a:off x="251520" y="2154306"/>
            <a:ext cx="72008" cy="2066781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6345" y="3636312"/>
                <a:ext cx="44960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𝐸𝐾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𝐸𝐾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𝐸𝑃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5" y="3636312"/>
                <a:ext cx="4496039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3684" r="-4206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47052" y="4227433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Atau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7052" y="4797152"/>
                <a:ext cx="3342710" cy="5847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=konstant</a:t>
                </a:r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52" y="4797152"/>
                <a:ext cx="334271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3542" r="-71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390355" y="5733256"/>
            <a:ext cx="3268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Hukum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Kekekalan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Energi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Hanya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ada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gaya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konservatif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466320" y="5120317"/>
            <a:ext cx="1152128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882939" y="4881884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93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217367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SOAL LATIHAN </a:t>
            </a:r>
            <a:r>
              <a:rPr lang="en-US" b="1" dirty="0"/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1672491"/>
            <a:ext cx="90311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Balok</a:t>
            </a:r>
            <a:r>
              <a:rPr lang="en-US" sz="3200" dirty="0" smtClean="0"/>
              <a:t> </a:t>
            </a:r>
            <a:r>
              <a:rPr lang="en-US" sz="3200" dirty="0" err="1" smtClean="0"/>
              <a:t>bermassa</a:t>
            </a:r>
            <a:r>
              <a:rPr lang="en-US" sz="3200" dirty="0" smtClean="0"/>
              <a:t> 2 kg </a:t>
            </a:r>
            <a:r>
              <a:rPr lang="en-US" sz="3200" dirty="0" err="1" smtClean="0"/>
              <a:t>meluncur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bidang</a:t>
            </a:r>
            <a:r>
              <a:rPr lang="en-US" sz="3200" dirty="0" smtClean="0"/>
              <a:t> </a:t>
            </a:r>
            <a:r>
              <a:rPr lang="en-US" sz="3200" dirty="0" err="1" smtClean="0"/>
              <a:t>setinggi</a:t>
            </a:r>
            <a:r>
              <a:rPr lang="en-US" sz="3200" dirty="0" smtClean="0"/>
              <a:t> 4 m. </a:t>
            </a:r>
            <a:r>
              <a:rPr lang="en-US" sz="3200" dirty="0" err="1" smtClean="0"/>
              <a:t>ketika</a:t>
            </a:r>
            <a:r>
              <a:rPr lang="en-US" sz="3200" dirty="0" smtClean="0"/>
              <a:t> </a:t>
            </a:r>
            <a:r>
              <a:rPr lang="en-US" sz="3200" dirty="0" err="1" smtClean="0"/>
              <a:t>tiba</a:t>
            </a:r>
            <a:r>
              <a:rPr lang="en-US" sz="3200" dirty="0" smtClean="0"/>
              <a:t> di </a:t>
            </a:r>
            <a:r>
              <a:rPr lang="en-US" sz="3200" dirty="0" err="1" smtClean="0"/>
              <a:t>dasar</a:t>
            </a:r>
            <a:r>
              <a:rPr lang="en-US" sz="3200" dirty="0" smtClean="0"/>
              <a:t>, </a:t>
            </a:r>
            <a:r>
              <a:rPr lang="en-US" sz="3200" dirty="0" err="1" smtClean="0"/>
              <a:t>kecepatannya</a:t>
            </a:r>
            <a:r>
              <a:rPr lang="en-US" sz="3200" dirty="0" smtClean="0"/>
              <a:t> </a:t>
            </a:r>
            <a:r>
              <a:rPr lang="en-US" sz="3200" dirty="0" err="1" smtClean="0"/>
              <a:t>mencapai</a:t>
            </a:r>
            <a:r>
              <a:rPr lang="en-US" sz="3200" dirty="0" smtClean="0"/>
              <a:t> 6 m/s. </a:t>
            </a:r>
            <a:r>
              <a:rPr lang="en-US" sz="3200" dirty="0" err="1" smtClean="0"/>
              <a:t>berapa</a:t>
            </a:r>
            <a:r>
              <a:rPr lang="en-US" sz="3200" dirty="0" smtClean="0"/>
              <a:t> </a:t>
            </a:r>
            <a:r>
              <a:rPr lang="en-US" sz="3200" dirty="0" err="1" smtClean="0"/>
              <a:t>usaha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gaya</a:t>
            </a:r>
            <a:r>
              <a:rPr lang="en-US" sz="3200" dirty="0" smtClean="0"/>
              <a:t> non </a:t>
            </a:r>
            <a:r>
              <a:rPr lang="en-US" sz="3200" dirty="0" err="1" smtClean="0"/>
              <a:t>konservatif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66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217367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SOAL LATIHAN </a:t>
            </a:r>
            <a:r>
              <a:rPr lang="en-US" b="1" dirty="0"/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723" y="1340768"/>
            <a:ext cx="44805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ketinggian</a:t>
            </a:r>
            <a:r>
              <a:rPr lang="en-US" sz="2400" dirty="0" smtClean="0"/>
              <a:t> </a:t>
            </a:r>
            <a:r>
              <a:rPr lang="en-US" sz="2400" dirty="0" err="1" smtClean="0"/>
              <a:t>mula-mula</a:t>
            </a:r>
            <a:r>
              <a:rPr lang="en-US" sz="2400" dirty="0" smtClean="0"/>
              <a:t> 3 m, </a:t>
            </a:r>
            <a:r>
              <a:rPr lang="en-US" sz="2400" dirty="0" err="1" smtClean="0"/>
              <a:t>dijatuhkan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permukaan</a:t>
            </a:r>
            <a:r>
              <a:rPr lang="en-US" sz="2400" dirty="0" smtClean="0"/>
              <a:t> </a:t>
            </a:r>
            <a:r>
              <a:rPr lang="en-US" sz="2400" dirty="0" err="1" smtClean="0"/>
              <a:t>tanah</a:t>
            </a:r>
            <a:r>
              <a:rPr lang="en-US" sz="2400" dirty="0" smtClean="0"/>
              <a:t>.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gesekan</a:t>
            </a:r>
            <a:r>
              <a:rPr lang="en-US" sz="2400" dirty="0" smtClean="0"/>
              <a:t> </a:t>
            </a:r>
            <a:r>
              <a:rPr lang="en-US" sz="2400" dirty="0" err="1" smtClean="0"/>
              <a:t>udara</a:t>
            </a:r>
            <a:r>
              <a:rPr lang="en-US" sz="2400" dirty="0" smtClean="0"/>
              <a:t> </a:t>
            </a:r>
            <a:r>
              <a:rPr lang="en-US" sz="2400" dirty="0" err="1" smtClean="0"/>
              <a:t>diabaikan</a:t>
            </a:r>
            <a:r>
              <a:rPr lang="en-US" sz="2400" dirty="0" smtClean="0"/>
              <a:t>, </a:t>
            </a:r>
            <a:r>
              <a:rPr lang="en-US" sz="2400" dirty="0" err="1" smtClean="0"/>
              <a:t>berapakah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ketinggian</a:t>
            </a:r>
            <a:r>
              <a:rPr lang="en-US" sz="2400" dirty="0" smtClean="0"/>
              <a:t> 1 m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permukaan</a:t>
            </a:r>
            <a:r>
              <a:rPr lang="en-US" sz="2400" dirty="0" smtClean="0"/>
              <a:t> </a:t>
            </a:r>
            <a:r>
              <a:rPr lang="en-US" sz="2400" dirty="0" err="1" smtClean="0"/>
              <a:t>tanah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7972"/>
            <a:ext cx="3563888" cy="510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OUTLINE PERKULIAHAN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4025" y="1772816"/>
            <a:ext cx="81004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Usaha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r>
              <a:rPr lang="en-US" sz="2800" dirty="0" smtClean="0"/>
              <a:t> </a:t>
            </a:r>
            <a:r>
              <a:rPr lang="en-US" sz="2800" dirty="0" err="1" smtClean="0"/>
              <a:t>konstan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Usaha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konstan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Energi</a:t>
            </a:r>
            <a:r>
              <a:rPr lang="en-US" sz="2800" dirty="0" smtClean="0"/>
              <a:t> </a:t>
            </a:r>
            <a:r>
              <a:rPr lang="en-US" sz="2800" dirty="0" err="1" smtClean="0"/>
              <a:t>Kinetik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Prinsip</a:t>
            </a:r>
            <a:r>
              <a:rPr lang="en-US" sz="2800" dirty="0" smtClean="0"/>
              <a:t> Usaha-</a:t>
            </a:r>
            <a:r>
              <a:rPr lang="en-US" sz="2800" dirty="0" err="1" smtClean="0"/>
              <a:t>Energi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Energi</a:t>
            </a:r>
            <a:r>
              <a:rPr lang="en-US" sz="2800" dirty="0" smtClean="0"/>
              <a:t> </a:t>
            </a:r>
            <a:r>
              <a:rPr lang="en-US" sz="2800" dirty="0" err="1" smtClean="0"/>
              <a:t>Potensial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Gaya </a:t>
            </a:r>
            <a:r>
              <a:rPr lang="en-US" sz="2800" dirty="0" err="1" smtClean="0"/>
              <a:t>konservatif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konservatif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Energi</a:t>
            </a:r>
            <a:r>
              <a:rPr lang="en-US" sz="2800" dirty="0" smtClean="0"/>
              <a:t> </a:t>
            </a:r>
            <a:r>
              <a:rPr lang="en-US" sz="2800" dirty="0" err="1" smtClean="0"/>
              <a:t>mekanik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kekekalan</a:t>
            </a:r>
            <a:r>
              <a:rPr lang="en-US" sz="2800" dirty="0" smtClean="0"/>
              <a:t> </a:t>
            </a:r>
            <a:r>
              <a:rPr lang="en-US" sz="2800" dirty="0" err="1" smtClean="0"/>
              <a:t>Energi</a:t>
            </a:r>
            <a:r>
              <a:rPr lang="en-US" sz="2800" dirty="0" smtClean="0"/>
              <a:t> </a:t>
            </a:r>
            <a:r>
              <a:rPr lang="en-US" sz="2800" dirty="0" err="1" smtClean="0"/>
              <a:t>Mekanik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217367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SOAL LATIHAN 7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63723" y="1340768"/>
            <a:ext cx="88802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Roaler</a:t>
            </a:r>
            <a:r>
              <a:rPr lang="en-US" sz="2400" dirty="0" smtClean="0"/>
              <a:t> coaster yang </a:t>
            </a:r>
            <a:r>
              <a:rPr lang="en-US" sz="2400" dirty="0" err="1" smtClean="0"/>
              <a:t>mula-mula</a:t>
            </a:r>
            <a:r>
              <a:rPr lang="en-US" sz="2400" dirty="0" smtClean="0"/>
              <a:t> </a:t>
            </a:r>
            <a:r>
              <a:rPr lang="en-US" sz="2400" dirty="0" err="1" smtClean="0"/>
              <a:t>diam</a:t>
            </a:r>
            <a:r>
              <a:rPr lang="en-US" sz="2400" dirty="0" smtClean="0"/>
              <a:t> di </a:t>
            </a:r>
            <a:r>
              <a:rPr lang="en-US" sz="2400" dirty="0" err="1" smtClean="0"/>
              <a:t>titik</a:t>
            </a:r>
            <a:r>
              <a:rPr lang="en-US" sz="2400" dirty="0" smtClean="0"/>
              <a:t> A (</a:t>
            </a:r>
            <a:r>
              <a:rPr lang="en-US" sz="2400" i="1" dirty="0" smtClean="0"/>
              <a:t>y</a:t>
            </a:r>
            <a:r>
              <a:rPr lang="en-US" sz="2400" dirty="0" smtClean="0"/>
              <a:t>=40 m)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meluncur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B </a:t>
            </a:r>
            <a:r>
              <a:rPr lang="en-US" sz="2400" dirty="0" err="1" smtClean="0"/>
              <a:t>dan</a:t>
            </a:r>
            <a:r>
              <a:rPr lang="en-US" sz="2400" dirty="0" smtClean="0"/>
              <a:t> C.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C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nya</a:t>
            </a:r>
            <a:r>
              <a:rPr lang="en-US" sz="2400" dirty="0" smtClean="0"/>
              <a:t> </a:t>
            </a:r>
            <a:r>
              <a:rPr lang="en-US" sz="2400" dirty="0" err="1" smtClean="0"/>
              <a:t>berubah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½ kali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maksimum</a:t>
            </a:r>
            <a:r>
              <a:rPr lang="en-US" sz="2400" dirty="0" smtClean="0"/>
              <a:t> </a:t>
            </a:r>
            <a:r>
              <a:rPr lang="en-US" sz="2400" dirty="0" err="1" smtClean="0"/>
              <a:t>roaler</a:t>
            </a:r>
            <a:r>
              <a:rPr lang="en-US" sz="2400" dirty="0" smtClean="0"/>
              <a:t> coaster, </a:t>
            </a:r>
            <a:r>
              <a:rPr lang="en-US" sz="2400" dirty="0" err="1" smtClean="0"/>
              <a:t>berapa</a:t>
            </a:r>
            <a:r>
              <a:rPr lang="en-US" sz="2400" dirty="0" smtClean="0"/>
              <a:t> </a:t>
            </a:r>
            <a:r>
              <a:rPr lang="en-US" sz="2400" dirty="0" err="1" smtClean="0"/>
              <a:t>ketinggian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C </a:t>
            </a:r>
            <a:r>
              <a:rPr lang="en-US" sz="2400" dirty="0" err="1" smtClean="0"/>
              <a:t>relatif</a:t>
            </a:r>
            <a:r>
              <a:rPr lang="en-US" sz="2400" dirty="0" smtClean="0"/>
              <a:t> </a:t>
            </a:r>
            <a:r>
              <a:rPr lang="en-US" sz="2400" dirty="0" err="1" smtClean="0"/>
              <a:t>trehadap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B?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508" y="3633068"/>
            <a:ext cx="5411572" cy="275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464122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03102" y="580526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50490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38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07904" y="340885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Dari </a:t>
            </a:r>
            <a:r>
              <a:rPr lang="en-US" dirty="0" err="1" smtClean="0"/>
              <a:t>persamaan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520" y="188640"/>
            <a:ext cx="87129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6</a:t>
            </a:r>
            <a:r>
              <a:rPr lang="en-US" sz="2600" b="1" dirty="0" smtClean="0"/>
              <a:t>. KEKEKALAN ENERGI DENGAN MELIBATKAN GAYA DISIPATIF</a:t>
            </a:r>
            <a:endParaRPr lang="en-US" sz="2600" b="1" dirty="0"/>
          </a:p>
        </p:txBody>
      </p:sp>
      <p:sp>
        <p:nvSpPr>
          <p:cNvPr id="6" name="Rectangle 5"/>
          <p:cNvSpPr/>
          <p:nvPr/>
        </p:nvSpPr>
        <p:spPr>
          <a:xfrm>
            <a:off x="299578" y="1081192"/>
            <a:ext cx="83768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Gaya </a:t>
            </a:r>
            <a:r>
              <a:rPr lang="en-US" sz="2400" dirty="0" err="1"/>
              <a:t>disipatif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 err="1"/>
              <a:t>gaya</a:t>
            </a:r>
            <a:r>
              <a:rPr lang="en-US" sz="2400" b="1" dirty="0"/>
              <a:t> yang </a:t>
            </a:r>
            <a:r>
              <a:rPr lang="en-US" sz="2400" b="1" dirty="0" err="1"/>
              <a:t>menyebabkan</a:t>
            </a:r>
            <a:r>
              <a:rPr lang="en-US" sz="2400" b="1" dirty="0"/>
              <a:t> </a:t>
            </a:r>
            <a:r>
              <a:rPr lang="en-US" sz="2400" b="1" dirty="0" err="1"/>
              <a:t>energi</a:t>
            </a:r>
            <a:r>
              <a:rPr lang="en-US" sz="2400" b="1" dirty="0"/>
              <a:t> </a:t>
            </a:r>
            <a:r>
              <a:rPr lang="en-US" sz="2400" b="1" dirty="0" err="1"/>
              <a:t>mekanik</a:t>
            </a: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berkurang</a:t>
            </a:r>
            <a:r>
              <a:rPr lang="en-US" sz="2400" dirty="0"/>
              <a:t>,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energi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b="1" dirty="0" err="1"/>
              <a:t>energi</a:t>
            </a:r>
            <a:r>
              <a:rPr lang="en-US" sz="2400" b="1" dirty="0"/>
              <a:t> </a:t>
            </a:r>
            <a:r>
              <a:rPr lang="en-US" sz="2400" b="1" dirty="0" err="1"/>
              <a:t>panas</a:t>
            </a:r>
            <a:r>
              <a:rPr lang="en-US" sz="2400" b="1" dirty="0"/>
              <a:t>, </a:t>
            </a:r>
            <a:r>
              <a:rPr lang="en-US" sz="2400" b="1" dirty="0" err="1"/>
              <a:t>bunyi</a:t>
            </a:r>
            <a:r>
              <a:rPr lang="en-US" sz="2400" b="1" dirty="0"/>
              <a:t>,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deformasi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gesekan</a:t>
            </a:r>
            <a:r>
              <a:rPr lang="en-US" sz="2400" dirty="0"/>
              <a:t>, </a:t>
            </a:r>
            <a:r>
              <a:rPr lang="en-US" sz="2400" dirty="0" err="1"/>
              <a:t>hambatan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kekentalan</a:t>
            </a:r>
            <a:r>
              <a:rPr lang="en-US" sz="2400" dirty="0"/>
              <a:t> </a:t>
            </a:r>
            <a:r>
              <a:rPr lang="en-US" sz="2400" dirty="0" err="1"/>
              <a:t>fluida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99578" y="3204265"/>
                <a:ext cx="32185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𝑁𝐶</m:t>
                        </m:r>
                      </m:sub>
                    </m:sSub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𝐸𝐾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𝐸𝑃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8" y="3204265"/>
                <a:ext cx="321851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3542" r="-719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09546" y="3789040"/>
                <a:ext cx="57569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𝑁𝐶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𝐸𝐾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𝐸𝐾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𝐸𝑃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6" y="3789040"/>
                <a:ext cx="5756961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684" r="-3175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51520" y="4480430"/>
                <a:ext cx="57569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𝑁𝐶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𝐸𝐾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𝐸𝑃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𝐸𝐾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80430"/>
                <a:ext cx="5756961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r="-31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955253" y="4437112"/>
                <a:ext cx="358529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Contoh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gaya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non-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conservatif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gaya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gesek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𝑁𝐶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=-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i="1" baseline="-25000" dirty="0" smtClean="0">
                    <a:solidFill>
                      <a:srgbClr val="FF0000"/>
                    </a:solidFill>
                  </a:rPr>
                  <a:t>fr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253" y="4437112"/>
                <a:ext cx="3585299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53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03920" y="5217605"/>
                <a:ext cx="5393977" cy="62421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𝐸𝐾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𝐸𝑃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𝐸𝐾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𝑓𝑟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20" y="5217605"/>
                <a:ext cx="5393977" cy="624210"/>
              </a:xfrm>
              <a:prstGeom prst="rect">
                <a:avLst/>
              </a:prstGeom>
              <a:blipFill rotWithShape="1">
                <a:blip r:embed="rId6"/>
                <a:stretch>
                  <a:fillRect t="-11765" r="-395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03920" y="5908630"/>
            <a:ext cx="6238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Jika </a:t>
            </a:r>
            <a:r>
              <a:rPr lang="sv-SE" b="1" dirty="0"/>
              <a:t>tidak ada gesekan</a:t>
            </a:r>
            <a:r>
              <a:rPr lang="sv-SE" dirty="0"/>
              <a:t>, energi mekanik kekal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3920" y="6237312"/>
            <a:ext cx="827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gesekan</a:t>
            </a:r>
            <a:r>
              <a:rPr lang="en-US" dirty="0"/>
              <a:t>,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gesek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dirty="0" err="1"/>
              <a:t>gaya</a:t>
            </a:r>
            <a:r>
              <a:rPr lang="en-US" b="1" dirty="0"/>
              <a:t> </a:t>
            </a:r>
            <a:r>
              <a:rPr lang="en-US" b="1" dirty="0" err="1"/>
              <a:t>disipatif</a:t>
            </a:r>
            <a:r>
              <a:rPr lang="en-US" dirty="0"/>
              <a:t>.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815039" y="5585210"/>
            <a:ext cx="1152128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231658" y="5346777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(9)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91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3" y="891240"/>
            <a:ext cx="4464394" cy="395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05217" y="83671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/>
              <a:t>J</a:t>
            </a:r>
            <a:r>
              <a:rPr lang="en-US" sz="2400" dirty="0" err="1" smtClean="0"/>
              <a:t>ika</a:t>
            </a:r>
            <a:r>
              <a:rPr lang="en-US" sz="2400" dirty="0" smtClean="0"/>
              <a:t> </a:t>
            </a:r>
            <a:r>
              <a:rPr lang="en-US" sz="2400" dirty="0" err="1" smtClean="0"/>
              <a:t>lintasan</a:t>
            </a:r>
            <a:r>
              <a:rPr lang="en-US" sz="2400" dirty="0" smtClean="0"/>
              <a:t> </a:t>
            </a:r>
            <a:r>
              <a:rPr lang="en-US" sz="2400" dirty="0" err="1" smtClean="0"/>
              <a:t>tertutup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licin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dianggap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tanpa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gesekan</a:t>
            </a:r>
            <a:r>
              <a:rPr lang="en-US" sz="2400" b="1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hambatan</a:t>
            </a:r>
            <a:r>
              <a:rPr lang="en-US" sz="2400" dirty="0" smtClean="0"/>
              <a:t> </a:t>
            </a:r>
            <a:r>
              <a:rPr lang="en-US" sz="2400" dirty="0" err="1" smtClean="0"/>
              <a:t>udara</a:t>
            </a:r>
            <a:r>
              <a:rPr lang="en-US" sz="2400" dirty="0"/>
              <a:t>: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Lintasan</a:t>
            </a:r>
            <a:r>
              <a:rPr lang="en-US" sz="2400" dirty="0" smtClean="0"/>
              <a:t> </a:t>
            </a:r>
            <a:r>
              <a:rPr lang="en-US" sz="2400" dirty="0" err="1" smtClean="0"/>
              <a:t>manakah</a:t>
            </a:r>
            <a:r>
              <a:rPr lang="en-US" sz="2400" dirty="0" smtClean="0"/>
              <a:t> </a:t>
            </a:r>
            <a:r>
              <a:rPr lang="en-US" sz="2400" dirty="0" err="1" smtClean="0"/>
              <a:t>energi</a:t>
            </a:r>
            <a:r>
              <a:rPr lang="en-US" sz="2400" dirty="0" smtClean="0"/>
              <a:t> </a:t>
            </a:r>
            <a:r>
              <a:rPr lang="en-US" sz="2400" dirty="0" err="1" smtClean="0"/>
              <a:t>potensial</a:t>
            </a:r>
            <a:r>
              <a:rPr lang="en-US" sz="2400" dirty="0" smtClean="0"/>
              <a:t> </a:t>
            </a:r>
            <a:r>
              <a:rPr lang="en-US" sz="2400" dirty="0" err="1" smtClean="0"/>
              <a:t>gravitasinya</a:t>
            </a:r>
            <a:r>
              <a:rPr lang="en-US" sz="2400" dirty="0" smtClean="0"/>
              <a:t> </a:t>
            </a:r>
            <a:r>
              <a:rPr lang="en-US" sz="2400" dirty="0" err="1" smtClean="0"/>
              <a:t>berubah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besar</a:t>
            </a:r>
            <a:r>
              <a:rPr lang="en-US" sz="2400" dirty="0" smtClean="0"/>
              <a:t>?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lintasan</a:t>
            </a:r>
            <a:r>
              <a:rPr lang="en-US" sz="2400" dirty="0" smtClean="0"/>
              <a:t> </a:t>
            </a:r>
            <a:r>
              <a:rPr lang="en-US" sz="2400" dirty="0" err="1" smtClean="0"/>
              <a:t>manakah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pemain</a:t>
            </a:r>
            <a:r>
              <a:rPr lang="en-US" sz="2400" dirty="0" smtClean="0"/>
              <a:t> ski di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bukit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besar</a:t>
            </a:r>
            <a:r>
              <a:rPr lang="en-US" sz="2400" dirty="0"/>
              <a:t>?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51520" y="530120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gesekan</a:t>
            </a:r>
            <a:r>
              <a:rPr lang="en-US" sz="2400" dirty="0" smtClean="0"/>
              <a:t> </a:t>
            </a:r>
            <a:r>
              <a:rPr lang="en-US" sz="2400" dirty="0" err="1" smtClean="0"/>
              <a:t>diperhitungkan</a:t>
            </a:r>
            <a:r>
              <a:rPr lang="en-US" sz="2400" dirty="0" smtClean="0"/>
              <a:t>,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hipotesismu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pertanyaan</a:t>
            </a:r>
            <a:r>
              <a:rPr lang="en-US" sz="2400" dirty="0" smtClean="0"/>
              <a:t> 1 </a:t>
            </a:r>
            <a:r>
              <a:rPr lang="en-US" sz="2400" dirty="0" err="1" smtClean="0"/>
              <a:t>dan</a:t>
            </a:r>
            <a:r>
              <a:rPr lang="en-US" sz="2400" dirty="0" smtClean="0"/>
              <a:t> 2?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6120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1. USAHA OLEH GAYA KONSTAN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004048" y="885790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didefinisikan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kali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perpindahan</a:t>
            </a:r>
            <a:r>
              <a:rPr lang="en-US" sz="2400" dirty="0" smtClean="0"/>
              <a:t> </a:t>
            </a:r>
            <a:r>
              <a:rPr lang="en-US" sz="2400" dirty="0" err="1" smtClean="0"/>
              <a:t>dikali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yang </a:t>
            </a:r>
            <a:r>
              <a:rPr lang="en-US" sz="2400" b="1" dirty="0" err="1" smtClean="0"/>
              <a:t>paralel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perpindahan</a:t>
            </a:r>
            <a:r>
              <a:rPr lang="en-US" sz="2400" dirty="0" smtClean="0"/>
              <a:t>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38757" y="3284984"/>
                <a:ext cx="1943032" cy="5847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𝑊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𝐼𝐼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757" y="3284984"/>
                <a:ext cx="1943032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3542" r="-1003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391025" cy="294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2" y="4725144"/>
            <a:ext cx="860282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72200" y="4091131"/>
                <a:ext cx="2553520" cy="5847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𝑊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𝐹𝑑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  <a:ea typeface="Cambria Math"/>
                        </a:rPr>
                        <m:t>θ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091131"/>
                <a:ext cx="255352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3542" r="-716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421972" y="4122652"/>
            <a:ext cx="1734204" cy="461665"/>
            <a:chOff x="4421972" y="4122652"/>
            <a:chExt cx="1734204" cy="461665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5004048" y="4383518"/>
              <a:ext cx="115212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421972" y="4122652"/>
              <a:ext cx="543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(1)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35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274841" cy="437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9952" y="1484784"/>
            <a:ext cx="3383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Berapa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  <a:r>
              <a:rPr lang="en-US" sz="2800" dirty="0" err="1" smtClean="0"/>
              <a:t>usaha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orang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membawa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 </a:t>
            </a:r>
            <a:r>
              <a:rPr lang="en-US" sz="2800" dirty="0" err="1" smtClean="0"/>
              <a:t>belanjaannya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217367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SOAL LATIHAN 1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764704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/>
              <a:t>Seorang</a:t>
            </a:r>
            <a:r>
              <a:rPr lang="en-US" sz="2800" dirty="0" smtClean="0"/>
              <a:t> </a:t>
            </a:r>
            <a:r>
              <a:rPr lang="en-US" sz="2800" dirty="0" err="1" smtClean="0"/>
              <a:t>anak</a:t>
            </a:r>
            <a:r>
              <a:rPr lang="en-US" sz="2800" dirty="0" smtClean="0"/>
              <a:t> </a:t>
            </a:r>
            <a:r>
              <a:rPr lang="en-US" sz="2800" dirty="0" err="1" smtClean="0"/>
              <a:t>menarik</a:t>
            </a:r>
            <a:r>
              <a:rPr lang="en-US" sz="2800" dirty="0" smtClean="0"/>
              <a:t> 50 kg </a:t>
            </a:r>
            <a:r>
              <a:rPr lang="en-US" sz="2800" dirty="0" err="1" smtClean="0"/>
              <a:t>peti</a:t>
            </a:r>
            <a:r>
              <a:rPr lang="en-US" sz="2800" dirty="0" smtClean="0"/>
              <a:t> </a:t>
            </a:r>
            <a:r>
              <a:rPr lang="en-US" sz="2800" dirty="0" err="1" smtClean="0"/>
              <a:t>sepanjang</a:t>
            </a:r>
            <a:r>
              <a:rPr lang="en-US" sz="2800" dirty="0" smtClean="0"/>
              <a:t> </a:t>
            </a:r>
            <a:r>
              <a:rPr lang="en-US" sz="2800" dirty="0" err="1" smtClean="0"/>
              <a:t>lantai</a:t>
            </a:r>
            <a:r>
              <a:rPr lang="en-US" sz="2800" dirty="0" smtClean="0"/>
              <a:t> </a:t>
            </a:r>
            <a:r>
              <a:rPr lang="en-US" sz="2800" dirty="0" err="1" smtClean="0"/>
              <a:t>mendatar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r>
              <a:rPr lang="en-US" sz="2800" dirty="0" smtClean="0"/>
              <a:t> </a:t>
            </a:r>
            <a:r>
              <a:rPr lang="en-US" sz="2800" dirty="0" err="1" smtClean="0"/>
              <a:t>konstan</a:t>
            </a:r>
            <a:r>
              <a:rPr lang="en-US" sz="2800" dirty="0" smtClean="0"/>
              <a:t> </a:t>
            </a:r>
            <a:r>
              <a:rPr lang="en-US" sz="2800" dirty="0" err="1" smtClean="0"/>
              <a:t>sebesar</a:t>
            </a:r>
            <a:r>
              <a:rPr lang="en-US" sz="2800" dirty="0" smtClean="0"/>
              <a:t> 100 N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 err="1" smtClean="0"/>
              <a:t>sudut</a:t>
            </a:r>
            <a:r>
              <a:rPr lang="en-US" sz="2800" dirty="0" smtClean="0"/>
              <a:t> 37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arah</a:t>
            </a:r>
            <a:r>
              <a:rPr lang="en-US" sz="2800" dirty="0" smtClean="0"/>
              <a:t> horizontal.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lantai</a:t>
            </a:r>
            <a:r>
              <a:rPr lang="en-US" sz="2800" dirty="0" smtClean="0"/>
              <a:t> </a:t>
            </a:r>
            <a:r>
              <a:rPr lang="en-US" sz="2800" dirty="0" err="1" smtClean="0"/>
              <a:t>kasar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r>
              <a:rPr lang="en-US" sz="2800" dirty="0" smtClean="0"/>
              <a:t> </a:t>
            </a:r>
            <a:r>
              <a:rPr lang="en-US" sz="2800" dirty="0" err="1" smtClean="0"/>
              <a:t>gesek</a:t>
            </a:r>
            <a:r>
              <a:rPr lang="en-US" sz="2800" dirty="0" smtClean="0"/>
              <a:t> </a:t>
            </a:r>
            <a:r>
              <a:rPr lang="en-US" sz="2800" dirty="0" err="1" smtClean="0"/>
              <a:t>sebesar</a:t>
            </a:r>
            <a:r>
              <a:rPr lang="en-US" sz="2800" dirty="0" smtClean="0"/>
              <a:t> 50 N.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2800" dirty="0" err="1" smtClean="0"/>
              <a:t>Gambarakan</a:t>
            </a:r>
            <a:r>
              <a:rPr lang="en-US" sz="2800" dirty="0" smtClean="0"/>
              <a:t> diagram </a:t>
            </a:r>
            <a:r>
              <a:rPr lang="en-US" sz="2800" dirty="0" err="1" smtClean="0"/>
              <a:t>benda</a:t>
            </a:r>
            <a:r>
              <a:rPr lang="en-US" sz="2800" dirty="0"/>
              <a:t> </a:t>
            </a:r>
            <a:r>
              <a:rPr lang="en-US" sz="2800" dirty="0" err="1"/>
              <a:t>bebas</a:t>
            </a:r>
            <a:r>
              <a:rPr lang="en-US" sz="2800" dirty="0"/>
              <a:t> </a:t>
            </a:r>
            <a:r>
              <a:rPr lang="en-US" sz="2800" dirty="0" err="1" smtClean="0"/>
              <a:t>nya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koordinat</a:t>
            </a:r>
            <a:r>
              <a:rPr lang="en-US" sz="2800" dirty="0" smtClean="0"/>
              <a:t> </a:t>
            </a:r>
            <a:r>
              <a:rPr lang="en-US" sz="2800" i="1" dirty="0" err="1" smtClean="0"/>
              <a:t>xy</a:t>
            </a:r>
            <a:r>
              <a:rPr lang="en-US" sz="2800" i="1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!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2800" dirty="0" err="1" smtClean="0"/>
              <a:t>Tentukan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  <a:r>
              <a:rPr lang="en-US" sz="2800" dirty="0" err="1" smtClean="0"/>
              <a:t>usaha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tiap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bekerja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peti</a:t>
            </a:r>
            <a:r>
              <a:rPr lang="en-US" sz="2800" dirty="0" smtClean="0"/>
              <a:t>!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2800" dirty="0" err="1" smtClean="0"/>
              <a:t>Tentukan</a:t>
            </a:r>
            <a:r>
              <a:rPr lang="en-US" sz="2800" dirty="0" smtClean="0"/>
              <a:t> total </a:t>
            </a:r>
            <a:r>
              <a:rPr lang="en-US" sz="2800" dirty="0" err="1" smtClean="0"/>
              <a:t>usaha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dikerjakan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peti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43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217367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SOAL LATIHAN 2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74534" y="1196752"/>
            <a:ext cx="47179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menaiki</a:t>
            </a:r>
            <a:r>
              <a:rPr lang="en-US" sz="2400" dirty="0" smtClean="0"/>
              <a:t> </a:t>
            </a:r>
            <a:r>
              <a:rPr lang="en-US" sz="2400" dirty="0" err="1" smtClean="0"/>
              <a:t>bukit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menggendong</a:t>
            </a:r>
            <a:r>
              <a:rPr lang="en-US" sz="2400" dirty="0" smtClean="0"/>
              <a:t> 15 kg </a:t>
            </a:r>
            <a:r>
              <a:rPr lang="en-US" sz="2400" dirty="0" err="1" smtClean="0"/>
              <a:t>tas</a:t>
            </a:r>
            <a:r>
              <a:rPr lang="en-US" sz="2400" dirty="0" smtClean="0"/>
              <a:t> </a:t>
            </a:r>
            <a:r>
              <a:rPr lang="en-US" sz="2400" dirty="0" err="1" smtClean="0"/>
              <a:t>ransel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ilustrasi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disamping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err="1" smtClean="0"/>
              <a:t>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tas</a:t>
            </a:r>
            <a:r>
              <a:rPr lang="en-US" sz="2400" dirty="0" smtClean="0"/>
              <a:t> </a:t>
            </a:r>
            <a:r>
              <a:rPr lang="en-US" sz="2400" dirty="0" err="1" smtClean="0"/>
              <a:t>ransel</a:t>
            </a:r>
            <a:r>
              <a:rPr lang="en-US" sz="2400" dirty="0" smtClean="0"/>
              <a:t>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ketinggian</a:t>
            </a:r>
            <a:r>
              <a:rPr lang="en-US" sz="2400" dirty="0" smtClean="0"/>
              <a:t> </a:t>
            </a:r>
            <a:r>
              <a:rPr lang="en-US" sz="2400" i="1" dirty="0" smtClean="0"/>
              <a:t>h=</a:t>
            </a:r>
            <a:r>
              <a:rPr lang="en-US" sz="2400" dirty="0" smtClean="0"/>
              <a:t>10 m. 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84" y="980728"/>
            <a:ext cx="3581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8076" y="4509120"/>
            <a:ext cx="8555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400" dirty="0" err="1" smtClean="0"/>
              <a:t>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gravitasi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tas</a:t>
            </a:r>
            <a:r>
              <a:rPr lang="en-US" sz="2400" dirty="0" smtClean="0"/>
              <a:t> </a:t>
            </a:r>
            <a:r>
              <a:rPr lang="en-US" sz="2400" dirty="0" err="1" smtClean="0"/>
              <a:t>ransel</a:t>
            </a:r>
            <a:r>
              <a:rPr lang="en-US" sz="2400" dirty="0" smtClean="0"/>
              <a:t>!</a:t>
            </a:r>
          </a:p>
          <a:p>
            <a:pPr marL="457200" indent="-457200">
              <a:buFont typeface="+mj-lt"/>
              <a:buAutoNum type="alphaLcPeriod" startAt="2"/>
            </a:pPr>
            <a:r>
              <a:rPr lang="en-US" sz="2400" dirty="0" err="1" smtClean="0"/>
              <a:t>Tentukan</a:t>
            </a:r>
            <a:r>
              <a:rPr lang="en-US" sz="2400" dirty="0" smtClean="0"/>
              <a:t> total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tas</a:t>
            </a:r>
            <a:r>
              <a:rPr lang="en-US" sz="2400" dirty="0" smtClean="0"/>
              <a:t> </a:t>
            </a:r>
            <a:r>
              <a:rPr lang="en-US" sz="2400" dirty="0" err="1" smtClean="0"/>
              <a:t>ransel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86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7441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. USAHA OLEH GAYA TIDAK KONSTAN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043609" y="4293096"/>
            <a:ext cx="7529478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U</a:t>
            </a:r>
            <a:r>
              <a:rPr lang="en-US" sz="2400" dirty="0" smtClean="0"/>
              <a:t>saha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bervariasi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memindahkan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b="1" dirty="0" err="1" smtClean="0"/>
              <a:t>sama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luas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daerah</a:t>
            </a:r>
            <a:r>
              <a:rPr lang="en-US" sz="2400" b="1" dirty="0" smtClean="0"/>
              <a:t> </a:t>
            </a:r>
            <a:r>
              <a:rPr lang="en-US" sz="2400" dirty="0" smtClean="0"/>
              <a:t>di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kurva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</a:t>
            </a:r>
            <a:r>
              <a:rPr lang="en-US" sz="2400" b="1" i="1" dirty="0" smtClean="0"/>
              <a:t>F</a:t>
            </a:r>
            <a:r>
              <a:rPr lang="en-US" sz="2400" i="1" baseline="-25000" dirty="0" smtClean="0"/>
              <a:t>//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b="1" i="1" dirty="0" smtClean="0"/>
              <a:t>d</a:t>
            </a:r>
            <a:r>
              <a:rPr lang="en-US" sz="2400" dirty="0" smtClean="0"/>
              <a:t> .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432890" cy="265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9855"/>
            <a:ext cx="3353015" cy="235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972442" y="2005587"/>
            <a:ext cx="1031606" cy="3215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AF1E-026D-466D-AC17-729B1F7A4294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521" y="18864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3. ENERGI KINETIK DAN PRINSIP USAHA    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&amp; ENERGI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73378" y="1174977"/>
            <a:ext cx="8331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sedang</a:t>
            </a:r>
            <a:r>
              <a:rPr lang="en-US" sz="2400" dirty="0" smtClean="0"/>
              <a:t> </a:t>
            </a:r>
            <a:r>
              <a:rPr lang="en-US" sz="2400" dirty="0" err="1" smtClean="0"/>
              <a:t>bergerak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dikatakan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energi.Energi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dimiliki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geraknya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b="1" dirty="0" err="1" smtClean="0"/>
              <a:t>energi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kinetik</a:t>
            </a:r>
            <a:r>
              <a:rPr lang="en-US" sz="2400" b="1" dirty="0" smtClean="0"/>
              <a:t> (</a:t>
            </a:r>
            <a:r>
              <a:rPr lang="en-US" sz="2400" b="1" i="1" dirty="0" smtClean="0"/>
              <a:t>kinetic energy</a:t>
            </a:r>
            <a:r>
              <a:rPr lang="en-US" sz="2400" b="1" dirty="0" smtClean="0"/>
              <a:t>)</a:t>
            </a:r>
            <a:r>
              <a:rPr lang="en-US" sz="2400" dirty="0" smtClean="0"/>
              <a:t>, yang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kata </a:t>
            </a:r>
            <a:r>
              <a:rPr lang="en-US" sz="2400" dirty="0" err="1" smtClean="0"/>
              <a:t>Yunani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kinetikos</a:t>
            </a:r>
            <a:r>
              <a:rPr lang="en-US" sz="2400" dirty="0" smtClean="0"/>
              <a:t>, yang </a:t>
            </a:r>
            <a:r>
              <a:rPr lang="en-US" sz="2400" dirty="0" err="1" smtClean="0"/>
              <a:t>berarti</a:t>
            </a:r>
            <a:r>
              <a:rPr lang="en-US" sz="2400" dirty="0" smtClean="0"/>
              <a:t> “</a:t>
            </a:r>
            <a:r>
              <a:rPr lang="en-US" sz="2400" b="1" dirty="0" err="1" smtClean="0"/>
              <a:t>gerak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3" y="3356992"/>
            <a:ext cx="8077652" cy="238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19872" y="5733256"/>
                <a:ext cx="3995004" cy="5847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𝑛𝑒𝑡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𝑛𝑒𝑡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𝑚𝑎𝑑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733256"/>
                <a:ext cx="3995004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7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501974" y="5794810"/>
            <a:ext cx="1734204" cy="461665"/>
            <a:chOff x="4421972" y="4122652"/>
            <a:chExt cx="1734204" cy="461665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004048" y="4383518"/>
              <a:ext cx="115212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421972" y="4122652"/>
              <a:ext cx="543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(2)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19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469</TotalTime>
  <Words>1279</Words>
  <Application>Microsoft Office PowerPoint</Application>
  <PresentationFormat>On-screen Show (4:3)</PresentationFormat>
  <Paragraphs>139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PowerPoint Presentation</vt:lpstr>
      <vt:lpstr>OUTLINE PERKULIAHAN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48</cp:revision>
  <dcterms:created xsi:type="dcterms:W3CDTF">2025-10-25T06:37:14Z</dcterms:created>
  <dcterms:modified xsi:type="dcterms:W3CDTF">2025-11-02T01:27:17Z</dcterms:modified>
</cp:coreProperties>
</file>