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4" r:id="rId3"/>
    <p:sldId id="261" r:id="rId4"/>
    <p:sldId id="257" r:id="rId5"/>
    <p:sldId id="260" r:id="rId6"/>
    <p:sldId id="258" r:id="rId7"/>
    <p:sldId id="259" r:id="rId8"/>
    <p:sldId id="263" r:id="rId9"/>
    <p:sldId id="262" r:id="rId1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D1919"/>
    <a:srgbClr val="8607BF"/>
    <a:srgbClr val="08A823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60" d="100"/>
          <a:sy n="60" d="100"/>
        </p:scale>
        <p:origin x="-1098" y="-25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D8DC9B-C497-4598-A9A6-5C2AD7789BBF}" type="datetimeFigureOut">
              <a:rPr lang="en-US" smtClean="0"/>
              <a:t>10/10/2017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C94835-C624-4483-800F-5885BBA232B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D8DC9B-C497-4598-A9A6-5C2AD7789BBF}" type="datetimeFigureOut">
              <a:rPr lang="en-US" smtClean="0"/>
              <a:t>10/10/2017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C94835-C624-4483-800F-5885BBA232B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D8DC9B-C497-4598-A9A6-5C2AD7789BBF}" type="datetimeFigureOut">
              <a:rPr lang="en-US" smtClean="0"/>
              <a:t>10/10/2017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C94835-C624-4483-800F-5885BBA232B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D8DC9B-C497-4598-A9A6-5C2AD7789BBF}" type="datetimeFigureOut">
              <a:rPr lang="en-US" smtClean="0"/>
              <a:t>10/10/2017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C94835-C624-4483-800F-5885BBA232B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D8DC9B-C497-4598-A9A6-5C2AD7789BBF}" type="datetimeFigureOut">
              <a:rPr lang="en-US" smtClean="0"/>
              <a:t>10/10/2017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C94835-C624-4483-800F-5885BBA232B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D8DC9B-C497-4598-A9A6-5C2AD7789BBF}" type="datetimeFigureOut">
              <a:rPr lang="en-US" smtClean="0"/>
              <a:t>10/10/2017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C94835-C624-4483-800F-5885BBA232B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D8DC9B-C497-4598-A9A6-5C2AD7789BBF}" type="datetimeFigureOut">
              <a:rPr lang="en-US" smtClean="0"/>
              <a:t>10/10/2017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C94835-C624-4483-800F-5885BBA232B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D8DC9B-C497-4598-A9A6-5C2AD7789BBF}" type="datetimeFigureOut">
              <a:rPr lang="en-US" smtClean="0"/>
              <a:t>10/10/2017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C94835-C624-4483-800F-5885BBA232B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D8DC9B-C497-4598-A9A6-5C2AD7789BBF}" type="datetimeFigureOut">
              <a:rPr lang="en-US" smtClean="0"/>
              <a:t>10/10/2017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C94835-C624-4483-800F-5885BBA232B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D8DC9B-C497-4598-A9A6-5C2AD7789BBF}" type="datetimeFigureOut">
              <a:rPr lang="en-US" smtClean="0"/>
              <a:t>10/10/2017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C94835-C624-4483-800F-5885BBA232B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D8DC9B-C497-4598-A9A6-5C2AD7789BBF}" type="datetimeFigureOut">
              <a:rPr lang="en-US" smtClean="0"/>
              <a:t>10/10/2017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C94835-C624-4483-800F-5885BBA232B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D8DC9B-C497-4598-A9A6-5C2AD7789BBF}" type="datetimeFigureOut">
              <a:rPr lang="en-US" smtClean="0"/>
              <a:t>10/10/2017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C94835-C624-4483-800F-5885BBA232B5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g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Desktop\poster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1447800" y="2895600"/>
            <a:ext cx="6733048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spc="300" dirty="0" smtClean="0">
                <a:ln w="11430" cmpd="sng">
                  <a:solidFill>
                    <a:srgbClr val="08A823"/>
                  </a:solidFill>
                  <a:prstDash val="solid"/>
                  <a:miter lim="800000"/>
                </a:ln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</a:effectLst>
                <a:latin typeface="Comic Sans MS" pitchFamily="66" charset="0"/>
              </a:rPr>
              <a:t>Poster</a:t>
            </a:r>
            <a:r>
              <a:rPr lang="en-US" sz="5400" b="1" spc="300" dirty="0" smtClean="0">
                <a:ln w="11430" cmpd="sng">
                  <a:solidFill>
                    <a:srgbClr val="08A823"/>
                  </a:solidFill>
                  <a:prstDash val="solid"/>
                  <a:miter lim="800000"/>
                </a:ln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</a:effectLst>
                <a:latin typeface="Comic Sans MS" pitchFamily="66" charset="0"/>
              </a:rPr>
              <a:t>  </a:t>
            </a:r>
            <a:r>
              <a:rPr lang="en-US" sz="5400" b="1" spc="300" dirty="0" err="1" smtClean="0">
                <a:ln w="11430" cmpd="sng">
                  <a:solidFill>
                    <a:srgbClr val="08A823"/>
                  </a:solidFill>
                  <a:prstDash val="solid"/>
                  <a:miter lim="800000"/>
                </a:ln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</a:effectLst>
                <a:latin typeface="Comic Sans MS" pitchFamily="66" charset="0"/>
              </a:rPr>
              <a:t>Ilmiah</a:t>
            </a:r>
            <a:endParaRPr lang="en-US" sz="5400" b="1" cap="none" spc="300" dirty="0">
              <a:ln w="11430" cmpd="sng">
                <a:solidFill>
                  <a:srgbClr val="08A823"/>
                </a:solidFill>
                <a:prstDash val="solid"/>
                <a:miter lim="800000"/>
              </a:ln>
              <a:effectLst>
                <a:glow rad="101600">
                  <a:schemeClr val="accent5">
                    <a:satMod val="175000"/>
                    <a:alpha val="40000"/>
                  </a:schemeClr>
                </a:glow>
              </a:effectLst>
              <a:latin typeface="Comic Sans MS" pitchFamily="66" charset="0"/>
            </a:endParaRP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0" y="3962400"/>
            <a:ext cx="2971800" cy="2667000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Arial" pitchFamily="34" charset="0"/>
                <a:cs typeface="Arial" pitchFamily="34" charset="0"/>
              </a:rPr>
              <a:t>Kelompok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 pitchFamily="34" charset="0"/>
                <a:cs typeface="Arial" pitchFamily="34" charset="0"/>
              </a:rPr>
              <a:t> 3</a:t>
            </a:r>
          </a:p>
          <a:p>
            <a:pPr marL="514350" marR="0" lvl="0" indent="-51435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Ø"/>
              <a:tabLst/>
              <a:defRPr/>
            </a:pPr>
            <a:r>
              <a:rPr kumimoji="0" lang="en-US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rebuchet MS" pitchFamily="34" charset="0"/>
              </a:rPr>
              <a:t>Ahmad </a:t>
            </a:r>
            <a:r>
              <a:rPr kumimoji="0" lang="en-US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Trebuchet MS" pitchFamily="34" charset="0"/>
              </a:rPr>
              <a:t>Dhohir</a:t>
            </a:r>
            <a:r>
              <a:rPr kumimoji="0" lang="en-US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rebuchet MS" pitchFamily="34" charset="0"/>
              </a:rPr>
              <a:t> </a:t>
            </a:r>
            <a:r>
              <a:rPr kumimoji="0" lang="en-US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Trebuchet MS" pitchFamily="34" charset="0"/>
              </a:rPr>
              <a:t>Ashari</a:t>
            </a:r>
            <a:endParaRPr kumimoji="0" lang="en-US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Trebuchet MS" pitchFamily="34" charset="0"/>
            </a:endParaRPr>
          </a:p>
          <a:p>
            <a:pPr marL="514350" marR="0" lvl="0" indent="-51435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Ø"/>
              <a:tabLst/>
              <a:defRPr/>
            </a:pPr>
            <a:r>
              <a:rPr kumimoji="0" lang="en-US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rebuchet MS" pitchFamily="34" charset="0"/>
              </a:rPr>
              <a:t>Ellen </a:t>
            </a:r>
            <a:r>
              <a:rPr kumimoji="0" lang="en-US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Trebuchet MS" pitchFamily="34" charset="0"/>
              </a:rPr>
              <a:t>Margirahayu</a:t>
            </a:r>
            <a:endParaRPr kumimoji="0" lang="en-US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Trebuchet MS" pitchFamily="34" charset="0"/>
            </a:endParaRPr>
          </a:p>
          <a:p>
            <a:pPr marL="514350" marR="0" lvl="0" indent="-51435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Ø"/>
              <a:tabLst/>
              <a:defRPr/>
            </a:pPr>
            <a:r>
              <a:rPr kumimoji="0" lang="en-US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rebuchet MS" pitchFamily="34" charset="0"/>
              </a:rPr>
              <a:t>Harry </a:t>
            </a:r>
            <a:r>
              <a:rPr kumimoji="0" lang="en-US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Trebuchet MS" pitchFamily="34" charset="0"/>
              </a:rPr>
              <a:t>Prayoga</a:t>
            </a:r>
            <a:endParaRPr kumimoji="0" lang="en-US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Trebuchet MS" pitchFamily="34" charset="0"/>
            </a:endParaRPr>
          </a:p>
          <a:p>
            <a:pPr marL="514350" marR="0" lvl="0" indent="-51435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Ø"/>
              <a:tabLst/>
              <a:defRPr/>
            </a:pPr>
            <a:r>
              <a:rPr lang="en-US" dirty="0" err="1" smtClean="0">
                <a:latin typeface="Trebuchet MS" pitchFamily="34" charset="0"/>
              </a:rPr>
              <a:t>Karlina</a:t>
            </a:r>
            <a:r>
              <a:rPr lang="en-US" dirty="0" smtClean="0">
                <a:latin typeface="Trebuchet MS" pitchFamily="34" charset="0"/>
              </a:rPr>
              <a:t> </a:t>
            </a:r>
            <a:r>
              <a:rPr lang="en-US" dirty="0" err="1" smtClean="0">
                <a:latin typeface="Trebuchet MS" pitchFamily="34" charset="0"/>
              </a:rPr>
              <a:t>Rahmah</a:t>
            </a:r>
            <a:endParaRPr kumimoji="0" lang="en-US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Trebuchet MS" pitchFamily="34" charset="0"/>
            </a:endParaRPr>
          </a:p>
          <a:p>
            <a:pPr marL="514350" marR="0" lvl="0" indent="-51435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Ø"/>
              <a:tabLst/>
              <a:defRPr/>
            </a:pPr>
            <a:r>
              <a:rPr kumimoji="0" lang="en-US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Trebuchet MS" pitchFamily="34" charset="0"/>
              </a:rPr>
              <a:t>Lusi</a:t>
            </a:r>
            <a:r>
              <a:rPr kumimoji="0" lang="en-US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rebuchet MS" pitchFamily="34" charset="0"/>
              </a:rPr>
              <a:t> </a:t>
            </a:r>
            <a:r>
              <a:rPr kumimoji="0" lang="en-US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Trebuchet MS" pitchFamily="34" charset="0"/>
              </a:rPr>
              <a:t>Vusfitasari</a:t>
            </a:r>
            <a:endParaRPr kumimoji="0" lang="en-US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Trebuchet MS" pitchFamily="34" charset="0"/>
            </a:endParaRPr>
          </a:p>
          <a:p>
            <a:pPr marL="514350" marR="0" lvl="0" indent="-51435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Ø"/>
              <a:tabLst/>
              <a:defRPr/>
            </a:pPr>
            <a:r>
              <a:rPr kumimoji="0" lang="en-US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rebuchet MS" pitchFamily="34" charset="0"/>
              </a:rPr>
              <a:t>Megawati</a:t>
            </a:r>
          </a:p>
          <a:p>
            <a:pPr marL="514350" marR="0" lvl="0" indent="-51435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Ø"/>
              <a:tabLst/>
              <a:defRPr/>
            </a:pPr>
            <a:r>
              <a:rPr kumimoji="0" lang="en-US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Trebuchet MS" pitchFamily="34" charset="0"/>
              </a:rPr>
              <a:t>Setyaningsih</a:t>
            </a:r>
            <a:endParaRPr kumimoji="0" lang="en-US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Trebuchet MS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loud Callout 3"/>
          <p:cNvSpPr/>
          <p:nvPr/>
        </p:nvSpPr>
        <p:spPr>
          <a:xfrm>
            <a:off x="1828800" y="2057400"/>
            <a:ext cx="6096000" cy="2209800"/>
          </a:xfrm>
          <a:prstGeom prst="cloudCallout">
            <a:avLst>
              <a:gd name="adj1" fmla="val -32040"/>
              <a:gd name="adj2" fmla="val 74628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POS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 rot="21425315">
            <a:off x="2514600" y="2590800"/>
            <a:ext cx="469519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en-US" sz="5400" b="1" cap="all" spc="0" dirty="0" smtClean="0">
                <a:ln/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</a:effectLst>
              </a:rPr>
              <a:t>POSTER ILMIAH</a:t>
            </a:r>
            <a:endParaRPr lang="en-US" sz="5400" b="1" cap="all" spc="0" dirty="0">
              <a:ln/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C:\Users\USER\Downloads\aaaaaaaaaa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7" name="Rounded Rectangle 6"/>
          <p:cNvSpPr/>
          <p:nvPr/>
        </p:nvSpPr>
        <p:spPr>
          <a:xfrm>
            <a:off x="1295400" y="838200"/>
            <a:ext cx="6629400" cy="1600200"/>
          </a:xfrm>
          <a:prstGeom prst="roundRect">
            <a:avLst/>
          </a:prstGeom>
          <a:solidFill>
            <a:srgbClr val="8607B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Menurut</a:t>
            </a:r>
            <a:r>
              <a:rPr lang="en-US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wikipedia</a:t>
            </a:r>
            <a:r>
              <a:rPr lang="en-US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, </a:t>
            </a:r>
            <a:br>
              <a:rPr lang="en-US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</a:br>
            <a:r>
              <a:rPr lang="en-US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Poster </a:t>
            </a:r>
            <a:r>
              <a:rPr lang="en-US" sz="20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adalah</a:t>
            </a:r>
            <a:r>
              <a:rPr lang="en-US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 </a:t>
            </a:r>
            <a:r>
              <a:rPr lang="en-US" sz="20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sebuah</a:t>
            </a:r>
            <a:r>
              <a:rPr lang="en-US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karya</a:t>
            </a:r>
            <a:r>
              <a:rPr lang="en-US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seni</a:t>
            </a:r>
            <a:r>
              <a:rPr lang="en-US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grafis</a:t>
            </a:r>
            <a:r>
              <a:rPr lang="en-US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yang </a:t>
            </a:r>
            <a:r>
              <a:rPr lang="en-US" sz="20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dibuat</a:t>
            </a:r>
            <a:r>
              <a:rPr lang="en-US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dengan</a:t>
            </a:r>
            <a:r>
              <a:rPr lang="en-US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perpaduan</a:t>
            </a:r>
            <a:r>
              <a:rPr lang="en-US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antara</a:t>
            </a:r>
            <a:r>
              <a:rPr lang="en-US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huruf</a:t>
            </a:r>
            <a:r>
              <a:rPr lang="en-US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dan</a:t>
            </a:r>
            <a:r>
              <a:rPr lang="en-US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angka</a:t>
            </a:r>
            <a:r>
              <a:rPr lang="en-US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diatas</a:t>
            </a:r>
            <a:r>
              <a:rPr lang="en-US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kertas</a:t>
            </a:r>
            <a:r>
              <a:rPr lang="en-US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yang </a:t>
            </a:r>
            <a:r>
              <a:rPr lang="en-US" sz="20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ukurannya</a:t>
            </a:r>
            <a:r>
              <a:rPr lang="en-US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relatif</a:t>
            </a:r>
            <a:r>
              <a:rPr lang="en-US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besar</a:t>
            </a:r>
            <a:r>
              <a:rPr lang="en-US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pPr algn="ctr"/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1295400" y="4343400"/>
            <a:ext cx="6629400" cy="1447800"/>
          </a:xfrm>
          <a:prstGeom prst="roundRect">
            <a:avLst/>
          </a:prstGeom>
          <a:solidFill>
            <a:srgbClr val="AD1919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lvl="0" indent="-342900" algn="ctr">
              <a:spcBef>
                <a:spcPct val="20000"/>
              </a:spcBef>
            </a:pPr>
            <a:r>
              <a:rPr lang="en-US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Poster </a:t>
            </a:r>
            <a:r>
              <a:rPr lang="en-US" sz="20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lmiah</a:t>
            </a:r>
            <a:r>
              <a:rPr lang="en-US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merupakan</a:t>
            </a:r>
            <a:r>
              <a:rPr lang="en-US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media </a:t>
            </a:r>
            <a:r>
              <a:rPr lang="en-US" sz="20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komunikasi</a:t>
            </a:r>
            <a:r>
              <a:rPr lang="en-US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untuk</a:t>
            </a:r>
            <a:r>
              <a:rPr lang="en-US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menyampaikan</a:t>
            </a:r>
            <a:r>
              <a:rPr lang="en-US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informasi</a:t>
            </a:r>
            <a:r>
              <a:rPr lang="en-US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(</a:t>
            </a:r>
            <a:r>
              <a:rPr lang="en-US" sz="20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studi</a:t>
            </a:r>
            <a:r>
              <a:rPr lang="en-US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literatur</a:t>
            </a:r>
            <a:r>
              <a:rPr lang="en-US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20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hasil</a:t>
            </a:r>
            <a:r>
              <a:rPr lang="en-US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riset</a:t>
            </a:r>
            <a:r>
              <a:rPr lang="en-US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atau</a:t>
            </a:r>
            <a:r>
              <a:rPr lang="en-US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studi</a:t>
            </a:r>
            <a:r>
              <a:rPr lang="en-US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kasus</a:t>
            </a:r>
            <a:r>
              <a:rPr lang="en-US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) </a:t>
            </a:r>
            <a:r>
              <a:rPr lang="en-US" sz="20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secara</a:t>
            </a:r>
            <a:r>
              <a:rPr lang="en-US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visual </a:t>
            </a:r>
            <a:r>
              <a:rPr lang="en-US" sz="20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maupun</a:t>
            </a:r>
            <a:r>
              <a:rPr lang="en-US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lisan</a:t>
            </a:r>
            <a:r>
              <a:rPr lang="en-US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endParaRPr lang="en-US" sz="20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6148" name="Picture 4" descr="C:\Users\USER\Desktop\PROFIT_4_20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562600" y="2590800"/>
            <a:ext cx="1905000" cy="1428750"/>
          </a:xfrm>
          <a:prstGeom prst="rect">
            <a:avLst/>
          </a:prstGeom>
          <a:noFill/>
        </p:spPr>
      </p:pic>
      <p:pic>
        <p:nvPicPr>
          <p:cNvPr id="6149" name="Picture 5" descr="C:\Users\USER\Desktop\LOSS_4_20(1)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676400" y="2667000"/>
            <a:ext cx="1905000" cy="1428750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USER\Desktop\Business-And-Education-introduction-ppt-template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Content Placeholder 2"/>
          <p:cNvSpPr txBox="1">
            <a:spLocks/>
          </p:cNvSpPr>
          <p:nvPr/>
        </p:nvSpPr>
        <p:spPr>
          <a:xfrm>
            <a:off x="4114800" y="1905000"/>
            <a:ext cx="5029200" cy="45720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>
              <a:lnSpc>
                <a:spcPct val="200000"/>
              </a:lnSpc>
              <a:buClr>
                <a:srgbClr val="FF0000"/>
              </a:buClr>
              <a:buFont typeface="Wingdings" pitchFamily="2" charset="2"/>
              <a:buChar char="Ø"/>
            </a:pP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Judul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dan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Penulis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(Title and Author) </a:t>
            </a:r>
          </a:p>
          <a:p>
            <a:pPr lvl="0">
              <a:lnSpc>
                <a:spcPct val="200000"/>
              </a:lnSpc>
              <a:buClr>
                <a:srgbClr val="FF0000"/>
              </a:buClr>
              <a:buFont typeface="Wingdings" pitchFamily="2" charset="2"/>
              <a:buChar char="Ø"/>
            </a:pPr>
            <a:r>
              <a:rPr lang="en-US" sz="2000" dirty="0" err="1">
                <a:latin typeface="Arial" pitchFamily="34" charset="0"/>
                <a:cs typeface="Arial" pitchFamily="34" charset="0"/>
              </a:rPr>
              <a:t>Pengantar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(Introduction) </a:t>
            </a:r>
          </a:p>
          <a:p>
            <a:pPr lvl="0">
              <a:lnSpc>
                <a:spcPct val="200000"/>
              </a:lnSpc>
              <a:buClr>
                <a:srgbClr val="FF0000"/>
              </a:buClr>
              <a:buFont typeface="Wingdings" pitchFamily="2" charset="2"/>
              <a:buChar char="Ø"/>
            </a:pPr>
            <a:r>
              <a:rPr lang="en-US" sz="2000" dirty="0" err="1">
                <a:latin typeface="Arial" pitchFamily="34" charset="0"/>
                <a:cs typeface="Arial" pitchFamily="34" charset="0"/>
              </a:rPr>
              <a:t>Hasil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(Results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)</a:t>
            </a:r>
            <a:endParaRPr lang="en-US" sz="2000" dirty="0">
              <a:latin typeface="Arial" pitchFamily="34" charset="0"/>
              <a:cs typeface="Arial" pitchFamily="34" charset="0"/>
            </a:endParaRPr>
          </a:p>
          <a:p>
            <a:pPr lvl="0">
              <a:lnSpc>
                <a:spcPct val="200000"/>
              </a:lnSpc>
              <a:buClr>
                <a:srgbClr val="FF0000"/>
              </a:buClr>
              <a:buFont typeface="Wingdings" pitchFamily="2" charset="2"/>
              <a:buChar char="Ø"/>
            </a:pPr>
            <a:r>
              <a:rPr lang="en-US" sz="2000" dirty="0" err="1">
                <a:latin typeface="Arial" pitchFamily="34" charset="0"/>
                <a:cs typeface="Arial" pitchFamily="34" charset="0"/>
              </a:rPr>
              <a:t>Pembahasan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(Discussion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)</a:t>
            </a:r>
            <a:endParaRPr lang="en-US" sz="2000" dirty="0">
              <a:latin typeface="Arial" pitchFamily="34" charset="0"/>
              <a:cs typeface="Arial" pitchFamily="34" charset="0"/>
            </a:endParaRPr>
          </a:p>
          <a:p>
            <a:pPr lvl="0">
              <a:lnSpc>
                <a:spcPct val="200000"/>
              </a:lnSpc>
              <a:buClr>
                <a:srgbClr val="FF0000"/>
              </a:buClr>
              <a:buFont typeface="Wingdings" pitchFamily="2" charset="2"/>
              <a:buChar char="Ø"/>
            </a:pPr>
            <a:r>
              <a:rPr lang="en-US" sz="2000" dirty="0" err="1">
                <a:latin typeface="Arial" pitchFamily="34" charset="0"/>
                <a:cs typeface="Arial" pitchFamily="34" charset="0"/>
              </a:rPr>
              <a:t>Simpulan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(Conclusion)</a:t>
            </a:r>
          </a:p>
          <a:p>
            <a:pPr lvl="0">
              <a:lnSpc>
                <a:spcPct val="200000"/>
              </a:lnSpc>
              <a:buClr>
                <a:srgbClr val="FF0000"/>
              </a:buClr>
              <a:buFont typeface="Wingdings" pitchFamily="2" charset="2"/>
              <a:buChar char="Ø"/>
            </a:pPr>
            <a:r>
              <a:rPr lang="en-US" sz="2000" dirty="0" err="1">
                <a:latin typeface="Arial" pitchFamily="34" charset="0"/>
                <a:cs typeface="Arial" pitchFamily="34" charset="0"/>
              </a:rPr>
              <a:t>Daftar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pustaka</a:t>
            </a:r>
            <a:endParaRPr lang="en-US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962400" y="533400"/>
            <a:ext cx="4762453" cy="107721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200" b="1" cap="none" spc="0" dirty="0" err="1" smtClean="0">
                <a:ln w="18000">
                  <a:solidFill>
                    <a:srgbClr val="00B0F0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Comic Sans MS" pitchFamily="66" charset="0"/>
              </a:rPr>
              <a:t>Komponen</a:t>
            </a:r>
            <a:r>
              <a:rPr lang="en-US" sz="3200" b="1" cap="none" spc="0" dirty="0" smtClean="0">
                <a:ln w="18000">
                  <a:solidFill>
                    <a:srgbClr val="00B0F0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Comic Sans MS" pitchFamily="66" charset="0"/>
              </a:rPr>
              <a:t> Poster </a:t>
            </a:r>
            <a:r>
              <a:rPr lang="en-US" sz="3200" b="1" cap="none" spc="0" dirty="0" err="1" smtClean="0">
                <a:ln w="18000">
                  <a:solidFill>
                    <a:srgbClr val="00B0F0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Comic Sans MS" pitchFamily="66" charset="0"/>
              </a:rPr>
              <a:t>Ilmiah</a:t>
            </a:r>
            <a:endParaRPr lang="en-US" sz="3200" b="1" cap="none" spc="0" dirty="0">
              <a:ln w="18000">
                <a:solidFill>
                  <a:srgbClr val="00B0F0"/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Comic Sans MS" pitchFamily="66" charset="0"/>
            </a:endParaRPr>
          </a:p>
        </p:txBody>
      </p:sp>
      <p:pic>
        <p:nvPicPr>
          <p:cNvPr id="2051" name="Picture 3" descr="C:\Users\USER\Desktop\agenda_animation_2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228600" y="4038600"/>
            <a:ext cx="4657482" cy="3389878"/>
          </a:xfrm>
          <a:prstGeom prst="rect">
            <a:avLst/>
          </a:prstGeom>
          <a:noFill/>
        </p:spPr>
      </p:pic>
    </p:spTree>
  </p:cSld>
  <p:clrMapOvr>
    <a:masterClrMapping/>
  </p:clrMapOvr>
  <p:transition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0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USER\Desktop\Business_presentation_powerpoint_templat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3962400" y="533400"/>
            <a:ext cx="4762453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200" b="1" cap="none" spc="0" dirty="0" err="1" smtClean="0">
                <a:ln w="18000">
                  <a:solidFill>
                    <a:srgbClr val="00B0F0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Comic Sans MS" pitchFamily="66" charset="0"/>
              </a:rPr>
              <a:t>Ciri</a:t>
            </a:r>
            <a:r>
              <a:rPr lang="en-US" sz="3200" b="1" cap="none" spc="0" dirty="0" smtClean="0">
                <a:ln w="18000">
                  <a:solidFill>
                    <a:srgbClr val="00B0F0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en-US" sz="3200" b="1" cap="none" spc="0" dirty="0" err="1" smtClean="0">
                <a:ln w="18000">
                  <a:solidFill>
                    <a:srgbClr val="00B0F0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Comic Sans MS" pitchFamily="66" charset="0"/>
              </a:rPr>
              <a:t>Ciri</a:t>
            </a:r>
            <a:r>
              <a:rPr lang="en-US" sz="3200" b="1" cap="none" spc="0" dirty="0" smtClean="0">
                <a:ln w="18000">
                  <a:solidFill>
                    <a:srgbClr val="00B0F0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Comic Sans MS" pitchFamily="66" charset="0"/>
              </a:rPr>
              <a:t> Poster </a:t>
            </a:r>
            <a:r>
              <a:rPr lang="en-US" sz="3200" b="1" cap="none" spc="0" dirty="0" err="1" smtClean="0">
                <a:ln w="18000">
                  <a:solidFill>
                    <a:srgbClr val="00B0F0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Comic Sans MS" pitchFamily="66" charset="0"/>
              </a:rPr>
              <a:t>Ilmiah</a:t>
            </a:r>
            <a:endParaRPr lang="en-US" sz="3200" b="1" cap="none" spc="0" dirty="0">
              <a:ln w="18000">
                <a:solidFill>
                  <a:srgbClr val="00B0F0"/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228600" y="1524000"/>
            <a:ext cx="8915400" cy="45720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1">
              <a:lnSpc>
                <a:spcPct val="200000"/>
              </a:lnSpc>
              <a:buFont typeface="Wingdings" pitchFamily="2" charset="2"/>
              <a:buChar char="Ø"/>
            </a:pPr>
            <a:r>
              <a:rPr lang="id-ID" sz="2000" dirty="0"/>
              <a:t>Merupakan visualisasi dari </a:t>
            </a:r>
            <a:r>
              <a:rPr lang="id-ID" sz="2000" dirty="0" smtClean="0"/>
              <a:t>sebuah pustaka</a:t>
            </a:r>
            <a:r>
              <a:rPr lang="id-ID" sz="2000" dirty="0"/>
              <a:t>, hasil riset dan laporan kasus.</a:t>
            </a:r>
            <a:endParaRPr lang="en-US" sz="2000" dirty="0"/>
          </a:p>
          <a:p>
            <a:pPr lvl="1">
              <a:lnSpc>
                <a:spcPct val="200000"/>
              </a:lnSpc>
              <a:buFont typeface="Wingdings" pitchFamily="2" charset="2"/>
              <a:buChar char="Ø"/>
            </a:pPr>
            <a:r>
              <a:rPr lang="id-ID" sz="2000" dirty="0"/>
              <a:t>Mengikuti Format IMRAD</a:t>
            </a:r>
            <a:endParaRPr lang="en-US" sz="2000" dirty="0"/>
          </a:p>
          <a:p>
            <a:pPr lvl="1">
              <a:lnSpc>
                <a:spcPct val="200000"/>
              </a:lnSpc>
              <a:buFont typeface="Wingdings" pitchFamily="2" charset="2"/>
              <a:buChar char="Ø"/>
            </a:pPr>
            <a:r>
              <a:rPr lang="id-ID" sz="2000" dirty="0"/>
              <a:t>Kandungan teks harus seminimal mungkin dan sejelas mungkin.</a:t>
            </a:r>
            <a:endParaRPr lang="en-US" sz="2000" dirty="0"/>
          </a:p>
          <a:p>
            <a:pPr lvl="1">
              <a:lnSpc>
                <a:spcPct val="200000"/>
              </a:lnSpc>
              <a:buFont typeface="Wingdings" pitchFamily="2" charset="2"/>
              <a:buChar char="Ø"/>
            </a:pPr>
            <a:r>
              <a:rPr lang="id-ID" sz="2000" dirty="0"/>
              <a:t>Presentasi sebagian besar dalam ilustrasi (Tabel,Gambar,Foto).</a:t>
            </a:r>
            <a:endParaRPr lang="en-US" sz="2000" dirty="0"/>
          </a:p>
          <a:p>
            <a:pPr lvl="1">
              <a:lnSpc>
                <a:spcPct val="200000"/>
              </a:lnSpc>
              <a:buFont typeface="Wingdings" pitchFamily="2" charset="2"/>
              <a:buChar char="Ø"/>
            </a:pPr>
            <a:r>
              <a:rPr lang="id-ID" sz="2000" dirty="0"/>
              <a:t>Biasanya dihadirkan dalam poster session</a:t>
            </a:r>
            <a:endParaRPr lang="en-US" sz="2000" dirty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USER\Desktop\-backgrounds-powerpoint-backgrounds-for-free-powerpoint-templates-22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533400" y="1371600"/>
            <a:ext cx="2590800" cy="523220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800" b="1" dirty="0" err="1" smtClean="0">
                <a:ln w="18000">
                  <a:noFill/>
                  <a:prstDash val="solid"/>
                  <a:miter lim="800000"/>
                </a:ln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Comic Sans MS" pitchFamily="66" charset="0"/>
              </a:rPr>
              <a:t>Kelebihan</a:t>
            </a:r>
            <a:endParaRPr lang="en-US" sz="2800" b="1" cap="none" spc="0" dirty="0">
              <a:ln w="18000">
                <a:noFill/>
                <a:prstDash val="solid"/>
                <a:miter lim="800000"/>
              </a:ln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2743200" y="152400"/>
            <a:ext cx="3505200" cy="762000"/>
          </a:xfrm>
          <a:prstGeom prst="round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ln w="180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Comic Sans MS" pitchFamily="66" charset="0"/>
              </a:rPr>
              <a:t>Poster </a:t>
            </a:r>
            <a:r>
              <a:rPr lang="en-US" sz="3200" b="1" dirty="0" err="1" smtClean="0">
                <a:ln w="180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Comic Sans MS" pitchFamily="66" charset="0"/>
              </a:rPr>
              <a:t>Ilmiah</a:t>
            </a:r>
            <a:endParaRPr lang="en-US" sz="3200" b="1" cap="none" spc="0" dirty="0">
              <a:ln w="18000">
                <a:solidFill>
                  <a:schemeClr val="tx1"/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Comic Sans MS" pitchFamily="66" charset="0"/>
            </a:endParaRPr>
          </a:p>
        </p:txBody>
      </p:sp>
      <p:cxnSp>
        <p:nvCxnSpPr>
          <p:cNvPr id="12" name="Elbow Connector 11"/>
          <p:cNvCxnSpPr>
            <a:stCxn id="9" idx="2"/>
          </p:cNvCxnSpPr>
          <p:nvPr/>
        </p:nvCxnSpPr>
        <p:spPr>
          <a:xfrm rot="5400000">
            <a:off x="1714500" y="3314700"/>
            <a:ext cx="5181600" cy="381000"/>
          </a:xfrm>
          <a:prstGeom prst="bentConnector3">
            <a:avLst>
              <a:gd name="adj1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ectangle 17"/>
          <p:cNvSpPr/>
          <p:nvPr/>
        </p:nvSpPr>
        <p:spPr>
          <a:xfrm>
            <a:off x="5105400" y="1371600"/>
            <a:ext cx="2590800" cy="523220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800" b="1" dirty="0" err="1" smtClean="0">
                <a:ln w="18000">
                  <a:noFill/>
                  <a:prstDash val="solid"/>
                  <a:miter lim="800000"/>
                </a:ln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Comic Sans MS" pitchFamily="66" charset="0"/>
              </a:rPr>
              <a:t>Kelemahan</a:t>
            </a:r>
            <a:endParaRPr lang="en-US" sz="2800" b="1" cap="none" spc="0" dirty="0">
              <a:ln w="18000">
                <a:noFill/>
                <a:prstDash val="solid"/>
                <a:miter lim="800000"/>
              </a:ln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24" name="Content Placeholder 2"/>
          <p:cNvSpPr txBox="1">
            <a:spLocks/>
          </p:cNvSpPr>
          <p:nvPr/>
        </p:nvSpPr>
        <p:spPr>
          <a:xfrm>
            <a:off x="0" y="2057400"/>
            <a:ext cx="4495800" cy="45720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>
              <a:lnSpc>
                <a:spcPct val="200000"/>
              </a:lnSpc>
              <a:buClr>
                <a:srgbClr val="FF0000"/>
              </a:buClr>
              <a:buFont typeface="Wingdings" pitchFamily="2" charset="2"/>
              <a:buChar char="Ø"/>
            </a:pP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Waktu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Pembuatan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Singkat</a:t>
            </a:r>
            <a:endParaRPr lang="en-US" sz="2000" dirty="0" smtClean="0">
              <a:latin typeface="Arial" pitchFamily="34" charset="0"/>
              <a:cs typeface="Arial" pitchFamily="34" charset="0"/>
            </a:endParaRPr>
          </a:p>
          <a:p>
            <a:pPr lvl="0">
              <a:lnSpc>
                <a:spcPct val="200000"/>
              </a:lnSpc>
              <a:buClr>
                <a:srgbClr val="FF0000"/>
              </a:buClr>
              <a:buFont typeface="Wingdings" pitchFamily="2" charset="2"/>
              <a:buChar char="Ø"/>
            </a:pP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Berukuran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Besar</a:t>
            </a:r>
            <a:endParaRPr lang="en-US" sz="2000" dirty="0" smtClean="0">
              <a:latin typeface="Arial" pitchFamily="34" charset="0"/>
              <a:cs typeface="Arial" pitchFamily="34" charset="0"/>
            </a:endParaRPr>
          </a:p>
          <a:p>
            <a:pPr lvl="0">
              <a:lnSpc>
                <a:spcPct val="200000"/>
              </a:lnSpc>
              <a:buClr>
                <a:srgbClr val="FF0000"/>
              </a:buClr>
              <a:buFont typeface="Wingdings" pitchFamily="2" charset="2"/>
              <a:buChar char="Ø"/>
            </a:pP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Singkat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Padat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dan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Jelas</a:t>
            </a:r>
            <a:endParaRPr lang="en-US" sz="2000" dirty="0" smtClean="0">
              <a:latin typeface="Arial" pitchFamily="34" charset="0"/>
              <a:cs typeface="Arial" pitchFamily="34" charset="0"/>
            </a:endParaRPr>
          </a:p>
          <a:p>
            <a:pPr lvl="0">
              <a:lnSpc>
                <a:spcPct val="200000"/>
              </a:lnSpc>
              <a:buClr>
                <a:srgbClr val="FF0000"/>
              </a:buClr>
              <a:buFont typeface="Wingdings" pitchFamily="2" charset="2"/>
              <a:buChar char="Ø"/>
            </a:pP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Menarik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Perhatian</a:t>
            </a:r>
            <a:endParaRPr lang="en-US" sz="2000" dirty="0" smtClean="0">
              <a:latin typeface="Arial" pitchFamily="34" charset="0"/>
              <a:cs typeface="Arial" pitchFamily="34" charset="0"/>
            </a:endParaRPr>
          </a:p>
          <a:p>
            <a:pPr lvl="0">
              <a:lnSpc>
                <a:spcPct val="200000"/>
              </a:lnSpc>
              <a:buClr>
                <a:srgbClr val="FF0000"/>
              </a:buClr>
              <a:buFont typeface="Wingdings" pitchFamily="2" charset="2"/>
              <a:buChar char="Ø"/>
            </a:pP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Mengangkat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Realitas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Masyarakat</a:t>
            </a:r>
            <a:endParaRPr lang="en-US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7" name="Content Placeholder 2"/>
          <p:cNvSpPr txBox="1">
            <a:spLocks/>
          </p:cNvSpPr>
          <p:nvPr/>
        </p:nvSpPr>
        <p:spPr>
          <a:xfrm>
            <a:off x="4800600" y="1981200"/>
            <a:ext cx="4114800" cy="45720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>
              <a:lnSpc>
                <a:spcPct val="200000"/>
              </a:lnSpc>
              <a:buClr>
                <a:srgbClr val="FF0000"/>
              </a:buClr>
              <a:buFont typeface="Wingdings" pitchFamily="2" charset="2"/>
              <a:buChar char="Ø"/>
            </a:pP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Membutuhkan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Ilustrator</a:t>
            </a:r>
            <a:endParaRPr lang="en-US" sz="2000" dirty="0" smtClean="0">
              <a:latin typeface="Arial" pitchFamily="34" charset="0"/>
              <a:cs typeface="Arial" pitchFamily="34" charset="0"/>
            </a:endParaRPr>
          </a:p>
          <a:p>
            <a:pPr lvl="0">
              <a:lnSpc>
                <a:spcPct val="200000"/>
              </a:lnSpc>
              <a:buClr>
                <a:srgbClr val="FF0000"/>
              </a:buClr>
              <a:buFont typeface="Wingdings" pitchFamily="2" charset="2"/>
              <a:buChar char="Ø"/>
            </a:pP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Penguasaan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Lay-Out</a:t>
            </a:r>
          </a:p>
          <a:p>
            <a:pPr lvl="0">
              <a:lnSpc>
                <a:spcPct val="200000"/>
              </a:lnSpc>
              <a:buClr>
                <a:srgbClr val="FF0000"/>
              </a:buClr>
              <a:buFont typeface="Wingdings" pitchFamily="2" charset="2"/>
              <a:buChar char="Ø"/>
            </a:pP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Biaya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Mahal</a:t>
            </a:r>
            <a:endParaRPr lang="en-US" sz="20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900" decel="100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900" decel="100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8" grpId="0"/>
      <p:bldP spid="24" grpId="0"/>
      <p:bldP spid="2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USER\Desktop\soft_business_ppt_templat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6" name="Rectangle 5"/>
          <p:cNvSpPr/>
          <p:nvPr/>
        </p:nvSpPr>
        <p:spPr>
          <a:xfrm>
            <a:off x="304800" y="2895600"/>
            <a:ext cx="8458200" cy="53340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800" b="1" cap="none" spc="0" dirty="0" err="1" smtClean="0">
                <a:ln w="17780" cmpd="sng">
                  <a:noFill/>
                  <a:prstDash val="solid"/>
                  <a:miter lim="800000"/>
                </a:ln>
                <a:effectLst>
                  <a:outerShdw blurRad="50800" algn="tl" rotWithShape="0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Berikut</a:t>
            </a:r>
            <a:r>
              <a:rPr lang="en-US" sz="2800" b="1" cap="none" spc="0" dirty="0" smtClean="0">
                <a:ln w="17780" cmpd="sng">
                  <a:noFill/>
                  <a:prstDash val="solid"/>
                  <a:miter lim="800000"/>
                </a:ln>
                <a:effectLst>
                  <a:outerShdw blurRad="50800" algn="tl" rotWithShape="0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cap="none" spc="0" dirty="0" err="1" smtClean="0">
                <a:ln w="17780" cmpd="sng">
                  <a:noFill/>
                  <a:prstDash val="solid"/>
                  <a:miter lim="800000"/>
                </a:ln>
                <a:effectLst>
                  <a:outerShdw blurRad="50800" algn="tl" rotWithShape="0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Contoh</a:t>
            </a:r>
            <a:r>
              <a:rPr lang="en-US" sz="2800" b="1" cap="none" spc="0" dirty="0" smtClean="0">
                <a:ln w="17780" cmpd="sng">
                  <a:noFill/>
                  <a:prstDash val="solid"/>
                  <a:miter lim="800000"/>
                </a:ln>
                <a:effectLst>
                  <a:outerShdw blurRad="50800" algn="tl" rotWithShape="0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 Poster </a:t>
            </a:r>
            <a:r>
              <a:rPr lang="en-US" sz="2800" b="1" cap="none" spc="0" dirty="0" err="1" smtClean="0">
                <a:ln w="17780" cmpd="sng">
                  <a:noFill/>
                  <a:prstDash val="solid"/>
                  <a:miter lim="800000"/>
                </a:ln>
                <a:effectLst>
                  <a:outerShdw blurRad="50800" algn="tl" rotWithShape="0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Ilmiah</a:t>
            </a:r>
            <a:endParaRPr lang="en-US" sz="2800" b="1" cap="none" spc="0" dirty="0">
              <a:ln w="17780" cmpd="sng">
                <a:noFill/>
                <a:prstDash val="solid"/>
                <a:miter lim="800000"/>
              </a:ln>
              <a:effectLst>
                <a:outerShdw blurRad="50800" algn="tl" rotWithShape="0">
                  <a:srgbClr val="000000"/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170" name="Picture 2" descr="C:\Users\USER\Desktop\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33930"/>
            <a:ext cx="4495800" cy="6891930"/>
          </a:xfrm>
          <a:prstGeom prst="rect">
            <a:avLst/>
          </a:prstGeom>
          <a:noFill/>
        </p:spPr>
      </p:pic>
      <p:pic>
        <p:nvPicPr>
          <p:cNvPr id="7171" name="Picture 3" descr="C:\Users\USER\Desktop\1.jpg"/>
          <p:cNvPicPr>
            <a:picLocks noChangeAspect="1" noChangeArrowheads="1"/>
          </p:cNvPicPr>
          <p:nvPr/>
        </p:nvPicPr>
        <p:blipFill>
          <a:blip r:embed="rId3"/>
          <a:srcRect r="4873"/>
          <a:stretch>
            <a:fillRect/>
          </a:stretch>
        </p:blipFill>
        <p:spPr bwMode="auto">
          <a:xfrm>
            <a:off x="4572001" y="0"/>
            <a:ext cx="4572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ThankYou_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420</TotalTime>
  <Words>145</Words>
  <Application>Microsoft Office PowerPoint</Application>
  <PresentationFormat>On-screen Show (4:3)</PresentationFormat>
  <Paragraphs>38</Paragraphs>
  <Slides>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USER</dc:creator>
  <cp:lastModifiedBy>USER</cp:lastModifiedBy>
  <cp:revision>4</cp:revision>
  <dcterms:created xsi:type="dcterms:W3CDTF">2017-10-10T09:47:11Z</dcterms:created>
  <dcterms:modified xsi:type="dcterms:W3CDTF">2017-10-10T16:47:29Z</dcterms:modified>
</cp:coreProperties>
</file>