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9" r:id="rId3"/>
    <p:sldId id="294" r:id="rId4"/>
    <p:sldId id="271" r:id="rId5"/>
    <p:sldId id="273" r:id="rId6"/>
    <p:sldId id="275" r:id="rId7"/>
    <p:sldId id="277" r:id="rId8"/>
    <p:sldId id="310" r:id="rId9"/>
    <p:sldId id="285" r:id="rId10"/>
    <p:sldId id="315" r:id="rId11"/>
    <p:sldId id="287" r:id="rId12"/>
    <p:sldId id="298" r:id="rId13"/>
    <p:sldId id="300" r:id="rId14"/>
    <p:sldId id="314" r:id="rId15"/>
  </p:sldIdLst>
  <p:sldSz cx="9144000" cy="6858000" type="screen4x3"/>
  <p:notesSz cx="9945688" cy="6858000"/>
  <p:custShowLst>
    <p:custShow name="Custom Show 1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andang K. Ananda" initials="NKA" lastIdx="1" clrIdx="0"/>
  <p:cmAuthor id="1" name="Lies" initials="L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2D18A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750" autoAdjust="0"/>
    <p:restoredTop sz="56250" autoAdjust="0"/>
  </p:normalViewPr>
  <p:slideViewPr>
    <p:cSldViewPr>
      <p:cViewPr>
        <p:scale>
          <a:sx n="60" d="100"/>
          <a:sy n="60" d="100"/>
        </p:scale>
        <p:origin x="-666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20" d="100"/>
          <a:sy n="120" d="100"/>
        </p:scale>
        <p:origin x="-354" y="180"/>
      </p:cViewPr>
      <p:guideLst>
        <p:guide orient="horz" pos="2160"/>
        <p:guide pos="31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d-ID" smtClean="0"/>
              <a:t>DRAFT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3588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171F7A-B5F8-4215-B212-ACD222BEE1CD}" type="datetimeFigureOut">
              <a:rPr lang="id-ID" smtClean="0"/>
              <a:pPr/>
              <a:t>02/05/2014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11CF4-F0AF-4CCA-834F-1CEFBEAAA511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DRAFT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3588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1338862-F6E5-4261-A871-84091BC96943}" type="datetimeFigureOut">
              <a:rPr lang="en-US"/>
              <a:pPr>
                <a:defRPr/>
              </a:pPr>
              <a:t>5/2/2014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7550" y="514350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569" y="3257550"/>
            <a:ext cx="795655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3588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77446C-5486-4DE4-86F7-E14B489BC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b="0" dirty="0" err="1" smtClean="0"/>
              <a:t>Mengapa</a:t>
            </a:r>
            <a:r>
              <a:rPr lang="en-US" b="0" dirty="0" smtClean="0"/>
              <a:t> slide </a:t>
            </a:r>
            <a:r>
              <a:rPr lang="en-US" b="0" dirty="0" err="1" smtClean="0"/>
              <a:t>ini</a:t>
            </a:r>
            <a:r>
              <a:rPr lang="en-US" b="0" dirty="0" smtClean="0"/>
              <a:t> </a:t>
            </a:r>
            <a:r>
              <a:rPr lang="en-US" b="0" dirty="0" err="1" smtClean="0"/>
              <a:t>penting</a:t>
            </a:r>
            <a:r>
              <a:rPr lang="id-ID" b="0" dirty="0" smtClean="0"/>
              <a:t>?</a:t>
            </a:r>
            <a:endParaRPr lang="en-US" b="0" dirty="0" smtClean="0"/>
          </a:p>
          <a:p>
            <a:r>
              <a:rPr lang="en-US" b="0" dirty="0" smtClean="0"/>
              <a:t>Slide </a:t>
            </a:r>
            <a:r>
              <a:rPr lang="en-US" b="0" dirty="0" err="1" smtClean="0"/>
              <a:t>ini</a:t>
            </a:r>
            <a:r>
              <a:rPr lang="en-US" b="0" dirty="0" smtClean="0"/>
              <a:t> </a:t>
            </a:r>
            <a:r>
              <a:rPr lang="en-US" b="0" dirty="0" err="1" smtClean="0"/>
              <a:t>merupakan</a:t>
            </a:r>
            <a:r>
              <a:rPr lang="en-US" b="0" dirty="0" smtClean="0"/>
              <a:t> </a:t>
            </a:r>
            <a:r>
              <a:rPr lang="en-US" b="0" dirty="0" err="1" smtClean="0"/>
              <a:t>pengantar</a:t>
            </a:r>
            <a:r>
              <a:rPr lang="en-US" b="0" dirty="0" smtClean="0"/>
              <a:t> </a:t>
            </a:r>
            <a:r>
              <a:rPr lang="en-US" b="0" dirty="0" err="1" smtClean="0"/>
              <a:t>bagi</a:t>
            </a:r>
            <a:r>
              <a:rPr lang="en-US" b="0" dirty="0" smtClean="0"/>
              <a:t> </a:t>
            </a:r>
            <a:r>
              <a:rPr lang="en-US" b="0" dirty="0" err="1" smtClean="0"/>
              <a:t>peserta</a:t>
            </a:r>
            <a:r>
              <a:rPr lang="en-US" b="0" dirty="0" smtClean="0"/>
              <a:t> </a:t>
            </a:r>
            <a:r>
              <a:rPr lang="en-US" b="0" dirty="0" err="1" smtClean="0"/>
              <a:t>sebelum</a:t>
            </a:r>
            <a:r>
              <a:rPr lang="en-US" b="0" dirty="0" smtClean="0"/>
              <a:t> </a:t>
            </a:r>
            <a:r>
              <a:rPr lang="en-US" b="0" dirty="0" err="1" smtClean="0"/>
              <a:t>masuk</a:t>
            </a:r>
            <a:r>
              <a:rPr lang="en-US" b="0" dirty="0" smtClean="0"/>
              <a:t> </a:t>
            </a:r>
            <a:r>
              <a:rPr lang="en-US" b="0" dirty="0" err="1" smtClean="0"/>
              <a:t>ke</a:t>
            </a:r>
            <a:r>
              <a:rPr lang="en-US" b="0" dirty="0" smtClean="0"/>
              <a:t> </a:t>
            </a:r>
            <a:r>
              <a:rPr lang="en-US" b="0" dirty="0" err="1" smtClean="0"/>
              <a:t>dalam</a:t>
            </a:r>
            <a:r>
              <a:rPr lang="en-US" b="0" dirty="0" smtClean="0"/>
              <a:t> </a:t>
            </a:r>
            <a:r>
              <a:rPr lang="en-US" b="0" dirty="0" err="1" smtClean="0"/>
              <a:t>topik</a:t>
            </a:r>
            <a:r>
              <a:rPr lang="en-US" b="0" dirty="0" smtClean="0"/>
              <a:t> RKS. </a:t>
            </a:r>
            <a:r>
              <a:rPr lang="en-US" b="0" dirty="0" err="1" smtClean="0"/>
              <a:t>Diharapkan</a:t>
            </a:r>
            <a:r>
              <a:rPr lang="en-US" b="0" dirty="0" smtClean="0"/>
              <a:t> </a:t>
            </a:r>
            <a:r>
              <a:rPr lang="en-US" b="0" dirty="0" err="1" smtClean="0"/>
              <a:t>dapat</a:t>
            </a:r>
            <a:r>
              <a:rPr lang="en-US" b="0" dirty="0" smtClean="0"/>
              <a:t> </a:t>
            </a:r>
            <a:r>
              <a:rPr lang="en-US" b="0" dirty="0" err="1" smtClean="0"/>
              <a:t>membangkitkan</a:t>
            </a:r>
            <a:r>
              <a:rPr lang="en-US" b="0" dirty="0" smtClean="0"/>
              <a:t> min</a:t>
            </a:r>
            <a:r>
              <a:rPr lang="id-ID" b="0" dirty="0" smtClean="0"/>
              <a:t>a</a:t>
            </a:r>
            <a:r>
              <a:rPr lang="en-US" b="0" dirty="0" smtClean="0"/>
              <a:t>t </a:t>
            </a:r>
            <a:r>
              <a:rPr lang="en-US" b="0" dirty="0" err="1" smtClean="0"/>
              <a:t>peserta</a:t>
            </a:r>
            <a:r>
              <a:rPr lang="en-US" b="0" dirty="0" smtClean="0"/>
              <a:t> </a:t>
            </a:r>
            <a:r>
              <a:rPr lang="en-US" b="0" dirty="0" err="1" smtClean="0"/>
              <a:t>terhadap</a:t>
            </a:r>
            <a:r>
              <a:rPr lang="en-US" b="0" dirty="0" smtClean="0"/>
              <a:t> </a:t>
            </a:r>
            <a:r>
              <a:rPr lang="en-US" b="0" dirty="0" err="1" smtClean="0"/>
              <a:t>topik</a:t>
            </a:r>
            <a:r>
              <a:rPr lang="en-US" b="0" dirty="0" smtClean="0"/>
              <a:t> </a:t>
            </a:r>
            <a:r>
              <a:rPr lang="en-US" b="0" dirty="0" err="1" smtClean="0"/>
              <a:t>sesi</a:t>
            </a:r>
            <a:r>
              <a:rPr lang="en-US" b="0" dirty="0" smtClean="0"/>
              <a:t> </a:t>
            </a:r>
            <a:r>
              <a:rPr lang="en-US" b="0" dirty="0" err="1" smtClean="0"/>
              <a:t>ini</a:t>
            </a:r>
            <a:r>
              <a:rPr lang="en-US" b="0" dirty="0" smtClean="0"/>
              <a:t> </a:t>
            </a:r>
            <a:r>
              <a:rPr lang="id-ID" b="0" dirty="0" smtClean="0"/>
              <a:t>dan topik selanjutnya. Metode yang digunakan </a:t>
            </a:r>
            <a:r>
              <a:rPr lang="en-US" b="0" dirty="0" err="1" smtClean="0"/>
              <a:t>dengan</a:t>
            </a:r>
            <a:r>
              <a:rPr lang="en-US" b="0" dirty="0" smtClean="0"/>
              <a:t> </a:t>
            </a:r>
            <a:r>
              <a:rPr lang="en-US" b="0" dirty="0" err="1" smtClean="0"/>
              <a:t>mengajukan</a:t>
            </a:r>
            <a:r>
              <a:rPr lang="en-US" b="0" dirty="0" smtClean="0"/>
              <a:t> </a:t>
            </a:r>
            <a:r>
              <a:rPr lang="en-US" b="0" dirty="0" err="1" smtClean="0"/>
              <a:t>pertanyaan-pertanyaan</a:t>
            </a:r>
            <a:r>
              <a:rPr lang="en-US" b="0" dirty="0" smtClean="0"/>
              <a:t> yang </a:t>
            </a:r>
            <a:r>
              <a:rPr lang="en-US" b="0" dirty="0" err="1" smtClean="0"/>
              <a:t>merangsang</a:t>
            </a:r>
            <a:r>
              <a:rPr lang="en-US" b="0" dirty="0" smtClean="0"/>
              <a:t> </a:t>
            </a:r>
            <a:r>
              <a:rPr lang="en-US" b="0" dirty="0" err="1" smtClean="0"/>
              <a:t>peserta</a:t>
            </a:r>
            <a:r>
              <a:rPr lang="en-US" b="0" dirty="0" smtClean="0"/>
              <a:t> </a:t>
            </a:r>
            <a:r>
              <a:rPr lang="en-US" b="0" dirty="0" err="1" smtClean="0"/>
              <a:t>untuk</a:t>
            </a:r>
            <a:r>
              <a:rPr lang="en-US" b="0" dirty="0" smtClean="0"/>
              <a:t> </a:t>
            </a:r>
            <a:r>
              <a:rPr lang="en-US" b="0" dirty="0" err="1" smtClean="0"/>
              <a:t>ingin</a:t>
            </a:r>
            <a:r>
              <a:rPr lang="en-US" b="0" dirty="0" smtClean="0"/>
              <a:t> </a:t>
            </a:r>
            <a:r>
              <a:rPr lang="en-US" b="0" dirty="0" err="1" smtClean="0"/>
              <a:t>tahu</a:t>
            </a:r>
            <a:r>
              <a:rPr lang="en-US" b="0" dirty="0" smtClean="0"/>
              <a:t> </a:t>
            </a:r>
            <a:r>
              <a:rPr lang="en-US" b="0" dirty="0" err="1" smtClean="0"/>
              <a:t>lebih</a:t>
            </a:r>
            <a:r>
              <a:rPr lang="en-US" b="0" dirty="0" smtClean="0"/>
              <a:t> </a:t>
            </a:r>
            <a:r>
              <a:rPr lang="en-US" b="0" dirty="0" err="1" smtClean="0"/>
              <a:t>jauh</a:t>
            </a:r>
            <a:r>
              <a:rPr lang="en-US" b="0" dirty="0" smtClean="0"/>
              <a:t> </a:t>
            </a:r>
            <a:r>
              <a:rPr lang="en-US" b="0" dirty="0" err="1" smtClean="0"/>
              <a:t>tentang</a:t>
            </a:r>
            <a:r>
              <a:rPr lang="en-US" b="0" dirty="0" smtClean="0"/>
              <a:t> RKS/M </a:t>
            </a:r>
            <a:r>
              <a:rPr lang="en-US" b="0" dirty="0" err="1" smtClean="0"/>
              <a:t>dan</a:t>
            </a:r>
            <a:r>
              <a:rPr lang="en-US" b="0" dirty="0" smtClean="0"/>
              <a:t> RKT.</a:t>
            </a:r>
          </a:p>
          <a:p>
            <a:endParaRPr lang="id-ID" b="0" dirty="0" smtClean="0"/>
          </a:p>
          <a:p>
            <a:r>
              <a:rPr lang="id-ID" b="0" dirty="0" smtClean="0"/>
              <a:t>Inti uraian:</a:t>
            </a:r>
            <a:endParaRPr lang="en-US" b="0" dirty="0" smtClean="0"/>
          </a:p>
          <a:p>
            <a:r>
              <a:rPr lang="en-US" b="0" dirty="0" err="1" smtClean="0"/>
              <a:t>Tahap</a:t>
            </a:r>
            <a:r>
              <a:rPr lang="en-US" b="0" dirty="0" smtClean="0"/>
              <a:t> yang </a:t>
            </a:r>
            <a:r>
              <a:rPr lang="en-US" b="0" dirty="0" err="1" smtClean="0"/>
              <a:t>perlu</a:t>
            </a:r>
            <a:r>
              <a:rPr lang="en-US" b="0" dirty="0" smtClean="0"/>
              <a:t> </a:t>
            </a:r>
            <a:r>
              <a:rPr lang="en-US" b="0" dirty="0" err="1" smtClean="0"/>
              <a:t>dilakukan</a:t>
            </a:r>
            <a:r>
              <a:rPr lang="en-US" b="0" dirty="0" smtClean="0"/>
              <a:t> </a:t>
            </a:r>
            <a:r>
              <a:rPr lang="en-US" b="0" dirty="0" err="1" smtClean="0"/>
              <a:t>pada</a:t>
            </a:r>
            <a:r>
              <a:rPr lang="en-US" b="0" dirty="0" smtClean="0"/>
              <a:t> </a:t>
            </a:r>
            <a:r>
              <a:rPr lang="en-US" b="0" dirty="0" err="1" smtClean="0"/>
              <a:t>sesi</a:t>
            </a:r>
            <a:r>
              <a:rPr lang="en-US" b="0" dirty="0" smtClean="0"/>
              <a:t> </a:t>
            </a:r>
            <a:r>
              <a:rPr lang="en-US" b="0" dirty="0" err="1" smtClean="0"/>
              <a:t>ini</a:t>
            </a:r>
            <a:r>
              <a:rPr lang="en-US" b="0" dirty="0" smtClean="0"/>
              <a:t> </a:t>
            </a:r>
            <a:r>
              <a:rPr lang="en-US" b="0" dirty="0" err="1" smtClean="0"/>
              <a:t>adalah</a:t>
            </a:r>
            <a:r>
              <a:rPr lang="en-US" b="0" dirty="0" smtClean="0"/>
              <a:t> </a:t>
            </a:r>
            <a:r>
              <a:rPr lang="en-US" b="0" dirty="0" err="1" smtClean="0"/>
              <a:t>sebagai</a:t>
            </a:r>
            <a:r>
              <a:rPr lang="en-US" b="0" dirty="0" smtClean="0"/>
              <a:t> </a:t>
            </a:r>
            <a:r>
              <a:rPr lang="en-US" b="0" dirty="0" err="1" smtClean="0"/>
              <a:t>berikut</a:t>
            </a:r>
            <a:r>
              <a:rPr lang="en-US" b="0" dirty="0" smtClean="0"/>
              <a:t>: </a:t>
            </a:r>
          </a:p>
          <a:p>
            <a:pPr marL="228600" indent="-228600">
              <a:buFont typeface="+mj-lt"/>
              <a:buAutoNum type="arabicPeriod"/>
            </a:pP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harapkan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setelah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RKS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selesai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? (</a:t>
            </a:r>
            <a:r>
              <a:rPr lang="id-ID" b="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uliskan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harapan-harapan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kerta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plano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cepat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id-ID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b="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dimaksud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RKS? </a:t>
            </a:r>
            <a:r>
              <a:rPr lang="id-ID" b="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unjuk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jawaban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terlebih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dahulu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, yang lain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melengkapi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id-ID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b="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penyusunan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RKS?</a:t>
            </a:r>
            <a:r>
              <a:rPr lang="id-ID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d-ID" b="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unjuk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jawaban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terlebih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dahulu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, yang lain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melengkapi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id-ID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9875E2-EB39-4AA0-B73A-1AE73B3E971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DRAFT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d-ID" b="0" dirty="0" smtClean="0"/>
              <a:t>Mengapa</a:t>
            </a:r>
            <a:r>
              <a:rPr lang="id-ID" b="0" baseline="0" dirty="0" smtClean="0"/>
              <a:t> slide ini penting?</a:t>
            </a:r>
          </a:p>
          <a:p>
            <a:pPr eaLnBrk="1" hangingPunct="1">
              <a:spcBef>
                <a:spcPct val="0"/>
              </a:spcBef>
            </a:pPr>
            <a:r>
              <a:rPr lang="id-ID" b="0" dirty="0" smtClean="0"/>
              <a:t>Menyediakan informasi tentang proses penyusunan RKS/M</a:t>
            </a:r>
            <a:r>
              <a:rPr lang="id-ID" b="0" baseline="0" dirty="0" smtClean="0"/>
              <a:t> dan subtansi yang sebaiknya dicakup dalam dokumen RKS/M.</a:t>
            </a:r>
            <a:endParaRPr lang="id-ID" b="0" dirty="0" smtClean="0"/>
          </a:p>
          <a:p>
            <a:pPr eaLnBrk="1" hangingPunct="1">
              <a:spcBef>
                <a:spcPct val="0"/>
              </a:spcBef>
            </a:pPr>
            <a:endParaRPr lang="id-ID" b="0" dirty="0" smtClean="0"/>
          </a:p>
          <a:p>
            <a:pPr eaLnBrk="1" hangingPunct="1">
              <a:spcBef>
                <a:spcPct val="0"/>
              </a:spcBef>
            </a:pPr>
            <a:r>
              <a:rPr lang="id-ID" b="0" dirty="0" smtClean="0"/>
              <a:t>Inti uraian:</a:t>
            </a:r>
          </a:p>
          <a:p>
            <a:pPr eaLnBrk="1" hangingPunct="1">
              <a:spcBef>
                <a:spcPct val="0"/>
              </a:spcBef>
            </a:pPr>
            <a:r>
              <a:rPr lang="id-ID" b="0" dirty="0" smtClean="0"/>
              <a:t>Substansi</a:t>
            </a:r>
            <a:r>
              <a:rPr lang="id-ID" b="0" baseline="0" dirty="0" smtClean="0"/>
              <a:t> utama yang sebaiknya tercakup dalam dokumen RKS/M direkomendasikan sebagai berikut:</a:t>
            </a:r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id-ID" b="0" baseline="0" dirty="0" smtClean="0"/>
              <a:t>Kondisi sekolah/madrasah saat ini (pencapaian kinerja sekolah/madrasah saat ini). Cara terbaik agar sekolah/madrasah dapat memetakan kondisi pencapaiannya agar menggunakan instrumen evaluasi diri sekolah/madrasah (school self asessment).</a:t>
            </a:r>
            <a:endParaRPr lang="en-US" b="0" dirty="0" smtClean="0"/>
          </a:p>
          <a:p>
            <a:pPr marL="228600" indent="-228600" eaLnBrk="1" hangingPunct="1">
              <a:spcBef>
                <a:spcPct val="0"/>
              </a:spcBef>
              <a:buAutoNum type="arabicPeriod" startAt="2"/>
            </a:pPr>
            <a:r>
              <a:rPr lang="id-ID" b="0" dirty="0" smtClean="0"/>
              <a:t>Menetapkan kondisi yang diinginkan.</a:t>
            </a:r>
            <a:r>
              <a:rPr lang="id-ID" b="0" baseline="0" dirty="0" smtClean="0"/>
              <a:t> Merumuskan cita-cita dalam jangka menengah, secara sengaja sekolah/madrasah menentukan target pencapaian pada periode waktu tertentu. Sehingga manajemen sekolah/madrasah memiliki arah yang jelas dan tidak </a:t>
            </a:r>
            <a:r>
              <a:rPr lang="id-ID" b="0" i="1" baseline="0" dirty="0" smtClean="0"/>
              <a:t>bersifat taken for granted</a:t>
            </a:r>
            <a:r>
              <a:rPr lang="id-ID" b="0" baseline="0" dirty="0" smtClean="0"/>
              <a:t>.</a:t>
            </a:r>
          </a:p>
          <a:p>
            <a:pPr marL="228600" indent="-228600" eaLnBrk="1" hangingPunct="1">
              <a:spcBef>
                <a:spcPct val="0"/>
              </a:spcBef>
              <a:buAutoNum type="arabicPeriod" startAt="2"/>
            </a:pPr>
            <a:r>
              <a:rPr lang="id-ID" b="0" baseline="0" dirty="0" smtClean="0"/>
              <a:t>Menetapkan program, kegiatan dan indikator kinerja kegiatan, untuk mencapai sasaran strategis.</a:t>
            </a:r>
          </a:p>
          <a:p>
            <a:pPr marL="228600" indent="-228600" eaLnBrk="1" hangingPunct="1">
              <a:spcBef>
                <a:spcPct val="0"/>
              </a:spcBef>
              <a:buAutoNum type="arabicPeriod" startAt="2"/>
            </a:pPr>
            <a:r>
              <a:rPr lang="id-ID" b="0" baseline="0" dirty="0" smtClean="0"/>
              <a:t>Menyusun rencana anggaran sekolah/madrasah jangka menengah dan jangka tahunan.</a:t>
            </a:r>
          </a:p>
          <a:p>
            <a:pPr marL="228600" indent="-228600" eaLnBrk="1" hangingPunct="1">
              <a:spcBef>
                <a:spcPct val="0"/>
              </a:spcBef>
              <a:buNone/>
            </a:pPr>
            <a:endParaRPr lang="en-US" b="0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B3F41D-1F3B-4C24-A7C6-FE646F85226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DRAFT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id-ID" b="0" dirty="0" smtClean="0"/>
              <a:t>Mengapa slide ini penting?</a:t>
            </a:r>
          </a:p>
          <a:p>
            <a:pPr>
              <a:defRPr/>
            </a:pPr>
            <a:r>
              <a:rPr lang="id-ID" b="0" dirty="0" smtClean="0"/>
              <a:t>Pelatih memberikan waktu untuk mendapatkan feedback</a:t>
            </a:r>
            <a:r>
              <a:rPr lang="id-ID" b="0" baseline="0" dirty="0" smtClean="0"/>
              <a:t> atas presentasi sesi ini secara memadai dari peserta.</a:t>
            </a:r>
          </a:p>
          <a:p>
            <a:pPr>
              <a:defRPr/>
            </a:pPr>
            <a:endParaRPr lang="id-ID" b="0" baseline="0" dirty="0" smtClean="0"/>
          </a:p>
          <a:p>
            <a:pPr>
              <a:defRPr/>
            </a:pPr>
            <a:r>
              <a:rPr lang="id-ID" b="0" baseline="0" dirty="0" smtClean="0"/>
              <a:t>Inti uraian:</a:t>
            </a:r>
            <a:r>
              <a:rPr lang="id-ID" b="0" dirty="0" smtClean="0"/>
              <a:t>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id-ID" b="0" dirty="0" smtClean="0"/>
              <a:t> </a:t>
            </a:r>
            <a:r>
              <a:rPr lang="en-US" b="0" dirty="0" err="1" smtClean="0"/>
              <a:t>Berikan</a:t>
            </a:r>
            <a:r>
              <a:rPr lang="en-US" b="0" dirty="0" smtClean="0"/>
              <a:t> </a:t>
            </a:r>
            <a:r>
              <a:rPr lang="en-US" b="0" dirty="0" err="1" smtClean="0"/>
              <a:t>kesempatan</a:t>
            </a:r>
            <a:r>
              <a:rPr lang="en-US" b="0" dirty="0" smtClean="0"/>
              <a:t> </a:t>
            </a:r>
            <a:r>
              <a:rPr lang="en-US" b="0" dirty="0" err="1" smtClean="0"/>
              <a:t>kepada</a:t>
            </a:r>
            <a:r>
              <a:rPr lang="en-US" b="0" dirty="0" smtClean="0"/>
              <a:t> </a:t>
            </a:r>
            <a:r>
              <a:rPr lang="en-US" b="0" dirty="0" err="1" smtClean="0"/>
              <a:t>peserta</a:t>
            </a:r>
            <a:r>
              <a:rPr lang="en-US" b="0" dirty="0" smtClean="0"/>
              <a:t> </a:t>
            </a:r>
            <a:r>
              <a:rPr lang="en-US" b="0" dirty="0" err="1" smtClean="0"/>
              <a:t>untuk</a:t>
            </a:r>
            <a:r>
              <a:rPr lang="en-US" b="0" dirty="0" smtClean="0"/>
              <a:t> </a:t>
            </a:r>
            <a:r>
              <a:rPr lang="en-US" b="0" dirty="0" err="1" smtClean="0"/>
              <a:t>bertanya</a:t>
            </a:r>
            <a:r>
              <a:rPr lang="id-ID" b="0" dirty="0" smtClean="0"/>
              <a:t>,</a:t>
            </a:r>
            <a:r>
              <a:rPr lang="en-US" b="0" dirty="0" smtClean="0"/>
              <a:t> </a:t>
            </a:r>
            <a:r>
              <a:rPr lang="en-US" b="0" dirty="0" err="1" smtClean="0"/>
              <a:t>berkomentar</a:t>
            </a:r>
            <a:r>
              <a:rPr lang="id-ID" b="0" dirty="0" smtClean="0"/>
              <a:t>, berbagi</a:t>
            </a:r>
            <a:r>
              <a:rPr lang="id-ID" b="0" baseline="0" dirty="0" smtClean="0"/>
              <a:t> pengalaman, bahkan memperkaya uraian </a:t>
            </a:r>
            <a:r>
              <a:rPr lang="en-US" b="0" dirty="0" err="1" smtClean="0"/>
              <a:t>paparan</a:t>
            </a:r>
            <a:r>
              <a:rPr lang="en-US" b="0" dirty="0" smtClean="0"/>
              <a:t> </a:t>
            </a:r>
            <a:r>
              <a:rPr lang="en-US" b="0" dirty="0" err="1" smtClean="0"/>
              <a:t>sehingga</a:t>
            </a:r>
            <a:r>
              <a:rPr lang="en-US" b="0" dirty="0" smtClean="0"/>
              <a:t> </a:t>
            </a:r>
            <a:r>
              <a:rPr lang="id-ID" b="0" dirty="0" smtClean="0"/>
              <a:t>peserta dapat</a:t>
            </a:r>
            <a:r>
              <a:rPr lang="en-US" b="0" dirty="0" smtClean="0"/>
              <a:t> </a:t>
            </a:r>
            <a:r>
              <a:rPr lang="en-US" b="0" dirty="0" err="1" smtClean="0"/>
              <a:t>memahami</a:t>
            </a:r>
            <a:r>
              <a:rPr lang="en-US" b="0" dirty="0" smtClean="0"/>
              <a:t> </a:t>
            </a:r>
            <a:r>
              <a:rPr lang="id-ID" b="0" dirty="0" smtClean="0"/>
              <a:t>sesi yang disajikan secara optimal.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id-ID" b="0" dirty="0" smtClean="0"/>
              <a:t> Berikan kesimpulan dan poin-poin</a:t>
            </a:r>
            <a:r>
              <a:rPr lang="id-ID" b="0" baseline="0" dirty="0" smtClean="0"/>
              <a:t> penting yang harus diperhatikan oleh peserta agar penyusunan RKS/M sesuai dengan tujuannya.</a:t>
            </a:r>
            <a:endParaRPr lang="id-ID" b="0" dirty="0" smtClean="0"/>
          </a:p>
          <a:p>
            <a:pPr>
              <a:buFont typeface="Arial" pitchFamily="34" charset="0"/>
              <a:buNone/>
              <a:defRPr/>
            </a:pPr>
            <a:endParaRPr lang="en-US" sz="1050" b="0" dirty="0" smtClean="0"/>
          </a:p>
          <a:p>
            <a:pPr>
              <a:defRPr/>
            </a:pPr>
            <a:endParaRPr lang="en-US" b="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d-ID" b="0" dirty="0" smtClean="0">
                <a:solidFill>
                  <a:srgbClr val="FF0000"/>
                </a:solidFill>
              </a:rPr>
              <a:t>Mengapa slide</a:t>
            </a:r>
            <a:r>
              <a:rPr lang="id-ID" b="0" baseline="0" dirty="0" smtClean="0">
                <a:solidFill>
                  <a:srgbClr val="FF0000"/>
                </a:solidFill>
              </a:rPr>
              <a:t> ini penting?</a:t>
            </a:r>
          </a:p>
          <a:p>
            <a:r>
              <a:rPr lang="id-ID" b="0" baseline="0" dirty="0" smtClean="0">
                <a:solidFill>
                  <a:srgbClr val="FF0000"/>
                </a:solidFill>
              </a:rPr>
              <a:t>Menjelaskan latar belakang pentingnya penyusunan RKS/M, sejalan dengan berbagai prakarsa kebijakan pendidikan yang bersifat mandatory maupun volunterial.</a:t>
            </a:r>
          </a:p>
          <a:p>
            <a:endParaRPr lang="id-ID" b="0" baseline="0" dirty="0" smtClean="0">
              <a:solidFill>
                <a:srgbClr val="FF0000"/>
              </a:solidFill>
            </a:endParaRPr>
          </a:p>
          <a:p>
            <a:r>
              <a:rPr lang="id-ID" b="0" baseline="0" dirty="0" smtClean="0">
                <a:solidFill>
                  <a:srgbClr val="FF0000"/>
                </a:solidFill>
              </a:rPr>
              <a:t>Inti uraian:</a:t>
            </a:r>
          </a:p>
          <a:p>
            <a:r>
              <a:rPr lang="id-ID" b="0" dirty="0" smtClean="0">
                <a:solidFill>
                  <a:srgbClr val="FF0000"/>
                </a:solidFill>
              </a:rPr>
              <a:t>Berbagai inisiatif</a:t>
            </a:r>
            <a:r>
              <a:rPr lang="id-ID" b="0" baseline="0" dirty="0" smtClean="0">
                <a:solidFill>
                  <a:srgbClr val="FF0000"/>
                </a:solidFill>
              </a:rPr>
              <a:t> program di tingkat nasional mensyaratkan sekolah/madrasah agar menyusun dokumen perencanaan dan penganggaran sekolah antara lain:</a:t>
            </a:r>
            <a:endParaRPr lang="id-ID" b="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b="0" dirty="0" smtClean="0">
                <a:solidFill>
                  <a:srgbClr val="FF0000"/>
                </a:solidFill>
              </a:rPr>
              <a:t>Program MBS </a:t>
            </a:r>
            <a:r>
              <a:rPr lang="en-US" b="0" dirty="0" err="1" smtClean="0">
                <a:solidFill>
                  <a:srgbClr val="FF0000"/>
                </a:solidFill>
              </a:rPr>
              <a:t>adalah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kebijakan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nasional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sesuai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dengan</a:t>
            </a:r>
            <a:r>
              <a:rPr lang="en-US" b="0" dirty="0" smtClean="0">
                <a:solidFill>
                  <a:srgbClr val="FF0000"/>
                </a:solidFill>
              </a:rPr>
              <a:t> PP No.</a:t>
            </a:r>
            <a:r>
              <a:rPr lang="id-ID" b="0" dirty="0" smtClean="0">
                <a:solidFill>
                  <a:srgbClr val="FF0000"/>
                </a:solidFill>
              </a:rPr>
              <a:t> </a:t>
            </a:r>
            <a:r>
              <a:rPr lang="en-US" b="0" dirty="0" smtClean="0">
                <a:solidFill>
                  <a:srgbClr val="FF0000"/>
                </a:solidFill>
              </a:rPr>
              <a:t>19 </a:t>
            </a:r>
            <a:r>
              <a:rPr lang="en-US" b="0" dirty="0" err="1" smtClean="0">
                <a:solidFill>
                  <a:srgbClr val="FF0000"/>
                </a:solidFill>
              </a:rPr>
              <a:t>tahun</a:t>
            </a:r>
            <a:r>
              <a:rPr lang="en-US" b="0" dirty="0" smtClean="0">
                <a:solidFill>
                  <a:srgbClr val="FF0000"/>
                </a:solidFill>
              </a:rPr>
              <a:t> 2007 </a:t>
            </a:r>
            <a:r>
              <a:rPr lang="en-US" b="0" dirty="0" err="1" smtClean="0">
                <a:solidFill>
                  <a:srgbClr val="FF0000"/>
                </a:solidFill>
              </a:rPr>
              <a:t>pasal</a:t>
            </a:r>
            <a:r>
              <a:rPr lang="en-US" b="0" dirty="0" smtClean="0">
                <a:solidFill>
                  <a:srgbClr val="FF0000"/>
                </a:solidFill>
              </a:rPr>
              <a:t> 49.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>
                <a:solidFill>
                  <a:srgbClr val="FF0000"/>
                </a:solidFill>
              </a:rPr>
              <a:t>Program </a:t>
            </a:r>
            <a:r>
              <a:rPr lang="en-US" b="0" dirty="0" err="1" smtClean="0">
                <a:solidFill>
                  <a:srgbClr val="FF0000"/>
                </a:solidFill>
              </a:rPr>
              <a:t>Wajar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adalah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kebijakan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nasional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sesuai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dengan</a:t>
            </a:r>
            <a:r>
              <a:rPr lang="en-US" b="0" dirty="0" smtClean="0">
                <a:solidFill>
                  <a:srgbClr val="FF0000"/>
                </a:solidFill>
              </a:rPr>
              <a:t> PP No.</a:t>
            </a:r>
            <a:r>
              <a:rPr lang="id-ID" b="0" dirty="0" smtClean="0">
                <a:solidFill>
                  <a:srgbClr val="FF0000"/>
                </a:solidFill>
              </a:rPr>
              <a:t> </a:t>
            </a:r>
            <a:r>
              <a:rPr lang="en-US" b="0" dirty="0" smtClean="0">
                <a:solidFill>
                  <a:srgbClr val="FF0000"/>
                </a:solidFill>
              </a:rPr>
              <a:t>45 </a:t>
            </a:r>
            <a:r>
              <a:rPr lang="en-US" b="0" dirty="0" err="1" smtClean="0">
                <a:solidFill>
                  <a:srgbClr val="FF0000"/>
                </a:solidFill>
              </a:rPr>
              <a:t>tahun</a:t>
            </a:r>
            <a:r>
              <a:rPr lang="en-US" b="0" dirty="0" smtClean="0">
                <a:solidFill>
                  <a:srgbClr val="FF0000"/>
                </a:solidFill>
              </a:rPr>
              <a:t> 2008 </a:t>
            </a:r>
            <a:r>
              <a:rPr lang="en-US" b="0" dirty="0" err="1" smtClean="0">
                <a:solidFill>
                  <a:srgbClr val="FF0000"/>
                </a:solidFill>
              </a:rPr>
              <a:t>pasal</a:t>
            </a:r>
            <a:r>
              <a:rPr lang="en-US" b="0" dirty="0" smtClean="0">
                <a:solidFill>
                  <a:srgbClr val="FF0000"/>
                </a:solidFill>
              </a:rPr>
              <a:t> 13 </a:t>
            </a:r>
            <a:r>
              <a:rPr lang="en-US" b="0" dirty="0" err="1" smtClean="0">
                <a:solidFill>
                  <a:srgbClr val="FF0000"/>
                </a:solidFill>
              </a:rPr>
              <a:t>poin</a:t>
            </a:r>
            <a:r>
              <a:rPr lang="en-US" b="0" dirty="0" smtClean="0">
                <a:solidFill>
                  <a:srgbClr val="FF0000"/>
                </a:solidFill>
              </a:rPr>
              <a:t> 1.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>
                <a:solidFill>
                  <a:srgbClr val="FF0000"/>
                </a:solidFill>
              </a:rPr>
              <a:t>Program BOS </a:t>
            </a:r>
            <a:r>
              <a:rPr lang="en-US" b="0" dirty="0" err="1" smtClean="0">
                <a:solidFill>
                  <a:srgbClr val="FF0000"/>
                </a:solidFill>
              </a:rPr>
              <a:t>juga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kebijakan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nasional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sesuai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dengan</a:t>
            </a:r>
            <a:r>
              <a:rPr lang="en-US" b="0" dirty="0" smtClean="0">
                <a:solidFill>
                  <a:srgbClr val="FF0000"/>
                </a:solidFill>
              </a:rPr>
              <a:t> UU No.</a:t>
            </a:r>
            <a:r>
              <a:rPr lang="id-ID" b="0" dirty="0" smtClean="0">
                <a:solidFill>
                  <a:srgbClr val="FF0000"/>
                </a:solidFill>
              </a:rPr>
              <a:t> </a:t>
            </a:r>
            <a:r>
              <a:rPr lang="en-US" b="0" dirty="0" smtClean="0">
                <a:solidFill>
                  <a:srgbClr val="FF0000"/>
                </a:solidFill>
              </a:rPr>
              <a:t>20 </a:t>
            </a:r>
            <a:r>
              <a:rPr lang="en-US" b="0" dirty="0" err="1" smtClean="0">
                <a:solidFill>
                  <a:srgbClr val="FF0000"/>
                </a:solidFill>
              </a:rPr>
              <a:t>thaun</a:t>
            </a:r>
            <a:r>
              <a:rPr lang="en-US" b="0" dirty="0" smtClean="0">
                <a:solidFill>
                  <a:srgbClr val="FF0000"/>
                </a:solidFill>
              </a:rPr>
              <a:t> 2003 </a:t>
            </a:r>
            <a:r>
              <a:rPr lang="en-US" b="0" dirty="0" err="1" smtClean="0">
                <a:solidFill>
                  <a:srgbClr val="FF0000"/>
                </a:solidFill>
              </a:rPr>
              <a:t>pasal</a:t>
            </a:r>
            <a:r>
              <a:rPr lang="en-US" b="0" dirty="0" smtClean="0">
                <a:solidFill>
                  <a:srgbClr val="FF0000"/>
                </a:solidFill>
              </a:rPr>
              <a:t> 34 </a:t>
            </a:r>
            <a:r>
              <a:rPr lang="en-US" b="0" dirty="0" err="1" smtClean="0">
                <a:solidFill>
                  <a:srgbClr val="FF0000"/>
                </a:solidFill>
              </a:rPr>
              <a:t>ayat</a:t>
            </a:r>
            <a:r>
              <a:rPr lang="en-US" b="0" dirty="0" smtClean="0">
                <a:solidFill>
                  <a:srgbClr val="FF0000"/>
                </a:solidFill>
              </a:rPr>
              <a:t> 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7446C-5486-4DE4-86F7-E14B489BCE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DRAFT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d-ID" b="0" dirty="0" smtClean="0"/>
              <a:t>Mengapa slide ini </a:t>
            </a:r>
            <a:r>
              <a:rPr lang="en-US" b="0" dirty="0" err="1" smtClean="0"/>
              <a:t>penting</a:t>
            </a:r>
            <a:r>
              <a:rPr lang="id-ID" b="0" dirty="0" smtClean="0"/>
              <a:t>?</a:t>
            </a:r>
          </a:p>
          <a:p>
            <a:r>
              <a:rPr lang="id-ID" b="0" dirty="0" smtClean="0"/>
              <a:t>Menegaskan</a:t>
            </a:r>
            <a:r>
              <a:rPr lang="id-ID" b="0" baseline="0" dirty="0" smtClean="0"/>
              <a:t> urgensi dan signifikansi yang melatarbelakangi penyusunan RKS/M dan RKT di tingkat sekolah/madrasah.</a:t>
            </a:r>
            <a:endParaRPr lang="id-ID" b="0" dirty="0" smtClean="0"/>
          </a:p>
          <a:p>
            <a:endParaRPr lang="id-ID" b="0" dirty="0" smtClean="0"/>
          </a:p>
          <a:p>
            <a:r>
              <a:rPr lang="id-ID" b="0" dirty="0" smtClean="0"/>
              <a:t>Inti uraian:</a:t>
            </a:r>
            <a:endParaRPr lang="en-US" b="0" dirty="0" smtClean="0"/>
          </a:p>
          <a:p>
            <a:r>
              <a:rPr lang="en-US" b="0" dirty="0" err="1" smtClean="0"/>
              <a:t>Sebelum</a:t>
            </a:r>
            <a:r>
              <a:rPr lang="en-US" b="0" dirty="0" smtClean="0"/>
              <a:t> </a:t>
            </a:r>
            <a:r>
              <a:rPr lang="en-US" b="0" dirty="0" err="1" smtClean="0"/>
              <a:t>ada</a:t>
            </a:r>
            <a:r>
              <a:rPr lang="en-US" b="0" dirty="0" smtClean="0"/>
              <a:t> program BOS, </a:t>
            </a:r>
            <a:r>
              <a:rPr lang="en-US" b="0" dirty="0" err="1" smtClean="0"/>
              <a:t>biaya</a:t>
            </a:r>
            <a:r>
              <a:rPr lang="en-US" b="0" dirty="0" smtClean="0"/>
              <a:t> </a:t>
            </a:r>
            <a:r>
              <a:rPr lang="en-US" b="0" dirty="0" err="1" smtClean="0"/>
              <a:t>operasional</a:t>
            </a:r>
            <a:r>
              <a:rPr lang="en-US" b="0" dirty="0" smtClean="0"/>
              <a:t> </a:t>
            </a:r>
            <a:r>
              <a:rPr lang="en-US" b="0" dirty="0" err="1" smtClean="0"/>
              <a:t>sekolah</a:t>
            </a:r>
            <a:r>
              <a:rPr lang="en-US" b="0" dirty="0" smtClean="0"/>
              <a:t>/</a:t>
            </a:r>
            <a:r>
              <a:rPr lang="en-US" b="0" dirty="0" err="1" smtClean="0"/>
              <a:t>madrasah</a:t>
            </a:r>
            <a:r>
              <a:rPr lang="en-US" b="0" dirty="0" smtClean="0"/>
              <a:t> yang </a:t>
            </a:r>
            <a:r>
              <a:rPr lang="en-US" b="0" dirty="0" err="1" smtClean="0"/>
              <a:t>diperoleh</a:t>
            </a:r>
            <a:r>
              <a:rPr lang="en-US" b="0" dirty="0" smtClean="0"/>
              <a:t> </a:t>
            </a:r>
            <a:r>
              <a:rPr lang="en-US" b="0" dirty="0" err="1" smtClean="0"/>
              <a:t>sekolah</a:t>
            </a:r>
            <a:r>
              <a:rPr lang="en-US" b="0" dirty="0" smtClean="0"/>
              <a:t>/</a:t>
            </a:r>
            <a:r>
              <a:rPr lang="en-US" b="0" dirty="0" err="1" smtClean="0"/>
              <a:t>madrasah</a:t>
            </a:r>
            <a:r>
              <a:rPr lang="en-US" b="0" dirty="0" smtClean="0"/>
              <a:t>  </a:t>
            </a:r>
            <a:r>
              <a:rPr lang="en-US" b="0" dirty="0" err="1" smtClean="0"/>
              <a:t>di</a:t>
            </a:r>
            <a:r>
              <a:rPr lang="en-US" b="0" dirty="0" smtClean="0"/>
              <a:t> </a:t>
            </a:r>
            <a:r>
              <a:rPr lang="en-US" b="0" dirty="0" err="1" smtClean="0"/>
              <a:t>bawah</a:t>
            </a:r>
            <a:r>
              <a:rPr lang="en-US" b="0" dirty="0" smtClean="0"/>
              <a:t> </a:t>
            </a:r>
            <a:r>
              <a:rPr lang="en-US" b="0" dirty="0" err="1" smtClean="0"/>
              <a:t>Rp</a:t>
            </a:r>
            <a:r>
              <a:rPr lang="id-ID" b="0" dirty="0" smtClean="0"/>
              <a:t> </a:t>
            </a:r>
            <a:r>
              <a:rPr lang="en-US" b="0" dirty="0" smtClean="0"/>
              <a:t>10 </a:t>
            </a:r>
            <a:r>
              <a:rPr lang="id-ID" b="0" dirty="0" smtClean="0"/>
              <a:t>j</a:t>
            </a:r>
            <a:r>
              <a:rPr lang="en-US" b="0" dirty="0" err="1" smtClean="0"/>
              <a:t>uta</a:t>
            </a:r>
            <a:r>
              <a:rPr lang="en-US" b="0" dirty="0" smtClean="0"/>
              <a:t> per </a:t>
            </a:r>
            <a:r>
              <a:rPr lang="en-US" b="0" dirty="0" err="1" smtClean="0"/>
              <a:t>tahun</a:t>
            </a:r>
            <a:r>
              <a:rPr lang="en-US" b="0" dirty="0" smtClean="0"/>
              <a:t>. </a:t>
            </a:r>
            <a:r>
              <a:rPr lang="en-US" b="0" dirty="0" err="1" smtClean="0"/>
              <a:t>Setelah</a:t>
            </a:r>
            <a:r>
              <a:rPr lang="en-US" b="0" dirty="0" smtClean="0"/>
              <a:t> </a:t>
            </a:r>
            <a:r>
              <a:rPr lang="en-US" b="0" dirty="0" err="1" smtClean="0"/>
              <a:t>ada</a:t>
            </a:r>
            <a:r>
              <a:rPr lang="en-US" b="0" dirty="0" smtClean="0"/>
              <a:t> program BOS, </a:t>
            </a:r>
            <a:r>
              <a:rPr lang="en-US" b="0" dirty="0" err="1" smtClean="0"/>
              <a:t>biaya</a:t>
            </a:r>
            <a:r>
              <a:rPr lang="en-US" b="0" dirty="0" smtClean="0"/>
              <a:t> </a:t>
            </a:r>
            <a:r>
              <a:rPr lang="en-US" b="0" dirty="0" err="1" smtClean="0"/>
              <a:t>oper</a:t>
            </a:r>
            <a:r>
              <a:rPr lang="id-ID" b="0" dirty="0" smtClean="0"/>
              <a:t>a</a:t>
            </a:r>
            <a:r>
              <a:rPr lang="en-US" b="0" dirty="0" err="1" smtClean="0"/>
              <a:t>sional</a:t>
            </a:r>
            <a:r>
              <a:rPr lang="en-US" b="0" dirty="0" smtClean="0"/>
              <a:t> </a:t>
            </a:r>
            <a:r>
              <a:rPr lang="en-US" b="0" dirty="0" err="1" smtClean="0"/>
              <a:t>sekolah</a:t>
            </a:r>
            <a:r>
              <a:rPr lang="en-US" b="0" dirty="0" smtClean="0"/>
              <a:t>/</a:t>
            </a:r>
            <a:r>
              <a:rPr lang="en-US" b="0" dirty="0" err="1" smtClean="0"/>
              <a:t>madrasah</a:t>
            </a:r>
            <a:r>
              <a:rPr lang="en-US" b="0" dirty="0" smtClean="0"/>
              <a:t> </a:t>
            </a:r>
            <a:r>
              <a:rPr lang="en-US" b="0" dirty="0" err="1" smtClean="0"/>
              <a:t>meningkat</a:t>
            </a:r>
            <a:r>
              <a:rPr lang="en-US" b="0" dirty="0" smtClean="0"/>
              <a:t> </a:t>
            </a:r>
            <a:r>
              <a:rPr lang="en-US" b="0" dirty="0" err="1" smtClean="0"/>
              <a:t>menjadi</a:t>
            </a:r>
            <a:r>
              <a:rPr lang="en-US" b="0" dirty="0" smtClean="0"/>
              <a:t> </a:t>
            </a:r>
            <a:r>
              <a:rPr lang="en-US" b="0" dirty="0" err="1" smtClean="0"/>
              <a:t>ratusan</a:t>
            </a:r>
            <a:r>
              <a:rPr lang="en-US" b="0" dirty="0" smtClean="0"/>
              <a:t> </a:t>
            </a:r>
            <a:r>
              <a:rPr lang="en-US" b="0" dirty="0" err="1" smtClean="0"/>
              <a:t>persen</a:t>
            </a:r>
            <a:r>
              <a:rPr lang="en-US" b="0" dirty="0" smtClean="0"/>
              <a:t> </a:t>
            </a:r>
            <a:r>
              <a:rPr lang="en-US" b="0" dirty="0" err="1" smtClean="0"/>
              <a:t>sehingga</a:t>
            </a:r>
            <a:r>
              <a:rPr lang="en-US" b="0" dirty="0" smtClean="0"/>
              <a:t> </a:t>
            </a:r>
            <a:r>
              <a:rPr lang="en-US" b="0" dirty="0" err="1" smtClean="0"/>
              <a:t>dibutuhkan</a:t>
            </a:r>
            <a:r>
              <a:rPr lang="en-US" b="0" dirty="0" smtClean="0"/>
              <a:t> </a:t>
            </a:r>
            <a:r>
              <a:rPr lang="en-US" b="0" dirty="0" err="1" smtClean="0"/>
              <a:t>keterampilan</a:t>
            </a:r>
            <a:r>
              <a:rPr lang="en-US" b="0" dirty="0" smtClean="0"/>
              <a:t> </a:t>
            </a:r>
            <a:r>
              <a:rPr lang="en-US" b="0" dirty="0" err="1" smtClean="0"/>
              <a:t>dan</a:t>
            </a:r>
            <a:r>
              <a:rPr lang="en-US" b="0" dirty="0" smtClean="0"/>
              <a:t> </a:t>
            </a:r>
            <a:r>
              <a:rPr lang="en-US" b="0" dirty="0" err="1" smtClean="0"/>
              <a:t>kebijakan</a:t>
            </a:r>
            <a:r>
              <a:rPr lang="en-US" b="0" dirty="0" smtClean="0"/>
              <a:t> </a:t>
            </a:r>
            <a:r>
              <a:rPr lang="en-US" b="0" dirty="0" err="1" smtClean="0"/>
              <a:t>dalam</a:t>
            </a:r>
            <a:r>
              <a:rPr lang="en-US" b="0" dirty="0" smtClean="0"/>
              <a:t> </a:t>
            </a:r>
            <a:r>
              <a:rPr lang="en-US" b="0" dirty="0" err="1" smtClean="0"/>
              <a:t>membelanjakan</a:t>
            </a:r>
            <a:r>
              <a:rPr lang="en-US" b="0" dirty="0" smtClean="0"/>
              <a:t> </a:t>
            </a:r>
            <a:r>
              <a:rPr lang="en-US" b="0" dirty="0" err="1" smtClean="0"/>
              <a:t>dana</a:t>
            </a:r>
            <a:r>
              <a:rPr lang="en-US" b="0" dirty="0" smtClean="0"/>
              <a:t> </a:t>
            </a:r>
            <a:r>
              <a:rPr lang="en-US" b="0" dirty="0" err="1" smtClean="0"/>
              <a:t>tersebut</a:t>
            </a:r>
            <a:r>
              <a:rPr lang="en-US" b="0" dirty="0" smtClean="0"/>
              <a:t>. </a:t>
            </a:r>
            <a:r>
              <a:rPr lang="en-US" b="0" dirty="0" err="1" smtClean="0"/>
              <a:t>Untuk</a:t>
            </a:r>
            <a:r>
              <a:rPr lang="en-US" b="0" dirty="0" smtClean="0"/>
              <a:t> </a:t>
            </a:r>
            <a:r>
              <a:rPr lang="en-US" b="0" dirty="0" err="1" smtClean="0"/>
              <a:t>itu</a:t>
            </a:r>
            <a:r>
              <a:rPr lang="en-US" b="0" dirty="0" smtClean="0"/>
              <a:t> </a:t>
            </a:r>
            <a:r>
              <a:rPr lang="en-US" b="0" dirty="0" err="1" smtClean="0"/>
              <a:t>diperlukan</a:t>
            </a:r>
            <a:r>
              <a:rPr lang="en-US" b="0" dirty="0" smtClean="0"/>
              <a:t> </a:t>
            </a:r>
            <a:r>
              <a:rPr lang="en-US" b="0" dirty="0" err="1" smtClean="0"/>
              <a:t>perencanaan</a:t>
            </a:r>
            <a:r>
              <a:rPr lang="en-US" b="0" dirty="0" smtClean="0"/>
              <a:t> yang </a:t>
            </a:r>
            <a:r>
              <a:rPr lang="en-US" b="0" dirty="0" err="1" smtClean="0"/>
              <a:t>baik</a:t>
            </a:r>
            <a:r>
              <a:rPr lang="en-US" b="0" dirty="0" smtClean="0"/>
              <a:t> </a:t>
            </a:r>
            <a:r>
              <a:rPr lang="en-US" b="0" dirty="0" err="1" smtClean="0"/>
              <a:t>dalam</a:t>
            </a:r>
            <a:r>
              <a:rPr lang="en-US" b="0" dirty="0" smtClean="0"/>
              <a:t> </a:t>
            </a:r>
            <a:r>
              <a:rPr lang="en-US" b="0" dirty="0" err="1" smtClean="0"/>
              <a:t>menentukan</a:t>
            </a:r>
            <a:r>
              <a:rPr lang="en-US" b="0" dirty="0" smtClean="0"/>
              <a:t> program/</a:t>
            </a:r>
            <a:r>
              <a:rPr lang="en-US" b="0" dirty="0" err="1" smtClean="0"/>
              <a:t>kegiatan</a:t>
            </a:r>
            <a:r>
              <a:rPr lang="en-US" b="0" dirty="0" smtClean="0"/>
              <a:t> </a:t>
            </a:r>
            <a:r>
              <a:rPr lang="en-US" b="0" dirty="0" err="1" smtClean="0"/>
              <a:t>sekolah</a:t>
            </a:r>
            <a:r>
              <a:rPr lang="en-US" b="0" dirty="0" smtClean="0"/>
              <a:t>/</a:t>
            </a:r>
            <a:r>
              <a:rPr lang="en-US" b="0" dirty="0" err="1" smtClean="0"/>
              <a:t>madrasah</a:t>
            </a:r>
            <a:r>
              <a:rPr lang="en-US" b="0" dirty="0" smtClean="0"/>
              <a:t>.</a:t>
            </a:r>
          </a:p>
          <a:p>
            <a:r>
              <a:rPr lang="en-US" b="0" dirty="0" err="1" smtClean="0"/>
              <a:t>Pengalaman</a:t>
            </a:r>
            <a:r>
              <a:rPr lang="en-US" b="0" dirty="0" smtClean="0"/>
              <a:t> </a:t>
            </a:r>
            <a:r>
              <a:rPr lang="en-US" b="0" dirty="0" err="1" smtClean="0"/>
              <a:t>di</a:t>
            </a:r>
            <a:r>
              <a:rPr lang="id-ID" b="0" dirty="0" smtClean="0"/>
              <a:t> l</a:t>
            </a:r>
            <a:r>
              <a:rPr lang="en-US" b="0" dirty="0" err="1" smtClean="0"/>
              <a:t>apangan</a:t>
            </a:r>
            <a:r>
              <a:rPr lang="en-US" b="0" dirty="0" smtClean="0"/>
              <a:t> </a:t>
            </a:r>
            <a:r>
              <a:rPr lang="en-US" b="0" dirty="0" err="1" smtClean="0"/>
              <a:t>menunjukkan</a:t>
            </a:r>
            <a:r>
              <a:rPr lang="en-US" b="0" dirty="0" smtClean="0"/>
              <a:t> </a:t>
            </a:r>
            <a:r>
              <a:rPr lang="en-US" b="0" dirty="0" err="1" smtClean="0"/>
              <a:t>bahwa</a:t>
            </a:r>
            <a:r>
              <a:rPr lang="en-US" b="0" dirty="0" smtClean="0"/>
              <a:t> </a:t>
            </a:r>
            <a:r>
              <a:rPr lang="en-US" b="0" dirty="0" err="1" smtClean="0"/>
              <a:t>banyak</a:t>
            </a:r>
            <a:r>
              <a:rPr lang="en-US" b="0" dirty="0" smtClean="0"/>
              <a:t> </a:t>
            </a:r>
            <a:r>
              <a:rPr lang="en-US" b="0" dirty="0" err="1" smtClean="0"/>
              <a:t>sekolah</a:t>
            </a:r>
            <a:r>
              <a:rPr lang="en-US" b="0" dirty="0" smtClean="0"/>
              <a:t>/</a:t>
            </a:r>
            <a:r>
              <a:rPr lang="en-US" b="0" dirty="0" err="1" smtClean="0"/>
              <a:t>madrasah</a:t>
            </a:r>
            <a:r>
              <a:rPr lang="en-US" b="0" dirty="0" smtClean="0"/>
              <a:t> yang </a:t>
            </a:r>
            <a:r>
              <a:rPr lang="en-US" b="0" dirty="0" err="1" smtClean="0"/>
              <a:t>belum</a:t>
            </a:r>
            <a:r>
              <a:rPr lang="en-US" b="0" dirty="0" smtClean="0"/>
              <a:t> </a:t>
            </a:r>
            <a:r>
              <a:rPr lang="en-US" b="0" dirty="0" err="1" smtClean="0"/>
              <a:t>memiliki</a:t>
            </a:r>
            <a:r>
              <a:rPr lang="en-US" b="0" dirty="0" smtClean="0"/>
              <a:t> </a:t>
            </a:r>
            <a:r>
              <a:rPr lang="en-US" b="0" dirty="0" err="1" smtClean="0"/>
              <a:t>perencanaan</a:t>
            </a:r>
            <a:r>
              <a:rPr lang="en-US" b="0" dirty="0" smtClean="0"/>
              <a:t> </a:t>
            </a:r>
            <a:r>
              <a:rPr lang="en-US" b="0" dirty="0" err="1" smtClean="0"/>
              <a:t>sekolah</a:t>
            </a:r>
            <a:r>
              <a:rPr lang="en-US" b="0" dirty="0" smtClean="0"/>
              <a:t>/</a:t>
            </a:r>
            <a:r>
              <a:rPr lang="id-ID" b="0" dirty="0" smtClean="0"/>
              <a:t> </a:t>
            </a:r>
            <a:r>
              <a:rPr lang="en-US" b="0" dirty="0" err="1" smtClean="0"/>
              <a:t>madrasah</a:t>
            </a:r>
            <a:r>
              <a:rPr lang="en-US" b="0" dirty="0" smtClean="0"/>
              <a:t> (RKS/M). </a:t>
            </a:r>
            <a:r>
              <a:rPr lang="en-US" b="0" dirty="0" err="1" smtClean="0"/>
              <a:t>Banyak</a:t>
            </a:r>
            <a:r>
              <a:rPr lang="en-US" b="0" dirty="0" smtClean="0"/>
              <a:t> </a:t>
            </a:r>
            <a:r>
              <a:rPr lang="en-US" b="0" dirty="0" err="1" smtClean="0"/>
              <a:t>sekolah</a:t>
            </a:r>
            <a:r>
              <a:rPr lang="en-US" b="0" dirty="0" smtClean="0"/>
              <a:t>/</a:t>
            </a:r>
            <a:r>
              <a:rPr lang="en-US" b="0" dirty="0" err="1" smtClean="0"/>
              <a:t>madrasah</a:t>
            </a:r>
            <a:r>
              <a:rPr lang="en-US" b="0" dirty="0" smtClean="0"/>
              <a:t> yang </a:t>
            </a:r>
            <a:r>
              <a:rPr lang="en-US" b="0" dirty="0" err="1" smtClean="0"/>
              <a:t>memiliki</a:t>
            </a:r>
            <a:r>
              <a:rPr lang="en-US" b="0" dirty="0" smtClean="0"/>
              <a:t> RKS/M </a:t>
            </a:r>
            <a:r>
              <a:rPr lang="en-US" b="0" dirty="0" err="1" smtClean="0"/>
              <a:t>tapi</a:t>
            </a:r>
            <a:r>
              <a:rPr lang="en-US" b="0" dirty="0" smtClean="0"/>
              <a:t> </a:t>
            </a:r>
            <a:r>
              <a:rPr lang="en-US" b="0" dirty="0" err="1" smtClean="0"/>
              <a:t>kegiatan</a:t>
            </a:r>
            <a:r>
              <a:rPr lang="en-US" b="0" dirty="0" smtClean="0"/>
              <a:t> BOS yang </a:t>
            </a:r>
            <a:r>
              <a:rPr lang="en-US" b="0" dirty="0" err="1" smtClean="0"/>
              <a:t>dilaksanakan</a:t>
            </a:r>
            <a:r>
              <a:rPr lang="en-US" b="0" dirty="0" smtClean="0"/>
              <a:t> </a:t>
            </a:r>
            <a:r>
              <a:rPr lang="en-US" b="0" dirty="0" err="1" smtClean="0"/>
              <a:t>belum</a:t>
            </a:r>
            <a:r>
              <a:rPr lang="en-US" b="0" dirty="0" smtClean="0"/>
              <a:t> </a:t>
            </a:r>
            <a:r>
              <a:rPr lang="en-US" b="0" dirty="0" err="1" smtClean="0"/>
              <a:t>didasarkan</a:t>
            </a:r>
            <a:r>
              <a:rPr lang="en-US" b="0" dirty="0" smtClean="0"/>
              <a:t> </a:t>
            </a:r>
            <a:r>
              <a:rPr lang="en-US" b="0" dirty="0" err="1" smtClean="0"/>
              <a:t>pada</a:t>
            </a:r>
            <a:r>
              <a:rPr lang="en-US" b="0" dirty="0" smtClean="0"/>
              <a:t> RKS/M </a:t>
            </a:r>
            <a:r>
              <a:rPr lang="en-US" b="0" dirty="0" err="1" smtClean="0"/>
              <a:t>tersebut</a:t>
            </a:r>
            <a:r>
              <a:rPr lang="en-US" b="0" dirty="0" smtClean="0"/>
              <a:t>.</a:t>
            </a:r>
          </a:p>
          <a:p>
            <a:r>
              <a:rPr lang="en-US" b="0" dirty="0" err="1" smtClean="0"/>
              <a:t>Saat</a:t>
            </a:r>
            <a:r>
              <a:rPr lang="en-US" b="0" dirty="0" smtClean="0"/>
              <a:t> </a:t>
            </a:r>
            <a:r>
              <a:rPr lang="en-US" b="0" dirty="0" err="1" smtClean="0"/>
              <a:t>ini</a:t>
            </a:r>
            <a:r>
              <a:rPr lang="en-US" b="0" dirty="0" smtClean="0"/>
              <a:t> </a:t>
            </a:r>
            <a:r>
              <a:rPr lang="en-US" b="0" dirty="0" err="1" smtClean="0"/>
              <a:t>dituntut</a:t>
            </a:r>
            <a:r>
              <a:rPr lang="en-US" b="0" dirty="0" smtClean="0"/>
              <a:t> </a:t>
            </a:r>
            <a:r>
              <a:rPr lang="en-US" b="0" dirty="0" err="1" smtClean="0"/>
              <a:t>seluruh</a:t>
            </a:r>
            <a:r>
              <a:rPr lang="en-US" b="0" dirty="0" smtClean="0"/>
              <a:t> </a:t>
            </a:r>
            <a:r>
              <a:rPr lang="en-US" b="0" dirty="0" err="1" smtClean="0"/>
              <a:t>kegiatan</a:t>
            </a:r>
            <a:r>
              <a:rPr lang="en-US" b="0" dirty="0" smtClean="0"/>
              <a:t> BOS </a:t>
            </a:r>
            <a:r>
              <a:rPr lang="en-US" b="0" dirty="0" err="1" smtClean="0"/>
              <a:t>harus</a:t>
            </a:r>
            <a:r>
              <a:rPr lang="en-US" b="0" dirty="0" smtClean="0"/>
              <a:t> </a:t>
            </a:r>
            <a:r>
              <a:rPr lang="en-US" b="0" dirty="0" err="1" smtClean="0"/>
              <a:t>berbasis</a:t>
            </a:r>
            <a:r>
              <a:rPr lang="en-US" b="0" dirty="0" smtClean="0"/>
              <a:t> RKS/M.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7446C-5486-4DE4-86F7-E14B489BCE8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DRAFT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d-ID" b="0" dirty="0" smtClean="0"/>
              <a:t>Mengapa</a:t>
            </a:r>
            <a:r>
              <a:rPr lang="id-ID" b="0" baseline="0" dirty="0" smtClean="0"/>
              <a:t> slide ini penting?</a:t>
            </a:r>
          </a:p>
          <a:p>
            <a:r>
              <a:rPr lang="id-ID" b="0" baseline="0" dirty="0" smtClean="0"/>
              <a:t>Menjelaskan pengertian dan konsep operasional RKS/M menurut perspektif legal.</a:t>
            </a:r>
          </a:p>
          <a:p>
            <a:endParaRPr lang="id-ID" b="0" baseline="0" dirty="0" smtClean="0"/>
          </a:p>
          <a:p>
            <a:r>
              <a:rPr lang="id-ID" b="0" baseline="0" dirty="0" smtClean="0"/>
              <a:t>Inti uraian: </a:t>
            </a:r>
          </a:p>
          <a:p>
            <a:r>
              <a:rPr lang="id-ID" b="0" dirty="0" smtClean="0"/>
              <a:t>Pelatih menjelaskan</a:t>
            </a:r>
            <a:r>
              <a:rPr lang="id-ID" b="0" baseline="0" dirty="0" smtClean="0"/>
              <a:t> kepada peserta tentang RKS menggunakan perspektif penting:</a:t>
            </a:r>
          </a:p>
          <a:p>
            <a:r>
              <a:rPr lang="id-ID" b="0" baseline="0" dirty="0" smtClean="0"/>
              <a:t>Input  = kebijakan, sumber daya. </a:t>
            </a:r>
          </a:p>
          <a:p>
            <a:r>
              <a:rPr lang="id-ID" b="0" baseline="0" dirty="0" smtClean="0"/>
              <a:t>Proses = penyusunan program strategis, prioritisasi dan kelangkaan sumber daya.</a:t>
            </a:r>
          </a:p>
          <a:p>
            <a:r>
              <a:rPr lang="id-ID" b="0" baseline="0" dirty="0" smtClean="0"/>
              <a:t>Otput  = dokumen yang dapat dijadikan acuan dan manajemen sekolah/madrasah.</a:t>
            </a:r>
            <a:endParaRPr lang="id-ID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7446C-5486-4DE4-86F7-E14B489BCE8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DRAFT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d-ID" b="0" dirty="0" smtClean="0"/>
              <a:t>Mengapa</a:t>
            </a:r>
            <a:r>
              <a:rPr lang="id-ID" b="0" baseline="0" dirty="0" smtClean="0"/>
              <a:t> slide ini penting?</a:t>
            </a:r>
            <a:r>
              <a:rPr lang="en-US" b="0" dirty="0" smtClean="0"/>
              <a:t> </a:t>
            </a:r>
            <a:endParaRPr lang="id-ID" b="0" dirty="0" smtClean="0"/>
          </a:p>
          <a:p>
            <a:r>
              <a:rPr lang="id-ID" b="0" dirty="0" smtClean="0"/>
              <a:t>Menegaskan</a:t>
            </a:r>
            <a:r>
              <a:rPr lang="id-ID" b="0" baseline="0" dirty="0" smtClean="0"/>
              <a:t> tujuan-tujuan penting yang akan dicapai melalui penyusunan RKS/M, baik dalam secara langsung maupun tidak langsung. </a:t>
            </a:r>
            <a:endParaRPr lang="id-ID" b="0" dirty="0" smtClean="0"/>
          </a:p>
          <a:p>
            <a:endParaRPr lang="id-ID" b="0" dirty="0" smtClean="0"/>
          </a:p>
          <a:p>
            <a:r>
              <a:rPr lang="id-ID" b="0" dirty="0" smtClean="0"/>
              <a:t>Inti uraian:</a:t>
            </a:r>
          </a:p>
          <a:p>
            <a:r>
              <a:rPr lang="id-ID" b="0" dirty="0" smtClean="0"/>
              <a:t>Secara</a:t>
            </a:r>
            <a:r>
              <a:rPr lang="id-ID" b="0" baseline="0" dirty="0" smtClean="0"/>
              <a:t> normatif terdapat 6 (enam) tujuan penting yang hendak dicapai melalui penyusunan RKS/M oleh sekolah/madrasah. Pelatih meguraikan satu per satu tujuan tersebut sesuai dengan nomor urut dalam power poin tayangan.</a:t>
            </a:r>
          </a:p>
          <a:p>
            <a:r>
              <a:rPr lang="id-ID" b="0" baseline="0" dirty="0" smtClean="0"/>
              <a:t>Mis. poin pertama, dijelaskan bahwa dalam RKS/M terdapat rangkaian program dan kegiatan yang disusun untuk mencapai tujuan dan sasaran sekolah/madrasah. Demikian pula untuk poin lainnya.</a:t>
            </a:r>
          </a:p>
          <a:p>
            <a:r>
              <a:rPr lang="id-ID" b="0" baseline="0" dirty="0" smtClean="0"/>
              <a:t> </a:t>
            </a:r>
            <a:endParaRPr lang="id-ID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7446C-5486-4DE4-86F7-E14B489BCE8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DRAFT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d-ID" b="0" dirty="0" smtClean="0"/>
              <a:t>Mengapa</a:t>
            </a:r>
            <a:r>
              <a:rPr lang="id-ID" b="0" baseline="0" dirty="0" smtClean="0"/>
              <a:t> slide ini penting?</a:t>
            </a:r>
            <a:r>
              <a:rPr lang="en-US" b="0" dirty="0" smtClean="0"/>
              <a:t> </a:t>
            </a:r>
            <a:endParaRPr lang="id-ID" b="0" dirty="0" smtClean="0"/>
          </a:p>
          <a:p>
            <a:r>
              <a:rPr lang="id-ID" b="0" dirty="0" smtClean="0"/>
              <a:t>Menegaskan</a:t>
            </a:r>
            <a:r>
              <a:rPr lang="id-ID" b="0" baseline="0" dirty="0" smtClean="0"/>
              <a:t> tujuan-tujuan penting yang akan dicapai melalui penyusunan RKS/M, baik dalam secara langsung maupun tidak langsung. </a:t>
            </a:r>
            <a:endParaRPr lang="id-ID" b="0" dirty="0" smtClean="0"/>
          </a:p>
          <a:p>
            <a:endParaRPr lang="id-ID" b="0" dirty="0" smtClean="0"/>
          </a:p>
          <a:p>
            <a:r>
              <a:rPr lang="id-ID" b="0" dirty="0" smtClean="0"/>
              <a:t>Inti uraian:</a:t>
            </a:r>
          </a:p>
          <a:p>
            <a:r>
              <a:rPr lang="id-ID" b="0" dirty="0" smtClean="0"/>
              <a:t>Secara</a:t>
            </a:r>
            <a:r>
              <a:rPr lang="id-ID" b="0" baseline="0" dirty="0" smtClean="0"/>
              <a:t> normatif terdapat 6 (enam) tujuan penting yang hendak dicapai melalui penyusunan RKS/M oleh sekolah/madrasah. Pelatih meguraikan satu per satu tujuan tersebut sesuai dengan nomor urut dalam power poin tayangan.</a:t>
            </a:r>
          </a:p>
          <a:p>
            <a:r>
              <a:rPr lang="id-ID" b="0" baseline="0" dirty="0" smtClean="0"/>
              <a:t>Mis. poin pertama, dijelaskan bahwa dalam RKS/M terdapat rangkaian program dan kegiatan yang disusun untuk mencapai tujuan dan sasaran sekolah/madrasah. Demikian pula untuk poin lainnya.</a:t>
            </a:r>
          </a:p>
          <a:p>
            <a:r>
              <a:rPr lang="id-ID" b="0" baseline="0" dirty="0" smtClean="0"/>
              <a:t> </a:t>
            </a:r>
            <a:endParaRPr lang="id-ID" b="0" dirty="0" smtClean="0"/>
          </a:p>
          <a:p>
            <a:endParaRPr lang="id-ID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7446C-5486-4DE4-86F7-E14B489BCE8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DRAFT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id-ID" b="0" dirty="0" smtClean="0">
                <a:cs typeface="Times New Roman" pitchFamily="18" charset="0"/>
              </a:rPr>
              <a:t>Mengapa slide ini penting?</a:t>
            </a:r>
          </a:p>
          <a:p>
            <a:pPr>
              <a:buFont typeface="Wingdings" pitchFamily="2" charset="2"/>
              <a:buNone/>
            </a:pPr>
            <a:r>
              <a:rPr lang="id-ID" b="0" dirty="0" smtClean="0">
                <a:cs typeface="Times New Roman" pitchFamily="18" charset="0"/>
              </a:rPr>
              <a:t>Memberikan</a:t>
            </a:r>
            <a:r>
              <a:rPr lang="id-ID" b="0" baseline="0" dirty="0" smtClean="0">
                <a:cs typeface="Times New Roman" pitchFamily="18" charset="0"/>
              </a:rPr>
              <a:t> orientasi acuan Undang-Undang dan Peraturan Pemerintah dalam penyusunan RKS/M.</a:t>
            </a:r>
            <a:endParaRPr lang="id-ID" b="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id-ID" b="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id-ID" b="0" dirty="0" smtClean="0">
                <a:cs typeface="Times New Roman" pitchFamily="18" charset="0"/>
              </a:rPr>
              <a:t>Inti uraian:</a:t>
            </a:r>
            <a:endParaRPr lang="fi-FI" b="0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id-ID" sz="1200" b="0" i="1" dirty="0" smtClean="0"/>
              <a:t>UU No. 20/2003 </a:t>
            </a:r>
            <a:r>
              <a:rPr lang="en-US" sz="1200" b="0" i="1" dirty="0" err="1" smtClean="0"/>
              <a:t>Pasal</a:t>
            </a:r>
            <a:r>
              <a:rPr lang="en-US" sz="1200" b="0" i="1" dirty="0" smtClean="0"/>
              <a:t> 51 </a:t>
            </a:r>
            <a:r>
              <a:rPr lang="en-US" sz="1200" b="0" i="1" dirty="0" err="1" smtClean="0"/>
              <a:t>Ayat</a:t>
            </a:r>
            <a:r>
              <a:rPr lang="en-US" sz="1200" b="0" i="1" dirty="0" smtClean="0"/>
              <a:t> 1: </a:t>
            </a:r>
            <a:r>
              <a:rPr lang="id-ID" sz="1200" b="0" i="1" dirty="0" smtClean="0"/>
              <a:t>“</a:t>
            </a:r>
            <a:r>
              <a:rPr lang="en-US" sz="1200" b="0" i="1" dirty="0" err="1" smtClean="0"/>
              <a:t>Pengelolaan</a:t>
            </a:r>
            <a:r>
              <a:rPr lang="en-US" sz="1200" b="0" i="1" dirty="0" smtClean="0"/>
              <a:t> </a:t>
            </a:r>
            <a:r>
              <a:rPr lang="en-US" sz="1200" b="0" i="1" dirty="0" err="1" smtClean="0"/>
              <a:t>satuan</a:t>
            </a:r>
            <a:r>
              <a:rPr lang="en-US" sz="1200" b="0" i="1" dirty="0" smtClean="0"/>
              <a:t> </a:t>
            </a:r>
            <a:r>
              <a:rPr lang="en-US" sz="1200" b="0" i="1" dirty="0" err="1" smtClean="0"/>
              <a:t>pendidikan</a:t>
            </a:r>
            <a:r>
              <a:rPr lang="en-US" sz="1200" b="0" i="1" dirty="0" smtClean="0"/>
              <a:t> </a:t>
            </a:r>
            <a:r>
              <a:rPr lang="en-US" sz="1200" b="0" i="1" dirty="0" err="1" smtClean="0"/>
              <a:t>anak</a:t>
            </a:r>
            <a:r>
              <a:rPr lang="en-US" sz="1200" b="0" i="1" dirty="0" smtClean="0"/>
              <a:t> </a:t>
            </a:r>
            <a:r>
              <a:rPr lang="en-US" sz="1200" b="0" i="1" dirty="0" err="1" smtClean="0"/>
              <a:t>usia</a:t>
            </a:r>
            <a:r>
              <a:rPr lang="en-US" sz="1200" b="0" i="1" dirty="0" smtClean="0"/>
              <a:t> </a:t>
            </a:r>
            <a:r>
              <a:rPr lang="en-US" sz="1200" b="0" i="1" dirty="0" err="1" smtClean="0"/>
              <a:t>dini</a:t>
            </a:r>
            <a:r>
              <a:rPr lang="en-US" sz="1200" b="0" i="1" dirty="0" smtClean="0"/>
              <a:t>, </a:t>
            </a:r>
            <a:r>
              <a:rPr lang="en-US" sz="1200" b="0" i="1" dirty="0" err="1" smtClean="0"/>
              <a:t>pendidikan</a:t>
            </a:r>
            <a:r>
              <a:rPr lang="en-US" sz="1200" b="0" i="1" dirty="0" smtClean="0"/>
              <a:t> </a:t>
            </a:r>
            <a:r>
              <a:rPr lang="en-US" sz="1200" b="0" i="1" dirty="0" err="1" smtClean="0"/>
              <a:t>dasar</a:t>
            </a:r>
            <a:r>
              <a:rPr lang="en-US" sz="1200" b="0" i="1" dirty="0" smtClean="0"/>
              <a:t>, </a:t>
            </a:r>
            <a:r>
              <a:rPr lang="en-US" sz="1200" b="0" i="1" dirty="0" err="1" smtClean="0"/>
              <a:t>dan</a:t>
            </a:r>
            <a:r>
              <a:rPr lang="en-US" sz="1200" b="0" i="1" dirty="0" smtClean="0"/>
              <a:t> </a:t>
            </a:r>
            <a:r>
              <a:rPr lang="en-US" sz="1200" b="0" i="1" dirty="0" err="1" smtClean="0"/>
              <a:t>pendidikan</a:t>
            </a:r>
            <a:r>
              <a:rPr lang="en-US" sz="1200" b="0" i="1" dirty="0" smtClean="0"/>
              <a:t> </a:t>
            </a:r>
            <a:r>
              <a:rPr lang="en-US" sz="1200" b="0" i="1" dirty="0" err="1" smtClean="0"/>
              <a:t>menengah</a:t>
            </a:r>
            <a:r>
              <a:rPr lang="en-US" sz="1200" b="0" i="1" dirty="0" smtClean="0"/>
              <a:t> </a:t>
            </a:r>
            <a:r>
              <a:rPr lang="en-US" sz="1200" b="0" i="1" dirty="0" err="1" smtClean="0"/>
              <a:t>dilaksanakan</a:t>
            </a:r>
            <a:r>
              <a:rPr lang="en-US" sz="1200" b="0" i="1" dirty="0" smtClean="0"/>
              <a:t> </a:t>
            </a:r>
            <a:r>
              <a:rPr lang="en-US" sz="1200" b="0" i="1" dirty="0" err="1" smtClean="0"/>
              <a:t>berdasarkan</a:t>
            </a:r>
            <a:r>
              <a:rPr lang="en-US" sz="1200" b="0" i="1" dirty="0" smtClean="0"/>
              <a:t> </a:t>
            </a:r>
            <a:r>
              <a:rPr lang="en-US" sz="1200" b="0" i="1" dirty="0" err="1" smtClean="0"/>
              <a:t>standar</a:t>
            </a:r>
            <a:r>
              <a:rPr lang="en-US" sz="1200" b="0" i="1" dirty="0" smtClean="0"/>
              <a:t> </a:t>
            </a:r>
            <a:r>
              <a:rPr lang="en-US" sz="1200" b="0" i="1" dirty="0" err="1" smtClean="0"/>
              <a:t>pelayanan</a:t>
            </a:r>
            <a:r>
              <a:rPr lang="en-US" sz="1200" b="0" i="1" dirty="0" smtClean="0"/>
              <a:t> minimal </a:t>
            </a:r>
            <a:r>
              <a:rPr lang="en-US" sz="1200" b="0" i="1" dirty="0" err="1" smtClean="0"/>
              <a:t>dengan</a:t>
            </a:r>
            <a:r>
              <a:rPr lang="en-US" sz="1200" b="0" i="1" dirty="0" smtClean="0"/>
              <a:t> </a:t>
            </a:r>
            <a:r>
              <a:rPr lang="en-US" sz="1200" b="0" i="1" dirty="0" err="1" smtClean="0"/>
              <a:t>prinsip</a:t>
            </a:r>
            <a:r>
              <a:rPr lang="en-US" sz="1200" b="0" i="1" dirty="0" smtClean="0"/>
              <a:t> </a:t>
            </a:r>
            <a:r>
              <a:rPr lang="en-US" sz="1200" b="0" i="1" dirty="0" err="1" smtClean="0"/>
              <a:t>manajemen</a:t>
            </a:r>
            <a:r>
              <a:rPr lang="en-US" sz="1200" b="0" i="1" dirty="0" smtClean="0"/>
              <a:t> </a:t>
            </a:r>
            <a:r>
              <a:rPr lang="en-US" sz="1200" b="0" i="1" dirty="0" err="1" smtClean="0"/>
              <a:t>berbasis</a:t>
            </a:r>
            <a:r>
              <a:rPr lang="en-US" sz="1200" b="0" i="1" dirty="0" smtClean="0"/>
              <a:t> </a:t>
            </a:r>
            <a:r>
              <a:rPr lang="en-US" sz="1200" b="0" i="1" dirty="0" err="1" smtClean="0"/>
              <a:t>sekolah</a:t>
            </a:r>
            <a:r>
              <a:rPr lang="en-US" sz="1200" b="0" i="1" dirty="0" smtClean="0"/>
              <a:t>/</a:t>
            </a:r>
            <a:r>
              <a:rPr lang="en-US" sz="1200" b="0" i="1" dirty="0" err="1" smtClean="0"/>
              <a:t>madrasah</a:t>
            </a:r>
            <a:r>
              <a:rPr lang="id-ID" sz="1200" b="0" i="1" dirty="0" smtClean="0"/>
              <a:t>”</a:t>
            </a:r>
            <a:r>
              <a:rPr lang="en-US" sz="1200" b="0" i="1" dirty="0" smtClean="0"/>
              <a:t>.</a:t>
            </a:r>
            <a:endParaRPr lang="id-ID" sz="1200" b="0" i="1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d-ID" sz="1200" b="0" i="1" dirty="0" smtClean="0">
                <a:cs typeface="Times New Roman" pitchFamily="18" charset="0"/>
              </a:rPr>
              <a:t> UU No.</a:t>
            </a:r>
            <a:r>
              <a:rPr lang="id-ID" sz="1200" b="0" i="1" baseline="0" dirty="0" smtClean="0">
                <a:cs typeface="Times New Roman" pitchFamily="18" charset="0"/>
              </a:rPr>
              <a:t> </a:t>
            </a:r>
            <a:r>
              <a:rPr lang="pt-BR" sz="1200" b="0" i="1" dirty="0" smtClean="0">
                <a:cs typeface="Times New Roman" pitchFamily="18" charset="0"/>
              </a:rPr>
              <a:t>Pasal 53, ayat 1</a:t>
            </a:r>
            <a:r>
              <a:rPr lang="id-ID" sz="1200" b="0" i="1" dirty="0" smtClean="0">
                <a:cs typeface="Times New Roman" pitchFamily="18" charset="0"/>
              </a:rPr>
              <a:t>: “...</a:t>
            </a:r>
            <a:r>
              <a:rPr lang="pt-BR" sz="1200" b="0" i="1" dirty="0" smtClean="0">
                <a:cs typeface="Times New Roman" pitchFamily="18" charset="0"/>
              </a:rPr>
              <a:t>bahwa setiap satuan pendidikan dikelola atas dasar rencana kerja tahunan yang merupakan penjabaran rinci dari rencana kerja jangka menengah satuan pendidikan yang meliputi masa 4 (empat) tahun</a:t>
            </a:r>
            <a:r>
              <a:rPr lang="id-ID" sz="1200" b="0" i="1" dirty="0" smtClean="0">
                <a:cs typeface="Times New Roman" pitchFamily="18" charset="0"/>
              </a:rPr>
              <a:t>”</a:t>
            </a:r>
            <a:r>
              <a:rPr lang="pt-BR" sz="1200" b="0" i="1" dirty="0" smtClean="0">
                <a:cs typeface="Times New Roman" pitchFamily="18" charset="0"/>
              </a:rPr>
              <a:t>.</a:t>
            </a:r>
            <a:endParaRPr lang="id-ID" sz="1200" b="0" i="1" dirty="0" smtClean="0">
              <a:cs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d-ID" sz="1200" b="0" i="1" dirty="0" smtClean="0">
                <a:cs typeface="Times New Roman" pitchFamily="18" charset="0"/>
              </a:rPr>
              <a:t>PP No.17 /2010 Pasal 51:</a:t>
            </a:r>
            <a:r>
              <a:rPr lang="id-ID" sz="1200" b="0" i="1" baseline="0" dirty="0" smtClean="0">
                <a:cs typeface="Times New Roman" pitchFamily="18" charset="0"/>
              </a:rPr>
              <a:t> “......</a:t>
            </a:r>
            <a:r>
              <a:rPr lang="pt-BR" sz="2400" b="0" dirty="0" smtClean="0">
                <a:solidFill>
                  <a:schemeClr val="tx1"/>
                </a:solidFill>
                <a:latin typeface="Comic Sans MS" pitchFamily="66" charset="0"/>
              </a:rPr>
              <a:t> Kebijakan</a:t>
            </a:r>
            <a:r>
              <a:rPr lang="id-ID" sz="2400" b="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pt-BR" sz="2400" b="0" dirty="0" smtClean="0">
                <a:solidFill>
                  <a:schemeClr val="tx1"/>
                </a:solidFill>
                <a:latin typeface="Comic Sans MS" pitchFamily="66" charset="0"/>
              </a:rPr>
              <a:t>pendidikan sebagaimana dimaksud pada ayat (1) oleh satuan pendidikan anak usia dini, satuan pendidikan dasar, dan satuan pendidikan menengah dituangkan dalam: </a:t>
            </a:r>
          </a:p>
          <a:p>
            <a:pPr marL="900113" lvl="0" indent="-368300" algn="l" eaLnBrk="1" fontAlgn="auto" hangingPunct="1">
              <a:spcAft>
                <a:spcPts val="0"/>
              </a:spcAft>
              <a:buAutoNum type="alphaLcPeriod"/>
              <a:defRPr/>
            </a:pPr>
            <a:r>
              <a:rPr lang="pt-BR" sz="2400" b="0" dirty="0" smtClean="0">
                <a:solidFill>
                  <a:schemeClr val="tx1"/>
                </a:solidFill>
                <a:latin typeface="Comic Sans MS" pitchFamily="66" charset="0"/>
              </a:rPr>
              <a:t>rencana kerja tahunan satuan pendidikan; </a:t>
            </a:r>
          </a:p>
          <a:p>
            <a:pPr marL="900113" indent="-368300" algn="l" eaLnBrk="1" fontAlgn="auto" hangingPunct="1">
              <a:spcAft>
                <a:spcPts val="0"/>
              </a:spcAft>
              <a:buAutoNum type="alphaLcPeriod"/>
              <a:defRPr/>
            </a:pPr>
            <a:r>
              <a:rPr lang="pt-BR" sz="2400" b="0" dirty="0" smtClean="0">
                <a:solidFill>
                  <a:schemeClr val="tx1"/>
                </a:solidFill>
                <a:latin typeface="Comic Sans MS" pitchFamily="66" charset="0"/>
              </a:rPr>
              <a:t>anggaran pendapatan dan belanja tahunan satuan pendidikan; </a:t>
            </a:r>
            <a:endParaRPr lang="id-ID" sz="2400" b="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900113" indent="-368300" algn="l" eaLnBrk="1" fontAlgn="auto" hangingPunct="1">
              <a:spcAft>
                <a:spcPts val="0"/>
              </a:spcAft>
              <a:buAutoNum type="alphaLcPeriod"/>
              <a:defRPr/>
            </a:pPr>
            <a:r>
              <a:rPr lang="pt-BR" sz="2400" b="0" dirty="0" smtClean="0">
                <a:solidFill>
                  <a:schemeClr val="tx1"/>
                </a:solidFill>
                <a:latin typeface="Comic Sans MS" pitchFamily="66" charset="0"/>
              </a:rPr>
              <a:t>peratuan satuan atau program pendidikan.</a:t>
            </a:r>
            <a:endParaRPr lang="id-ID" sz="2400" b="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d-ID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Times New Roman" pitchFamily="18" charset="0"/>
              </a:rPr>
              <a:t>Permendiknas No. 19/2007  Menyatakan bahwa Sekolah/Madrasah wajib membuta:</a:t>
            </a:r>
            <a:endParaRPr lang="en-US" sz="1200" b="0" i="1" kern="1200" dirty="0" smtClean="0">
              <a:solidFill>
                <a:schemeClr val="tx1"/>
              </a:solidFill>
              <a:latin typeface="+mn-lt"/>
              <a:ea typeface="+mn-ea"/>
              <a:cs typeface="Times New Roman" pitchFamily="18" charset="0"/>
            </a:endParaRPr>
          </a:p>
          <a:p>
            <a:pPr marL="347663" lvl="0" indent="-273050" algn="l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pt-BR" sz="2200" b="0" dirty="0" smtClean="0">
                <a:solidFill>
                  <a:schemeClr val="tx1"/>
                </a:solidFill>
                <a:latin typeface="Comic Sans MS" pitchFamily="66" charset="0"/>
              </a:rPr>
              <a:t>Rencana Kerja Jangka Menengah (RKJM) yang menggambarkan tujuan yang akan dicapai dalam kurun waktu </a:t>
            </a:r>
            <a:r>
              <a:rPr lang="id-ID" sz="2200" b="0" dirty="0" smtClean="0">
                <a:solidFill>
                  <a:schemeClr val="tx1"/>
                </a:solidFill>
                <a:latin typeface="Comic Sans MS" pitchFamily="66" charset="0"/>
              </a:rPr>
              <a:t>empat</a:t>
            </a:r>
            <a:r>
              <a:rPr lang="pt-BR" sz="2200" b="0" dirty="0" smtClean="0">
                <a:solidFill>
                  <a:schemeClr val="tx1"/>
                </a:solidFill>
                <a:latin typeface="Comic Sans MS" pitchFamily="66" charset="0"/>
              </a:rPr>
              <a:t> tahun yang berkaitan dengan mutu lulusan yang ingin dicapai dan perbaikan komponen yang mendukung peningkatan mutu lulusan</a:t>
            </a:r>
            <a:r>
              <a:rPr lang="id-ID" sz="2200" b="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en-US" sz="2200" b="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347663" lvl="0" indent="-273050" algn="l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pt-BR" sz="2200" b="0" dirty="0" smtClean="0">
                <a:solidFill>
                  <a:schemeClr val="tx1"/>
                </a:solidFill>
                <a:latin typeface="Comic Sans MS" pitchFamily="66" charset="0"/>
              </a:rPr>
              <a:t>Rencana Kerja Tahunan (RKT) yang dinyatakan dalam Rencana Kegiatan dan Anggaran Sekolah (RKAS) dilaksanakan berdasarkan Rencana Kerja Jangka Menengah.</a:t>
            </a:r>
            <a:r>
              <a:rPr lang="id-ID" b="0" dirty="0" smtClean="0"/>
              <a:t> 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311F0B-F76A-4641-8B8B-810CB7CDBD2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DRAFT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id-ID" b="0" dirty="0" smtClean="0"/>
              <a:t>Mengapa slide ini penting?</a:t>
            </a:r>
          </a:p>
          <a:p>
            <a:r>
              <a:rPr lang="id-ID" b="0" dirty="0" smtClean="0"/>
              <a:t>Prinsip penyusunan RKS/M</a:t>
            </a:r>
            <a:r>
              <a:rPr lang="id-ID" b="0" baseline="0" dirty="0" smtClean="0"/>
              <a:t> merupakan landasan filosofi  tentang arah, proses, acuan kebijakan agar dokumen RKS/M yang dihasilkan bersifat komprehensif sesuai dengan harapan pemangku kepentingan.</a:t>
            </a:r>
          </a:p>
          <a:p>
            <a:endParaRPr lang="id-ID" b="0" baseline="0" dirty="0" smtClean="0"/>
          </a:p>
          <a:p>
            <a:r>
              <a:rPr lang="id-ID" b="0" baseline="0" dirty="0" smtClean="0"/>
              <a:t>Inti uraian:</a:t>
            </a:r>
          </a:p>
          <a:p>
            <a:r>
              <a:rPr lang="id-ID" b="0" baseline="0" dirty="0" smtClean="0"/>
              <a:t>1.  Terintegrasi, mencakup perencanaan keseluruhan program yang akan dilaksanakan sekolah/madrasah.</a:t>
            </a:r>
          </a:p>
          <a:p>
            <a:pPr marL="228600" indent="-228600">
              <a:buAutoNum type="arabicPeriod" startAt="2"/>
            </a:pPr>
            <a:r>
              <a:rPr lang="id-ID" b="0" baseline="0" dirty="0" smtClean="0"/>
              <a:t>Multi tahun, mencakup periode tahun perencanaan jangka menengah selama 4 tahun. </a:t>
            </a:r>
          </a:p>
          <a:p>
            <a:pPr marL="228600" indent="-228600">
              <a:buAutoNum type="arabicPeriod" startAt="2"/>
            </a:pPr>
            <a:r>
              <a:rPr lang="id-ID" b="0" baseline="0" dirty="0" smtClean="0"/>
              <a:t>Berbasis kinerja, setiap program dan kegiatan disertai dengan indikator dan target kinerja serta menggunakan standar biaya dan standar analisa belanja.</a:t>
            </a:r>
          </a:p>
          <a:p>
            <a:pPr marL="228600" indent="-228600">
              <a:buAutoNum type="arabicPeriod" startAt="2"/>
            </a:pPr>
            <a:r>
              <a:rPr lang="id-ID" b="0" baseline="0" dirty="0" smtClean="0"/>
              <a:t>Multi sumber, mengindikasikan jumlah dan sumber dana masing-nasing program. Mis BOS, APBD Kab/Kota, sumbangan dari masyarakat atau sumber lainnya.</a:t>
            </a:r>
          </a:p>
          <a:p>
            <a:pPr marL="228600" indent="-228600">
              <a:buAutoNum type="arabicPeriod" startAt="2"/>
            </a:pPr>
            <a:r>
              <a:rPr lang="id-ID" b="0" baseline="0" dirty="0" smtClean="0"/>
              <a:t>Partisipatif, disusun oleh kepala sekolah/komite pendidikan dan dewan guru dengan melibatkan berbagai pihak yang berkepentingan.</a:t>
            </a:r>
          </a:p>
          <a:p>
            <a:pPr marL="228600" indent="-228600">
              <a:buAutoNum type="arabicPeriod" startAt="2"/>
            </a:pPr>
            <a:r>
              <a:rPr lang="id-ID" b="0" baseline="0" dirty="0" smtClean="0"/>
              <a:t>Sensitif terhadap isu gender, memperlakukan dengan adil seluruh peserta didik dan para pemangku kepentingan pendidikan dan tidak ada diskriminasi berdasarkan gender.</a:t>
            </a:r>
          </a:p>
          <a:p>
            <a:pPr marL="228600" indent="-228600">
              <a:buAutoNum type="arabicPeriod" startAt="2"/>
            </a:pPr>
            <a:r>
              <a:rPr lang="id-ID" b="0" baseline="0" dirty="0" smtClean="0"/>
              <a:t>Responsif terhadap isu bencana, prioritas program untuk mengatasi bencana dan alokasi anggaran.</a:t>
            </a:r>
            <a:endParaRPr lang="id-ID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7446C-5486-4DE4-86F7-E14B489BCE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DRAFT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id-ID" b="0" dirty="0" smtClean="0"/>
              <a:t>Mengapa slide ini penting?</a:t>
            </a:r>
          </a:p>
          <a:p>
            <a:r>
              <a:rPr lang="id-ID" b="0" dirty="0" smtClean="0"/>
              <a:t>Menguraikan tahapan, sistematika</a:t>
            </a:r>
            <a:r>
              <a:rPr lang="id-ID" b="0" baseline="0" dirty="0" smtClean="0"/>
              <a:t> dan alur penyusunan dokumen RKS/M. Secara umum alur penyusunan RKS/M terdiri dari 3 tahap utama; persiapan, penyusunan, dan pengesahan.</a:t>
            </a:r>
            <a:endParaRPr lang="id-ID" b="0" dirty="0" smtClean="0"/>
          </a:p>
          <a:p>
            <a:endParaRPr lang="id-ID" b="0" dirty="0" smtClean="0"/>
          </a:p>
          <a:p>
            <a:r>
              <a:rPr lang="id-ID" b="0" dirty="0" smtClean="0"/>
              <a:t>Inti uraian:</a:t>
            </a:r>
            <a:endParaRPr lang="en-US" b="0" dirty="0" smtClean="0"/>
          </a:p>
          <a:p>
            <a:pPr marL="228600" indent="-228600">
              <a:buFont typeface="+mj-lt"/>
              <a:buAutoNum type="arabicPeriod"/>
            </a:pPr>
            <a:r>
              <a:rPr lang="id-ID" b="0" dirty="0" smtClean="0"/>
              <a:t>Pelatih menguraikan secara jelas </a:t>
            </a:r>
            <a:r>
              <a:rPr lang="en-US" b="0" dirty="0" err="1" smtClean="0"/>
              <a:t>gambaran</a:t>
            </a:r>
            <a:r>
              <a:rPr lang="en-US" b="0" dirty="0" smtClean="0"/>
              <a:t> </a:t>
            </a:r>
            <a:r>
              <a:rPr lang="en-US" b="0" dirty="0" err="1" smtClean="0"/>
              <a:t>utuh</a:t>
            </a:r>
            <a:r>
              <a:rPr lang="en-US" b="0" dirty="0" smtClean="0"/>
              <a:t> </a:t>
            </a:r>
            <a:r>
              <a:rPr lang="en-US" b="0" dirty="0" err="1" smtClean="0"/>
              <a:t>alur</a:t>
            </a:r>
            <a:r>
              <a:rPr lang="en-US" b="0" dirty="0" smtClean="0"/>
              <a:t> yang </a:t>
            </a:r>
            <a:r>
              <a:rPr lang="en-US" b="0" dirty="0" err="1" smtClean="0"/>
              <a:t>harus</a:t>
            </a:r>
            <a:r>
              <a:rPr lang="en-US" b="0" dirty="0" smtClean="0"/>
              <a:t> </a:t>
            </a:r>
            <a:r>
              <a:rPr lang="en-US" b="0" dirty="0" err="1" smtClean="0"/>
              <a:t>dilalui</a:t>
            </a:r>
            <a:r>
              <a:rPr lang="en-US" b="0" dirty="0" smtClean="0"/>
              <a:t> </a:t>
            </a:r>
            <a:r>
              <a:rPr lang="en-US" b="0" dirty="0" err="1" smtClean="0"/>
              <a:t>dalam</a:t>
            </a:r>
            <a:r>
              <a:rPr lang="en-US" b="0" dirty="0" smtClean="0"/>
              <a:t> </a:t>
            </a:r>
            <a:r>
              <a:rPr lang="en-US" b="0" dirty="0" err="1" smtClean="0"/>
              <a:t>penyusunan</a:t>
            </a:r>
            <a:r>
              <a:rPr lang="en-US" b="0" dirty="0" smtClean="0"/>
              <a:t> RKS/M </a:t>
            </a:r>
            <a:r>
              <a:rPr lang="en-US" b="0" dirty="0" err="1" smtClean="0"/>
              <a:t>dimulai</a:t>
            </a:r>
            <a:r>
              <a:rPr lang="en-US" b="0" dirty="0" smtClean="0"/>
              <a:t> </a:t>
            </a:r>
            <a:r>
              <a:rPr lang="en-US" b="0" dirty="0" err="1" smtClean="0"/>
              <a:t>dari</a:t>
            </a:r>
            <a:r>
              <a:rPr lang="en-US" b="0" dirty="0" smtClean="0"/>
              <a:t> </a:t>
            </a:r>
            <a:r>
              <a:rPr lang="en-US" b="0" dirty="0" err="1" smtClean="0"/>
              <a:t>persiapan</a:t>
            </a:r>
            <a:r>
              <a:rPr lang="en-US" b="0" dirty="0" smtClean="0"/>
              <a:t>, </a:t>
            </a:r>
            <a:r>
              <a:rPr lang="en-US" b="0" dirty="0" err="1" smtClean="0"/>
              <a:t>pelaksanaan</a:t>
            </a:r>
            <a:r>
              <a:rPr lang="en-US" b="0" dirty="0" smtClean="0"/>
              <a:t> </a:t>
            </a:r>
            <a:r>
              <a:rPr lang="en-US" b="0" dirty="0" err="1" smtClean="0"/>
              <a:t>penyusunan</a:t>
            </a:r>
            <a:r>
              <a:rPr lang="en-US" b="0" dirty="0" smtClean="0"/>
              <a:t>, </a:t>
            </a:r>
            <a:r>
              <a:rPr lang="en-US" b="0" dirty="0" err="1" smtClean="0"/>
              <a:t>dan</a:t>
            </a:r>
            <a:r>
              <a:rPr lang="en-US" b="0" dirty="0" smtClean="0"/>
              <a:t> </a:t>
            </a:r>
            <a:r>
              <a:rPr lang="en-US" b="0" dirty="0" err="1" smtClean="0"/>
              <a:t>penyetujuan</a:t>
            </a:r>
            <a:r>
              <a:rPr lang="en-US" b="0" dirty="0" smtClean="0"/>
              <a:t>, </a:t>
            </a:r>
            <a:r>
              <a:rPr lang="en-US" b="0" dirty="0" err="1" smtClean="0"/>
              <a:t>pengesahan</a:t>
            </a:r>
            <a:r>
              <a:rPr lang="en-US" b="0" dirty="0" smtClean="0"/>
              <a:t>, </a:t>
            </a:r>
            <a:r>
              <a:rPr lang="en-US" b="0" dirty="0" err="1" smtClean="0"/>
              <a:t>serta</a:t>
            </a:r>
            <a:r>
              <a:rPr lang="en-US" b="0" dirty="0" smtClean="0"/>
              <a:t> </a:t>
            </a:r>
            <a:r>
              <a:rPr lang="en-US" b="0" dirty="0" err="1" smtClean="0"/>
              <a:t>sosialisasi</a:t>
            </a:r>
            <a:r>
              <a:rPr lang="en-US" b="0" dirty="0" smtClean="0"/>
              <a:t> RKS/M.</a:t>
            </a:r>
            <a:endParaRPr lang="id-ID" b="0" dirty="0" smtClean="0"/>
          </a:p>
          <a:p>
            <a:pPr marL="228600" indent="-228600">
              <a:buFont typeface="+mj-lt"/>
              <a:buAutoNum type="arabicPeriod"/>
            </a:pPr>
            <a:r>
              <a:rPr lang="id-ID" b="0" dirty="0" smtClean="0"/>
              <a:t>Aspek lainnya yang mendukung sukses</a:t>
            </a:r>
            <a:r>
              <a:rPr lang="id-ID" b="0" baseline="0" dirty="0" smtClean="0"/>
              <a:t> penyusunan alur RKS/M adalah kesiapan organisasi, kualitas sumber daya guru/tim penyusun, adanya SOP (standar operasional prosedur), jadwal kegiatan yang detail dan output, penanggung jawab untuk setiap tahapan kegiatan. </a:t>
            </a:r>
            <a:endParaRPr lang="en-US" b="0" dirty="0" smtClean="0"/>
          </a:p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42E3A1-2408-4B57-8467-B5735BB41FC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DRAFT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E042D-C554-446F-85CE-4E18CB6ABC30}" type="datetime1">
              <a:rPr lang="en-US" smtClean="0"/>
              <a:pPr>
                <a:defRPr/>
              </a:pPr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CE4AB-8AD4-419E-A592-088391E982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FDACF-C9FA-475C-9D15-B7FF7D1340C6}" type="datetime1">
              <a:rPr lang="en-US" smtClean="0"/>
              <a:pPr>
                <a:defRPr/>
              </a:pPr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41C87-AE7A-49ED-97D2-7CCBE339E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42FD5-C7C1-4EAE-A45A-67D9DD538C32}" type="datetime1">
              <a:rPr lang="en-US" smtClean="0"/>
              <a:pPr>
                <a:defRPr/>
              </a:pPr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674CC-B31E-4DF3-9CD0-8638DF24E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DCA42-B882-4A8B-9A4D-E5A7B50671A0}" type="datetime1">
              <a:rPr lang="en-US" smtClean="0"/>
              <a:pPr>
                <a:defRPr/>
              </a:pPr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D6F64-A686-4C49-80DE-513615D04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52FFC-F6D4-4A5B-A381-B348451E9C57}" type="datetime1">
              <a:rPr lang="en-US" smtClean="0"/>
              <a:pPr>
                <a:defRPr/>
              </a:pPr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C790B-A371-4B3D-91B6-7498D2A19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4B8C-891E-430F-B6DC-D964EC403385}" type="datetime1">
              <a:rPr lang="en-US" smtClean="0"/>
              <a:pPr>
                <a:defRPr/>
              </a:pPr>
              <a:t>5/2/2014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A792C-1D25-4FF7-87E7-4B51C7365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88940-E6FC-4A42-9AB4-D70252275729}" type="datetime1">
              <a:rPr lang="en-US" smtClean="0"/>
              <a:pPr>
                <a:defRPr/>
              </a:pPr>
              <a:t>5/2/2014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2DE31-B3E6-41E2-8F90-4D9304855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1B9A0-FD66-40A8-B73D-8693F837EFD5}" type="datetime1">
              <a:rPr lang="en-US" smtClean="0"/>
              <a:pPr>
                <a:defRPr/>
              </a:pPr>
              <a:t>5/2/2014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2F70-E5EE-45D0-A879-08F37FFB2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A017A-74DB-4FD9-847A-B34C20302B8B}" type="datetime1">
              <a:rPr lang="en-US" smtClean="0"/>
              <a:pPr>
                <a:defRPr/>
              </a:pPr>
              <a:t>5/2/2014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9168B-4DB9-46A1-9A42-249DCE379B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8D716-90D6-49FE-A5E1-C3E313F3CE07}" type="datetime1">
              <a:rPr lang="en-US" smtClean="0"/>
              <a:pPr>
                <a:defRPr/>
              </a:pPr>
              <a:t>5/2/2014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F43E7-E4D7-4005-9874-F4843F0DF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9D4D5-6A30-4B18-9480-8FCD0B404BA4}" type="datetime1">
              <a:rPr lang="en-US" smtClean="0"/>
              <a:pPr>
                <a:defRPr/>
              </a:pPr>
              <a:t>5/2/2014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14BE9-F057-4E0E-BDE8-8DAD42D32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98F971-D727-4F87-ACC6-22A8679B86A9}" type="datetime1">
              <a:rPr lang="en-US" smtClean="0"/>
              <a:pPr>
                <a:defRPr/>
              </a:pPr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A478883-D786-4E94-9489-9782C797C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5CE4AB-8AD4-419E-A592-088391E98259}" type="slidenum">
              <a:rPr lang="en-US" smtClean="0">
                <a:latin typeface="Maiandra GD" pitchFamily="34" charset="0"/>
              </a:rPr>
              <a:pPr>
                <a:defRPr/>
              </a:pPr>
              <a:t>1</a:t>
            </a:fld>
            <a:endParaRPr lang="en-US">
              <a:latin typeface="Maiandra GD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5486400"/>
          </a:xfrm>
          <a:ln w="76200">
            <a:solidFill>
              <a:srgbClr val="00B0F0"/>
            </a:solidFill>
          </a:ln>
        </p:spPr>
        <p:txBody>
          <a:bodyPr/>
          <a:lstStyle/>
          <a:p>
            <a:r>
              <a:rPr lang="id-ID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Pengantar </a:t>
            </a:r>
            <a:br>
              <a:rPr lang="id-ID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r>
              <a:rPr lang="id-ID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Penyusunan RKS/M</a:t>
            </a:r>
            <a:endParaRPr lang="id-ID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4D2BFC-62D2-4628-B8D0-C955C587D7E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52400"/>
            <a:ext cx="6710246" cy="6629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391400" cy="8382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Gambar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3.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Proses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Penyusunan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RKS/M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77000" y="6172200"/>
            <a:ext cx="2133600" cy="365125"/>
          </a:xfrm>
        </p:spPr>
        <p:txBody>
          <a:bodyPr/>
          <a:lstStyle/>
          <a:p>
            <a:pPr>
              <a:defRPr/>
            </a:pPr>
            <a:fld id="{865D6F64-A686-4C49-80DE-513615D04168}" type="slidenum">
              <a:rPr lang="en-US" smtClean="0">
                <a:solidFill>
                  <a:schemeClr val="tx1"/>
                </a:solidFill>
                <a:latin typeface="Maiandra GD" pitchFamily="34" charset="0"/>
              </a:rPr>
              <a:pPr>
                <a:defRPr/>
              </a:pPr>
              <a:t>11</a:t>
            </a:fld>
            <a:endParaRPr lang="en-US">
              <a:solidFill>
                <a:schemeClr val="tx1"/>
              </a:solidFill>
              <a:latin typeface="Maiandra GD" pitchFamily="34" charset="0"/>
            </a:endParaRPr>
          </a:p>
        </p:txBody>
      </p:sp>
      <p:sp>
        <p:nvSpPr>
          <p:cNvPr id="24" name="Left Brace 23"/>
          <p:cNvSpPr/>
          <p:nvPr/>
        </p:nvSpPr>
        <p:spPr>
          <a:xfrm>
            <a:off x="-1295400" y="3962400"/>
            <a:ext cx="838200" cy="1219200"/>
          </a:xfrm>
          <a:prstGeom prst="leftBrace">
            <a:avLst>
              <a:gd name="adj1" fmla="val 8333"/>
              <a:gd name="adj2" fmla="val 8694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>
              <a:latin typeface="Maiandra GD" pitchFamily="34" charset="0"/>
            </a:endParaRP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133600" y="1447800"/>
            <a:ext cx="1524000" cy="457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sz="16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Kondisi Nyata</a:t>
            </a:r>
            <a:endParaRPr kumimoji="0" lang="id-ID" sz="1600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152400" y="1524000"/>
            <a:ext cx="1905000" cy="1447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</a:rPr>
              <a:t>TAHAP I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</a:rPr>
              <a:t>MENETAPKAN KONDISI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</a:rPr>
              <a:t>SEKOLAH /MADRASAH SAAT INI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3810000" y="1524000"/>
            <a:ext cx="1228725" cy="293687"/>
          </a:xfrm>
          <a:prstGeom prst="leftRightArrow">
            <a:avLst>
              <a:gd name="adj1" fmla="val 42981"/>
              <a:gd name="adj2" fmla="val 48094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5181600" y="1371600"/>
            <a:ext cx="1828800" cy="609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sz="16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Acuan </a:t>
            </a:r>
            <a:r>
              <a:rPr lang="id-ID" sz="1600" b="1" noProof="1" smtClean="0">
                <a:solidFill>
                  <a:schemeClr val="tx1"/>
                </a:solidFill>
                <a:latin typeface="Calibri" pitchFamily="34" charset="0"/>
              </a:rPr>
              <a:t>Standar Mutu</a:t>
            </a:r>
            <a:endParaRPr kumimoji="0" lang="id-ID" sz="1600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4267200" y="1797268"/>
            <a:ext cx="304800" cy="685800"/>
          </a:xfrm>
          <a:prstGeom prst="downArrow">
            <a:avLst>
              <a:gd name="adj1" fmla="val 49269"/>
              <a:gd name="adj2" fmla="val 6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3429000" y="2527736"/>
            <a:ext cx="1981200" cy="3746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sz="16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Tantangan (Utama)</a:t>
            </a:r>
            <a:endParaRPr kumimoji="0" lang="id-ID" sz="1600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2057400" y="2133600"/>
            <a:ext cx="1600200" cy="5334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sz="14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Profil Sekolah/ Madrasah</a:t>
            </a:r>
            <a:endParaRPr kumimoji="0" lang="id-ID" sz="1400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>
            <a:off x="5410200" y="2209800"/>
            <a:ext cx="1452563" cy="357188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SPM, SNP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5" name="AutoShape 11"/>
          <p:cNvSpPr>
            <a:spLocks noChangeArrowheads="1"/>
          </p:cNvSpPr>
          <p:nvPr/>
        </p:nvSpPr>
        <p:spPr bwMode="auto">
          <a:xfrm>
            <a:off x="4267200" y="2971800"/>
            <a:ext cx="304800" cy="282575"/>
          </a:xfrm>
          <a:prstGeom prst="downArrow">
            <a:avLst>
              <a:gd name="adj1" fmla="val 49269"/>
              <a:gd name="adj2" fmla="val 6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>
            <a:off x="3048000" y="4114800"/>
            <a:ext cx="2743200" cy="3794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sz="16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Langkah 2: Merumuskan Misi</a:t>
            </a:r>
            <a:endParaRPr kumimoji="0" lang="id-ID" sz="1600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7" name="AutoShape 13"/>
          <p:cNvSpPr>
            <a:spLocks noChangeArrowheads="1"/>
          </p:cNvSpPr>
          <p:nvPr/>
        </p:nvSpPr>
        <p:spPr bwMode="auto">
          <a:xfrm>
            <a:off x="3048000" y="3276600"/>
            <a:ext cx="2743200" cy="3746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sz="16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Langkah 1: Merumuskan Visi</a:t>
            </a:r>
            <a:endParaRPr kumimoji="0" lang="id-ID" sz="1600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AutoShape 11"/>
          <p:cNvSpPr>
            <a:spLocks noChangeArrowheads="1"/>
          </p:cNvSpPr>
          <p:nvPr/>
        </p:nvSpPr>
        <p:spPr bwMode="auto">
          <a:xfrm>
            <a:off x="4267200" y="3733800"/>
            <a:ext cx="304799" cy="304800"/>
          </a:xfrm>
          <a:prstGeom prst="downArrow">
            <a:avLst>
              <a:gd name="adj1" fmla="val 49269"/>
              <a:gd name="adj2" fmla="val 6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>
            <a:off x="3048000" y="4876800"/>
            <a:ext cx="2743200" cy="609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sz="16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Langkah 3: Merumuskan Tujuan</a:t>
            </a:r>
            <a:endParaRPr kumimoji="0" lang="id-ID" sz="1600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0" name="AutoShape 16"/>
          <p:cNvSpPr>
            <a:spLocks noChangeArrowheads="1"/>
          </p:cNvSpPr>
          <p:nvPr/>
        </p:nvSpPr>
        <p:spPr bwMode="auto">
          <a:xfrm>
            <a:off x="3048000" y="5791200"/>
            <a:ext cx="2590800" cy="7620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sz="16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Langkah 4: Merumuskan Sasaran dan Indikator Kinerja</a:t>
            </a:r>
            <a:endParaRPr kumimoji="0" lang="id-ID" sz="1600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AutoShape 11"/>
          <p:cNvSpPr>
            <a:spLocks noChangeArrowheads="1"/>
          </p:cNvSpPr>
          <p:nvPr/>
        </p:nvSpPr>
        <p:spPr bwMode="auto">
          <a:xfrm>
            <a:off x="4267200" y="4572000"/>
            <a:ext cx="306387" cy="206375"/>
          </a:xfrm>
          <a:prstGeom prst="downArrow">
            <a:avLst>
              <a:gd name="adj1" fmla="val 49269"/>
              <a:gd name="adj2" fmla="val 6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AutoShape 11"/>
          <p:cNvSpPr>
            <a:spLocks noChangeArrowheads="1"/>
          </p:cNvSpPr>
          <p:nvPr/>
        </p:nvSpPr>
        <p:spPr bwMode="auto">
          <a:xfrm>
            <a:off x="4267200" y="5562600"/>
            <a:ext cx="306387" cy="206375"/>
          </a:xfrm>
          <a:prstGeom prst="downArrow">
            <a:avLst>
              <a:gd name="adj1" fmla="val 49269"/>
              <a:gd name="adj2" fmla="val 6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" name="AutoShape 17"/>
          <p:cNvSpPr>
            <a:spLocks noChangeArrowheads="1"/>
          </p:cNvSpPr>
          <p:nvPr/>
        </p:nvSpPr>
        <p:spPr bwMode="auto">
          <a:xfrm>
            <a:off x="152400" y="3276600"/>
            <a:ext cx="2133600" cy="12858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</a:rPr>
              <a:t>TAHAP II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</a:rPr>
              <a:t>MENETAPKAN KONDISI SEKOLAH YANG DIHARAPKAN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1042" name="Freeform 18"/>
          <p:cNvSpPr>
            <a:spLocks/>
          </p:cNvSpPr>
          <p:nvPr/>
        </p:nvSpPr>
        <p:spPr bwMode="auto">
          <a:xfrm>
            <a:off x="2590800" y="2756336"/>
            <a:ext cx="822325" cy="2514600"/>
          </a:xfrm>
          <a:custGeom>
            <a:avLst/>
            <a:gdLst/>
            <a:ahLst/>
            <a:cxnLst>
              <a:cxn ang="0">
                <a:pos x="1448" y="0"/>
              </a:cxn>
              <a:cxn ang="0">
                <a:pos x="0" y="0"/>
              </a:cxn>
              <a:cxn ang="0">
                <a:pos x="0" y="3174"/>
              </a:cxn>
              <a:cxn ang="0">
                <a:pos x="805" y="3174"/>
              </a:cxn>
            </a:cxnLst>
            <a:rect l="0" t="0" r="r" b="b"/>
            <a:pathLst>
              <a:path w="1448" h="3174">
                <a:moveTo>
                  <a:pt x="1448" y="0"/>
                </a:moveTo>
                <a:lnTo>
                  <a:pt x="0" y="0"/>
                </a:lnTo>
                <a:lnTo>
                  <a:pt x="0" y="3174"/>
                </a:lnTo>
                <a:lnTo>
                  <a:pt x="805" y="3174"/>
                </a:lnTo>
              </a:path>
            </a:pathLst>
          </a:custGeom>
          <a:noFill/>
          <a:ln w="254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" name="AutoShape 19"/>
          <p:cNvSpPr>
            <a:spLocks noChangeArrowheads="1"/>
          </p:cNvSpPr>
          <p:nvPr/>
        </p:nvSpPr>
        <p:spPr bwMode="auto">
          <a:xfrm>
            <a:off x="6781800" y="3045370"/>
            <a:ext cx="1905000" cy="914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sz="16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Visi/Misi Dinas Pendidikan Kabupaten/Kota</a:t>
            </a:r>
            <a:endParaRPr kumimoji="0" lang="id-ID" sz="1600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044" name="AutoShape 20"/>
          <p:cNvCxnSpPr>
            <a:cxnSpLocks noChangeShapeType="1"/>
          </p:cNvCxnSpPr>
          <p:nvPr/>
        </p:nvCxnSpPr>
        <p:spPr bwMode="auto">
          <a:xfrm rot="10800000">
            <a:off x="5867400" y="3505200"/>
            <a:ext cx="838197" cy="1588"/>
          </a:xfrm>
          <a:prstGeom prst="straightConnector1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</p:spPr>
      </p:cxnSp>
      <p:cxnSp>
        <p:nvCxnSpPr>
          <p:cNvPr id="1045" name="AutoShape 21"/>
          <p:cNvCxnSpPr>
            <a:cxnSpLocks noChangeShapeType="1"/>
          </p:cNvCxnSpPr>
          <p:nvPr/>
        </p:nvCxnSpPr>
        <p:spPr bwMode="auto">
          <a:xfrm flipV="1">
            <a:off x="6096000" y="1981200"/>
            <a:ext cx="0" cy="2254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46" name="AutoShape 22"/>
          <p:cNvCxnSpPr>
            <a:cxnSpLocks noChangeShapeType="1"/>
          </p:cNvCxnSpPr>
          <p:nvPr/>
        </p:nvCxnSpPr>
        <p:spPr bwMode="auto">
          <a:xfrm rot="5400000" flipH="1" flipV="1">
            <a:off x="2705896" y="2094704"/>
            <a:ext cx="227804" cy="796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048" name="AutoShape 24"/>
          <p:cNvSpPr>
            <a:spLocks noChangeArrowheads="1"/>
          </p:cNvSpPr>
          <p:nvPr/>
        </p:nvSpPr>
        <p:spPr bwMode="auto">
          <a:xfrm>
            <a:off x="6858000" y="4800600"/>
            <a:ext cx="1905000" cy="6953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sz="16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Harapan Pemangku Kepentingan</a:t>
            </a:r>
            <a:endParaRPr kumimoji="0" lang="id-ID" sz="1600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41" name="AutoShape 20"/>
          <p:cNvCxnSpPr>
            <a:cxnSpLocks noChangeShapeType="1"/>
          </p:cNvCxnSpPr>
          <p:nvPr/>
        </p:nvCxnSpPr>
        <p:spPr bwMode="auto">
          <a:xfrm rot="10800000" flipV="1">
            <a:off x="5867401" y="5181600"/>
            <a:ext cx="914400" cy="8"/>
          </a:xfrm>
          <a:prstGeom prst="straightConnector1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</p:spPr>
      </p:cxnSp>
      <p:sp>
        <p:nvSpPr>
          <p:cNvPr id="45" name="AutoShape 11"/>
          <p:cNvSpPr>
            <a:spLocks noChangeArrowheads="1"/>
          </p:cNvSpPr>
          <p:nvPr/>
        </p:nvSpPr>
        <p:spPr bwMode="auto">
          <a:xfrm>
            <a:off x="4191000" y="6629400"/>
            <a:ext cx="381000" cy="152400"/>
          </a:xfrm>
          <a:prstGeom prst="downArrow">
            <a:avLst>
              <a:gd name="adj1" fmla="val 49269"/>
              <a:gd name="adj2" fmla="val 6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10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1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1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1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1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1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10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1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1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2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026" grpId="0" animBg="1"/>
      <p:bldP spid="1027" grpId="0" animBg="1"/>
      <p:bldP spid="1028" grpId="0" animBg="1"/>
      <p:bldP spid="1029" grpId="0" animBg="1"/>
      <p:bldP spid="1030" grpId="0" animBg="1"/>
      <p:bldP spid="1031" grpId="0" animBg="1"/>
      <p:bldP spid="1033" grpId="0"/>
      <p:bldP spid="1034" grpId="0"/>
      <p:bldP spid="1035" grpId="0" animBg="1"/>
      <p:bldP spid="1036" grpId="0" animBg="1"/>
      <p:bldP spid="1037" grpId="0" animBg="1"/>
      <p:bldP spid="27" grpId="0" animBg="1"/>
      <p:bldP spid="1039" grpId="0" animBg="1"/>
      <p:bldP spid="1040" grpId="0" animBg="1"/>
      <p:bldP spid="30" grpId="0" animBg="1"/>
      <p:bldP spid="31" grpId="0" animBg="1"/>
      <p:bldP spid="1041" grpId="0" animBg="1"/>
      <p:bldP spid="1042" grpId="0" animBg="1"/>
      <p:bldP spid="1043" grpId="0" animBg="1"/>
      <p:bldP spid="1048" grpId="0" animBg="1"/>
      <p:bldP spid="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5D6F64-A686-4C49-80DE-513615D0416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838200" y="914400"/>
            <a:ext cx="1676400" cy="19050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TAHAP III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MENYUSUN PROGRAM,  KEGIATAN, &amp; INDIKATOR KINERJA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971800" y="762000"/>
            <a:ext cx="3276600" cy="838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sz="16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Langkah 1: Merumuskan Program dan Menetapkan Penanggung-jawab Program</a:t>
            </a:r>
            <a:endParaRPr kumimoji="0" lang="id-ID" sz="1600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2971800" y="2133600"/>
            <a:ext cx="3352800" cy="7620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sz="16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Langkah 2: Menentukan Kegiatan, Indikator Kegiatan  dan Jadwal Kegiatan </a:t>
            </a:r>
            <a:endParaRPr kumimoji="0" lang="id-ID" sz="1600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914400" y="4038600"/>
            <a:ext cx="1600200" cy="1981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TAHAP IV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MENYUSUN RENCANA ANGGARAN SEKOLAH/ MADRASAH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2971800" y="3352800"/>
            <a:ext cx="3352800" cy="609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sz="16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Langkah 1: Membuat Rencana Biaya Program</a:t>
            </a:r>
            <a:endParaRPr kumimoji="0" lang="id-ID" sz="1600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2971800" y="4495800"/>
            <a:ext cx="3352800" cy="6127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sz="16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Langkah 2: Membuat Rencana Pendanaan Program</a:t>
            </a:r>
            <a:endParaRPr kumimoji="0" lang="id-ID" sz="1600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2971800" y="5638800"/>
            <a:ext cx="3352800" cy="685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sz="16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Langkah 3: Menyesuaikan Rencana Biaya dengan Sumber Pendanaan</a:t>
            </a:r>
            <a:endParaRPr kumimoji="0" lang="id-ID" sz="1600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AutoShape 6"/>
          <p:cNvSpPr>
            <a:spLocks noChangeArrowheads="1"/>
          </p:cNvSpPr>
          <p:nvPr/>
        </p:nvSpPr>
        <p:spPr bwMode="auto">
          <a:xfrm>
            <a:off x="4572000" y="6400800"/>
            <a:ext cx="304800" cy="304800"/>
          </a:xfrm>
          <a:prstGeom prst="downArrow">
            <a:avLst>
              <a:gd name="adj1" fmla="val 49269"/>
              <a:gd name="adj2" fmla="val 66667"/>
            </a:avLst>
          </a:prstGeom>
          <a:ln w="19050">
            <a:solidFill>
              <a:srgbClr val="000000"/>
            </a:solidFill>
            <a:miter lim="800000"/>
            <a:headEnd/>
            <a:tailEnd/>
          </a:ln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6"/>
          <p:cNvSpPr>
            <a:spLocks noChangeArrowheads="1"/>
          </p:cNvSpPr>
          <p:nvPr/>
        </p:nvSpPr>
        <p:spPr bwMode="auto">
          <a:xfrm>
            <a:off x="4545281" y="5179621"/>
            <a:ext cx="304800" cy="381000"/>
          </a:xfrm>
          <a:prstGeom prst="downArrow">
            <a:avLst>
              <a:gd name="adj1" fmla="val 49269"/>
              <a:gd name="adj2" fmla="val 66667"/>
            </a:avLst>
          </a:prstGeom>
          <a:ln w="19050">
            <a:solidFill>
              <a:srgbClr val="000000"/>
            </a:solidFill>
            <a:miter lim="800000"/>
            <a:headEnd/>
            <a:tailEnd/>
          </a:ln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6"/>
          <p:cNvSpPr>
            <a:spLocks noChangeArrowheads="1"/>
          </p:cNvSpPr>
          <p:nvPr/>
        </p:nvSpPr>
        <p:spPr bwMode="auto">
          <a:xfrm>
            <a:off x="4572000" y="4114800"/>
            <a:ext cx="304800" cy="304800"/>
          </a:xfrm>
          <a:prstGeom prst="downArrow">
            <a:avLst>
              <a:gd name="adj1" fmla="val 49269"/>
              <a:gd name="adj2" fmla="val 66667"/>
            </a:avLst>
          </a:prstGeom>
          <a:ln w="19050">
            <a:solidFill>
              <a:srgbClr val="000000"/>
            </a:solidFill>
            <a:miter lim="800000"/>
            <a:headEnd/>
            <a:tailEnd/>
          </a:ln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auto">
          <a:xfrm>
            <a:off x="4495800" y="3003332"/>
            <a:ext cx="304800" cy="304800"/>
          </a:xfrm>
          <a:prstGeom prst="downArrow">
            <a:avLst>
              <a:gd name="adj1" fmla="val 49269"/>
              <a:gd name="adj2" fmla="val 66667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1002">
            <a:schemeClr val="dk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6"/>
          <p:cNvSpPr>
            <a:spLocks noChangeArrowheads="1"/>
          </p:cNvSpPr>
          <p:nvPr/>
        </p:nvSpPr>
        <p:spPr bwMode="auto">
          <a:xfrm>
            <a:off x="4495800" y="1752600"/>
            <a:ext cx="304800" cy="304800"/>
          </a:xfrm>
          <a:prstGeom prst="downArrow">
            <a:avLst>
              <a:gd name="adj1" fmla="val 49269"/>
              <a:gd name="adj2" fmla="val 6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6"/>
          <p:cNvSpPr>
            <a:spLocks noChangeArrowheads="1"/>
          </p:cNvSpPr>
          <p:nvPr/>
        </p:nvSpPr>
        <p:spPr bwMode="auto">
          <a:xfrm>
            <a:off x="4419600" y="307430"/>
            <a:ext cx="304800" cy="381000"/>
          </a:xfrm>
          <a:prstGeom prst="downArrow">
            <a:avLst>
              <a:gd name="adj1" fmla="val 49269"/>
              <a:gd name="adj2" fmla="val 6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50" grpId="0" animBg="1"/>
      <p:bldP spid="2051" grpId="0" animBg="1"/>
      <p:bldP spid="2052" grpId="0" animBg="1"/>
      <p:bldP spid="2053" grpId="0" animBg="1"/>
      <p:bldP spid="2055" grpId="0" animBg="1"/>
      <p:bldP spid="2056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5D6F64-A686-4C49-80DE-513615D0416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569912" y="2406650"/>
            <a:ext cx="2020888" cy="115411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TAHAP V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MENYUSUN RKT- RKAS/M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2743200" y="2330450"/>
            <a:ext cx="3048000" cy="838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Langkah 1: Merumuskan Rencana Kerja Tahunan (RKT)</a:t>
            </a:r>
            <a:endParaRPr kumimoji="0" lang="id-ID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2743200" y="4006850"/>
            <a:ext cx="3048000" cy="10985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Langkah 2: Membuat Rencana Kegiatan dan Anggaran Sekolah/Madrasah (RKAS/M)</a:t>
            </a:r>
            <a:endParaRPr kumimoji="0" lang="id-ID" sz="20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6400800" y="2406650"/>
            <a:ext cx="2286000" cy="2514600"/>
          </a:xfrm>
          <a:prstGeom prst="roundRect">
            <a:avLst>
              <a:gd name="adj" fmla="val 928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5425" marR="0" lvl="1" indent="-2254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sz="16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1. Menetapkan Program/Kegiatan Strategis</a:t>
            </a:r>
            <a:endParaRPr kumimoji="0" lang="id-ID" sz="1600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225425" marR="0" lvl="1" indent="-2254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sz="16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2. Menetapkan Program/Kegiatan </a:t>
            </a:r>
            <a:r>
              <a:rPr lang="id-ID" sz="1600" b="1" noProof="1" smtClean="0">
                <a:solidFill>
                  <a:schemeClr val="tx1"/>
                </a:solidFill>
                <a:latin typeface="Calibri" pitchFamily="34" charset="0"/>
              </a:rPr>
              <a:t>Rutin</a:t>
            </a:r>
            <a:endParaRPr kumimoji="0" lang="id-ID" sz="1600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166688" marR="0" lvl="1" indent="-1666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sz="16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3. Menetapkan Jadwal RKT</a:t>
            </a:r>
            <a:endParaRPr kumimoji="0" lang="id-ID" sz="18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4191000" y="3321050"/>
            <a:ext cx="304800" cy="533400"/>
          </a:xfrm>
          <a:prstGeom prst="downArrow">
            <a:avLst>
              <a:gd name="adj1" fmla="val 49269"/>
              <a:gd name="adj2" fmla="val 6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 rot="5400000">
            <a:off x="5905500" y="2597150"/>
            <a:ext cx="381000" cy="457200"/>
          </a:xfrm>
          <a:prstGeom prst="downArrow">
            <a:avLst>
              <a:gd name="adj1" fmla="val 49269"/>
              <a:gd name="adj2" fmla="val 6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4191000" y="1644650"/>
            <a:ext cx="381000" cy="609600"/>
          </a:xfrm>
          <a:prstGeom prst="downArrow">
            <a:avLst>
              <a:gd name="adj1" fmla="val 49269"/>
              <a:gd name="adj2" fmla="val 6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074" grpId="0" animBg="1"/>
      <p:bldP spid="3075" grpId="0" animBg="1"/>
      <p:bldP spid="3076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1905000" y="1295400"/>
            <a:ext cx="5257800" cy="37338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2D18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Tanya </a:t>
            </a:r>
            <a:r>
              <a:rPr lang="id-ID" sz="4800" b="1" dirty="0" smtClean="0">
                <a:solidFill>
                  <a:srgbClr val="2D18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J</a:t>
            </a:r>
            <a:r>
              <a:rPr lang="en-US" sz="4800" b="1" dirty="0" err="1" smtClean="0">
                <a:solidFill>
                  <a:srgbClr val="2D18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awab</a:t>
            </a:r>
            <a:r>
              <a:rPr lang="id-ID" sz="4800" b="1" dirty="0" smtClean="0">
                <a:solidFill>
                  <a:srgbClr val="2D18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br>
              <a:rPr lang="id-ID" sz="4800" b="1" dirty="0" smtClean="0">
                <a:solidFill>
                  <a:srgbClr val="2D18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r>
              <a:rPr lang="id-ID" sz="4800" b="1" dirty="0" smtClean="0">
                <a:solidFill>
                  <a:srgbClr val="2D18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dan </a:t>
            </a:r>
            <a:br>
              <a:rPr lang="id-ID" sz="4800" b="1" dirty="0" smtClean="0">
                <a:solidFill>
                  <a:srgbClr val="2D18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r>
              <a:rPr lang="id-ID" sz="4800" b="1" dirty="0" smtClean="0">
                <a:solidFill>
                  <a:srgbClr val="2D18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Kesimpulan</a:t>
            </a:r>
            <a:endParaRPr lang="en-US" sz="4800" b="1" dirty="0" smtClean="0">
              <a:solidFill>
                <a:srgbClr val="2D18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d-ID" sz="4000" b="1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Gambar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1. </a:t>
            </a:r>
            <a:r>
              <a:rPr lang="id-ID" sz="4000" b="1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Latar Belakang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5D6F64-A686-4C49-80DE-513615D04168}" type="slidenum">
              <a:rPr lang="en-US" smtClean="0">
                <a:latin typeface="Maiandra GD" pitchFamily="34" charset="0"/>
                <a:cs typeface="Aharoni" pitchFamily="2" charset="-79"/>
              </a:rPr>
              <a:pPr>
                <a:defRPr/>
              </a:pPr>
              <a:t>2</a:t>
            </a:fld>
            <a:endParaRPr lang="en-US">
              <a:latin typeface="Maiandra GD" pitchFamily="34" charset="0"/>
              <a:cs typeface="Aharoni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19600" y="15240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3200" b="1" noProof="1" smtClean="0">
                <a:latin typeface="Maiandra GD" pitchFamily="34" charset="0"/>
                <a:cs typeface="Aharoni" pitchFamily="2" charset="-79"/>
              </a:rPr>
              <a:t>Kebijakan </a:t>
            </a:r>
            <a:r>
              <a:rPr lang="en-US" sz="3200" b="1" dirty="0" smtClean="0">
                <a:latin typeface="Maiandra GD" pitchFamily="34" charset="0"/>
                <a:cs typeface="Aharoni" pitchFamily="2" charset="-79"/>
              </a:rPr>
              <a:t>MBS</a:t>
            </a:r>
            <a:endParaRPr lang="en-US" sz="3200" b="1" dirty="0">
              <a:latin typeface="Maiandra GD" pitchFamily="34" charset="0"/>
              <a:cs typeface="Aharoni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9600" y="49530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bg1"/>
                </a:solidFill>
                <a:latin typeface="Maiandra GD" pitchFamily="34" charset="0"/>
                <a:cs typeface="Aharoni" pitchFamily="2" charset="-79"/>
              </a:rPr>
              <a:t>Program BOS</a:t>
            </a:r>
          </a:p>
        </p:txBody>
      </p:sp>
      <p:sp>
        <p:nvSpPr>
          <p:cNvPr id="7" name="Rectangle 6"/>
          <p:cNvSpPr/>
          <p:nvPr/>
        </p:nvSpPr>
        <p:spPr>
          <a:xfrm>
            <a:off x="4419600" y="3200400"/>
            <a:ext cx="2057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Maiandra GD" pitchFamily="34" charset="0"/>
                <a:cs typeface="Aharoni" pitchFamily="2" charset="-79"/>
              </a:rPr>
              <a:t>RKS/M </a:t>
            </a:r>
            <a:r>
              <a:rPr lang="id-ID" sz="3200" b="1" dirty="0" smtClean="0">
                <a:solidFill>
                  <a:schemeClr val="bg1"/>
                </a:solidFill>
                <a:latin typeface="Maiandra GD" pitchFamily="34" charset="0"/>
                <a:cs typeface="Aharoni" pitchFamily="2" charset="-79"/>
              </a:rPr>
              <a:t>        </a:t>
            </a:r>
            <a:r>
              <a:rPr lang="en-US" sz="3200" b="1" dirty="0" smtClean="0">
                <a:solidFill>
                  <a:schemeClr val="bg1"/>
                </a:solidFill>
                <a:latin typeface="Maiandra GD" pitchFamily="34" charset="0"/>
                <a:cs typeface="Aharoni" pitchFamily="2" charset="-79"/>
              </a:rPr>
              <a:t>&amp; </a:t>
            </a:r>
            <a:r>
              <a:rPr lang="en-US" sz="3200" b="1" dirty="0">
                <a:solidFill>
                  <a:schemeClr val="bg1"/>
                </a:solidFill>
                <a:latin typeface="Maiandra GD" pitchFamily="34" charset="0"/>
                <a:cs typeface="Aharoni" pitchFamily="2" charset="-79"/>
              </a:rPr>
              <a:t>RKT</a:t>
            </a:r>
          </a:p>
        </p:txBody>
      </p:sp>
      <p:sp>
        <p:nvSpPr>
          <p:cNvPr id="8" name="Rectangle 7"/>
          <p:cNvSpPr/>
          <p:nvPr/>
        </p:nvSpPr>
        <p:spPr>
          <a:xfrm>
            <a:off x="1143000" y="3048000"/>
            <a:ext cx="1905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Maiandra GD" pitchFamily="34" charset="0"/>
                <a:cs typeface="Aharoni" pitchFamily="2" charset="-79"/>
              </a:rPr>
              <a:t>Program </a:t>
            </a:r>
            <a:r>
              <a:rPr lang="id-ID" sz="3200" b="1" noProof="1" smtClean="0">
                <a:latin typeface="Maiandra GD" pitchFamily="34" charset="0"/>
                <a:cs typeface="Aharoni" pitchFamily="2" charset="-79"/>
              </a:rPr>
              <a:t>Wajar</a:t>
            </a:r>
            <a:endParaRPr lang="id-ID" sz="3200" b="1" noProof="1">
              <a:latin typeface="Maiandra GD" pitchFamily="34" charset="0"/>
              <a:cs typeface="Aharoni" pitchFamily="2" charset="-79"/>
            </a:endParaRPr>
          </a:p>
        </p:txBody>
      </p:sp>
      <p:sp>
        <p:nvSpPr>
          <p:cNvPr id="17" name="Down Arrow 16"/>
          <p:cNvSpPr/>
          <p:nvPr/>
        </p:nvSpPr>
        <p:spPr>
          <a:xfrm flipH="1">
            <a:off x="5181600" y="2590800"/>
            <a:ext cx="533400" cy="53340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Maiandra GD" pitchFamily="34" charset="0"/>
              <a:cs typeface="Aharoni" pitchFamily="2" charset="-79"/>
            </a:endParaRPr>
          </a:p>
        </p:txBody>
      </p:sp>
      <p:sp>
        <p:nvSpPr>
          <p:cNvPr id="18" name="Down Arrow 17"/>
          <p:cNvSpPr/>
          <p:nvPr/>
        </p:nvSpPr>
        <p:spPr>
          <a:xfrm flipH="1" flipV="1">
            <a:off x="5181600" y="4343400"/>
            <a:ext cx="609600" cy="53340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Maiandra GD" pitchFamily="34" charset="0"/>
              <a:cs typeface="Aharoni" pitchFamily="2" charset="-79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3276600" y="3352800"/>
            <a:ext cx="977900" cy="6096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Maiandra GD" pitchFamily="34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" grpId="0" animBg="1"/>
      <p:bldP spid="6" grpId="0" animBg="1"/>
      <p:bldP spid="7" grpId="0" animBg="1"/>
      <p:bldP spid="8" grpId="0" animBg="1"/>
      <p:bldP spid="17" grpId="0" animBg="1"/>
      <p:bldP spid="18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924800" cy="3962400"/>
          </a:xfrm>
        </p:spPr>
        <p:txBody>
          <a:bodyPr/>
          <a:lstStyle/>
          <a:p>
            <a:pPr marL="355600" indent="-355600">
              <a:buFont typeface="+mj-lt"/>
              <a:buAutoNum type="arabicPeriod"/>
            </a:pPr>
            <a:r>
              <a:rPr lang="id-ID" sz="2800" b="1" dirty="0" smtClean="0">
                <a:latin typeface="Maiandra GD" pitchFamily="34" charset="0"/>
              </a:rPr>
              <a:t>Sumber penerimaan dana </a:t>
            </a:r>
            <a:r>
              <a:rPr lang="en-US" sz="2800" b="1" dirty="0" smtClean="0">
                <a:latin typeface="Maiandra GD" pitchFamily="34" charset="0"/>
              </a:rPr>
              <a:t>BOS </a:t>
            </a:r>
            <a:r>
              <a:rPr lang="id-ID" sz="2800" b="1" noProof="1" smtClean="0">
                <a:latin typeface="Maiandra GD" pitchFamily="34" charset="0"/>
              </a:rPr>
              <a:t>signifikan</a:t>
            </a:r>
            <a:r>
              <a:rPr lang="id-ID" sz="2800" b="1" dirty="0" smtClean="0">
                <a:latin typeface="Maiandra GD" pitchFamily="34" charset="0"/>
              </a:rPr>
              <a:t> bagi sekolah</a:t>
            </a:r>
            <a:r>
              <a:rPr lang="en-US" sz="2800" b="1" dirty="0" smtClean="0">
                <a:latin typeface="Maiandra GD" pitchFamily="34" charset="0"/>
              </a:rPr>
              <a:t>/</a:t>
            </a:r>
            <a:r>
              <a:rPr lang="id-ID" sz="2800" b="1" noProof="1" smtClean="0">
                <a:latin typeface="Maiandra GD" pitchFamily="34" charset="0"/>
              </a:rPr>
              <a:t>madrasah</a:t>
            </a:r>
            <a:r>
              <a:rPr lang="en-US" sz="2800" b="1" dirty="0" smtClean="0">
                <a:latin typeface="Maiandra GD" pitchFamily="34" charset="0"/>
              </a:rPr>
              <a:t>;</a:t>
            </a:r>
          </a:p>
          <a:p>
            <a:pPr marL="355600" indent="-355600">
              <a:buFont typeface="+mj-lt"/>
              <a:buAutoNum type="arabicPeriod"/>
            </a:pPr>
            <a:r>
              <a:rPr lang="en-US" sz="2800" b="1" dirty="0" smtClean="0">
                <a:latin typeface="Maiandra GD" pitchFamily="34" charset="0"/>
              </a:rPr>
              <a:t>20% </a:t>
            </a:r>
            <a:r>
              <a:rPr lang="id-ID" sz="2800" b="1" dirty="0" smtClean="0">
                <a:latin typeface="Maiandra GD" pitchFamily="34" charset="0"/>
              </a:rPr>
              <a:t>a</a:t>
            </a:r>
            <a:r>
              <a:rPr lang="id-ID" sz="2800" b="1" noProof="1" smtClean="0">
                <a:latin typeface="Maiandra GD" pitchFamily="34" charset="0"/>
              </a:rPr>
              <a:t>nggaran dari</a:t>
            </a:r>
            <a:r>
              <a:rPr lang="en-US" sz="2800" b="1" dirty="0" smtClean="0">
                <a:latin typeface="Maiandra GD" pitchFamily="34" charset="0"/>
              </a:rPr>
              <a:t> APBN</a:t>
            </a:r>
            <a:r>
              <a:rPr lang="id-ID" sz="2800" b="1" dirty="0" smtClean="0">
                <a:latin typeface="Maiandra GD" pitchFamily="34" charset="0"/>
              </a:rPr>
              <a:t> &amp; APBD</a:t>
            </a:r>
            <a:r>
              <a:rPr lang="en-US" sz="2800" b="1" dirty="0" smtClean="0">
                <a:latin typeface="Maiandra GD" pitchFamily="34" charset="0"/>
              </a:rPr>
              <a:t> </a:t>
            </a:r>
            <a:r>
              <a:rPr lang="id-ID" sz="2800" b="1" noProof="1" smtClean="0">
                <a:latin typeface="Maiandra GD" pitchFamily="34" charset="0"/>
              </a:rPr>
              <a:t>wajib</a:t>
            </a:r>
            <a:r>
              <a:rPr lang="en-US" sz="2800" b="1" dirty="0" smtClean="0">
                <a:latin typeface="Maiandra GD" pitchFamily="34" charset="0"/>
              </a:rPr>
              <a:t> </a:t>
            </a:r>
            <a:r>
              <a:rPr lang="id-ID" sz="2800" b="1" dirty="0" smtClean="0">
                <a:latin typeface="Maiandra GD" pitchFamily="34" charset="0"/>
              </a:rPr>
              <a:t>untuk </a:t>
            </a:r>
            <a:r>
              <a:rPr lang="id-ID" sz="2800" b="1" noProof="1" smtClean="0">
                <a:latin typeface="Maiandra GD" pitchFamily="34" charset="0"/>
              </a:rPr>
              <a:t>bidang</a:t>
            </a:r>
            <a:r>
              <a:rPr lang="en-US" sz="2800" b="1" dirty="0" smtClean="0">
                <a:latin typeface="Maiandra GD" pitchFamily="34" charset="0"/>
              </a:rPr>
              <a:t> </a:t>
            </a:r>
            <a:r>
              <a:rPr lang="id-ID" sz="2800" b="1" dirty="0" smtClean="0">
                <a:latin typeface="Maiandra GD" pitchFamily="34" charset="0"/>
              </a:rPr>
              <a:t>p</a:t>
            </a:r>
            <a:r>
              <a:rPr lang="id-ID" sz="2800" b="1" noProof="1" smtClean="0">
                <a:latin typeface="Maiandra GD" pitchFamily="34" charset="0"/>
              </a:rPr>
              <a:t>endidikan</a:t>
            </a:r>
            <a:r>
              <a:rPr lang="en-US" sz="2800" b="1" dirty="0" smtClean="0">
                <a:latin typeface="Maiandra GD" pitchFamily="34" charset="0"/>
              </a:rPr>
              <a:t>;</a:t>
            </a:r>
          </a:p>
          <a:p>
            <a:pPr marL="355600" indent="-355600">
              <a:buFont typeface="+mj-lt"/>
              <a:buAutoNum type="arabicPeriod"/>
            </a:pPr>
            <a:r>
              <a:rPr lang="id-ID" sz="2800" b="1" noProof="1" smtClean="0">
                <a:latin typeface="Maiandra GD" pitchFamily="34" charset="0"/>
              </a:rPr>
              <a:t>Lemahnya administrasi perencanaan di tingkat sekolah</a:t>
            </a:r>
            <a:r>
              <a:rPr lang="id-ID" sz="2800" b="1" dirty="0" smtClean="0">
                <a:latin typeface="Maiandra GD" pitchFamily="34" charset="0"/>
              </a:rPr>
              <a:t>/</a:t>
            </a:r>
            <a:r>
              <a:rPr lang="en-US" sz="2800" b="1" dirty="0" smtClean="0">
                <a:latin typeface="Maiandra GD" pitchFamily="34" charset="0"/>
              </a:rPr>
              <a:t>m</a:t>
            </a:r>
            <a:r>
              <a:rPr lang="id-ID" sz="2800" b="1" dirty="0" smtClean="0">
                <a:latin typeface="Maiandra GD" pitchFamily="34" charset="0"/>
              </a:rPr>
              <a:t>adrasah</a:t>
            </a:r>
            <a:r>
              <a:rPr lang="en-US" sz="2800" b="1" dirty="0" smtClean="0">
                <a:latin typeface="Maiandra GD" pitchFamily="34" charset="0"/>
              </a:rPr>
              <a:t>;</a:t>
            </a:r>
          </a:p>
          <a:p>
            <a:pPr marL="355600" indent="-355600">
              <a:buFont typeface="+mj-lt"/>
              <a:buAutoNum type="arabicPeriod"/>
            </a:pPr>
            <a:r>
              <a:rPr lang="id-ID" sz="2800" b="1" noProof="1" smtClean="0">
                <a:latin typeface="Maiandra GD" pitchFamily="34" charset="0"/>
              </a:rPr>
              <a:t>Sebagian besar sekolah/madrasah belum </a:t>
            </a:r>
            <a:r>
              <a:rPr lang="id-ID" sz="2800" b="1" dirty="0" smtClean="0">
                <a:latin typeface="Maiandra GD" pitchFamily="34" charset="0"/>
              </a:rPr>
              <a:t>menyusun/</a:t>
            </a:r>
            <a:r>
              <a:rPr lang="id-ID" sz="2800" b="1" noProof="1" smtClean="0">
                <a:latin typeface="Maiandra GD" pitchFamily="34" charset="0"/>
              </a:rPr>
              <a:t>memiliki dokumen </a:t>
            </a:r>
            <a:r>
              <a:rPr lang="en-US" sz="2800" b="1" dirty="0" smtClean="0">
                <a:latin typeface="Maiandra GD" pitchFamily="34" charset="0"/>
              </a:rPr>
              <a:t>RKS </a:t>
            </a:r>
            <a:r>
              <a:rPr lang="id-ID" sz="2800" b="1" noProof="1" smtClean="0">
                <a:latin typeface="Maiandra GD" pitchFamily="34" charset="0"/>
              </a:rPr>
              <a:t>dan </a:t>
            </a:r>
            <a:r>
              <a:rPr lang="en-US" sz="2800" b="1" dirty="0" smtClean="0">
                <a:latin typeface="Maiandra GD" pitchFamily="34" charset="0"/>
              </a:rPr>
              <a:t>RKT.</a:t>
            </a:r>
          </a:p>
          <a:p>
            <a:pPr marL="514350" indent="-514350">
              <a:buFont typeface="+mj-lt"/>
              <a:buAutoNum type="arabicPeriod"/>
            </a:pPr>
            <a:endParaRPr lang="en-US" sz="2800" b="1" dirty="0" smtClean="0">
              <a:latin typeface="Maiandra GD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5D6F64-A686-4C49-80DE-513615D04168}" type="slidenum">
              <a:rPr lang="en-US" smtClean="0">
                <a:latin typeface="Maiandra GD" pitchFamily="34" charset="0"/>
              </a:rPr>
              <a:pPr>
                <a:defRPr/>
              </a:pPr>
              <a:t>3</a:t>
            </a:fld>
            <a:endParaRPr lang="en-US">
              <a:latin typeface="Maiandra GD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d-ID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Pentingnya Penyusunan RKS</a:t>
            </a:r>
            <a:endParaRPr lang="id-ID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543800" cy="685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d-ID" sz="4000" b="1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Apakah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RKS</a:t>
            </a:r>
            <a:r>
              <a:rPr lang="id-ID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id-ID" sz="4000" b="1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itu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924800" cy="4525963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ts val="1200"/>
              </a:spcBef>
              <a:buFont typeface="Wingdings" pitchFamily="2" charset="2"/>
              <a:buChar char="§"/>
            </a:pPr>
            <a:r>
              <a:rPr lang="id-ID" noProof="1" smtClean="0">
                <a:latin typeface="Maiandra GD" pitchFamily="34" charset="0"/>
              </a:rPr>
              <a:t>Proses menentukan </a:t>
            </a:r>
            <a:r>
              <a:rPr lang="id-ID" b="1" noProof="1" smtClean="0">
                <a:latin typeface="Maiandra GD" pitchFamily="34" charset="0"/>
              </a:rPr>
              <a:t>tindakan</a:t>
            </a:r>
            <a:r>
              <a:rPr lang="id-ID" noProof="1" smtClean="0">
                <a:latin typeface="Maiandra GD" pitchFamily="34" charset="0"/>
              </a:rPr>
              <a:t> masa depan (4 tahun) sekolah yang tepat, melalui </a:t>
            </a:r>
            <a:r>
              <a:rPr lang="id-ID" b="1" noProof="1" smtClean="0">
                <a:latin typeface="Maiandra GD" pitchFamily="34" charset="0"/>
              </a:rPr>
              <a:t>urutan pilihan</a:t>
            </a:r>
            <a:r>
              <a:rPr lang="id-ID" noProof="1" smtClean="0">
                <a:latin typeface="Maiandra GD" pitchFamily="34" charset="0"/>
              </a:rPr>
              <a:t>, dengan memperhitungkan ketersediaan </a:t>
            </a:r>
            <a:r>
              <a:rPr lang="id-ID" b="1" noProof="1" smtClean="0">
                <a:latin typeface="Maiandra GD" pitchFamily="34" charset="0"/>
              </a:rPr>
              <a:t>sumber daya</a:t>
            </a:r>
            <a:r>
              <a:rPr lang="id-ID" noProof="1" smtClean="0">
                <a:latin typeface="Maiandra GD" pitchFamily="34" charset="0"/>
              </a:rPr>
              <a:t>.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  <a:buFont typeface="Wingdings" pitchFamily="2" charset="2"/>
              <a:buChar char="§"/>
            </a:pPr>
            <a:r>
              <a:rPr lang="id-ID" b="1" noProof="1" smtClean="0">
                <a:latin typeface="Maiandra GD" pitchFamily="34" charset="0"/>
              </a:rPr>
              <a:t>Dokumen</a:t>
            </a:r>
            <a:r>
              <a:rPr lang="id-ID" noProof="1" smtClean="0">
                <a:latin typeface="Maiandra GD" pitchFamily="34" charset="0"/>
              </a:rPr>
              <a:t> tentang gambaran kegiatan sekolah di masa depan untuk mencapai tujuan dan sasaran sekolah yang telah ditetapkan.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5D6F64-A686-4C49-80DE-513615D04168}" type="slidenum">
              <a:rPr lang="en-US" smtClean="0">
                <a:latin typeface="Maiandra GD" pitchFamily="34" charset="0"/>
              </a:rPr>
              <a:pPr>
                <a:defRPr/>
              </a:pPr>
              <a:t>4</a:t>
            </a:fld>
            <a:endParaRPr lang="en-US" dirty="0"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 anchor="ctr"/>
          <a:lstStyle/>
          <a:p>
            <a:pPr marL="450850" indent="-450850" eaLnBrk="1" hangingPunct="1">
              <a:lnSpc>
                <a:spcPct val="11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id-ID" sz="2800" b="1" noProof="1" smtClean="0">
                <a:latin typeface="Maiandra GD" pitchFamily="34" charset="0"/>
              </a:rPr>
              <a:t>Menjamin agar tujuan dan sasaran sekolah dapat dicapai;</a:t>
            </a:r>
          </a:p>
          <a:p>
            <a:pPr marL="450850" indent="-450850" eaLnBrk="1" hangingPunct="1">
              <a:lnSpc>
                <a:spcPct val="11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id-ID" sz="2800" b="1" noProof="1" smtClean="0">
                <a:latin typeface="Maiandra GD" pitchFamily="34" charset="0"/>
              </a:rPr>
              <a:t>Mendukung koordinasi antar pelaku sekolah;</a:t>
            </a:r>
          </a:p>
          <a:p>
            <a:pPr marL="450850" indent="-450850" eaLnBrk="1" hangingPunct="1">
              <a:lnSpc>
                <a:spcPct val="110000"/>
              </a:lnSpc>
              <a:spcBef>
                <a:spcPts val="12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id-ID" sz="2800" b="1" noProof="1" smtClean="0">
                <a:latin typeface="Maiandra GD" pitchFamily="34" charset="0"/>
              </a:rPr>
              <a:t>Menjamin terciptanya integrasi, sinkronisasi, dan sinergi baik intra pelaku di sekolah, antar sekolah, Dinas Pendidikan Kabupaten/Kota, Dinas Pendidikan Provinsi,  dan antar waktu;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5D6F64-A686-4C49-80DE-513615D04168}" type="slidenum">
              <a:rPr lang="en-US" smtClean="0">
                <a:latin typeface="Maiandra GD" pitchFamily="34" charset="0"/>
              </a:rPr>
              <a:pPr>
                <a:defRPr/>
              </a:pPr>
              <a:t>5</a:t>
            </a:fld>
            <a:endParaRPr lang="en-US">
              <a:latin typeface="Maiandra GD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d-ID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Tujuan Penyusunan RKS</a:t>
            </a:r>
            <a:endParaRPr lang="id-ID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772400" cy="42672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 startAt="4"/>
            </a:pPr>
            <a:r>
              <a:rPr lang="id-ID" sz="2800" b="1" noProof="1" smtClean="0">
                <a:latin typeface="Maiandra GD" pitchFamily="34" charset="0"/>
              </a:rPr>
              <a:t>Menjamin keterkaitan antara perencanaan, penganggaran, pelaksanaan, pelaporan dan pengawasan;</a:t>
            </a:r>
          </a:p>
          <a:p>
            <a:pPr marL="514350" indent="-514350" eaLnBrk="1" hangingPunct="1">
              <a:buFont typeface="+mj-lt"/>
              <a:buAutoNum type="arabicPeriod" startAt="4"/>
            </a:pPr>
            <a:r>
              <a:rPr lang="id-ID" sz="2800" b="1" noProof="1" smtClean="0">
                <a:latin typeface="Maiandra GD" pitchFamily="34" charset="0"/>
              </a:rPr>
              <a:t>Mengoptimalkan partisipasi warga sekolah dan masyarakat;</a:t>
            </a:r>
          </a:p>
          <a:p>
            <a:pPr marL="514350" indent="-514350" eaLnBrk="1" hangingPunct="1">
              <a:buFont typeface="+mj-lt"/>
              <a:buAutoNum type="arabicPeriod" startAt="4"/>
            </a:pPr>
            <a:r>
              <a:rPr lang="id-ID" sz="2800" b="1" noProof="1" smtClean="0">
                <a:latin typeface="Maiandra GD" pitchFamily="34" charset="0"/>
              </a:rPr>
              <a:t>Menjamin penggunaan sumber daya sekolah yang ekonomis, efisien, efektif, berkeadilan, berkelanjutan serta memperhatikan kesetaraan gender.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5D6F64-A686-4C49-80DE-513615D04168}" type="slidenum">
              <a:rPr lang="en-US" smtClean="0">
                <a:latin typeface="Maiandra GD" pitchFamily="34" charset="0"/>
              </a:rPr>
              <a:pPr>
                <a:defRPr/>
              </a:pPr>
              <a:t>6</a:t>
            </a:fld>
            <a:endParaRPr lang="en-US">
              <a:latin typeface="Maiandra GD" pitchFamily="34" charset="0"/>
            </a:endParaRPr>
          </a:p>
        </p:txBody>
      </p:sp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d-ID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Tujuan Penyusunan RKS</a:t>
            </a:r>
            <a:endParaRPr lang="id-ID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924800" cy="5029200"/>
          </a:xfrm>
        </p:spPr>
        <p:txBody>
          <a:bodyPr rtlCol="0" anchor="ctr">
            <a:noAutofit/>
          </a:bodyPr>
          <a:lstStyle/>
          <a:p>
            <a:pPr marL="355600" indent="-355600">
              <a:spcBef>
                <a:spcPts val="1200"/>
              </a:spcBef>
              <a:buFont typeface="+mj-lt"/>
              <a:buAutoNum type="arabicPeriod"/>
            </a:pPr>
            <a:r>
              <a:rPr lang="fi-FI" sz="2000" b="1" dirty="0" smtClean="0">
                <a:latin typeface="Maiandra GD" pitchFamily="34" charset="0"/>
                <a:cs typeface="Times New Roman" pitchFamily="18" charset="0"/>
              </a:rPr>
              <a:t>UU No</a:t>
            </a:r>
            <a:r>
              <a:rPr lang="id-ID" sz="2000" b="1" dirty="0" smtClean="0">
                <a:latin typeface="Maiandra GD" pitchFamily="34" charset="0"/>
                <a:cs typeface="Times New Roman" pitchFamily="18" charset="0"/>
              </a:rPr>
              <a:t>mor</a:t>
            </a:r>
            <a:r>
              <a:rPr lang="fi-FI" sz="2000" b="1" dirty="0" smtClean="0">
                <a:latin typeface="Maiandra GD" pitchFamily="34" charset="0"/>
                <a:cs typeface="Times New Roman" pitchFamily="18" charset="0"/>
              </a:rPr>
              <a:t> 20 Tahun 2003</a:t>
            </a:r>
            <a:r>
              <a:rPr lang="id-ID" sz="2000" b="1" dirty="0" smtClean="0">
                <a:latin typeface="Maiandra GD" pitchFamily="34" charset="0"/>
                <a:cs typeface="Times New Roman" pitchFamily="18" charset="0"/>
              </a:rPr>
              <a:t> tentang Sistem Pendidikan Nasional, Pasal 51 ayat 1.</a:t>
            </a:r>
            <a:endParaRPr lang="fi-FI" sz="2000" b="1" dirty="0" smtClean="0">
              <a:latin typeface="Maiandra GD" pitchFamily="34" charset="0"/>
              <a:cs typeface="Times New Roman" pitchFamily="18" charset="0"/>
            </a:endParaRPr>
          </a:p>
          <a:p>
            <a:pPr marL="355600" indent="-355600" eaLnBrk="1" fontAlgn="auto" hangingPunct="1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i-FI" sz="2000" b="1" dirty="0" smtClean="0">
                <a:latin typeface="Maiandra GD" pitchFamily="34" charset="0"/>
                <a:cs typeface="Times New Roman" pitchFamily="18" charset="0"/>
              </a:rPr>
              <a:t>PP No</a:t>
            </a:r>
            <a:r>
              <a:rPr lang="id-ID" sz="2000" b="1" dirty="0" smtClean="0">
                <a:latin typeface="Maiandra GD" pitchFamily="34" charset="0"/>
                <a:cs typeface="Times New Roman" pitchFamily="18" charset="0"/>
              </a:rPr>
              <a:t>mor</a:t>
            </a:r>
            <a:r>
              <a:rPr lang="fi-FI" sz="2000" b="1" dirty="0" smtClean="0">
                <a:latin typeface="Maiandra GD" pitchFamily="34" charset="0"/>
                <a:cs typeface="Times New Roman" pitchFamily="18" charset="0"/>
              </a:rPr>
              <a:t> 19 Tahun 2005 tentang Standar Nasional Pendidikan,</a:t>
            </a:r>
            <a:r>
              <a:rPr lang="pt-BR" sz="2000" b="1" dirty="0" smtClean="0">
                <a:latin typeface="Maiandra GD" pitchFamily="34" charset="0"/>
                <a:cs typeface="Times New Roman" pitchFamily="18" charset="0"/>
              </a:rPr>
              <a:t> </a:t>
            </a:r>
            <a:r>
              <a:rPr lang="id-ID" sz="2000" b="1" dirty="0" smtClean="0">
                <a:latin typeface="Maiandra GD" pitchFamily="34" charset="0"/>
                <a:cs typeface="Times New Roman" pitchFamily="18" charset="0"/>
              </a:rPr>
              <a:t>Pasal 53 ayat 1.</a:t>
            </a:r>
            <a:endParaRPr lang="pt-BR" sz="2000" b="1" dirty="0" smtClean="0">
              <a:latin typeface="Maiandra GD" pitchFamily="34" charset="0"/>
              <a:cs typeface="Times New Roman" pitchFamily="18" charset="0"/>
            </a:endParaRPr>
          </a:p>
          <a:p>
            <a:pPr marL="355600" indent="-35560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pt-BR" sz="2000" b="1" dirty="0" smtClean="0">
                <a:latin typeface="Maiandra GD" pitchFamily="34" charset="0"/>
              </a:rPr>
              <a:t>PP No</a:t>
            </a:r>
            <a:r>
              <a:rPr lang="id-ID" sz="2000" b="1" dirty="0" smtClean="0">
                <a:latin typeface="Maiandra GD" pitchFamily="34" charset="0"/>
              </a:rPr>
              <a:t>mor</a:t>
            </a:r>
            <a:r>
              <a:rPr lang="pt-BR" sz="2000" b="1" dirty="0" smtClean="0">
                <a:latin typeface="Maiandra GD" pitchFamily="34" charset="0"/>
              </a:rPr>
              <a:t> 17 Tahun 2010 tentang Pengelolaan dan Penyelenggaraan Pendidikan, Pasal 51</a:t>
            </a:r>
            <a:r>
              <a:rPr lang="id-ID" sz="2000" b="1" dirty="0" smtClean="0">
                <a:latin typeface="Maiandra GD" pitchFamily="34" charset="0"/>
              </a:rPr>
              <a:t>.</a:t>
            </a:r>
          </a:p>
          <a:p>
            <a:pPr marL="355600" indent="-35560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pt-BR" sz="2000" b="1" dirty="0" smtClean="0">
                <a:latin typeface="Maiandra GD" pitchFamily="34" charset="0"/>
              </a:rPr>
              <a:t>Permendiknas No</a:t>
            </a:r>
            <a:r>
              <a:rPr lang="id-ID" sz="2000" b="1" dirty="0" smtClean="0">
                <a:latin typeface="Maiandra GD" pitchFamily="34" charset="0"/>
              </a:rPr>
              <a:t>mor</a:t>
            </a:r>
            <a:r>
              <a:rPr lang="pt-BR" sz="2000" b="1" dirty="0" smtClean="0">
                <a:latin typeface="Maiandra GD" pitchFamily="34" charset="0"/>
              </a:rPr>
              <a:t> 19 Tahun 2007 tentang Standar Pengelolaan Pendidikan oleh Satuan Pendidikan Dasar dan Menengah</a:t>
            </a:r>
            <a:r>
              <a:rPr lang="id-ID" sz="2000" b="1" dirty="0" smtClean="0">
                <a:latin typeface="Maiandra GD" pitchFamily="34" charset="0"/>
              </a:rPr>
              <a:t>.</a:t>
            </a:r>
            <a:endParaRPr lang="en-US" sz="2000" b="1" dirty="0" smtClean="0">
              <a:latin typeface="Maiandra GD" pitchFamily="34" charset="0"/>
            </a:endParaRPr>
          </a:p>
          <a:p>
            <a:pPr marL="355600" indent="-35560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US" sz="2000" b="1" dirty="0" smtClean="0">
                <a:latin typeface="Maiandra GD" pitchFamily="34" charset="0"/>
              </a:rPr>
              <a:t>PP </a:t>
            </a:r>
            <a:r>
              <a:rPr lang="id-ID" sz="2000" b="1" noProof="1" smtClean="0">
                <a:latin typeface="Maiandra GD" pitchFamily="34" charset="0"/>
              </a:rPr>
              <a:t>Nomor 48 Tahun 2008 tentang Pendanaan Pendidikan</a:t>
            </a:r>
          </a:p>
          <a:p>
            <a:pPr marL="355600" indent="-35560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id-ID" sz="2000" b="1" noProof="1" smtClean="0">
                <a:latin typeface="Maiandra GD" pitchFamily="34" charset="0"/>
              </a:rPr>
              <a:t>Permendiknas Nomor 37 Tahun 2010 tentang Petunjuk Teknis Penggunaan Dana BOS TA 2011.</a:t>
            </a:r>
          </a:p>
          <a:p>
            <a:pPr marL="355600" indent="-35560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id-ID" sz="2000" b="1" noProof="1" smtClean="0">
                <a:latin typeface="Maiandra GD" pitchFamily="34" charset="0"/>
              </a:rPr>
              <a:t>Permendagri No. 59 Tahun 2007 tentang Pedoman Pengelolaan Keuangan</a:t>
            </a:r>
            <a:r>
              <a:rPr lang="en-US" sz="2000" b="1" dirty="0" smtClean="0">
                <a:latin typeface="Maiandra GD" pitchFamily="34" charset="0"/>
              </a:rPr>
              <a:t> Daerah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5D6F64-A686-4C49-80DE-513615D04168}" type="slidenum">
              <a:rPr lang="en-US" smtClean="0">
                <a:latin typeface="Maiandra GD" pitchFamily="34" charset="0"/>
              </a:rPr>
              <a:pPr>
                <a:defRPr/>
              </a:pPr>
              <a:t>7</a:t>
            </a:fld>
            <a:endParaRPr lang="en-US">
              <a:latin typeface="Maiandra GD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685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d-ID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Dasar Hukum </a:t>
            </a:r>
            <a:endParaRPr lang="id-ID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  <p:bldP spid="37891" grpId="1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153400" cy="5257800"/>
          </a:xfrm>
        </p:spPr>
        <p:txBody>
          <a:bodyPr/>
          <a:lstStyle/>
          <a:p>
            <a:pPr marL="514350" indent="-514350" eaLnBrk="1" hangingPunct="1">
              <a:buClr>
                <a:srgbClr val="C00000"/>
              </a:buClr>
              <a:buAutoNum type="arabicPeriod"/>
            </a:pPr>
            <a:r>
              <a:rPr lang="id-ID" sz="2600" noProof="1" smtClean="0">
                <a:latin typeface="Maiandra GD" pitchFamily="34" charset="0"/>
                <a:cs typeface="Times New Roman" pitchFamily="18" charset="0"/>
              </a:rPr>
              <a:t>Terpadu, mencakup keseluruhan program.</a:t>
            </a:r>
          </a:p>
          <a:p>
            <a:pPr marL="514350" indent="-514350" eaLnBrk="1" hangingPunct="1">
              <a:buClr>
                <a:srgbClr val="C00000"/>
              </a:buClr>
              <a:buAutoNum type="arabicPeriod"/>
            </a:pPr>
            <a:r>
              <a:rPr lang="id-ID" sz="2600" noProof="1" smtClean="0">
                <a:latin typeface="Maiandra GD" pitchFamily="34" charset="0"/>
                <a:cs typeface="Times New Roman" pitchFamily="18" charset="0"/>
              </a:rPr>
              <a:t>Multi-tahun, mencakup periode 4 tahun.</a:t>
            </a:r>
          </a:p>
          <a:p>
            <a:pPr marL="514350" indent="-514350" eaLnBrk="1" hangingPunct="1">
              <a:buClr>
                <a:srgbClr val="C00000"/>
              </a:buClr>
              <a:buAutoNum type="arabicPeriod"/>
            </a:pPr>
            <a:r>
              <a:rPr lang="id-ID" sz="2600" noProof="1" smtClean="0">
                <a:latin typeface="Maiandra GD" pitchFamily="34" charset="0"/>
                <a:cs typeface="Times New Roman" pitchFamily="18" charset="0"/>
              </a:rPr>
              <a:t>Multi-sumber, mengidentifikasi berbagai sumber dana.</a:t>
            </a:r>
          </a:p>
          <a:p>
            <a:pPr marL="514350" indent="-514350" eaLnBrk="1" hangingPunct="1">
              <a:buClr>
                <a:srgbClr val="C00000"/>
              </a:buClr>
              <a:buAutoNum type="arabicPeriod"/>
            </a:pPr>
            <a:r>
              <a:rPr lang="id-ID" sz="2600" noProof="1" smtClean="0">
                <a:latin typeface="Maiandra GD" pitchFamily="34" charset="0"/>
                <a:cs typeface="Times New Roman" pitchFamily="18" charset="0"/>
              </a:rPr>
              <a:t>Berbasis kinerja. </a:t>
            </a:r>
          </a:p>
          <a:p>
            <a:pPr marL="514350" indent="-514350" eaLnBrk="1" hangingPunct="1">
              <a:buClr>
                <a:srgbClr val="C00000"/>
              </a:buClr>
              <a:buAutoNum type="arabicPeriod"/>
            </a:pPr>
            <a:r>
              <a:rPr lang="id-ID" sz="2600" noProof="1" smtClean="0">
                <a:latin typeface="Maiandra GD" pitchFamily="34" charset="0"/>
                <a:cs typeface="Times New Roman" pitchFamily="18" charset="0"/>
              </a:rPr>
              <a:t>Partisipatif, melibatkan berbagai unsur.</a:t>
            </a:r>
          </a:p>
          <a:p>
            <a:pPr marL="514350" indent="-514350" eaLnBrk="1" hangingPunct="1">
              <a:buClr>
                <a:srgbClr val="C00000"/>
              </a:buClr>
              <a:buAutoNum type="arabicPeriod"/>
            </a:pPr>
            <a:r>
              <a:rPr lang="id-ID" sz="2600" noProof="1" smtClean="0">
                <a:latin typeface="Maiandra GD" pitchFamily="34" charset="0"/>
              </a:rPr>
              <a:t>Mengintegrasikan semangat pendidikan karakter ke dalam program dan kegiatan sekolah/madrasah.</a:t>
            </a:r>
          </a:p>
          <a:p>
            <a:pPr marL="514350" indent="-514350" eaLnBrk="1" hangingPunct="1">
              <a:buClr>
                <a:srgbClr val="C00000"/>
              </a:buClr>
              <a:buFont typeface="Arial" pitchFamily="34" charset="0"/>
              <a:buAutoNum type="arabicPeriod"/>
            </a:pPr>
            <a:r>
              <a:rPr lang="id-ID" sz="2600" noProof="1" smtClean="0">
                <a:latin typeface="Maiandra GD" pitchFamily="34" charset="0"/>
                <a:cs typeface="Times New Roman" pitchFamily="18" charset="0"/>
              </a:rPr>
              <a:t>Sensitif terhadap isu jender.</a:t>
            </a:r>
          </a:p>
          <a:p>
            <a:pPr marL="514350" indent="-514350" eaLnBrk="1" hangingPunct="1">
              <a:buClr>
                <a:srgbClr val="C00000"/>
              </a:buClr>
              <a:buFont typeface="Arial" pitchFamily="34" charset="0"/>
              <a:buAutoNum type="arabicPeriod"/>
            </a:pPr>
            <a:r>
              <a:rPr lang="id-ID" sz="2600" noProof="1" smtClean="0">
                <a:latin typeface="Maiandra GD" pitchFamily="34" charset="0"/>
                <a:cs typeface="Times New Roman" pitchFamily="18" charset="0"/>
              </a:rPr>
              <a:t>Responsif terhadap keadaan bencana. </a:t>
            </a:r>
            <a:endParaRPr lang="id-ID" sz="2600" i="1" noProof="1" smtClean="0">
              <a:latin typeface="Maiandra GD" pitchFamily="34" charset="0"/>
              <a:cs typeface="Times New Roman" pitchFamily="18" charset="0"/>
            </a:endParaRPr>
          </a:p>
          <a:p>
            <a:pPr marL="514350" indent="-514350" eaLnBrk="1" hangingPunct="1">
              <a:buClr>
                <a:srgbClr val="C00000"/>
              </a:buClr>
              <a:buFont typeface="Arial" pitchFamily="34" charset="0"/>
              <a:buAutoNum type="arabicPeriod"/>
            </a:pPr>
            <a:r>
              <a:rPr lang="id-ID" sz="2600" noProof="1" smtClean="0">
                <a:latin typeface="Maiandra GD" pitchFamily="34" charset="0"/>
                <a:cs typeface="Times New Roman" pitchFamily="18" charset="0"/>
              </a:rPr>
              <a:t>Dimonitor oleh stakeholder lainnya.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5D6F64-A686-4C49-80DE-513615D04168}" type="slidenum">
              <a:rPr lang="en-US" smtClean="0">
                <a:latin typeface="Maiandra GD" pitchFamily="34" charset="0"/>
              </a:rPr>
              <a:pPr>
                <a:defRPr/>
              </a:pPr>
              <a:t>8</a:t>
            </a:fld>
            <a:endParaRPr lang="en-US" dirty="0">
              <a:latin typeface="Maiandra GD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d-ID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Prinsip-Prinsip Penyusunan RKS/M</a:t>
            </a:r>
            <a:endParaRPr lang="id-ID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7159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d-ID" sz="3600" b="1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Gambar 2. Alur Penyusunan RKS/M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5D6F64-A686-4C49-80DE-513615D04168}" type="slidenum">
              <a:rPr lang="en-US" smtClean="0">
                <a:latin typeface="Maiandra GD" pitchFamily="34" charset="0"/>
              </a:rPr>
              <a:pPr>
                <a:defRPr/>
              </a:pPr>
              <a:t>9</a:t>
            </a:fld>
            <a:endParaRPr lang="en-US">
              <a:latin typeface="Maiandra GD" pitchFamily="34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3400" y="2743200"/>
            <a:ext cx="1981200" cy="2133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aiandra GD" pitchFamily="34" charset="0"/>
                <a:cs typeface="Arial" charset="0"/>
              </a:rPr>
              <a:t>PERSIAPAN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b="1" noProof="1" smtClean="0">
                <a:latin typeface="Maiandra GD" pitchFamily="34" charset="0"/>
                <a:cs typeface="Arial" charset="0"/>
              </a:rPr>
              <a:t>Pembentukan </a:t>
            </a:r>
          </a:p>
          <a:p>
            <a:pPr marL="177800" indent="-111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noProof="1" smtClean="0">
                <a:latin typeface="Maiandra GD" pitchFamily="34" charset="0"/>
                <a:cs typeface="Arial" charset="0"/>
              </a:rPr>
              <a:t>TPS.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b="1" noProof="1" smtClean="0">
                <a:latin typeface="Maiandra GD" pitchFamily="34" charset="0"/>
                <a:cs typeface="Arial" charset="0"/>
              </a:rPr>
              <a:t>Pembekalan/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noProof="1" smtClean="0">
                <a:latin typeface="Maiandra GD" pitchFamily="34" charset="0"/>
                <a:cs typeface="Arial" charset="0"/>
              </a:rPr>
              <a:t>   Orientasi bagi 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dirty="0" smtClean="0">
                <a:latin typeface="Maiandra GD" pitchFamily="34" charset="0"/>
                <a:cs typeface="Arial" charset="0"/>
              </a:rPr>
              <a:t>   </a:t>
            </a:r>
            <a:r>
              <a:rPr lang="en-US" b="1" dirty="0" smtClean="0">
                <a:latin typeface="Maiandra GD" pitchFamily="34" charset="0"/>
                <a:cs typeface="Arial" charset="0"/>
              </a:rPr>
              <a:t>TPS</a:t>
            </a:r>
            <a:endParaRPr lang="id-ID" b="1" dirty="0" smtClean="0">
              <a:latin typeface="Maiandra GD" pitchFamily="34" charset="0"/>
              <a:cs typeface="Arial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895600" y="1752600"/>
            <a:ext cx="3276600" cy="434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Maiandra GD" pitchFamily="34" charset="0"/>
                <a:cs typeface="Arial" charset="0"/>
              </a:rPr>
              <a:t>PENYUSUNAN</a:t>
            </a:r>
            <a:r>
              <a:rPr lang="id-ID" sz="2000" b="1" dirty="0" smtClean="0">
                <a:latin typeface="Maiandra GD" pitchFamily="34" charset="0"/>
                <a:cs typeface="Arial" charset="0"/>
              </a:rPr>
              <a:t> </a:t>
            </a:r>
            <a:r>
              <a:rPr lang="en-US" sz="2000" b="1" dirty="0" smtClean="0">
                <a:latin typeface="Maiandra GD" pitchFamily="34" charset="0"/>
                <a:cs typeface="Arial" charset="0"/>
              </a:rPr>
              <a:t>RKS/M</a:t>
            </a:r>
            <a:endParaRPr lang="en-US" sz="2000" b="1" dirty="0">
              <a:latin typeface="Maiandra GD" pitchFamily="34" charset="0"/>
              <a:cs typeface="Arial" charset="0"/>
            </a:endParaRPr>
          </a:p>
          <a:p>
            <a:pPr marL="268288" indent="-2682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dirty="0" smtClean="0">
                <a:latin typeface="Maiandra GD" pitchFamily="34" charset="0"/>
                <a:cs typeface="Arial" charset="0"/>
              </a:rPr>
              <a:t>1. </a:t>
            </a:r>
            <a:r>
              <a:rPr lang="id-ID" sz="2000" b="1" noProof="1" smtClean="0">
                <a:latin typeface="Maiandra GD" pitchFamily="34" charset="0"/>
                <a:cs typeface="Arial" charset="0"/>
              </a:rPr>
              <a:t>Menentukan Kondisi </a:t>
            </a:r>
          </a:p>
          <a:p>
            <a:pPr marL="268288" indent="-2682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noProof="1" smtClean="0">
                <a:latin typeface="Maiandra GD" pitchFamily="34" charset="0"/>
                <a:cs typeface="Arial" charset="0"/>
              </a:rPr>
              <a:t>	Sekolah/Madrasah</a:t>
            </a:r>
          </a:p>
          <a:p>
            <a:pPr marL="268288" indent="-2682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noProof="1" smtClean="0">
                <a:latin typeface="Maiandra GD" pitchFamily="34" charset="0"/>
                <a:cs typeface="Arial" charset="0"/>
              </a:rPr>
              <a:t>	Saat Ini.</a:t>
            </a:r>
          </a:p>
          <a:p>
            <a:pPr marL="268288" indent="-2682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noProof="1" smtClean="0">
                <a:latin typeface="Maiandra GD" pitchFamily="34" charset="0"/>
                <a:cs typeface="Arial" charset="0"/>
              </a:rPr>
              <a:t>2. Menentukan Kondisi </a:t>
            </a:r>
          </a:p>
          <a:p>
            <a:pPr marL="268288" indent="-2682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noProof="1" smtClean="0">
                <a:latin typeface="Maiandra GD" pitchFamily="34" charset="0"/>
                <a:cs typeface="Arial" charset="0"/>
              </a:rPr>
              <a:t>	Sekolah/Madrasah</a:t>
            </a:r>
          </a:p>
          <a:p>
            <a:pPr marL="268288" indent="-2682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noProof="1" smtClean="0">
                <a:latin typeface="Maiandra GD" pitchFamily="34" charset="0"/>
                <a:cs typeface="Arial" charset="0"/>
              </a:rPr>
              <a:t>	yang Diharapkan.</a:t>
            </a:r>
          </a:p>
          <a:p>
            <a:pPr marL="268288" indent="-2682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noProof="1" smtClean="0">
                <a:latin typeface="Maiandra GD" pitchFamily="34" charset="0"/>
                <a:cs typeface="Arial" charset="0"/>
              </a:rPr>
              <a:t>3. Menyusun Program, </a:t>
            </a:r>
          </a:p>
          <a:p>
            <a:pPr marL="268288" indent="-2682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noProof="1" smtClean="0">
                <a:latin typeface="Maiandra GD" pitchFamily="34" charset="0"/>
                <a:cs typeface="Arial" charset="0"/>
              </a:rPr>
              <a:t>	dan Kegiatan.</a:t>
            </a:r>
          </a:p>
          <a:p>
            <a:pPr marL="268288" indent="-2682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noProof="1" smtClean="0">
                <a:latin typeface="Maiandra GD" pitchFamily="34" charset="0"/>
                <a:cs typeface="Arial" charset="0"/>
              </a:rPr>
              <a:t>4. Menyusun Rencana </a:t>
            </a:r>
          </a:p>
          <a:p>
            <a:pPr marL="268288" indent="-2682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noProof="1" smtClean="0">
                <a:latin typeface="Maiandra GD" pitchFamily="34" charset="0"/>
                <a:cs typeface="Arial" charset="0"/>
              </a:rPr>
              <a:t>	Anggaran Sekolah/ </a:t>
            </a:r>
          </a:p>
          <a:p>
            <a:pPr marL="268288" indent="-2682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noProof="1" smtClean="0">
                <a:latin typeface="Maiandra GD" pitchFamily="34" charset="0"/>
                <a:cs typeface="Arial" charset="0"/>
              </a:rPr>
              <a:t>	Madrasah.</a:t>
            </a:r>
          </a:p>
          <a:p>
            <a:pPr marL="268288" indent="-2682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noProof="1" smtClean="0">
                <a:latin typeface="Maiandra GD" pitchFamily="34" charset="0"/>
                <a:cs typeface="Arial" charset="0"/>
              </a:rPr>
              <a:t>5. Menyusun RKT-RKAS/M</a:t>
            </a:r>
            <a:r>
              <a:rPr lang="id-ID" sz="2000" b="1" dirty="0" smtClean="0">
                <a:latin typeface="Maiandra GD" pitchFamily="34" charset="0"/>
                <a:cs typeface="Arial" charset="0"/>
              </a:rPr>
              <a:t>.</a:t>
            </a:r>
            <a:r>
              <a:rPr lang="en-US" sz="2000" b="1" dirty="0" smtClean="0">
                <a:latin typeface="Maiandra GD" pitchFamily="34" charset="0"/>
                <a:cs typeface="Arial" charset="0"/>
              </a:rPr>
              <a:t>  </a:t>
            </a:r>
            <a:endParaRPr lang="en-US" sz="2000" b="1" dirty="0">
              <a:latin typeface="Maiandra GD" pitchFamily="34" charset="0"/>
              <a:cs typeface="Arial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629400" y="2438400"/>
            <a:ext cx="2209800" cy="2819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Maiandra GD" pitchFamily="34" charset="0"/>
                <a:cs typeface="Arial" charset="0"/>
              </a:rPr>
              <a:t>PENGESAHAN </a:t>
            </a:r>
          </a:p>
          <a:p>
            <a:pPr marL="166688" indent="-16668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b="1" noProof="1" smtClean="0">
                <a:latin typeface="Maiandra GD" pitchFamily="34" charset="0"/>
                <a:cs typeface="Arial" charset="0"/>
              </a:rPr>
              <a:t>Penyetujuan oleh 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noProof="1" smtClean="0">
                <a:latin typeface="Maiandra GD" pitchFamily="34" charset="0"/>
                <a:cs typeface="Arial" charset="0"/>
              </a:rPr>
              <a:t>   rapat dewan 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noProof="1" smtClean="0">
                <a:latin typeface="Maiandra GD" pitchFamily="34" charset="0"/>
                <a:cs typeface="Arial" charset="0"/>
              </a:rPr>
              <a:t>   pendidik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b="1" noProof="1" smtClean="0">
                <a:latin typeface="Maiandra GD" pitchFamily="34" charset="0"/>
                <a:cs typeface="Arial" charset="0"/>
              </a:rPr>
              <a:t>Pengesahan oleh 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noProof="1" smtClean="0">
                <a:latin typeface="Maiandra GD" pitchFamily="34" charset="0"/>
                <a:cs typeface="Arial" charset="0"/>
              </a:rPr>
              <a:t>   pihak berwenang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b="1" noProof="1" smtClean="0">
                <a:latin typeface="Maiandra GD" pitchFamily="34" charset="0"/>
                <a:cs typeface="Arial" charset="0"/>
              </a:rPr>
              <a:t>Sosialisasi kepada 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noProof="1" smtClean="0">
                <a:latin typeface="Maiandra GD" pitchFamily="34" charset="0"/>
                <a:cs typeface="Arial" charset="0"/>
              </a:rPr>
              <a:t>   pemangku 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noProof="1" smtClean="0">
                <a:latin typeface="Maiandra GD" pitchFamily="34" charset="0"/>
                <a:cs typeface="Arial" charset="0"/>
              </a:rPr>
              <a:t>   kepentingan</a:t>
            </a:r>
            <a:endParaRPr lang="id-ID" b="1" noProof="1">
              <a:latin typeface="Maiandra GD" pitchFamily="34" charset="0"/>
              <a:cs typeface="Arial" charset="0"/>
            </a:endParaRPr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2590800" y="3429000"/>
            <a:ext cx="269175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Maiandra GD" pitchFamily="34" charset="0"/>
            </a:endParaRP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6203732" y="3429000"/>
            <a:ext cx="3048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2292" grpId="0" animBg="1"/>
      <p:bldP spid="12293" grpId="0" animBg="1"/>
      <p:bldP spid="12294" grpId="0" animBg="1"/>
      <p:bldP spid="14343" grpId="0" animBg="1"/>
      <p:bldP spid="1434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1868</Words>
  <Application>Microsoft Office PowerPoint</Application>
  <PresentationFormat>On-screen Show (4:3)</PresentationFormat>
  <Paragraphs>221</Paragraphs>
  <Slides>14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  <vt:variant>
        <vt:lpstr>Custom Shows</vt:lpstr>
      </vt:variant>
      <vt:variant>
        <vt:i4>1</vt:i4>
      </vt:variant>
    </vt:vector>
  </HeadingPairs>
  <TitlesOfParts>
    <vt:vector size="16" baseType="lpstr">
      <vt:lpstr>Office Theme</vt:lpstr>
      <vt:lpstr>Pengantar  Penyusunan RKS/M</vt:lpstr>
      <vt:lpstr>Gambar 1. Latar Belakang</vt:lpstr>
      <vt:lpstr>Pentingnya Penyusunan RKS</vt:lpstr>
      <vt:lpstr>Apakah RKS itu?</vt:lpstr>
      <vt:lpstr>Tujuan Penyusunan RKS</vt:lpstr>
      <vt:lpstr>Tujuan Penyusunan RKS</vt:lpstr>
      <vt:lpstr>Dasar Hukum </vt:lpstr>
      <vt:lpstr>Prinsip-Prinsip Penyusunan RKS/M</vt:lpstr>
      <vt:lpstr>Gambar 2. Alur Penyusunan RKS/M</vt:lpstr>
      <vt:lpstr>Slide 10</vt:lpstr>
      <vt:lpstr>Gambar 3. Proses Penyusunan RKS/M</vt:lpstr>
      <vt:lpstr>Slide 12</vt:lpstr>
      <vt:lpstr>Slide 13</vt:lpstr>
      <vt:lpstr>Tanya Jawab  dan  Kesimpulan</vt:lpstr>
      <vt:lpstr>Custom Show 1</vt:lpstr>
    </vt:vector>
  </TitlesOfParts>
  <Company>RTI International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LATAR BELAKANG</dc:title>
  <dc:creator>Nandang K. Ananda</dc:creator>
  <cp:lastModifiedBy>Riswandi</cp:lastModifiedBy>
  <cp:revision>260</cp:revision>
  <dcterms:created xsi:type="dcterms:W3CDTF">2010-07-01T23:52:11Z</dcterms:created>
  <dcterms:modified xsi:type="dcterms:W3CDTF">2014-05-02T14:52:17Z</dcterms:modified>
</cp:coreProperties>
</file>