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12192000"/>
  <p:notesSz cx="6858000" cy="9144000"/>
  <p:embeddedFontLst>
    <p:embeddedFont>
      <p:font typeface="Century Schoolbook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hnTR+7tid00Xs+GDJlbWCeqsl1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CenturySchoolbook-bold.fntdata"/><Relationship Id="rId12" Type="http://schemas.openxmlformats.org/officeDocument/2006/relationships/font" Target="fonts/CenturySchoolboo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enturySchoolbook-boldItalic.fntdata"/><Relationship Id="rId14" Type="http://schemas.openxmlformats.org/officeDocument/2006/relationships/font" Target="fonts/CenturySchoolbook-italic.fntdata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ctrTitle"/>
          </p:nvPr>
        </p:nvSpPr>
        <p:spPr>
          <a:xfrm>
            <a:off x="7920752" y="1023867"/>
            <a:ext cx="3793678" cy="334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900"/>
              <a:buFont typeface="Century Schoolbook"/>
              <a:buNone/>
              <a:defRPr sz="39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7920752" y="4945377"/>
            <a:ext cx="3793678" cy="10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sz="2000"/>
            </a:lvl2pPr>
            <a:lvl3pPr lvl="2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sz="1800"/>
            </a:lvl3pPr>
            <a:lvl4pPr lvl="3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4pPr>
            <a:lvl5pPr lvl="4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5pPr>
            <a:lvl6pPr lvl="5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6pPr>
            <a:lvl7pPr lvl="6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7pPr>
            <a:lvl8pPr lvl="7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8pPr>
            <a:lvl9pPr lvl="8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5"/>
          <p:cNvSpPr txBox="1"/>
          <p:nvPr>
            <p:ph idx="10" type="dt"/>
          </p:nvPr>
        </p:nvSpPr>
        <p:spPr>
          <a:xfrm>
            <a:off x="8972550" y="64420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1" type="ftr"/>
          </p:nvPr>
        </p:nvSpPr>
        <p:spPr>
          <a:xfrm>
            <a:off x="4032250" y="64420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2" type="sldNum"/>
          </p:nvPr>
        </p:nvSpPr>
        <p:spPr>
          <a:xfrm>
            <a:off x="466725" y="6442075"/>
            <a:ext cx="27543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" type="body"/>
          </p:nvPr>
        </p:nvSpPr>
        <p:spPr>
          <a:xfrm rot="5400000">
            <a:off x="5493543" y="-121444"/>
            <a:ext cx="3651250" cy="8770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2933698" y="566928"/>
            <a:ext cx="8770573" cy="1563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2933699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9000"/>
              </a:lnSpc>
              <a:spcBef>
                <a:spcPts val="93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0" sz="2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20"/>
          <p:cNvSpPr txBox="1"/>
          <p:nvPr>
            <p:ph idx="2" type="body"/>
          </p:nvPr>
        </p:nvSpPr>
        <p:spPr>
          <a:xfrm>
            <a:off x="2933699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3" type="body"/>
          </p:nvPr>
        </p:nvSpPr>
        <p:spPr>
          <a:xfrm>
            <a:off x="7543751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9000"/>
              </a:lnSpc>
              <a:spcBef>
                <a:spcPts val="93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0" sz="2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20"/>
          <p:cNvSpPr txBox="1"/>
          <p:nvPr>
            <p:ph idx="4" type="body"/>
          </p:nvPr>
        </p:nvSpPr>
        <p:spPr>
          <a:xfrm>
            <a:off x="7543751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2933699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7543751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0" y="3175"/>
            <a:ext cx="12198350" cy="6875462"/>
            <a:chOff x="0" y="3175"/>
            <a:chExt cx="12198350" cy="6875463"/>
          </a:xfrm>
        </p:grpSpPr>
        <p:sp>
          <p:nvSpPr>
            <p:cNvPr id="7" name="Google Shape;7;p14"/>
            <p:cNvSpPr/>
            <p:nvPr/>
          </p:nvSpPr>
          <p:spPr>
            <a:xfrm>
              <a:off x="0" y="3175"/>
              <a:ext cx="12192000" cy="6862763"/>
            </a:xfrm>
            <a:custGeom>
              <a:rect b="b" l="l" r="r" t="t"/>
              <a:pathLst>
                <a:path extrusionOk="0" h="2160" w="384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rgbClr val="B2AD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>
              <a:off x="0" y="3175"/>
              <a:ext cx="12192000" cy="6862763"/>
            </a:xfrm>
            <a:custGeom>
              <a:rect b="b" l="l" r="r" t="t"/>
              <a:pathLst>
                <a:path extrusionOk="0" h="2160" w="384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>
              <a:off x="0" y="3175"/>
              <a:ext cx="12198350" cy="6875463"/>
            </a:xfrm>
            <a:custGeom>
              <a:rect b="b" l="l" r="r" t="t"/>
              <a:pathLst>
                <a:path extrusionOk="0" h="2163" w="3840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" name="Google Shape;10;p14"/>
          <p:cNvSpPr/>
          <p:nvPr/>
        </p:nvSpPr>
        <p:spPr>
          <a:xfrm>
            <a:off x="4456112" y="31750"/>
            <a:ext cx="0" cy="1587"/>
          </a:xfrm>
          <a:custGeom>
            <a:rect b="b" l="l" r="r" t="t"/>
            <a:pathLst>
              <a:path extrusionOk="0" h="2" w="2">
                <a:moveTo>
                  <a:pt x="0" y="0"/>
                </a:move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cap="flat" cmpd="sng" w="9525">
            <a:solidFill>
              <a:srgbClr val="3046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" name="Google Shape;11;p14"/>
          <p:cNvGrpSpPr/>
          <p:nvPr/>
        </p:nvGrpSpPr>
        <p:grpSpPr>
          <a:xfrm>
            <a:off x="7319962" y="468312"/>
            <a:ext cx="4875212" cy="5922962"/>
            <a:chOff x="7320300" y="467784"/>
            <a:chExt cx="4875213" cy="5922963"/>
          </a:xfrm>
        </p:grpSpPr>
        <p:sp>
          <p:nvSpPr>
            <p:cNvPr id="12" name="Google Shape;12;p14"/>
            <p:cNvSpPr/>
            <p:nvPr/>
          </p:nvSpPr>
          <p:spPr>
            <a:xfrm>
              <a:off x="7320300" y="467784"/>
              <a:ext cx="4875213" cy="5922963"/>
            </a:xfrm>
            <a:custGeom>
              <a:rect b="b" l="l" r="r" t="t"/>
              <a:pathLst>
                <a:path extrusionOk="0" h="3731" w="307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484A5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>
              <a:off x="7505469" y="661988"/>
              <a:ext cx="4686300" cy="5543550"/>
            </a:xfrm>
            <a:custGeom>
              <a:rect b="b" l="l" r="r" t="t"/>
              <a:pathLst>
                <a:path extrusionOk="0" h="3492" w="295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" name="Google Shape;14;p14"/>
            <p:cNvCxnSpPr/>
            <p:nvPr/>
          </p:nvCxnSpPr>
          <p:spPr>
            <a:xfrm>
              <a:off x="8013399" y="4629095"/>
              <a:ext cx="694944" cy="0"/>
            </a:xfrm>
            <a:prstGeom prst="straightConnector1">
              <a:avLst/>
            </a:prstGeom>
            <a:noFill/>
            <a:ln cap="flat" cmpd="sng" w="38100">
              <a:solidFill>
                <a:schemeClr val="lt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5" name="Google Shape;15;p14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rgbClr val="464B5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14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Font typeface="Corbel"/>
              <a:buChar char="–"/>
              <a:defRPr b="0" i="0" sz="20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Font typeface="Corbel"/>
              <a:buChar char="–"/>
              <a:defRPr b="0" i="1" sz="16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14"/>
          <p:cNvSpPr txBox="1"/>
          <p:nvPr>
            <p:ph idx="10" type="dt"/>
          </p:nvPr>
        </p:nvSpPr>
        <p:spPr>
          <a:xfrm>
            <a:off x="8972550" y="64420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1" type="ftr"/>
          </p:nvPr>
        </p:nvSpPr>
        <p:spPr>
          <a:xfrm>
            <a:off x="4032250" y="64420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466725" y="6442075"/>
            <a:ext cx="27543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6"/>
          <p:cNvGrpSpPr/>
          <p:nvPr/>
        </p:nvGrpSpPr>
        <p:grpSpPr>
          <a:xfrm>
            <a:off x="400050" y="361950"/>
            <a:ext cx="3497262" cy="6205537"/>
            <a:chOff x="400714" y="362425"/>
            <a:chExt cx="3495979" cy="6204388"/>
          </a:xfrm>
        </p:grpSpPr>
        <p:sp>
          <p:nvSpPr>
            <p:cNvPr id="28" name="Google Shape;28;p16"/>
            <p:cNvSpPr/>
            <p:nvPr/>
          </p:nvSpPr>
          <p:spPr>
            <a:xfrm>
              <a:off x="400714" y="362425"/>
              <a:ext cx="2218442" cy="6204388"/>
            </a:xfrm>
            <a:custGeom>
              <a:rect b="b" l="l" r="r" t="t"/>
              <a:pathLst>
                <a:path extrusionOk="0" h="1954" w="697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rgbClr val="D1CEBC">
                <a:alpha val="74509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6"/>
            <p:cNvSpPr/>
            <p:nvPr/>
          </p:nvSpPr>
          <p:spPr>
            <a:xfrm>
              <a:off x="1133752" y="1810138"/>
              <a:ext cx="2762941" cy="4746626"/>
            </a:xfrm>
            <a:custGeom>
              <a:rect b="b" l="l" r="r" t="t"/>
              <a:pathLst>
                <a:path extrusionOk="0" h="1495" w="869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rgbClr val="D1CEBC">
                <a:alpha val="4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16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rgbClr val="464B5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Font typeface="Corbel"/>
              <a:buChar char="–"/>
              <a:defRPr b="0" i="0" sz="20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Font typeface="Corbel"/>
              <a:buChar char="–"/>
              <a:defRPr b="0" i="1" sz="16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16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16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" name="Google Shape;35;p16"/>
          <p:cNvCxnSpPr/>
          <p:nvPr/>
        </p:nvCxnSpPr>
        <p:spPr>
          <a:xfrm>
            <a:off x="2933700" y="2176462"/>
            <a:ext cx="8770937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"/>
          <p:cNvSpPr txBox="1"/>
          <p:nvPr>
            <p:ph type="ctrTitle"/>
          </p:nvPr>
        </p:nvSpPr>
        <p:spPr>
          <a:xfrm>
            <a:off x="7920037" y="1023937"/>
            <a:ext cx="3794125" cy="334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entury Schoolbook"/>
              <a:buNone/>
            </a:pPr>
            <a:r>
              <a:rPr b="1" i="0" lang="en-US" sz="3200" u="non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PRINSIP-PRINSIP TINDAKAN ADMINISTRASI NEGARA</a:t>
            </a:r>
            <a:endParaRPr/>
          </a:p>
        </p:txBody>
      </p:sp>
      <p:sp>
        <p:nvSpPr>
          <p:cNvPr id="74" name="Google Shape;74;p1"/>
          <p:cNvSpPr txBox="1"/>
          <p:nvPr>
            <p:ph idx="1" type="subTitle"/>
          </p:nvPr>
        </p:nvSpPr>
        <p:spPr>
          <a:xfrm>
            <a:off x="7920037" y="4945062"/>
            <a:ext cx="3794125" cy="1038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b="0" i="0" lang="en-US" sz="20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H.S. TISNANTA, DKK</a:t>
            </a:r>
            <a:endParaRPr/>
          </a:p>
          <a:p>
            <a:pPr indent="0" lvl="0" marL="0" rtl="0" algn="r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b="0" i="0" lang="en-US" sz="20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FH UNILA, 2016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Hierarki Peraturan Perundang-undangan</a:t>
            </a:r>
            <a:endParaRPr/>
          </a:p>
        </p:txBody>
      </p:sp>
      <p:sp>
        <p:nvSpPr>
          <p:cNvPr id="80" name="Google Shape;80;p2"/>
          <p:cNvSpPr txBox="1"/>
          <p:nvPr>
            <p:ph idx="1" type="body"/>
          </p:nvPr>
        </p:nvSpPr>
        <p:spPr>
          <a:xfrm>
            <a:off x="2933700" y="2222500"/>
            <a:ext cx="8913812" cy="3652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semua tindakan administrasi pemerintah harus menjadi subjek terhadap prinsip legalitas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tidak ada organ atau lembaga negara yang memiliki otoritas kecuali secara ekplisit sudah diatribusikan oleh sebuah norma hukum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otoritas administrasi tidak boleh melawan hukum dalam pengertian yang luas yaitu melawan keputusan yang sudah ditetapkan oleh hirarki otoritas yang lebih tinggi, dan melawan prinsip-prinsip umum dan kebiasaan hukum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000"/>
              <a:buFont typeface="Century Schoolbook"/>
              <a:buNone/>
            </a:pPr>
            <a:r>
              <a:rPr b="0" i="0" lang="en-US" sz="40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Kriteria Legalitas sebagai Dasar Uji Tindakan Pemerintahan</a:t>
            </a:r>
            <a:br>
              <a:rPr b="0" i="0" lang="en-US" sz="40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endParaRPr/>
          </a:p>
        </p:txBody>
      </p:sp>
      <p:sp>
        <p:nvSpPr>
          <p:cNvPr id="86" name="Google Shape;86;p3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Apakah tindakan pejabat tersebut berdasarkan ketentuan hukum atau tidak ?</a:t>
            </a:r>
            <a:endParaRPr/>
          </a:p>
          <a:p>
            <a:pPr indent="-457200" lvl="0" marL="457200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Apakah tindakan pejabat tersebut sesuai dengan kewenangannya atau tidak ?</a:t>
            </a:r>
            <a:endParaRPr/>
          </a:p>
          <a:p>
            <a:pPr indent="-457200" lvl="0" marL="457200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Apakah tindakan pejabat tersebut tidak melampaui kewenangan yang diberikan?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Proporsionalitas</a:t>
            </a:r>
            <a:endParaRPr/>
          </a:p>
        </p:txBody>
      </p:sp>
      <p:sp>
        <p:nvSpPr>
          <p:cNvPr id="92" name="Google Shape;92;p4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derivasi dari prinsip rule of law yang membatasi tindakan pemerintah dan negara;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untuk mencapai tujuan, pemerintah wajib memilih jalan atau cara yang memiliki beban individual yang paling sedikit;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pemerintah harus mengutamakan keseimbangan antara hak dan kewajiban penyelenggara negara;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500" y="568325"/>
            <a:ext cx="4071937" cy="6110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3725" y="566737"/>
            <a:ext cx="3678237" cy="611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23250" y="566737"/>
            <a:ext cx="3735387" cy="6110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Feathered">
  <a:themeElements>
    <a:clrScheme name="Feathered">
      <a:dk1>
        <a:srgbClr val="000000"/>
      </a:dk1>
      <a:lt1>
        <a:srgbClr val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Feathered">
  <a:themeElements>
    <a:clrScheme name="Feathered">
      <a:dk1>
        <a:srgbClr val="000000"/>
      </a:dk1>
      <a:lt1>
        <a:srgbClr val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2016-05-09T19:20:56Z</dcterms:created>
  <dc:creator>FATHONI</dc:creator>
</cp:coreProperties>
</file>