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69" r:id="rId16"/>
    <p:sldId id="272" r:id="rId17"/>
    <p:sldId id="257" r:id="rId1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20" name="Footer Placeholder 19"/>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777C79ED-4BBF-43FB-AFFD-9E8C7C5FCADC}"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77C79ED-4BBF-43FB-AFFD-9E8C7C5FCADC}"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77C79ED-4BBF-43FB-AFFD-9E8C7C5FCADC}"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C79ED-4BBF-43FB-AFFD-9E8C7C5FCADC}"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33D1E15-DB4C-43D7-9BD5-5230FD0F41BE}" type="datetimeFigureOut">
              <a:rPr lang="id-ID" smtClean="0"/>
              <a:pPr/>
              <a:t>06/10/2020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77C79ED-4BBF-43FB-AFFD-9E8C7C5FCADC}"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33D1E15-DB4C-43D7-9BD5-5230FD0F41BE}" type="datetimeFigureOut">
              <a:rPr lang="id-ID" smtClean="0"/>
              <a:pPr/>
              <a:t>06/10/2020</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7C79ED-4BBF-43FB-AFFD-9E8C7C5FCADC}"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Perbandingan hukum sebagai metode penelitian/Keilmuan</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Max Rheinstein</a:t>
            </a:r>
            <a:endParaRPr lang="id-ID" dirty="0"/>
          </a:p>
        </p:txBody>
      </p:sp>
      <p:sp>
        <p:nvSpPr>
          <p:cNvPr id="3" name="Content Placeholder 2"/>
          <p:cNvSpPr>
            <a:spLocks noGrp="1"/>
          </p:cNvSpPr>
          <p:nvPr>
            <p:ph idx="1"/>
          </p:nvPr>
        </p:nvSpPr>
        <p:spPr/>
        <p:txBody>
          <a:bodyPr>
            <a:normAutofit fontScale="92500" lnSpcReduction="20000"/>
          </a:bodyPr>
          <a:lstStyle/>
          <a:p>
            <a:pPr algn="just"/>
            <a:r>
              <a:rPr lang="id-ID" dirty="0" smtClean="0"/>
              <a:t>Perbandingan hukum itu tidak hanya berusaha atau bermaksud untuk lebih memahami hukumnya sendiri, melainkan mencari kejelasan tentang fungsi sosial dari hukum pada umumnya, maka itu sebenarnya adalah sosiologi hukum.</a:t>
            </a:r>
          </a:p>
          <a:p>
            <a:pPr algn="just"/>
            <a:r>
              <a:rPr lang="id-ID" dirty="0" smtClean="0"/>
              <a:t>Perbandingan hukum yang bersifat empiris initerutama menggunakan metode; fungsional dan mencari hukukm-hukum sehubungan dengan asal mula, pertumbuhan, jatuhnya, maksud, bentuk dan perwujudan hukum sebagai gejala sosial budaya.</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500" dirty="0" smtClean="0"/>
              <a:t>Dari beberapa pendapat para sarjana tsb diperoleh gambaran</a:t>
            </a:r>
            <a:endParaRPr lang="id-ID" sz="3500" dirty="0"/>
          </a:p>
        </p:txBody>
      </p:sp>
      <p:sp>
        <p:nvSpPr>
          <p:cNvPr id="3" name="Content Placeholder 2"/>
          <p:cNvSpPr>
            <a:spLocks noGrp="1"/>
          </p:cNvSpPr>
          <p:nvPr>
            <p:ph idx="1"/>
          </p:nvPr>
        </p:nvSpPr>
        <p:spPr/>
        <p:txBody>
          <a:bodyPr>
            <a:normAutofit fontScale="77500" lnSpcReduction="20000"/>
          </a:bodyPr>
          <a:lstStyle/>
          <a:p>
            <a:endParaRPr lang="id-ID" dirty="0" smtClean="0"/>
          </a:p>
          <a:p>
            <a:pPr>
              <a:buNone/>
            </a:pPr>
            <a:r>
              <a:rPr lang="id-ID" dirty="0" smtClean="0"/>
              <a:t>	</a:t>
            </a:r>
          </a:p>
          <a:p>
            <a:pPr>
              <a:buNone/>
            </a:pPr>
            <a:r>
              <a:rPr lang="id-ID" dirty="0" smtClean="0"/>
              <a:t>	perbandingan hukum bukan suatu cabang hukum, bukan suatu perangkat hukum.</a:t>
            </a:r>
          </a:p>
          <a:p>
            <a:pPr>
              <a:buNone/>
            </a:pPr>
            <a:endParaRPr lang="id-ID" dirty="0" smtClean="0"/>
          </a:p>
          <a:p>
            <a:pPr>
              <a:buNone/>
            </a:pPr>
            <a:r>
              <a:rPr lang="id-ID" dirty="0" smtClean="0"/>
              <a:t>	</a:t>
            </a:r>
          </a:p>
          <a:p>
            <a:pPr>
              <a:buNone/>
            </a:pPr>
            <a:r>
              <a:rPr lang="id-ID" dirty="0" smtClean="0"/>
              <a:t>	perbandingan hukum merupakan cabang ilmu hukum.</a:t>
            </a:r>
          </a:p>
          <a:p>
            <a:pPr>
              <a:buNone/>
            </a:pPr>
            <a:endParaRPr lang="id-ID" dirty="0" smtClean="0"/>
          </a:p>
          <a:p>
            <a:pPr>
              <a:buNone/>
            </a:pPr>
            <a:endParaRPr lang="id-ID" dirty="0" smtClean="0"/>
          </a:p>
          <a:p>
            <a:pPr>
              <a:buNone/>
            </a:pPr>
            <a:r>
              <a:rPr lang="id-ID" dirty="0" smtClean="0"/>
              <a:t>	perbandingan hukum merupakan metode penelitian</a:t>
            </a:r>
          </a:p>
          <a:p>
            <a:pPr>
              <a:buNone/>
            </a:pPr>
            <a:endParaRPr lang="id-ID" dirty="0" smtClean="0"/>
          </a:p>
          <a:p>
            <a:pPr>
              <a:buNone/>
            </a:pPr>
            <a:r>
              <a:rPr lang="id-ID" dirty="0" smtClean="0"/>
              <a:t>	</a:t>
            </a:r>
            <a:endParaRPr lang="id-ID" dirty="0"/>
          </a:p>
        </p:txBody>
      </p:sp>
      <p:sp>
        <p:nvSpPr>
          <p:cNvPr id="4" name="Down Arrow 3"/>
          <p:cNvSpPr/>
          <p:nvPr/>
        </p:nvSpPr>
        <p:spPr>
          <a:xfrm>
            <a:off x="5000628" y="1500174"/>
            <a:ext cx="484632" cy="5497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Down Arrow 4"/>
          <p:cNvSpPr/>
          <p:nvPr/>
        </p:nvSpPr>
        <p:spPr>
          <a:xfrm>
            <a:off x="4929190" y="3000372"/>
            <a:ext cx="48463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Down Arrow 5"/>
          <p:cNvSpPr/>
          <p:nvPr/>
        </p:nvSpPr>
        <p:spPr>
          <a:xfrm>
            <a:off x="4929190" y="4071942"/>
            <a:ext cx="48463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Constantinesco</a:t>
            </a:r>
            <a:endParaRPr lang="id-ID" dirty="0"/>
          </a:p>
        </p:txBody>
      </p:sp>
      <p:sp>
        <p:nvSpPr>
          <p:cNvPr id="3" name="Content Placeholder 2"/>
          <p:cNvSpPr>
            <a:spLocks noGrp="1"/>
          </p:cNvSpPr>
          <p:nvPr>
            <p:ph idx="1"/>
          </p:nvPr>
        </p:nvSpPr>
        <p:spPr/>
        <p:txBody>
          <a:bodyPr>
            <a:normAutofit/>
          </a:bodyPr>
          <a:lstStyle/>
          <a:p>
            <a:pPr algn="just"/>
            <a:r>
              <a:rPr lang="id-ID" dirty="0" smtClean="0"/>
              <a:t>Mempelajari proses perbandingan hukum dalam 3 fase:</a:t>
            </a:r>
          </a:p>
          <a:p>
            <a:pPr marL="596646" indent="-514350" algn="just">
              <a:buAutoNum type="arabicPeriod"/>
            </a:pPr>
            <a:r>
              <a:rPr lang="id-ID" dirty="0" smtClean="0"/>
              <a:t>Fase pertama:</a:t>
            </a:r>
          </a:p>
          <a:p>
            <a:pPr marL="1117854" lvl="2" indent="-514350" algn="just">
              <a:buFont typeface="+mj-lt"/>
              <a:buAutoNum type="alphaLcPeriod"/>
            </a:pPr>
            <a:r>
              <a:rPr lang="id-ID" dirty="0" smtClean="0"/>
              <a:t>Mempeljari konsep-konsep dan menerangkannya menurut sumber aslinya;</a:t>
            </a:r>
          </a:p>
          <a:p>
            <a:pPr marL="1117854" lvl="2" indent="-514350">
              <a:buFont typeface="+mj-lt"/>
              <a:buAutoNum type="alphaLcPeriod"/>
            </a:pPr>
            <a:r>
              <a:rPr lang="id-ID" dirty="0" smtClean="0"/>
              <a:t>Mempelajari konsep-konsep itu di dalam kompleksitas dan totalitas dari sumber-sumber hukum dengan pertimbangan yang sungguh-sungguh yakni dengan melihat hirarki sumber hukum itu dan menafsirkannya dengan tepat.</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Fase Ke dua</a:t>
            </a:r>
            <a:endParaRPr lang="id-ID" dirty="0"/>
          </a:p>
        </p:txBody>
      </p:sp>
      <p:sp>
        <p:nvSpPr>
          <p:cNvPr id="3" name="Content Placeholder 2"/>
          <p:cNvSpPr>
            <a:spLocks noGrp="1"/>
          </p:cNvSpPr>
          <p:nvPr>
            <p:ph idx="1"/>
          </p:nvPr>
        </p:nvSpPr>
        <p:spPr/>
        <p:txBody>
          <a:bodyPr/>
          <a:lstStyle/>
          <a:p>
            <a:pPr algn="ctr">
              <a:buNone/>
            </a:pPr>
            <a:r>
              <a:rPr lang="id-ID" dirty="0" smtClean="0"/>
              <a:t>	</a:t>
            </a:r>
          </a:p>
          <a:p>
            <a:pPr algn="ctr">
              <a:buNone/>
            </a:pPr>
            <a:r>
              <a:rPr lang="id-ID" dirty="0" smtClean="0"/>
              <a:t>Memahami konsep-konsep yang diperbandingkan yang berarti, mengintegrasikan konsep-konsep itu ke dalam tata hukum mereka sendiri dengan memahami pengaruh-pengaruh terhadap konsep itu.</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Fase Ke Tiga</a:t>
            </a:r>
            <a:endParaRPr lang="id-ID" dirty="0"/>
          </a:p>
        </p:txBody>
      </p:sp>
      <p:sp>
        <p:nvSpPr>
          <p:cNvPr id="3" name="Content Placeholder 2"/>
          <p:cNvSpPr>
            <a:spLocks noGrp="1"/>
          </p:cNvSpPr>
          <p:nvPr>
            <p:ph idx="1"/>
          </p:nvPr>
        </p:nvSpPr>
        <p:spPr/>
        <p:txBody>
          <a:bodyPr>
            <a:normAutofit fontScale="85000" lnSpcReduction="20000"/>
          </a:bodyPr>
          <a:lstStyle/>
          <a:p>
            <a:pPr marL="596646" indent="-514350" algn="just">
              <a:buAutoNum type="alphaLcPeriod"/>
            </a:pPr>
            <a:r>
              <a:rPr lang="id-ID" dirty="0" smtClean="0"/>
              <a:t>Melakukan penjajaran (menemukan secara berdampingan) konsep-konsep itu untuk diperbandingkan;</a:t>
            </a:r>
          </a:p>
          <a:p>
            <a:pPr marL="596646" indent="-514350" algn="just">
              <a:buAutoNum type="alphaLcPeriod"/>
            </a:pPr>
            <a:r>
              <a:rPr lang="id-ID" dirty="0" smtClean="0"/>
              <a:t>Fase ke tiga ini merupakan fase yang agak rumit dimana metode-metode perbandingan yang sesungguhnya digunakan.</a:t>
            </a:r>
          </a:p>
          <a:p>
            <a:pPr marL="596646" indent="-514350" algn="just">
              <a:buAutoNum type="alphaLcPeriod"/>
            </a:pPr>
            <a:r>
              <a:rPr lang="id-ID" dirty="0" smtClean="0"/>
              <a:t>Metode: melakukan deskripsi, analisis dan eksplanasi yang harus memenuhi kriteria; bersifat kritis, sistematis dan membuat generalis.</a:t>
            </a:r>
          </a:p>
          <a:p>
            <a:pPr marL="596646" indent="-514350" algn="just">
              <a:buNone/>
            </a:pPr>
            <a:endParaRPr lang="id-ID" dirty="0" smtClean="0"/>
          </a:p>
          <a:p>
            <a:pPr marL="596646" indent="-514350" algn="just">
              <a:buNone/>
            </a:pPr>
            <a:r>
              <a:rPr lang="id-ID" smtClean="0"/>
              <a:t>Deskripsi: satu kaedah upaya pengolahan data menjadi sesuatu yang dapat diutarakan secara jelas dan tepat.</a:t>
            </a:r>
            <a:endParaRPr lang="id-ID"/>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Schmidlin</a:t>
            </a:r>
            <a:endParaRPr lang="id-ID" dirty="0"/>
          </a:p>
        </p:txBody>
      </p:sp>
      <p:sp>
        <p:nvSpPr>
          <p:cNvPr id="3" name="Content Placeholder 2"/>
          <p:cNvSpPr>
            <a:spLocks noGrp="1"/>
          </p:cNvSpPr>
          <p:nvPr>
            <p:ph idx="1"/>
          </p:nvPr>
        </p:nvSpPr>
        <p:spPr/>
        <p:txBody>
          <a:bodyPr/>
          <a:lstStyle/>
          <a:p>
            <a:pPr marL="596646" indent="-514350">
              <a:buAutoNum type="arabicPeriod"/>
            </a:pPr>
            <a:r>
              <a:rPr lang="id-ID" dirty="0" smtClean="0"/>
              <a:t>Analisis menurut hukum </a:t>
            </a:r>
          </a:p>
          <a:p>
            <a:pPr marL="596646" indent="-514350">
              <a:buAutoNum type="arabicPeriod"/>
            </a:pPr>
            <a:r>
              <a:rPr lang="id-ID" dirty="0" smtClean="0"/>
              <a:t>Analisis menurut morfologi-struktural</a:t>
            </a:r>
          </a:p>
          <a:p>
            <a:pPr marL="596646" indent="-514350">
              <a:buAutoNum type="arabicPeriod"/>
            </a:pPr>
            <a:r>
              <a:rPr lang="id-ID" dirty="0" smtClean="0"/>
              <a:t>Analisis yang bersifat evolusi-histori dan fusngsional</a:t>
            </a:r>
          </a:p>
          <a:p>
            <a:pPr marL="596646" indent="-514350">
              <a:buAutoNum type="arabicPeriod"/>
            </a:pP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Soerjono soekanto</a:t>
            </a:r>
            <a:endParaRPr lang="id-ID" dirty="0"/>
          </a:p>
        </p:txBody>
      </p:sp>
      <p:sp>
        <p:nvSpPr>
          <p:cNvPr id="3" name="Content Placeholder 2"/>
          <p:cNvSpPr>
            <a:spLocks noGrp="1"/>
          </p:cNvSpPr>
          <p:nvPr>
            <p:ph idx="1"/>
          </p:nvPr>
        </p:nvSpPr>
        <p:spPr/>
        <p:txBody>
          <a:bodyPr/>
          <a:lstStyle/>
          <a:p>
            <a:pPr marL="596646" indent="-514350">
              <a:buAutoNum type="arabicPeriod"/>
            </a:pPr>
            <a:r>
              <a:rPr lang="id-ID" dirty="0" smtClean="0"/>
              <a:t>Struktur hukum yang mencakup lembaga-lembaga hukum </a:t>
            </a:r>
          </a:p>
          <a:p>
            <a:pPr marL="596646" indent="-514350">
              <a:buAutoNum type="arabicPeriod"/>
            </a:pPr>
            <a:r>
              <a:rPr lang="id-ID" dirty="0" smtClean="0"/>
              <a:t>Substansi hukum yang mencakup perangkat kaidah atau perilaku teratur;</a:t>
            </a:r>
          </a:p>
          <a:p>
            <a:pPr marL="596646" indent="-514350">
              <a:buAutoNum type="arabicPeriod"/>
            </a:pPr>
            <a:r>
              <a:rPr lang="id-ID" dirty="0" smtClean="0"/>
              <a:t>Budaya hukum yang mencakup perangkat nilai-nilai yang dianut. </a:t>
            </a:r>
          </a:p>
          <a:p>
            <a:pPr marL="596646" indent="-514350">
              <a:buAutoNum type="arabicPeriod"/>
            </a:pP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Menurut Konrad Zweigert dan Kurt Siehr.</a:t>
            </a:r>
            <a:endParaRPr lang="id-ID" dirty="0"/>
          </a:p>
        </p:txBody>
      </p:sp>
      <p:sp>
        <p:nvSpPr>
          <p:cNvPr id="3" name="Content Placeholder 2"/>
          <p:cNvSpPr>
            <a:spLocks noGrp="1"/>
          </p:cNvSpPr>
          <p:nvPr>
            <p:ph idx="1"/>
          </p:nvPr>
        </p:nvSpPr>
        <p:spPr/>
        <p:txBody>
          <a:bodyPr/>
          <a:lstStyle/>
          <a:p>
            <a:r>
              <a:rPr lang="id-ID" dirty="0" smtClean="0"/>
              <a:t>Perbandingan hukum modern </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400" dirty="0" smtClean="0"/>
              <a:t>Rudolf D. Sclessinger </a:t>
            </a:r>
            <a:br>
              <a:rPr lang="id-ID" sz="2400" dirty="0" smtClean="0"/>
            </a:br>
            <a:r>
              <a:rPr lang="id-ID" sz="2400" dirty="0" smtClean="0"/>
              <a:t>dalam bukunya (</a:t>
            </a:r>
            <a:r>
              <a:rPr lang="id-ID" sz="2400" i="1" dirty="0" smtClean="0"/>
              <a:t>comparative law 1959)</a:t>
            </a:r>
            <a:endParaRPr lang="id-ID" sz="2400" dirty="0"/>
          </a:p>
        </p:txBody>
      </p:sp>
      <p:sp>
        <p:nvSpPr>
          <p:cNvPr id="3" name="Content Placeholder 2"/>
          <p:cNvSpPr>
            <a:spLocks noGrp="1"/>
          </p:cNvSpPr>
          <p:nvPr>
            <p:ph idx="1"/>
          </p:nvPr>
        </p:nvSpPr>
        <p:spPr/>
        <p:txBody>
          <a:bodyPr>
            <a:normAutofit fontScale="92500" lnSpcReduction="10000"/>
          </a:bodyPr>
          <a:lstStyle/>
          <a:p>
            <a:pPr marL="596646" indent="-514350" algn="just">
              <a:buAutoNum type="arabicPeriod"/>
            </a:pPr>
            <a:r>
              <a:rPr lang="id-ID" i="1" dirty="0" smtClean="0"/>
              <a:t>comparative law, </a:t>
            </a:r>
            <a:r>
              <a:rPr lang="id-ID" dirty="0" smtClean="0"/>
              <a:t>merupakan metode penyelidikan dengan tujuan untuk memperoleh pengetahuan yang lebih dalam tentang bahan hukum tertentu;</a:t>
            </a:r>
          </a:p>
          <a:p>
            <a:pPr marL="596646" indent="-514350" algn="just">
              <a:buAutoNum type="arabicPeriod"/>
            </a:pPr>
            <a:r>
              <a:rPr lang="id-ID" i="1" dirty="0" smtClean="0"/>
              <a:t>comparative law, </a:t>
            </a:r>
            <a:r>
              <a:rPr lang="id-ID" dirty="0" smtClean="0"/>
              <a:t>bukanlah suatu perangkat peraturan dan asas-asas hukum, bukan suatu cabang hukum (</a:t>
            </a:r>
            <a:r>
              <a:rPr lang="id-ID" i="1" dirty="0" smtClean="0"/>
              <a:t>is not body rules and principle</a:t>
            </a:r>
            <a:r>
              <a:rPr lang="id-ID" dirty="0" smtClean="0"/>
              <a:t>);</a:t>
            </a:r>
          </a:p>
          <a:p>
            <a:pPr marL="596646" indent="-514350" algn="just">
              <a:buAutoNum type="arabicPeriod"/>
            </a:pPr>
            <a:r>
              <a:rPr lang="id-ID" i="1" dirty="0" smtClean="0"/>
              <a:t>comparative law </a:t>
            </a:r>
            <a:r>
              <a:rPr lang="id-ID" dirty="0" smtClean="0"/>
              <a:t>adalah tehnik atau cara menggarap unsur hukum asing yang aktual dalam suatu masalah hukum.</a:t>
            </a:r>
            <a:endParaRPr lang="id-ID"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Bertolak dari pengertian tsb.	</a:t>
            </a:r>
            <a:endParaRPr lang="id-ID" dirty="0"/>
          </a:p>
        </p:txBody>
      </p:sp>
      <p:sp>
        <p:nvSpPr>
          <p:cNvPr id="3" name="Content Placeholder 2"/>
          <p:cNvSpPr>
            <a:spLocks noGrp="1"/>
          </p:cNvSpPr>
          <p:nvPr>
            <p:ph idx="1"/>
          </p:nvPr>
        </p:nvSpPr>
        <p:spPr/>
        <p:txBody>
          <a:bodyPr/>
          <a:lstStyle/>
          <a:p>
            <a:pPr algn="just"/>
            <a:r>
              <a:rPr lang="id-ID" dirty="0" smtClean="0"/>
              <a:t>Maka tepatlah digunakan istilah “perbandingan hukum” dan bukan “hukum perbandingan”.</a:t>
            </a:r>
          </a:p>
          <a:p>
            <a:pPr algn="just"/>
            <a:endParaRPr lang="id-ID" dirty="0" smtClean="0"/>
          </a:p>
          <a:p>
            <a:pPr algn="just"/>
            <a:r>
              <a:rPr lang="id-ID" dirty="0" smtClean="0"/>
              <a:t>Perbandingan hukum:</a:t>
            </a:r>
          </a:p>
          <a:p>
            <a:pPr algn="just">
              <a:buNone/>
            </a:pPr>
            <a:r>
              <a:rPr lang="id-ID" dirty="0" smtClean="0"/>
              <a:t>	metode perbandingan yang diterapkan pada ilmu hukum.</a:t>
            </a:r>
          </a:p>
          <a:p>
            <a:pPr algn="just">
              <a:buNone/>
            </a:pPr>
            <a:r>
              <a:rPr lang="id-ID" dirty="0" smtClean="0"/>
              <a:t> </a:t>
            </a:r>
            <a:endParaRPr lang="id-ID" dirty="0"/>
          </a:p>
        </p:txBody>
      </p:sp>
      <p:sp>
        <p:nvSpPr>
          <p:cNvPr id="4" name="Down Arrow 3"/>
          <p:cNvSpPr/>
          <p:nvPr/>
        </p:nvSpPr>
        <p:spPr>
          <a:xfrm>
            <a:off x="5143504" y="2928934"/>
            <a:ext cx="484632"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Perbandingan hukum sebagai suatu metode mengandung arti</a:t>
            </a:r>
            <a:endParaRPr lang="id-ID" dirty="0"/>
          </a:p>
        </p:txBody>
      </p:sp>
      <p:sp>
        <p:nvSpPr>
          <p:cNvPr id="3" name="Content Placeholder 2"/>
          <p:cNvSpPr>
            <a:spLocks noGrp="1"/>
          </p:cNvSpPr>
          <p:nvPr>
            <p:ph idx="1"/>
          </p:nvPr>
        </p:nvSpPr>
        <p:spPr/>
        <p:txBody>
          <a:bodyPr/>
          <a:lstStyle/>
          <a:p>
            <a:r>
              <a:rPr lang="id-ID" dirty="0" smtClean="0"/>
              <a:t>Menurut Sunaryati Hartono</a:t>
            </a:r>
          </a:p>
          <a:p>
            <a:pPr algn="just">
              <a:buNone/>
            </a:pPr>
            <a:r>
              <a:rPr lang="id-ID" dirty="0" smtClean="0"/>
              <a:t>	perbandingan hukum bukanlah suatu bidang hukum tertentu, misalnya hukum tanah, hukum perburuhan, atau hukum acara. Akan tetapi sekedar merupakan cara penyelidikan suatu metode untuk membahas suatu persoalan hukum dalam bidang manapun juga.</a:t>
            </a:r>
          </a:p>
          <a:p>
            <a:endParaRPr lang="id-ID"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Van Apeldoorn</a:t>
            </a:r>
            <a:endParaRPr lang="id-ID" dirty="0"/>
          </a:p>
        </p:txBody>
      </p:sp>
      <p:sp>
        <p:nvSpPr>
          <p:cNvPr id="3" name="Content Placeholder 2"/>
          <p:cNvSpPr>
            <a:spLocks noGrp="1"/>
          </p:cNvSpPr>
          <p:nvPr>
            <p:ph idx="1"/>
          </p:nvPr>
        </p:nvSpPr>
        <p:spPr/>
        <p:txBody>
          <a:bodyPr/>
          <a:lstStyle/>
          <a:p>
            <a:pPr algn="just"/>
            <a:r>
              <a:rPr lang="id-ID" dirty="0" smtClean="0"/>
              <a:t>Objek ilmu hukum: hukum sebagai gejala kemasyarakatan. Ilmu hukum tidak hanya menjelaskan apa yang menjadi ruang lingkup dari hukum itu sendiri tetapi juga menjelaskan hubungan antara gejala-gejala hukum dengan gejala sosial lainnya.</a:t>
            </a:r>
          </a:p>
          <a:p>
            <a:pPr algn="just">
              <a:buNone/>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Untuk mencapai tujuannya itu,</a:t>
            </a:r>
            <a:endParaRPr lang="id-ID" dirty="0"/>
          </a:p>
        </p:txBody>
      </p:sp>
      <p:sp>
        <p:nvSpPr>
          <p:cNvPr id="3" name="Content Placeholder 2"/>
          <p:cNvSpPr>
            <a:spLocks noGrp="1"/>
          </p:cNvSpPr>
          <p:nvPr>
            <p:ph idx="1"/>
          </p:nvPr>
        </p:nvSpPr>
        <p:spPr/>
        <p:txBody>
          <a:bodyPr/>
          <a:lstStyle/>
          <a:p>
            <a:pPr>
              <a:buNone/>
            </a:pPr>
            <a:r>
              <a:rPr lang="id-ID" dirty="0" smtClean="0"/>
              <a:t>Menggukan:</a:t>
            </a:r>
          </a:p>
          <a:p>
            <a:pPr marL="596646" indent="-514350" algn="just">
              <a:buAutoNum type="arabicPeriod"/>
            </a:pPr>
            <a:r>
              <a:rPr lang="id-ID" dirty="0" smtClean="0"/>
              <a:t>Metode sosiologis (untuk meneliti hubungan antara hukum dengan gejala sosial lainnya);</a:t>
            </a:r>
          </a:p>
          <a:p>
            <a:pPr marL="596646" indent="-514350" algn="just">
              <a:buAutoNum type="arabicPeriod"/>
            </a:pPr>
            <a:r>
              <a:rPr lang="id-ID" dirty="0" smtClean="0"/>
              <a:t>Metode sejarah (untuk meneliti perkembangan hukum;</a:t>
            </a:r>
          </a:p>
          <a:p>
            <a:pPr marL="596646" indent="-514350" algn="just">
              <a:buAutoNum type="arabicPeriod"/>
            </a:pPr>
            <a:r>
              <a:rPr lang="id-ID" dirty="0" smtClean="0"/>
              <a:t>Metode perbandingan (untuk membandingkan berbagai tertib hukum dari bermacam-macam masyarakat.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Van der Velden</a:t>
            </a:r>
            <a:endParaRPr lang="id-ID" dirty="0"/>
          </a:p>
        </p:txBody>
      </p:sp>
      <p:sp>
        <p:nvSpPr>
          <p:cNvPr id="3" name="Content Placeholder 2"/>
          <p:cNvSpPr>
            <a:spLocks noGrp="1"/>
          </p:cNvSpPr>
          <p:nvPr>
            <p:ph idx="1"/>
          </p:nvPr>
        </p:nvSpPr>
        <p:spPr/>
        <p:txBody>
          <a:bodyPr/>
          <a:lstStyle/>
          <a:p>
            <a:r>
              <a:rPr lang="id-ID" dirty="0" smtClean="0"/>
              <a:t>Perbandingan hukum sulit dibedakan dari sejarah hukum . </a:t>
            </a:r>
          </a:p>
          <a:p>
            <a:r>
              <a:rPr lang="id-ID" dirty="0" smtClean="0"/>
              <a:t>Membedakan perbandingan hukum dari sosiologi hukum lebih sulit.</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Sir Frederic Pollock</a:t>
            </a:r>
            <a:endParaRPr lang="id-ID" dirty="0"/>
          </a:p>
        </p:txBody>
      </p:sp>
      <p:sp>
        <p:nvSpPr>
          <p:cNvPr id="3" name="Content Placeholder 2"/>
          <p:cNvSpPr>
            <a:spLocks noGrp="1"/>
          </p:cNvSpPr>
          <p:nvPr>
            <p:ph idx="1"/>
          </p:nvPr>
        </p:nvSpPr>
        <p:spPr/>
        <p:txBody>
          <a:bodyPr/>
          <a:lstStyle/>
          <a:p>
            <a:pPr algn="ctr">
              <a:buNone/>
            </a:pPr>
            <a:r>
              <a:rPr lang="id-ID" dirty="0" smtClean="0"/>
              <a:t>	</a:t>
            </a:r>
          </a:p>
          <a:p>
            <a:pPr algn="ctr">
              <a:buNone/>
            </a:pPr>
            <a:endParaRPr lang="id-ID" dirty="0" smtClean="0"/>
          </a:p>
          <a:p>
            <a:pPr algn="ctr">
              <a:buNone/>
            </a:pPr>
            <a:r>
              <a:rPr lang="id-ID" dirty="0" smtClean="0"/>
              <a:t>Tidak ada perbedaan antara (ilmu) sejarah hukum dan (ilmu) perbandingan hukum: kedua-duanya berarti sejarah umum dari hukum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Joseph kuhler</a:t>
            </a:r>
            <a:endParaRPr lang="id-ID" dirty="0"/>
          </a:p>
        </p:txBody>
      </p:sp>
      <p:sp>
        <p:nvSpPr>
          <p:cNvPr id="3" name="Content Placeholder 2"/>
          <p:cNvSpPr>
            <a:spLocks noGrp="1"/>
          </p:cNvSpPr>
          <p:nvPr>
            <p:ph idx="1"/>
          </p:nvPr>
        </p:nvSpPr>
        <p:spPr/>
        <p:txBody>
          <a:bodyPr/>
          <a:lstStyle/>
          <a:p>
            <a:pPr algn="ctr"/>
            <a:endParaRPr lang="id-ID" dirty="0" smtClean="0"/>
          </a:p>
          <a:p>
            <a:pPr algn="ctr"/>
            <a:endParaRPr lang="id-ID" dirty="0" smtClean="0"/>
          </a:p>
          <a:p>
            <a:pPr algn="ctr"/>
            <a:r>
              <a:rPr lang="id-ID" dirty="0" smtClean="0"/>
              <a:t>Istilah “sejarah hukum universal sama dengan perbandingan hukum</a:t>
            </a:r>
          </a:p>
          <a:p>
            <a:pPr algn="ct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121</TotalTime>
  <Words>455</Words>
  <Application>Microsoft Office PowerPoint</Application>
  <PresentationFormat>On-screen Show (4:3)</PresentationFormat>
  <Paragraphs>71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Gill Sans MT</vt:lpstr>
      <vt:lpstr>Verdana</vt:lpstr>
      <vt:lpstr>Wingdings 2</vt:lpstr>
      <vt:lpstr>Solstice</vt:lpstr>
      <vt:lpstr>Perbandingan hukum sebagai metode penelitian/Keilmuan</vt:lpstr>
      <vt:lpstr>Rudolf D. Sclessinger  dalam bukunya (comparative law 1959)</vt:lpstr>
      <vt:lpstr>Bertolak dari pengertian tsb. </vt:lpstr>
      <vt:lpstr>Perbandingan hukum sebagai suatu metode mengandung arti</vt:lpstr>
      <vt:lpstr>Van Apeldoorn</vt:lpstr>
      <vt:lpstr>Untuk mencapai tujuannya itu,</vt:lpstr>
      <vt:lpstr>Van der Velden</vt:lpstr>
      <vt:lpstr>Sir Frederic Pollock</vt:lpstr>
      <vt:lpstr>Joseph kuhler</vt:lpstr>
      <vt:lpstr>Max Rheinstein</vt:lpstr>
      <vt:lpstr>Dari beberapa pendapat para sarjana tsb diperoleh gambaran</vt:lpstr>
      <vt:lpstr>Constantinesco</vt:lpstr>
      <vt:lpstr>Fase Ke dua</vt:lpstr>
      <vt:lpstr>Fase Ke Tiga</vt:lpstr>
      <vt:lpstr>Schmidlin</vt:lpstr>
      <vt:lpstr>Soerjono soekanto</vt:lpstr>
      <vt:lpstr>Menurut Konrad Zweigert dan Kurt Siehr.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hukum sebagai metode penelitian/Keilmuan</dc:title>
  <dc:creator>User</dc:creator>
  <cp:lastModifiedBy>User</cp:lastModifiedBy>
  <cp:revision>20</cp:revision>
  <dcterms:created xsi:type="dcterms:W3CDTF">2016-09-27T14:50:34Z</dcterms:created>
  <dcterms:modified xsi:type="dcterms:W3CDTF">2020-10-06T07:38:38Z</dcterms:modified>
</cp:coreProperties>
</file>