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17411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17412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13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14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15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16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17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18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19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0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1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2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3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4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25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1742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429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17430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1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2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433" name="Group 25"/>
            <p:cNvGrpSpPr>
              <a:grpSpLocks/>
            </p:cNvGrpSpPr>
            <p:nvPr userDrawn="1"/>
          </p:nvGrpSpPr>
          <p:grpSpPr bwMode="auto">
            <a:xfrm rot="-1307516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17434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5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6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437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17438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9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0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441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17442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3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4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45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46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47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48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49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50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51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52" name="Rectangle 4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453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454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113EDEF-83D8-4184-B19E-26189E818B0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45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5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9F6207-D0D4-4BAE-A934-B799A0C5EA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D2285-97FF-44CA-BAB6-7C3637DF35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6A483-A352-4F9E-B8E8-5BFE207F99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99D84B-DE5F-4F21-8F43-6332795F4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2D8880-C53B-4B04-B62C-68D5A271EE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AA51C8-A554-427D-AF36-8938CF14A2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9223B5-570C-4616-9804-44E2A9FBD6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D1694-10CB-45BA-98EE-036989D4F0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FAE4B-32A5-42D5-9E13-AAD82AECCF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C00B2-B8AE-48BB-A0A4-AF11A27865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638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388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638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39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393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639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6399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640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0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0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6403" name="Group 19"/>
            <p:cNvGrpSpPr>
              <a:grpSpLocks/>
            </p:cNvGrpSpPr>
            <p:nvPr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6404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5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40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640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411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641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1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1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1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1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1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2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2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430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43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643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643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829177F-BDAF-4A1E-821C-71B17B8CC83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4648200" y="4641850"/>
            <a:ext cx="4419600" cy="996950"/>
          </a:xfrm>
        </p:spPr>
        <p:txBody>
          <a:bodyPr/>
          <a:lstStyle/>
          <a:p>
            <a:r>
              <a:rPr lang="en-US" sz="3600" dirty="0" smtClean="0">
                <a:latin typeface="Berlin Sans FB" pitchFamily="34" charset="0"/>
              </a:rPr>
              <a:t>TATAP MUKA 14</a:t>
            </a:r>
            <a:endParaRPr lang="en-US" sz="3600" dirty="0">
              <a:latin typeface="Berlin Sans FB" pitchFamily="34" charset="0"/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14400" y="5562600"/>
            <a:ext cx="7620000" cy="762000"/>
          </a:xfrm>
        </p:spPr>
        <p:txBody>
          <a:bodyPr/>
          <a:lstStyle/>
          <a:p>
            <a:pPr algn="r">
              <a:buNone/>
            </a:pPr>
            <a:r>
              <a:rPr lang="en-US" b="1" dirty="0" smtClean="0">
                <a:solidFill>
                  <a:schemeClr val="accent5">
                    <a:lumMod val="25000"/>
                  </a:schemeClr>
                </a:solidFill>
              </a:rPr>
              <a:t>ANALISA REGRESI BERGANDA</a:t>
            </a:r>
            <a:endParaRPr lang="en-US" b="1" dirty="0">
              <a:solidFill>
                <a:schemeClr val="accent5">
                  <a:lumMod val="25000"/>
                </a:schemeClr>
              </a:solidFill>
            </a:endParaRPr>
          </a:p>
        </p:txBody>
      </p:sp>
      <p:pic>
        <p:nvPicPr>
          <p:cNvPr id="4" name="Picture 3" descr="DIAGRAM NARKOB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685800"/>
            <a:ext cx="5124624" cy="3968626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43887" cy="655638"/>
          </a:xfrm>
        </p:spPr>
        <p:txBody>
          <a:bodyPr/>
          <a:lstStyle/>
          <a:p>
            <a:pPr algn="l"/>
            <a:r>
              <a:rPr lang="en-US" sz="2800" dirty="0" smtClean="0"/>
              <a:t>Output </a:t>
            </a:r>
            <a:r>
              <a:rPr lang="en-US" sz="2800" dirty="0" err="1" smtClean="0"/>
              <a:t>Analisis</a:t>
            </a:r>
            <a:endParaRPr lang="en-US" sz="28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762000"/>
            <a:ext cx="8534400" cy="5335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762000"/>
            <a:ext cx="840619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43887" cy="655638"/>
          </a:xfrm>
        </p:spPr>
        <p:txBody>
          <a:bodyPr/>
          <a:lstStyle/>
          <a:p>
            <a:pPr algn="l"/>
            <a:r>
              <a:rPr lang="en-US" sz="2800" dirty="0" smtClean="0"/>
              <a:t>Output </a:t>
            </a:r>
            <a:r>
              <a:rPr lang="en-US" sz="2800" dirty="0" err="1" smtClean="0"/>
              <a:t>Analisis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2819400"/>
            <a:ext cx="8001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Persamaan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Estimasi</a:t>
            </a:r>
            <a:r>
              <a:rPr lang="en-US" sz="2000" dirty="0" smtClean="0">
                <a:solidFill>
                  <a:srgbClr val="002060"/>
                </a:solidFill>
              </a:rPr>
              <a:t> yang </a:t>
            </a:r>
            <a:r>
              <a:rPr lang="en-US" sz="2000" dirty="0" err="1" smtClean="0">
                <a:solidFill>
                  <a:srgbClr val="002060"/>
                </a:solidFill>
              </a:rPr>
              <a:t>dapat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di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bentuk</a:t>
            </a:r>
            <a:r>
              <a:rPr lang="en-US" sz="2000" dirty="0" smtClean="0">
                <a:solidFill>
                  <a:srgbClr val="002060"/>
                </a:solidFill>
              </a:rPr>
              <a:t>:</a:t>
            </a:r>
          </a:p>
          <a:p>
            <a:pPr algn="just"/>
            <a:r>
              <a:rPr lang="en-US" sz="2000" dirty="0" smtClean="0">
                <a:solidFill>
                  <a:srgbClr val="002060"/>
                </a:solidFill>
              </a:rPr>
              <a:t>    G = -112,986 + 81,452 S + 35,246 K + 148,792 D</a:t>
            </a:r>
          </a:p>
          <a:p>
            <a:pPr algn="just"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dari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persamaan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di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atas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dapat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di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baca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sbb</a:t>
            </a:r>
            <a:r>
              <a:rPr lang="en-US" sz="2000" dirty="0" smtClean="0">
                <a:solidFill>
                  <a:srgbClr val="002060"/>
                </a:solidFill>
              </a:rPr>
              <a:t> :</a:t>
            </a:r>
          </a:p>
          <a:p>
            <a:pPr algn="just"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jika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karyawan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tidak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memiliki</a:t>
            </a:r>
            <a:r>
              <a:rPr lang="en-US" sz="2000" dirty="0" smtClean="0">
                <a:solidFill>
                  <a:srgbClr val="002060"/>
                </a:solidFill>
              </a:rPr>
              <a:t> status, </a:t>
            </a:r>
            <a:r>
              <a:rPr lang="en-US" sz="2000" dirty="0" err="1" smtClean="0">
                <a:solidFill>
                  <a:srgbClr val="002060"/>
                </a:solidFill>
              </a:rPr>
              <a:t>pengalaman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dan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pendidikan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maka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Gaji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karyawan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adalah</a:t>
            </a:r>
            <a:r>
              <a:rPr lang="en-US" sz="2000" dirty="0" smtClean="0">
                <a:solidFill>
                  <a:srgbClr val="002060"/>
                </a:solidFill>
              </a:rPr>
              <a:t> -112,986 (</a:t>
            </a:r>
            <a:r>
              <a:rPr lang="en-US" sz="2000" dirty="0" err="1" smtClean="0">
                <a:solidFill>
                  <a:srgbClr val="002060"/>
                </a:solidFill>
              </a:rPr>
              <a:t>sangat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rendah</a:t>
            </a:r>
            <a:r>
              <a:rPr lang="en-US" sz="2000" dirty="0" smtClean="0">
                <a:solidFill>
                  <a:srgbClr val="002060"/>
                </a:solidFill>
              </a:rPr>
              <a:t>) </a:t>
            </a:r>
            <a:r>
              <a:rPr lang="en-US" sz="2000" dirty="0" err="1" smtClean="0">
                <a:solidFill>
                  <a:srgbClr val="002060"/>
                </a:solidFill>
              </a:rPr>
              <a:t>dilihat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dari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konstanta</a:t>
            </a:r>
            <a:r>
              <a:rPr lang="en-US" sz="2000" dirty="0" smtClean="0">
                <a:solidFill>
                  <a:srgbClr val="002060"/>
                </a:solidFill>
              </a:rPr>
              <a:t> yang </a:t>
            </a:r>
            <a:r>
              <a:rPr lang="en-US" sz="2000" dirty="0" err="1" smtClean="0">
                <a:solidFill>
                  <a:srgbClr val="002060"/>
                </a:solidFill>
              </a:rPr>
              <a:t>bertanda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negatif</a:t>
            </a:r>
            <a:r>
              <a:rPr lang="en-US" sz="2000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jika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pengalaman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kerja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meningkat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satu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satuan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hitung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maka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Gaji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karyawan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akan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meningkat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sebesar</a:t>
            </a:r>
            <a:r>
              <a:rPr lang="en-US" sz="2000" dirty="0" smtClean="0">
                <a:solidFill>
                  <a:srgbClr val="002060"/>
                </a:solidFill>
              </a:rPr>
              <a:t> 35,246</a:t>
            </a:r>
          </a:p>
          <a:p>
            <a:pPr algn="just"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jika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pendidikan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karyawan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meningkat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sebanyak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satu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satuan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hitung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maka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Gaji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karyawan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akan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meningkat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sebanyak</a:t>
            </a:r>
            <a:r>
              <a:rPr lang="en-US" sz="2000" dirty="0" smtClean="0">
                <a:solidFill>
                  <a:srgbClr val="002060"/>
                </a:solidFill>
              </a:rPr>
              <a:t> 148,792</a:t>
            </a:r>
            <a:endParaRPr lang="en-US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43887" cy="655638"/>
          </a:xfrm>
        </p:spPr>
        <p:txBody>
          <a:bodyPr/>
          <a:lstStyle/>
          <a:p>
            <a:pPr algn="l"/>
            <a:r>
              <a:rPr lang="en-US" sz="2800" dirty="0" smtClean="0"/>
              <a:t>Output </a:t>
            </a:r>
            <a:r>
              <a:rPr lang="en-US" sz="2800" dirty="0" err="1" smtClean="0"/>
              <a:t>Analisis</a:t>
            </a:r>
            <a:endParaRPr lang="en-US" sz="28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71600"/>
            <a:ext cx="5363264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838200"/>
            <a:ext cx="4222044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486400" y="1905000"/>
            <a:ext cx="3200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002060"/>
                </a:solidFill>
              </a:rPr>
              <a:t>Chart </a:t>
            </a:r>
            <a:r>
              <a:rPr lang="en-US" dirty="0" err="1" smtClean="0">
                <a:solidFill>
                  <a:srgbClr val="002060"/>
                </a:solidFill>
              </a:rPr>
              <a:t>di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sebelah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menunjukkan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arti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yakni</a:t>
            </a:r>
            <a:r>
              <a:rPr lang="en-US" dirty="0" smtClean="0">
                <a:solidFill>
                  <a:srgbClr val="002060"/>
                </a:solidFill>
              </a:rPr>
              <a:t> titik2 data </a:t>
            </a:r>
            <a:r>
              <a:rPr lang="en-US" dirty="0" err="1" smtClean="0">
                <a:solidFill>
                  <a:srgbClr val="002060"/>
                </a:solidFill>
              </a:rPr>
              <a:t>semakin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menyatu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dengan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garis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menunjukkan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pengaruh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variabel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pengganggu</a:t>
            </a:r>
            <a:r>
              <a:rPr lang="en-US" dirty="0" smtClean="0">
                <a:solidFill>
                  <a:srgbClr val="002060"/>
                </a:solidFill>
              </a:rPr>
              <a:t> yang </a:t>
            </a:r>
            <a:r>
              <a:rPr lang="en-US" dirty="0" err="1" smtClean="0">
                <a:solidFill>
                  <a:srgbClr val="002060"/>
                </a:solidFill>
              </a:rPr>
              <a:t>semakin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kecil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atau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rendah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ada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hubungan</a:t>
            </a:r>
            <a:r>
              <a:rPr lang="en-US" dirty="0" smtClean="0">
                <a:solidFill>
                  <a:srgbClr val="002060"/>
                </a:solidFill>
              </a:rPr>
              <a:t> linier </a:t>
            </a:r>
            <a:r>
              <a:rPr lang="en-US" dirty="0" err="1" smtClean="0">
                <a:solidFill>
                  <a:srgbClr val="002060"/>
                </a:solidFill>
              </a:rPr>
              <a:t>antara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var</a:t>
            </a:r>
            <a:r>
              <a:rPr lang="en-US" dirty="0" smtClean="0">
                <a:solidFill>
                  <a:srgbClr val="002060"/>
                </a:solidFill>
              </a:rPr>
              <a:t> independent </a:t>
            </a:r>
            <a:r>
              <a:rPr lang="en-US" dirty="0" err="1" smtClean="0">
                <a:solidFill>
                  <a:srgbClr val="002060"/>
                </a:solidFill>
              </a:rPr>
              <a:t>dengan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var</a:t>
            </a:r>
            <a:r>
              <a:rPr lang="en-US" dirty="0" smtClean="0">
                <a:solidFill>
                  <a:srgbClr val="002060"/>
                </a:solidFill>
              </a:rPr>
              <a:t> dependent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variansi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var</a:t>
            </a:r>
            <a:r>
              <a:rPr lang="en-US" dirty="0" smtClean="0">
                <a:solidFill>
                  <a:srgbClr val="002060"/>
                </a:solidFill>
              </a:rPr>
              <a:t> independent </a:t>
            </a:r>
            <a:r>
              <a:rPr lang="en-US" dirty="0" err="1" smtClean="0">
                <a:solidFill>
                  <a:srgbClr val="002060"/>
                </a:solidFill>
              </a:rPr>
              <a:t>dgn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var</a:t>
            </a:r>
            <a:r>
              <a:rPr lang="en-US" dirty="0" smtClean="0">
                <a:solidFill>
                  <a:srgbClr val="002060"/>
                </a:solidFill>
              </a:rPr>
              <a:t> dependent </a:t>
            </a:r>
            <a:r>
              <a:rPr lang="en-US" dirty="0" err="1" smtClean="0">
                <a:solidFill>
                  <a:srgbClr val="002060"/>
                </a:solidFill>
              </a:rPr>
              <a:t>adl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homogen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43887" cy="655638"/>
          </a:xfrm>
        </p:spPr>
        <p:txBody>
          <a:bodyPr/>
          <a:lstStyle/>
          <a:p>
            <a:pPr algn="l"/>
            <a:r>
              <a:rPr lang="en-US" sz="2800" dirty="0" smtClean="0"/>
              <a:t>Output </a:t>
            </a:r>
            <a:r>
              <a:rPr lang="en-US" sz="2800" dirty="0" err="1" smtClean="0"/>
              <a:t>Analisis</a:t>
            </a:r>
            <a:endParaRPr lang="en-US" sz="28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762000"/>
            <a:ext cx="6445646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838200" y="4953000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rgbClr val="002060"/>
                </a:solidFill>
              </a:rPr>
              <a:t>Gambar</a:t>
            </a:r>
            <a:r>
              <a:rPr lang="en-US" dirty="0" smtClean="0">
                <a:solidFill>
                  <a:srgbClr val="002060"/>
                </a:solidFill>
              </a:rPr>
              <a:t> diagram </a:t>
            </a:r>
            <a:r>
              <a:rPr lang="en-US" dirty="0" err="1" smtClean="0">
                <a:solidFill>
                  <a:srgbClr val="002060"/>
                </a:solidFill>
              </a:rPr>
              <a:t>pencar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atas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menunjukkan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hasil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yakni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variabel</a:t>
            </a:r>
            <a:r>
              <a:rPr lang="en-US" dirty="0" smtClean="0">
                <a:solidFill>
                  <a:srgbClr val="002060"/>
                </a:solidFill>
              </a:rPr>
              <a:t> yang </a:t>
            </a:r>
            <a:r>
              <a:rPr lang="en-US" dirty="0" err="1" smtClean="0">
                <a:solidFill>
                  <a:srgbClr val="002060"/>
                </a:solidFill>
              </a:rPr>
              <a:t>terlibat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dalam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persamaan</a:t>
            </a:r>
            <a:r>
              <a:rPr lang="en-US" dirty="0" smtClean="0">
                <a:solidFill>
                  <a:srgbClr val="002060"/>
                </a:solidFill>
              </a:rPr>
              <a:t> model </a:t>
            </a:r>
            <a:r>
              <a:rPr lang="en-US" dirty="0" err="1" smtClean="0">
                <a:solidFill>
                  <a:srgbClr val="002060"/>
                </a:solidFill>
              </a:rPr>
              <a:t>bersifat</a:t>
            </a:r>
            <a:r>
              <a:rPr lang="en-US" dirty="0" smtClean="0">
                <a:solidFill>
                  <a:srgbClr val="002060"/>
                </a:solidFill>
              </a:rPr>
              <a:t> normal, </a:t>
            </a:r>
            <a:r>
              <a:rPr lang="en-US" dirty="0" err="1" smtClean="0">
                <a:solidFill>
                  <a:srgbClr val="002060"/>
                </a:solidFill>
              </a:rPr>
              <a:t>krn</a:t>
            </a:r>
            <a:r>
              <a:rPr lang="en-US" dirty="0" smtClean="0">
                <a:solidFill>
                  <a:srgbClr val="002060"/>
                </a:solidFill>
              </a:rPr>
              <a:t> data </a:t>
            </a:r>
            <a:r>
              <a:rPr lang="en-US" dirty="0" err="1" smtClean="0">
                <a:solidFill>
                  <a:srgbClr val="002060"/>
                </a:solidFill>
              </a:rPr>
              <a:t>menyebar</a:t>
            </a:r>
            <a:r>
              <a:rPr lang="en-US" dirty="0" smtClean="0">
                <a:solidFill>
                  <a:srgbClr val="002060"/>
                </a:solidFill>
              </a:rPr>
              <a:t> rata </a:t>
            </a:r>
            <a:r>
              <a:rPr lang="en-US" dirty="0" err="1" smtClean="0">
                <a:solidFill>
                  <a:srgbClr val="002060"/>
                </a:solidFill>
              </a:rPr>
              <a:t>ke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seluruh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bidang</a:t>
            </a:r>
            <a:r>
              <a:rPr lang="en-US" dirty="0" smtClean="0">
                <a:solidFill>
                  <a:srgbClr val="002060"/>
                </a:solidFill>
              </a:rPr>
              <a:t> diagram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43887" cy="655638"/>
          </a:xfrm>
        </p:spPr>
        <p:txBody>
          <a:bodyPr/>
          <a:lstStyle/>
          <a:p>
            <a:pPr algn="l"/>
            <a:r>
              <a:rPr lang="en-US" sz="2800" dirty="0" smtClean="0"/>
              <a:t>Output </a:t>
            </a:r>
            <a:r>
              <a:rPr lang="en-US" sz="2800" dirty="0" err="1" smtClean="0"/>
              <a:t>Analisis</a:t>
            </a:r>
            <a:endParaRPr lang="en-US" sz="28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799" y="685800"/>
            <a:ext cx="8276167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33400" y="4648200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Dari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tabel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atas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korelasi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parsial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(zero order)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semua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bersifat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linier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nyata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karena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tingkat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kesalahan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&lt; 5%. Status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karyawan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dgn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gaji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= 0,516 ;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pengalaman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kerja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dgn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gaji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= 0,73 ;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pendidikan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karyawan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dgn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gaji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= 0,797</a:t>
            </a:r>
            <a:endParaRPr lang="en-US" dirty="0">
              <a:solidFill>
                <a:schemeClr val="accent6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43887" cy="655638"/>
          </a:xfrm>
        </p:spPr>
        <p:txBody>
          <a:bodyPr/>
          <a:lstStyle/>
          <a:p>
            <a:pPr algn="l"/>
            <a:r>
              <a:rPr lang="en-US" sz="2800" dirty="0" smtClean="0"/>
              <a:t>Output </a:t>
            </a:r>
            <a:r>
              <a:rPr lang="en-US" sz="2800" dirty="0" err="1" smtClean="0"/>
              <a:t>Analisis</a:t>
            </a:r>
            <a:endParaRPr lang="en-US" sz="28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838200"/>
            <a:ext cx="5062728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62000" y="3124200"/>
            <a:ext cx="7467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Nilai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korelasi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global = 0,86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artinya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hubungan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ketiga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independent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dependent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sangat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kuat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searah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nilai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determinasi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global = 0,728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artinya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variansi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gaji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mampu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dijelaskan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sebesar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72,8%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oleh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ketiga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independent,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sedangkan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sisanya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sebesar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27,2%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dijelaskan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oleh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variansi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lain yang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tidak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dibahas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dalam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persamaan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model. </a:t>
            </a:r>
            <a:endParaRPr lang="en-US" dirty="0">
              <a:solidFill>
                <a:schemeClr val="accent6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43887" cy="655638"/>
          </a:xfrm>
        </p:spPr>
        <p:txBody>
          <a:bodyPr/>
          <a:lstStyle/>
          <a:p>
            <a:pPr algn="l"/>
            <a:r>
              <a:rPr lang="en-US" sz="2800" dirty="0" smtClean="0"/>
              <a:t>Output </a:t>
            </a:r>
            <a:r>
              <a:rPr lang="en-US" sz="2800" dirty="0" err="1" smtClean="0"/>
              <a:t>Analisis</a:t>
            </a:r>
            <a:endParaRPr lang="en-US" sz="2800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838200"/>
            <a:ext cx="403860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62000" y="3884474"/>
            <a:ext cx="7467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Determinasi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kontribusi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)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parsial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dapat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dilihat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pada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kolom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Partial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pada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tabel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atas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Kontribusi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status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karyawan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thd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dependent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adl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32,7%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lain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dianggap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konstan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Kontribusi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pengalama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kerja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sebesar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43,2%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thd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dependent,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lain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dianggap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konstan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kontribusi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pendidikan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karyawan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thd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dependent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adl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sebesar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57,9%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lain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dianggap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konstan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/nol.</a:t>
            </a:r>
            <a:endParaRPr lang="en-US" dirty="0">
              <a:solidFill>
                <a:schemeClr val="accent6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43887" cy="655638"/>
          </a:xfrm>
        </p:spPr>
        <p:txBody>
          <a:bodyPr/>
          <a:lstStyle/>
          <a:p>
            <a:pPr algn="l"/>
            <a:r>
              <a:rPr lang="en-US" sz="2800" dirty="0" err="1" smtClean="0"/>
              <a:t>Uji</a:t>
            </a:r>
            <a:r>
              <a:rPr lang="en-US" sz="2800" dirty="0" smtClean="0"/>
              <a:t> </a:t>
            </a:r>
            <a:r>
              <a:rPr lang="en-US" sz="2800" dirty="0" err="1" smtClean="0"/>
              <a:t>Anova</a:t>
            </a:r>
            <a:r>
              <a:rPr lang="en-US" sz="2800" dirty="0" smtClean="0"/>
              <a:t> / </a:t>
            </a:r>
            <a:r>
              <a:rPr lang="en-US" sz="2800" dirty="0" err="1" smtClean="0"/>
              <a:t>Uji</a:t>
            </a:r>
            <a:r>
              <a:rPr lang="en-US" sz="2800" dirty="0" smtClean="0"/>
              <a:t> F / </a:t>
            </a:r>
            <a:r>
              <a:rPr lang="en-US" sz="2800" dirty="0" err="1" smtClean="0"/>
              <a:t>Uji</a:t>
            </a:r>
            <a:r>
              <a:rPr lang="en-US" sz="2800" dirty="0" smtClean="0"/>
              <a:t> </a:t>
            </a:r>
            <a:r>
              <a:rPr lang="en-US" sz="2800" dirty="0" err="1" smtClean="0"/>
              <a:t>Simultan</a:t>
            </a:r>
            <a:endParaRPr lang="en-US" sz="2800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14400"/>
            <a:ext cx="758045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33400" y="3247072"/>
            <a:ext cx="800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Uji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hipotesis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untuk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anova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adalah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sbb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:</a:t>
            </a:r>
          </a:p>
          <a:p>
            <a:pPr algn="just"/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Ho :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semua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variabel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independent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tidak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nyata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pengaruhnya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</a:p>
          <a:p>
            <a:pPr algn="just"/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     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terhadap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variabel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dependent</a:t>
            </a:r>
          </a:p>
          <a:p>
            <a:pPr algn="just"/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Ha : minimal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ada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satu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variabel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independent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nyata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pengaruhnya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</a:p>
          <a:p>
            <a:pPr algn="just"/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     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terhadap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variabel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dependent</a:t>
            </a:r>
            <a:endParaRPr lang="en-US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4715470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Oleh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karena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tingkat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kesalahan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signifikansi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F) &lt; 5%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maka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Ha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diterima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artinya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semua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variabel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independent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nyata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pengaruhnya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terhadap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variabel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dependent.</a:t>
            </a:r>
            <a:endParaRPr lang="en-US" dirty="0">
              <a:solidFill>
                <a:schemeClr val="accent6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43887" cy="655638"/>
          </a:xfrm>
        </p:spPr>
        <p:txBody>
          <a:bodyPr/>
          <a:lstStyle/>
          <a:p>
            <a:pPr algn="l"/>
            <a:r>
              <a:rPr lang="en-US" sz="2800" dirty="0" err="1" smtClean="0"/>
              <a:t>Uji</a:t>
            </a:r>
            <a:r>
              <a:rPr lang="en-US" sz="2800" dirty="0" smtClean="0"/>
              <a:t> t / </a:t>
            </a:r>
            <a:r>
              <a:rPr lang="en-US" sz="2800" dirty="0" err="1" smtClean="0"/>
              <a:t>Uji</a:t>
            </a:r>
            <a:r>
              <a:rPr lang="en-US" sz="2800" dirty="0" smtClean="0"/>
              <a:t> </a:t>
            </a:r>
            <a:r>
              <a:rPr lang="en-US" sz="2800" dirty="0" err="1" smtClean="0"/>
              <a:t>Parsial</a:t>
            </a:r>
            <a:endParaRPr lang="en-US" sz="2800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62000"/>
            <a:ext cx="8141547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09600" y="3505200"/>
            <a:ext cx="800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Tingkat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signifikansi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taraf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nyata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)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variabel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independent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pada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kolom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Sig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nilainya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semuanya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bawah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5%,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artinya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ketiga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variabel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independent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memiliki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pengaruh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nyata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terhadap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variabel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dependent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berarti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ketiga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variabel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independent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memiliki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peran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nyata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dalam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penetapan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/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besaran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gaji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10000"/>
                  </a:schemeClr>
                </a:solidFill>
              </a:rPr>
              <a:t>karyawan</a:t>
            </a:r>
            <a:r>
              <a:rPr lang="en-US" dirty="0" smtClean="0">
                <a:solidFill>
                  <a:schemeClr val="accent6">
                    <a:lumMod val="10000"/>
                  </a:schemeClr>
                </a:solidFill>
              </a:rPr>
              <a:t>.</a:t>
            </a:r>
            <a:endParaRPr lang="en-US" dirty="0">
              <a:solidFill>
                <a:schemeClr val="accent6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43887" cy="655638"/>
          </a:xfrm>
        </p:spPr>
        <p:txBody>
          <a:bodyPr/>
          <a:lstStyle/>
          <a:p>
            <a:pPr algn="l"/>
            <a:r>
              <a:rPr lang="en-US" sz="2800" dirty="0" err="1" smtClean="0"/>
              <a:t>Uji</a:t>
            </a:r>
            <a:r>
              <a:rPr lang="en-US" sz="2800" dirty="0" smtClean="0"/>
              <a:t> </a:t>
            </a:r>
            <a:r>
              <a:rPr lang="en-US" sz="2800" dirty="0" err="1" smtClean="0"/>
              <a:t>Keselarasan</a:t>
            </a:r>
            <a:r>
              <a:rPr lang="en-US" sz="2800" dirty="0" smtClean="0"/>
              <a:t> Model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990600"/>
            <a:ext cx="8001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Variabel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yang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terdapat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dalam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persamaan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model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di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katakan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memiliki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hubungan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selaras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bila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nilai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‘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standar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error of the estimated’ &lt; ‘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standar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error’.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Nilai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‘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standar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error of the estimated’ (39,43) &lt; ‘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standar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error’ (50,003)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berarti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hubungan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antara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ketiga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var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independent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dengan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var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dependent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adalah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selaras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/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serasi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10000"/>
                  </a:schemeClr>
                </a:solidFill>
              </a:rPr>
              <a:t>atau</a:t>
            </a:r>
            <a:r>
              <a:rPr lang="en-US" sz="2000" dirty="0" smtClean="0">
                <a:solidFill>
                  <a:schemeClr val="accent6">
                    <a:lumMod val="10000"/>
                  </a:schemeClr>
                </a:solidFill>
              </a:rPr>
              <a:t> ideal.</a:t>
            </a:r>
            <a:endParaRPr lang="en-US" sz="2000" dirty="0">
              <a:solidFill>
                <a:schemeClr val="accent6">
                  <a:lumMod val="10000"/>
                </a:schemeClr>
              </a:solidFill>
            </a:endParaRP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048000"/>
            <a:ext cx="51793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84401" y="4191000"/>
            <a:ext cx="5068999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819150"/>
            <a:ext cx="8243887" cy="1314450"/>
          </a:xfrm>
          <a:ln w="38100">
            <a:solidFill>
              <a:schemeClr val="accent3">
                <a:lumMod val="85000"/>
              </a:schemeClr>
            </a:solidFill>
          </a:ln>
        </p:spPr>
        <p:txBody>
          <a:bodyPr/>
          <a:lstStyle/>
          <a:p>
            <a:r>
              <a:rPr lang="en-US" sz="3200" b="1"/>
              <a:t>ANALISIS  REGRESI  DENGAN  MODEL  </a:t>
            </a:r>
            <a:r>
              <a:rPr lang="en-US" sz="3200" b="1" i="1"/>
              <a:t>ANCOVA</a:t>
            </a:r>
            <a:endParaRPr lang="en-US" sz="3200" b="1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66975"/>
            <a:ext cx="7772400" cy="3400426"/>
          </a:xfrm>
          <a:ln w="28575">
            <a:solidFill>
              <a:schemeClr val="accent3">
                <a:lumMod val="85000"/>
              </a:schemeClr>
            </a:solidFill>
          </a:ln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000" b="1" dirty="0"/>
              <a:t>VARIABEL DEPENDEN BERSKALA INTERVAL ATAU RATIO</a:t>
            </a:r>
          </a:p>
          <a:p>
            <a:pPr marL="609600" indent="-609600">
              <a:buFontTx/>
              <a:buAutoNum type="arabicPeriod"/>
            </a:pPr>
            <a:endParaRPr lang="en-US" sz="2000" b="1" dirty="0"/>
          </a:p>
          <a:p>
            <a:pPr marL="609600" indent="-609600">
              <a:buFontTx/>
              <a:buAutoNum type="arabicPeriod"/>
            </a:pPr>
            <a:r>
              <a:rPr lang="en-US" sz="2000" b="1" dirty="0"/>
              <a:t>VARIABEL INDEPENDEN BERSKALA CAMPURAN INTERVAL ATAU RATIO DENGAN  NOMINAL / KATEGORIK</a:t>
            </a:r>
          </a:p>
          <a:p>
            <a:pPr marL="609600" indent="-609600">
              <a:buFontTx/>
              <a:buAutoNum type="arabicPeriod"/>
            </a:pPr>
            <a:endParaRPr lang="en-US" sz="2000" b="1" dirty="0"/>
          </a:p>
          <a:p>
            <a:pPr marL="609600" indent="-609600">
              <a:buFontTx/>
              <a:buAutoNum type="arabicPeriod"/>
            </a:pPr>
            <a:r>
              <a:rPr lang="en-US" sz="2000" b="1" dirty="0"/>
              <a:t>VARIABEL INDEPENDEN YANG BERSKALA NOMINAL / KATEGORIK DISEBUT VARIABEL </a:t>
            </a:r>
            <a:r>
              <a:rPr lang="en-US" sz="2000" b="1" i="1" dirty="0"/>
              <a:t>DUMMY</a:t>
            </a:r>
            <a:endParaRPr lang="en-US" sz="2000" b="1" dirty="0"/>
          </a:p>
          <a:p>
            <a:pPr marL="609600" indent="-609600">
              <a:buFontTx/>
              <a:buAutoNum type="arabicPeriod"/>
            </a:pPr>
            <a:endParaRPr lang="en-US" sz="2000" b="1" dirty="0"/>
          </a:p>
          <a:p>
            <a:pPr marL="609600" indent="-609600">
              <a:buFontTx/>
              <a:buAutoNum type="arabicPeriod"/>
            </a:pPr>
            <a:endParaRPr lang="en-US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76200"/>
            <a:ext cx="8243887" cy="731838"/>
          </a:xfrm>
        </p:spPr>
        <p:txBody>
          <a:bodyPr/>
          <a:lstStyle/>
          <a:p>
            <a:pPr algn="l"/>
            <a:r>
              <a:rPr lang="en-US" sz="3600" dirty="0" err="1" smtClean="0"/>
              <a:t>Bentuk</a:t>
            </a:r>
            <a:r>
              <a:rPr lang="en-US" sz="3600" dirty="0" smtClean="0"/>
              <a:t> Data </a:t>
            </a:r>
            <a:r>
              <a:rPr lang="en-US" sz="3600" dirty="0" err="1" smtClean="0"/>
              <a:t>Regresi</a:t>
            </a:r>
            <a:r>
              <a:rPr lang="en-US" sz="3600" dirty="0" smtClean="0"/>
              <a:t> </a:t>
            </a:r>
            <a:r>
              <a:rPr lang="en-US" sz="3600" dirty="0" err="1" smtClean="0"/>
              <a:t>Ancova</a:t>
            </a:r>
            <a:endParaRPr lang="en-US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28295" y="990600"/>
            <a:ext cx="1310105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990599"/>
            <a:ext cx="1371600" cy="5410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990600"/>
            <a:ext cx="1383382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990600"/>
            <a:ext cx="1511078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43887" cy="731838"/>
          </a:xfrm>
        </p:spPr>
        <p:txBody>
          <a:bodyPr/>
          <a:lstStyle/>
          <a:p>
            <a:pPr algn="l"/>
            <a:r>
              <a:rPr lang="en-US" dirty="0" smtClean="0"/>
              <a:t>Data </a:t>
            </a:r>
            <a:r>
              <a:rPr lang="en-US" dirty="0" err="1" smtClean="0"/>
              <a:t>Kategorik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143000"/>
            <a:ext cx="8070760" cy="487680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43887" cy="731838"/>
          </a:xfrm>
        </p:spPr>
        <p:txBody>
          <a:bodyPr/>
          <a:lstStyle/>
          <a:p>
            <a:pPr algn="l"/>
            <a:r>
              <a:rPr lang="en-US" sz="4000" dirty="0" err="1" smtClean="0"/>
              <a:t>Mekanisme</a:t>
            </a:r>
            <a:r>
              <a:rPr lang="en-US" sz="4000" dirty="0" smtClean="0"/>
              <a:t> </a:t>
            </a:r>
            <a:r>
              <a:rPr lang="en-US" sz="4000" dirty="0" err="1" smtClean="0"/>
              <a:t>Analisa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126153"/>
            <a:ext cx="8001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solidFill>
                  <a:srgbClr val="002060"/>
                </a:solidFill>
              </a:rPr>
              <a:t>Pada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dasarnya</a:t>
            </a:r>
            <a:r>
              <a:rPr lang="en-US" sz="2400" dirty="0" smtClean="0">
                <a:solidFill>
                  <a:srgbClr val="002060"/>
                </a:solidFill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</a:rPr>
              <a:t>analisa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regresi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berganda</a:t>
            </a:r>
            <a:r>
              <a:rPr lang="en-US" sz="2400" dirty="0" smtClean="0">
                <a:solidFill>
                  <a:srgbClr val="002060"/>
                </a:solidFill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</a:rPr>
              <a:t>apapun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bentuknya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bertujuan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untuk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menemukan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persamaan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estimasi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melalui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persamaan</a:t>
            </a:r>
            <a:r>
              <a:rPr lang="en-US" sz="2400" dirty="0" smtClean="0">
                <a:solidFill>
                  <a:srgbClr val="002060"/>
                </a:solidFill>
              </a:rPr>
              <a:t> model yang </a:t>
            </a:r>
            <a:r>
              <a:rPr lang="en-US" sz="2400" dirty="0" err="1" smtClean="0">
                <a:solidFill>
                  <a:srgbClr val="002060"/>
                </a:solidFill>
              </a:rPr>
              <a:t>telah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dibentuk</a:t>
            </a:r>
            <a:r>
              <a:rPr lang="en-US" sz="2400" dirty="0" smtClean="0">
                <a:solidFill>
                  <a:srgbClr val="002060"/>
                </a:solidFill>
              </a:rPr>
              <a:t>. </a:t>
            </a:r>
            <a:r>
              <a:rPr lang="en-US" sz="2400" dirty="0" err="1" smtClean="0">
                <a:solidFill>
                  <a:srgbClr val="002060"/>
                </a:solidFill>
              </a:rPr>
              <a:t>Termasuk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dalamnya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ingin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mengukur</a:t>
            </a:r>
            <a:r>
              <a:rPr lang="en-US" sz="2400" dirty="0" smtClean="0">
                <a:solidFill>
                  <a:srgbClr val="002060"/>
                </a:solidFill>
              </a:rPr>
              <a:t> :</a:t>
            </a:r>
          </a:p>
          <a:p>
            <a:pPr algn="just"/>
            <a:endParaRPr lang="en-US" sz="24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Persamaan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Estimasi</a:t>
            </a:r>
            <a:endParaRPr lang="en-US" sz="24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Korelasi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Parsial</a:t>
            </a:r>
            <a:endParaRPr lang="en-US" sz="24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Korelasi</a:t>
            </a:r>
            <a:r>
              <a:rPr lang="en-US" sz="2400" dirty="0" smtClean="0">
                <a:solidFill>
                  <a:srgbClr val="002060"/>
                </a:solidFill>
              </a:rPr>
              <a:t> Global / </a:t>
            </a:r>
            <a:r>
              <a:rPr lang="en-US" sz="2400" dirty="0" err="1" smtClean="0">
                <a:solidFill>
                  <a:srgbClr val="002060"/>
                </a:solidFill>
              </a:rPr>
              <a:t>Simultan</a:t>
            </a:r>
            <a:endParaRPr lang="en-US" sz="24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Determinasi</a:t>
            </a:r>
            <a:r>
              <a:rPr lang="en-US" sz="2400" dirty="0" smtClean="0">
                <a:solidFill>
                  <a:srgbClr val="002060"/>
                </a:solidFill>
              </a:rPr>
              <a:t> Total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Determinasi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Parsial</a:t>
            </a:r>
            <a:endParaRPr lang="en-US" sz="24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Uji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Anova</a:t>
            </a:r>
            <a:r>
              <a:rPr lang="en-US" sz="2400" dirty="0" smtClean="0">
                <a:solidFill>
                  <a:srgbClr val="002060"/>
                </a:solidFill>
              </a:rPr>
              <a:t> ( </a:t>
            </a:r>
            <a:r>
              <a:rPr lang="en-US" sz="2400" dirty="0" err="1" smtClean="0">
                <a:solidFill>
                  <a:srgbClr val="002060"/>
                </a:solidFill>
              </a:rPr>
              <a:t>uji</a:t>
            </a:r>
            <a:r>
              <a:rPr lang="en-US" sz="2400" dirty="0" smtClean="0">
                <a:solidFill>
                  <a:srgbClr val="002060"/>
                </a:solidFill>
              </a:rPr>
              <a:t> F )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Uji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Parsial</a:t>
            </a:r>
            <a:r>
              <a:rPr lang="en-US" sz="2400" dirty="0" smtClean="0">
                <a:solidFill>
                  <a:srgbClr val="002060"/>
                </a:solidFill>
              </a:rPr>
              <a:t> ( </a:t>
            </a:r>
            <a:r>
              <a:rPr lang="en-US" sz="2400" dirty="0" err="1" smtClean="0">
                <a:solidFill>
                  <a:srgbClr val="002060"/>
                </a:solidFill>
              </a:rPr>
              <a:t>uji</a:t>
            </a:r>
            <a:r>
              <a:rPr lang="en-US" sz="2400" dirty="0" smtClean="0">
                <a:solidFill>
                  <a:srgbClr val="002060"/>
                </a:solidFill>
              </a:rPr>
              <a:t> t )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Uji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Keselarasan</a:t>
            </a:r>
            <a:r>
              <a:rPr lang="en-US" sz="2400" dirty="0" smtClean="0">
                <a:solidFill>
                  <a:srgbClr val="002060"/>
                </a:solidFill>
              </a:rPr>
              <a:t> Model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43887" cy="655638"/>
          </a:xfrm>
        </p:spPr>
        <p:txBody>
          <a:bodyPr/>
          <a:lstStyle/>
          <a:p>
            <a:pPr algn="l"/>
            <a:r>
              <a:rPr lang="en-US" sz="2800" dirty="0" err="1" smtClean="0"/>
              <a:t>Prosedur</a:t>
            </a:r>
            <a:r>
              <a:rPr lang="en-US" sz="2800" dirty="0" smtClean="0"/>
              <a:t> </a:t>
            </a:r>
            <a:r>
              <a:rPr lang="en-US" sz="2800" dirty="0" err="1" smtClean="0"/>
              <a:t>Analisa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8382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Klik</a:t>
            </a:r>
            <a:r>
              <a:rPr lang="en-US" sz="2400" dirty="0" smtClean="0">
                <a:solidFill>
                  <a:srgbClr val="002060"/>
                </a:solidFill>
              </a:rPr>
              <a:t> &gt; analyze &gt; Regression &gt; Linier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371600"/>
            <a:ext cx="7086600" cy="5132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43887" cy="655638"/>
          </a:xfrm>
        </p:spPr>
        <p:txBody>
          <a:bodyPr/>
          <a:lstStyle/>
          <a:p>
            <a:pPr algn="l"/>
            <a:r>
              <a:rPr lang="en-US" sz="2800" dirty="0" err="1" smtClean="0"/>
              <a:t>Prosedur</a:t>
            </a:r>
            <a:r>
              <a:rPr lang="en-US" sz="2800" dirty="0" smtClean="0"/>
              <a:t> </a:t>
            </a:r>
            <a:r>
              <a:rPr lang="en-US" sz="2800" dirty="0" err="1" smtClean="0"/>
              <a:t>Analisa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7620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Klik</a:t>
            </a:r>
            <a:r>
              <a:rPr lang="en-US" sz="2400" dirty="0" smtClean="0">
                <a:solidFill>
                  <a:srgbClr val="002060"/>
                </a:solidFill>
              </a:rPr>
              <a:t> &gt; Statistic, </a:t>
            </a:r>
            <a:r>
              <a:rPr lang="en-US" sz="2400" dirty="0" err="1" smtClean="0">
                <a:solidFill>
                  <a:srgbClr val="002060"/>
                </a:solidFill>
              </a:rPr>
              <a:t>centang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pilihan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sesuai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gambar</a:t>
            </a:r>
            <a:endParaRPr lang="en-US" sz="2400" dirty="0" smtClean="0">
              <a:solidFill>
                <a:srgbClr val="00206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295399"/>
            <a:ext cx="7620000" cy="5229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43887" cy="655638"/>
          </a:xfrm>
        </p:spPr>
        <p:txBody>
          <a:bodyPr/>
          <a:lstStyle/>
          <a:p>
            <a:pPr algn="l"/>
            <a:r>
              <a:rPr lang="en-US" sz="2800" dirty="0" err="1" smtClean="0"/>
              <a:t>Prosedur</a:t>
            </a:r>
            <a:r>
              <a:rPr lang="en-US" sz="2800" dirty="0" smtClean="0"/>
              <a:t> </a:t>
            </a:r>
            <a:r>
              <a:rPr lang="en-US" sz="2800" dirty="0" err="1" smtClean="0"/>
              <a:t>Analisa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762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Klik</a:t>
            </a:r>
            <a:r>
              <a:rPr lang="en-US" sz="2400" dirty="0" smtClean="0">
                <a:solidFill>
                  <a:srgbClr val="002060"/>
                </a:solidFill>
              </a:rPr>
              <a:t> &gt; Plot, </a:t>
            </a:r>
            <a:r>
              <a:rPr lang="en-US" sz="2400" dirty="0" err="1" smtClean="0">
                <a:solidFill>
                  <a:srgbClr val="002060"/>
                </a:solidFill>
              </a:rPr>
              <a:t>Zpred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pindah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ke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kotak</a:t>
            </a:r>
            <a:r>
              <a:rPr lang="en-US" sz="2400" dirty="0" smtClean="0">
                <a:solidFill>
                  <a:srgbClr val="002060"/>
                </a:solidFill>
              </a:rPr>
              <a:t> X </a:t>
            </a:r>
            <a:r>
              <a:rPr lang="en-US" sz="2400" dirty="0" err="1" smtClean="0">
                <a:solidFill>
                  <a:srgbClr val="002060"/>
                </a:solidFill>
              </a:rPr>
              <a:t>dan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Sresid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ke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kotak</a:t>
            </a:r>
            <a:r>
              <a:rPr lang="en-US" sz="2400" dirty="0" smtClean="0">
                <a:solidFill>
                  <a:srgbClr val="002060"/>
                </a:solidFill>
              </a:rPr>
              <a:t> Y, </a:t>
            </a:r>
            <a:r>
              <a:rPr lang="en-US" sz="2400" dirty="0" err="1" smtClean="0">
                <a:solidFill>
                  <a:srgbClr val="002060"/>
                </a:solidFill>
              </a:rPr>
              <a:t>lalu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klik</a:t>
            </a:r>
            <a:r>
              <a:rPr lang="en-US" sz="2400" dirty="0" smtClean="0">
                <a:solidFill>
                  <a:srgbClr val="002060"/>
                </a:solidFill>
              </a:rPr>
              <a:t> &gt; Continue.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676400"/>
            <a:ext cx="6019800" cy="4722119"/>
          </a:xfrm>
          <a:prstGeom prst="rect">
            <a:avLst/>
          </a:prstGeom>
          <a:noFill/>
          <a:ln w="9525">
            <a:solidFill>
              <a:schemeClr val="accent2">
                <a:lumMod val="9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43887" cy="655638"/>
          </a:xfrm>
        </p:spPr>
        <p:txBody>
          <a:bodyPr/>
          <a:lstStyle/>
          <a:p>
            <a:pPr algn="l"/>
            <a:r>
              <a:rPr lang="en-US" sz="2800" dirty="0" err="1" smtClean="0"/>
              <a:t>Prosedur</a:t>
            </a:r>
            <a:r>
              <a:rPr lang="en-US" sz="2800" dirty="0" smtClean="0"/>
              <a:t> </a:t>
            </a:r>
            <a:r>
              <a:rPr lang="en-US" sz="2800" dirty="0" err="1" smtClean="0"/>
              <a:t>Analisa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7620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jika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semua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proses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telah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selesai</a:t>
            </a:r>
            <a:r>
              <a:rPr lang="en-US" sz="2400" dirty="0" smtClean="0">
                <a:solidFill>
                  <a:srgbClr val="002060"/>
                </a:solidFill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</a:rPr>
              <a:t>Klik</a:t>
            </a:r>
            <a:r>
              <a:rPr lang="en-US" sz="2400" dirty="0" smtClean="0">
                <a:solidFill>
                  <a:srgbClr val="002060"/>
                </a:solidFill>
              </a:rPr>
              <a:t> &gt; OK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371600"/>
            <a:ext cx="758978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511</TotalTime>
  <Words>667</Words>
  <Application>Microsoft Office PowerPoint</Application>
  <PresentationFormat>On-screen Show (4:3)</PresentationFormat>
  <Paragraphs>61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Balloons</vt:lpstr>
      <vt:lpstr>TATAP MUKA 14</vt:lpstr>
      <vt:lpstr>ANALISIS  REGRESI  DENGAN  MODEL  ANCOVA</vt:lpstr>
      <vt:lpstr>Bentuk Data Regresi Ancova</vt:lpstr>
      <vt:lpstr>Data Kategorik</vt:lpstr>
      <vt:lpstr>Mekanisme Analisa</vt:lpstr>
      <vt:lpstr>Prosedur Analisa</vt:lpstr>
      <vt:lpstr>Prosedur Analisa</vt:lpstr>
      <vt:lpstr>Prosedur Analisa</vt:lpstr>
      <vt:lpstr>Prosedur Analisa</vt:lpstr>
      <vt:lpstr>Output Analisis</vt:lpstr>
      <vt:lpstr>Output Analisis</vt:lpstr>
      <vt:lpstr>Output Analisis</vt:lpstr>
      <vt:lpstr>Output Analisis</vt:lpstr>
      <vt:lpstr>Output Analisis</vt:lpstr>
      <vt:lpstr>Output Analisis</vt:lpstr>
      <vt:lpstr>Output Analisis</vt:lpstr>
      <vt:lpstr>Uji Anova / Uji F / Uji Simultan</vt:lpstr>
      <vt:lpstr>Uji t / Uji Parsial</vt:lpstr>
      <vt:lpstr>Uji Keselarasan Model</vt:lpstr>
    </vt:vector>
  </TitlesOfParts>
  <Company>NAROTAMA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VARIABEL</dc:title>
  <dc:creator>pc</dc:creator>
  <cp:lastModifiedBy>USER</cp:lastModifiedBy>
  <cp:revision>62</cp:revision>
  <dcterms:created xsi:type="dcterms:W3CDTF">2007-10-23T19:34:19Z</dcterms:created>
  <dcterms:modified xsi:type="dcterms:W3CDTF">2014-09-30T16:30:27Z</dcterms:modified>
</cp:coreProperties>
</file>