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6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EFAA2-1617-469A-8B21-DA70ADCFB77B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DA2FD-A1E6-4927-A48D-77475B6CD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DA2FD-A1E6-4927-A48D-77475B6CDF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7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E53BCB-2C39-46E5-A7F1-158FE1958C02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7F2D55-5873-428E-92B0-8B910F2DE51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851648" cy="19812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freezing" dir="t">
              <a:rot lat="0" lon="0" rev="5640000"/>
            </a:lightRig>
          </a:scene3d>
          <a:sp3d>
            <a:bevelT w="152400" h="50800" prst="softRound"/>
          </a:sp3d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contourW="12700" prstMaterial="flat">
              <a:bevelT w="38100" h="38100"/>
              <a:contourClr>
                <a:schemeClr val="bg2"/>
              </a:contourClr>
            </a:sp3d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dobe Garamond Pro Bold" pitchFamily="18" charset="0"/>
              </a:rPr>
              <a:t>SISTEM HUKUM DUNIA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dobe Garamond Pro Bol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334000"/>
            <a:ext cx="7854696" cy="8382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effectLst>
                  <a:reflection blurRad="6350" stA="60000" endA="900" endPos="58000" dir="5400000" sy="-100000" algn="bl" rotWithShape="0"/>
                </a:effectLst>
                <a:latin typeface="Adobe Caslon Pro Bold" pitchFamily="18" charset="0"/>
              </a:rPr>
              <a:t>EMILIA SUSANTI S.H., M.H.</a:t>
            </a:r>
            <a:endParaRPr lang="en-US" sz="2400" dirty="0">
              <a:solidFill>
                <a:schemeClr val="accent1"/>
              </a:solidFill>
              <a:effectLst>
                <a:reflection blurRad="6350" stA="60000" endA="900" endPos="58000" dir="5400000" sy="-100000" algn="bl" rotWithShape="0"/>
              </a:effectLst>
              <a:latin typeface="Adobe Caslon Pro Bold" pitchFamily="18" charset="0"/>
            </a:endParaRPr>
          </a:p>
        </p:txBody>
      </p:sp>
      <p:pic>
        <p:nvPicPr>
          <p:cNvPr id="1026" name="Picture 2" descr="D:\SKRIPSI WYDIA\bu emil\la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124200"/>
            <a:ext cx="23812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179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>
                <a:latin typeface="Adobe Garamond Pro Bold" pitchFamily="18" charset="0"/>
              </a:rPr>
              <a:t>PRINSIP DASAR SISTEM HUKUM EROPA KONTINENTAL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mengikat</a:t>
            </a:r>
            <a:r>
              <a:rPr lang="en-US" sz="2000" dirty="0" smtClean="0"/>
              <a:t>,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diwujudkan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peraturan-peraturan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berbentuk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tersusun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sistematik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kodifikasi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kompilasi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: </a:t>
            </a:r>
            <a:r>
              <a:rPr lang="en-US" sz="2000" dirty="0" err="1" smtClean="0"/>
              <a:t>kepastian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(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)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tindakan-tindakan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pergaulan</a:t>
            </a:r>
            <a:r>
              <a:rPr lang="en-US" sz="2000" dirty="0" smtClean="0"/>
              <a:t> </a:t>
            </a:r>
            <a:r>
              <a:rPr lang="en-US" sz="2000" dirty="0" err="1" smtClean="0"/>
              <a:t>hidup</a:t>
            </a:r>
            <a:r>
              <a:rPr lang="en-US" sz="2000" dirty="0" smtClean="0"/>
              <a:t> </a:t>
            </a:r>
            <a:r>
              <a:rPr lang="en-US" sz="2000" dirty="0" err="1" smtClean="0"/>
              <a:t>diatur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tertulis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Hakim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leluasa</a:t>
            </a:r>
            <a:r>
              <a:rPr lang="en-US" sz="2000" dirty="0" smtClean="0"/>
              <a:t> </a:t>
            </a:r>
            <a:r>
              <a:rPr lang="en-US" sz="2000" dirty="0" err="1" smtClean="0"/>
              <a:t>menciptakan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mengikat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Hakim </a:t>
            </a:r>
            <a:r>
              <a:rPr lang="en-US" sz="2000" dirty="0" err="1" smtClean="0"/>
              <a:t>berfungsi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menafsirkan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batas-batas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wewenangnya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77537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64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 smtClean="0">
                <a:solidFill>
                  <a:schemeClr val="tx1"/>
                </a:solidFill>
              </a:rPr>
              <a:t/>
            </a:r>
            <a:br>
              <a:rPr lang="en-US" sz="4000" b="1" u="sng" dirty="0" smtClean="0">
                <a:solidFill>
                  <a:schemeClr val="tx1"/>
                </a:solidFill>
              </a:rPr>
            </a:br>
            <a:r>
              <a:rPr lang="en-US" sz="4000" b="1" u="sng" dirty="0">
                <a:solidFill>
                  <a:schemeClr val="tx1"/>
                </a:solidFill>
              </a:rPr>
              <a:t/>
            </a:r>
            <a:br>
              <a:rPr lang="en-US" sz="4000" b="1" u="sng" dirty="0">
                <a:solidFill>
                  <a:schemeClr val="tx1"/>
                </a:solidFill>
              </a:rPr>
            </a:br>
            <a:r>
              <a:rPr lang="en-US" sz="4000" b="1" u="sng" dirty="0" smtClean="0">
                <a:solidFill>
                  <a:schemeClr val="tx1"/>
                </a:solidFill>
              </a:rPr>
              <a:t>B. </a:t>
            </a:r>
            <a:r>
              <a:rPr lang="en-US" sz="4000" b="1" u="sng" dirty="0" err="1" smtClean="0">
                <a:solidFill>
                  <a:schemeClr val="tx1"/>
                </a:solidFill>
              </a:rPr>
              <a:t>Sistem</a:t>
            </a:r>
            <a:r>
              <a:rPr lang="en-US" sz="4000" b="1" u="sng" dirty="0" smtClean="0">
                <a:solidFill>
                  <a:schemeClr val="tx1"/>
                </a:solidFill>
              </a:rPr>
              <a:t> </a:t>
            </a:r>
            <a:r>
              <a:rPr lang="en-US" sz="4000" b="1" u="sng" dirty="0" err="1" smtClean="0">
                <a:solidFill>
                  <a:schemeClr val="tx1"/>
                </a:solidFill>
              </a:rPr>
              <a:t>hukum</a:t>
            </a:r>
            <a:r>
              <a:rPr lang="en-US" sz="4000" b="1" u="sng" dirty="0" smtClean="0">
                <a:solidFill>
                  <a:schemeClr val="tx1"/>
                </a:solidFill>
              </a:rPr>
              <a:t> </a:t>
            </a:r>
            <a:r>
              <a:rPr lang="en-US" sz="4000" b="1" u="sng" dirty="0" err="1" smtClean="0">
                <a:solidFill>
                  <a:schemeClr val="tx1"/>
                </a:solidFill>
              </a:rPr>
              <a:t>anglo-saxon</a:t>
            </a:r>
            <a:endParaRPr lang="en-US" sz="4000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anglo</a:t>
            </a:r>
            <a:r>
              <a:rPr lang="en-US" dirty="0" smtClean="0"/>
              <a:t> </a:t>
            </a:r>
            <a:r>
              <a:rPr lang="en-US" dirty="0" err="1" smtClean="0"/>
              <a:t>saxon</a:t>
            </a:r>
            <a:r>
              <a:rPr lang="en-US" dirty="0" smtClean="0"/>
              <a:t> =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anglo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Asal</a:t>
            </a:r>
            <a:r>
              <a:rPr lang="en-US" dirty="0" smtClean="0"/>
              <a:t>: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XI,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" common law"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"unwritten law".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(statutes)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utara</a:t>
            </a:r>
            <a:r>
              <a:rPr lang="en-US" dirty="0" smtClean="0"/>
              <a:t>, </a:t>
            </a:r>
            <a:r>
              <a:rPr lang="en-US" dirty="0" err="1" smtClean="0"/>
              <a:t>kanada</a:t>
            </a:r>
            <a:r>
              <a:rPr lang="en-US" dirty="0" smtClean="0"/>
              <a:t>,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asia</a:t>
            </a:r>
            <a:r>
              <a:rPr lang="en-US" dirty="0" smtClean="0"/>
              <a:t>,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australia</a:t>
            </a:r>
            <a:r>
              <a:rPr lang="en-US" dirty="0" smtClean="0"/>
              <a:t>,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/>
              <a:t> </a:t>
            </a:r>
          </a:p>
        </p:txBody>
      </p:sp>
      <p:sp>
        <p:nvSpPr>
          <p:cNvPr id="4" name="Chevron 3"/>
          <p:cNvSpPr/>
          <p:nvPr/>
        </p:nvSpPr>
        <p:spPr>
          <a:xfrm rot="5400000">
            <a:off x="4061951" y="935293"/>
            <a:ext cx="990600" cy="491613"/>
          </a:xfrm>
          <a:prstGeom prst="chevro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46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>
                <a:latin typeface="Adobe Garamond Pro Bold" pitchFamily="18" charset="0"/>
              </a:rPr>
              <a:t>PRINSIP DASAR SISTEM HUKUM ANGLO SAXON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: </a:t>
            </a:r>
            <a:r>
              <a:rPr lang="en-US" sz="2000" dirty="0" err="1" smtClean="0"/>
              <a:t>putusan-putusan</a:t>
            </a:r>
            <a:r>
              <a:rPr lang="en-US" sz="2000" dirty="0" smtClean="0"/>
              <a:t> hakim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pengadilan</a:t>
            </a:r>
            <a:r>
              <a:rPr lang="en-US" sz="2000" dirty="0" smtClean="0"/>
              <a:t>, </a:t>
            </a:r>
            <a:r>
              <a:rPr lang="en-US" sz="2000" dirty="0" err="1" smtClean="0"/>
              <a:t>mewujudkan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kepastian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Prinsip</a:t>
            </a:r>
            <a:r>
              <a:rPr lang="en-US" sz="2000" dirty="0" smtClean="0"/>
              <a:t>- </a:t>
            </a:r>
            <a:r>
              <a:rPr lang="en-US" sz="2000" dirty="0" err="1" smtClean="0"/>
              <a:t>prinsip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kaedah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dibentuk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kaedah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mengikat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Sumber-sumber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putusan</a:t>
            </a:r>
            <a:r>
              <a:rPr lang="en-US" sz="2000" dirty="0" smtClean="0"/>
              <a:t> hakim, </a:t>
            </a:r>
            <a:r>
              <a:rPr lang="en-US" sz="2000" dirty="0" err="1" smtClean="0"/>
              <a:t>kebiasaan</a:t>
            </a:r>
            <a:r>
              <a:rPr lang="en-US" sz="2000" dirty="0" smtClean="0"/>
              <a:t>,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tertulis</a:t>
            </a:r>
            <a:r>
              <a:rPr lang="en-US" sz="2000" dirty="0" smtClean="0"/>
              <a:t>,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tersusun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sistematik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hierarki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/>
              <a:t>P</a:t>
            </a:r>
            <a:r>
              <a:rPr lang="en-US" sz="2000" dirty="0" err="1" smtClean="0"/>
              <a:t>eranan</a:t>
            </a:r>
            <a:r>
              <a:rPr lang="en-US" sz="2000" dirty="0" smtClean="0"/>
              <a:t> hakim </a:t>
            </a:r>
            <a:r>
              <a:rPr lang="en-US" sz="2000" dirty="0" err="1" smtClean="0"/>
              <a:t>berfungsi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bertugas</a:t>
            </a:r>
            <a:r>
              <a:rPr lang="en-US" sz="2000" dirty="0" smtClean="0"/>
              <a:t> </a:t>
            </a: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menafsirkan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,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tata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hakim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luas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menafsirkan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prinsip-prinsip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pegangan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hakim-hakim lain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memutuskan</a:t>
            </a:r>
            <a:r>
              <a:rPr lang="en-US" sz="2000" dirty="0" smtClean="0"/>
              <a:t> </a:t>
            </a:r>
            <a:r>
              <a:rPr lang="en-US" sz="2000" dirty="0" err="1" smtClean="0"/>
              <a:t>perkara</a:t>
            </a:r>
            <a:r>
              <a:rPr lang="en-US" sz="2000" dirty="0" smtClean="0"/>
              <a:t> </a:t>
            </a:r>
            <a:r>
              <a:rPr lang="en-US" sz="2000" dirty="0" err="1" smtClean="0"/>
              <a:t>sejenis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2354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>The Doctrine Of Precedent/ Stare </a:t>
            </a:r>
            <a:r>
              <a:rPr lang="en-US" sz="3200" b="1" dirty="0" err="1" smtClean="0"/>
              <a:t>Decisis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hakim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hakim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(</a:t>
            </a:r>
            <a:r>
              <a:rPr lang="en-US" dirty="0" err="1" smtClean="0"/>
              <a:t>preseden</a:t>
            </a:r>
            <a:r>
              <a:rPr lang="en-US" dirty="0" smtClean="0"/>
              <a:t>) 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terdahulu</a:t>
            </a:r>
            <a:r>
              <a:rPr lang="en-US" dirty="0" smtClean="0"/>
              <a:t>, hakim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memutusakan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hakim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case law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825910"/>
            <a:ext cx="59436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 smtClean="0">
                <a:latin typeface="Adobe Garamond Pro Bold" pitchFamily="18" charset="0"/>
              </a:rPr>
              <a:t>DOKTRIN YANG DI ANUT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6986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endParaRPr lang="en-US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 numCol="2">
            <a:noAutofit/>
          </a:bodyPr>
          <a:lstStyle/>
          <a:p>
            <a:pPr marL="342900" indent="-284163">
              <a:buFont typeface="+mj-lt"/>
              <a:buAutoNum type="alphaLcParenR"/>
            </a:pP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kehidupan</a:t>
            </a:r>
            <a:r>
              <a:rPr lang="en-US" sz="1800" dirty="0" smtClean="0"/>
              <a:t> </a:t>
            </a:r>
            <a:r>
              <a:rPr lang="en-US" sz="1800" dirty="0" err="1" smtClean="0"/>
              <a:t>sosial</a:t>
            </a:r>
            <a:r>
              <a:rPr lang="en-US" sz="1800" dirty="0" smtClean="0"/>
              <a:t> di </a:t>
            </a:r>
            <a:r>
              <a:rPr lang="en-US" sz="1800" dirty="0" err="1" smtClean="0"/>
              <a:t>indonesia</a:t>
            </a:r>
            <a:endParaRPr lang="en-US" sz="1800" dirty="0" smtClean="0"/>
          </a:p>
          <a:p>
            <a:pPr marL="342900" indent="-284163">
              <a:buFont typeface="+mj-lt"/>
              <a:buAutoNum type="alphaLcParenR"/>
            </a:pPr>
            <a:r>
              <a:rPr lang="en-US" sz="1800" dirty="0" err="1" smtClean="0"/>
              <a:t>Istilahnya</a:t>
            </a:r>
            <a:r>
              <a:rPr lang="en-US" sz="1800" dirty="0" smtClean="0"/>
              <a:t> </a:t>
            </a:r>
            <a:r>
              <a:rPr lang="en-US" sz="1800" dirty="0" err="1" smtClean="0"/>
              <a:t>berasal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bahasa</a:t>
            </a:r>
            <a:r>
              <a:rPr lang="en-US" sz="1800" dirty="0" smtClean="0"/>
              <a:t> </a:t>
            </a:r>
            <a:r>
              <a:rPr lang="en-US" sz="1800" dirty="0" err="1" smtClean="0"/>
              <a:t>belanda</a:t>
            </a:r>
            <a:r>
              <a:rPr lang="en-US" sz="1800" dirty="0" smtClean="0"/>
              <a:t> "</a:t>
            </a:r>
            <a:r>
              <a:rPr lang="en-US" sz="1800" dirty="0" err="1" smtClean="0"/>
              <a:t>adatrecht</a:t>
            </a:r>
            <a:r>
              <a:rPr lang="en-US" sz="1800" dirty="0" smtClean="0"/>
              <a:t>",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snouck</a:t>
            </a:r>
            <a:r>
              <a:rPr lang="en-US" sz="1800" dirty="0" smtClean="0"/>
              <a:t> </a:t>
            </a:r>
            <a:r>
              <a:rPr lang="en-US" sz="1800" dirty="0" err="1" smtClean="0"/>
              <a:t>hurgronje</a:t>
            </a:r>
            <a:endParaRPr lang="en-US" sz="1800" dirty="0" smtClean="0"/>
          </a:p>
          <a:p>
            <a:pPr marL="342900" indent="-284163">
              <a:buFont typeface="+mj-lt"/>
              <a:buAutoNum type="alphaLcParenR"/>
            </a:pPr>
            <a:r>
              <a:rPr lang="en-US" sz="1800" dirty="0" err="1" smtClean="0"/>
              <a:t>Pengertian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 </a:t>
            </a:r>
            <a:r>
              <a:rPr lang="en-US" sz="1800" dirty="0" err="1" smtClean="0"/>
              <a:t>mengandung</a:t>
            </a:r>
            <a:r>
              <a:rPr lang="en-US" sz="1800" dirty="0" smtClean="0"/>
              <a:t> </a:t>
            </a:r>
            <a:r>
              <a:rPr lang="en-US" sz="1800" dirty="0" err="1" smtClean="0"/>
              <a:t>makna</a:t>
            </a:r>
            <a:r>
              <a:rPr lang="en-US" sz="1800" dirty="0" smtClean="0"/>
              <a:t>: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indonesia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kesusilaan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</a:t>
            </a:r>
            <a:r>
              <a:rPr lang="en-US" sz="1800" dirty="0" smtClean="0"/>
              <a:t> </a:t>
            </a:r>
            <a:r>
              <a:rPr lang="en-US" sz="1800" dirty="0" err="1" smtClean="0"/>
              <a:t>kat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.</a:t>
            </a:r>
          </a:p>
          <a:p>
            <a:pPr marL="342900" indent="-284163">
              <a:buFont typeface="+mj-lt"/>
              <a:buAutoNum type="alphaLcParenR"/>
            </a:pPr>
            <a:r>
              <a:rPr lang="en-US" sz="1800" dirty="0" err="1" smtClean="0"/>
              <a:t>Bersumber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peraturan-peraturan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tertulis</a:t>
            </a:r>
            <a:r>
              <a:rPr lang="en-US" sz="1800" dirty="0" smtClean="0"/>
              <a:t> yang </a:t>
            </a:r>
            <a:r>
              <a:rPr lang="en-US" sz="1800" dirty="0" err="1" smtClean="0"/>
              <a:t>tumbuh</a:t>
            </a:r>
            <a:r>
              <a:rPr lang="en-US" sz="1800" dirty="0" smtClean="0"/>
              <a:t> </a:t>
            </a:r>
            <a:r>
              <a:rPr lang="en-US" sz="1800" dirty="0" err="1" smtClean="0"/>
              <a:t>berkembang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dipertahankan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kesadaran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masyarakatnya</a:t>
            </a:r>
            <a:endParaRPr lang="en-US" sz="1800" dirty="0" smtClean="0"/>
          </a:p>
          <a:p>
            <a:pPr marL="342900" indent="-284163">
              <a:buFont typeface="+mj-lt"/>
              <a:buAutoNum type="alphaLcParenR"/>
            </a:pPr>
            <a:r>
              <a:rPr lang="en-US" sz="1800" dirty="0" err="1" smtClean="0"/>
              <a:t>Bersifat</a:t>
            </a:r>
            <a:r>
              <a:rPr lang="en-US" sz="1800" dirty="0" smtClean="0"/>
              <a:t> </a:t>
            </a:r>
            <a:r>
              <a:rPr lang="en-US" sz="1800" dirty="0" err="1" smtClean="0"/>
              <a:t>tradisional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berpangkal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/>
              <a:t>kehendak</a:t>
            </a:r>
            <a:r>
              <a:rPr lang="en-US" sz="1800" dirty="0" smtClean="0"/>
              <a:t> </a:t>
            </a:r>
            <a:r>
              <a:rPr lang="en-US" sz="1800" dirty="0" err="1" smtClean="0"/>
              <a:t>nenek</a:t>
            </a:r>
            <a:r>
              <a:rPr lang="en-US" sz="1800" dirty="0" smtClean="0"/>
              <a:t> </a:t>
            </a:r>
            <a:r>
              <a:rPr lang="en-US" sz="1800" dirty="0" err="1" smtClean="0"/>
              <a:t>moyang</a:t>
            </a:r>
            <a:endParaRPr lang="en-US" sz="1800" dirty="0" smtClean="0"/>
          </a:p>
          <a:p>
            <a:pPr marL="342900" indent="-166688">
              <a:buFont typeface="+mj-lt"/>
              <a:buAutoNum type="alphaLcParenR"/>
            </a:pP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berubah</a:t>
            </a:r>
            <a:r>
              <a:rPr lang="en-US" sz="1800" dirty="0" smtClean="0"/>
              <a:t> </a:t>
            </a:r>
            <a:r>
              <a:rPr lang="en-US" sz="1800" dirty="0" err="1" smtClean="0"/>
              <a:t>tergantung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pengaruh</a:t>
            </a:r>
            <a:r>
              <a:rPr lang="en-US" sz="1800" dirty="0" smtClean="0"/>
              <a:t> </a:t>
            </a:r>
            <a:r>
              <a:rPr lang="en-US" sz="1800" dirty="0" err="1" smtClean="0"/>
              <a:t>kejadian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keadaan</a:t>
            </a:r>
            <a:r>
              <a:rPr lang="en-US" sz="1800" dirty="0" smtClean="0"/>
              <a:t> </a:t>
            </a:r>
            <a:r>
              <a:rPr lang="en-US" sz="1800" dirty="0" err="1" smtClean="0"/>
              <a:t>hidup</a:t>
            </a:r>
            <a:r>
              <a:rPr lang="en-US" sz="1800" dirty="0" smtClean="0"/>
              <a:t> yang </a:t>
            </a:r>
            <a:r>
              <a:rPr lang="en-US" sz="1800" dirty="0" err="1" smtClean="0"/>
              <a:t>silih</a:t>
            </a:r>
            <a:r>
              <a:rPr lang="en-US" sz="1800" dirty="0" smtClean="0"/>
              <a:t> </a:t>
            </a:r>
            <a:r>
              <a:rPr lang="en-US" sz="1800" dirty="0" err="1" smtClean="0"/>
              <a:t>berganti</a:t>
            </a:r>
            <a:endParaRPr lang="en-US" sz="1800" dirty="0" smtClean="0"/>
          </a:p>
          <a:p>
            <a:pPr marL="342900" indent="-166688">
              <a:buFont typeface="+mj-lt"/>
              <a:buAutoNum type="alphaLcParenR"/>
            </a:pPr>
            <a:r>
              <a:rPr lang="en-US" sz="1800" dirty="0" err="1" smtClean="0"/>
              <a:t>Pemuka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 </a:t>
            </a:r>
            <a:r>
              <a:rPr lang="en-US" sz="1800" dirty="0" err="1" smtClean="0"/>
              <a:t>berperan</a:t>
            </a:r>
            <a:r>
              <a:rPr lang="en-US" sz="1800" dirty="0" smtClean="0"/>
              <a:t> </a:t>
            </a:r>
            <a:r>
              <a:rPr lang="en-US" sz="1800" dirty="0" err="1" smtClean="0"/>
              <a:t>melaksanakan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. </a:t>
            </a:r>
          </a:p>
          <a:p>
            <a:pPr marL="342900" indent="-166688">
              <a:buFont typeface="+mj-lt"/>
              <a:buAutoNum type="alphaLcParenR"/>
            </a:pPr>
            <a:r>
              <a:rPr lang="en-US" sz="1800" dirty="0" err="1" smtClean="0"/>
              <a:t>Pengaruhnya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disegani</a:t>
            </a:r>
            <a:r>
              <a:rPr lang="en-US" sz="1800" dirty="0" smtClean="0"/>
              <a:t>, </a:t>
            </a:r>
            <a:r>
              <a:rPr lang="en-US" sz="1800" dirty="0" err="1" smtClean="0"/>
              <a:t>menjaga</a:t>
            </a:r>
            <a:r>
              <a:rPr lang="en-US" sz="1800" dirty="0" smtClean="0"/>
              <a:t> </a:t>
            </a:r>
            <a:r>
              <a:rPr lang="en-US" sz="1800" dirty="0" err="1" smtClean="0"/>
              <a:t>keutuhan</a:t>
            </a:r>
            <a:r>
              <a:rPr lang="en-US" sz="1800" dirty="0" smtClean="0"/>
              <a:t> </a:t>
            </a:r>
            <a:r>
              <a:rPr lang="en-US" sz="1800" dirty="0" err="1" smtClean="0"/>
              <a:t>hidup</a:t>
            </a:r>
            <a:r>
              <a:rPr lang="en-US" sz="1800" dirty="0" smtClean="0"/>
              <a:t> </a:t>
            </a:r>
            <a:r>
              <a:rPr lang="en-US" sz="1800" dirty="0" err="1" smtClean="0"/>
              <a:t>sejahtera</a:t>
            </a:r>
            <a:endParaRPr lang="en-US" sz="1800" dirty="0" smtClean="0"/>
          </a:p>
          <a:p>
            <a:pPr marL="342900" indent="-166688">
              <a:buFont typeface="+mj-lt"/>
              <a:buAutoNum type="alphaLcParenR"/>
            </a:pPr>
            <a:r>
              <a:rPr lang="en-US" sz="1800" dirty="0" err="1" smtClean="0"/>
              <a:t>Pemuka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 </a:t>
            </a:r>
            <a:r>
              <a:rPr lang="en-US" sz="1800" dirty="0" err="1" smtClean="0"/>
              <a:t>dianggap</a:t>
            </a:r>
            <a:r>
              <a:rPr lang="en-US" sz="1800" dirty="0" smtClean="0"/>
              <a:t> </a:t>
            </a:r>
            <a:r>
              <a:rPr lang="en-US" sz="1800" dirty="0" err="1" smtClean="0"/>
              <a:t>sbg</a:t>
            </a:r>
            <a:r>
              <a:rPr lang="en-US" sz="1800" dirty="0" smtClean="0"/>
              <a:t> orang yang paling </a:t>
            </a:r>
            <a:r>
              <a:rPr lang="en-US" sz="1800" dirty="0" err="1" smtClean="0"/>
              <a:t>mampu</a:t>
            </a:r>
            <a:r>
              <a:rPr lang="en-US" sz="1800" dirty="0" smtClean="0"/>
              <a:t> </a:t>
            </a:r>
            <a:r>
              <a:rPr lang="en-US" sz="1800" dirty="0" err="1" smtClean="0"/>
              <a:t>menjalankan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memelihara</a:t>
            </a:r>
            <a:r>
              <a:rPr lang="en-US" sz="1800" dirty="0" smtClean="0"/>
              <a:t> </a:t>
            </a:r>
            <a:r>
              <a:rPr lang="en-US" sz="1800" dirty="0" err="1" smtClean="0"/>
              <a:t>peraturan</a:t>
            </a:r>
            <a:r>
              <a:rPr lang="en-US" sz="1800" dirty="0" smtClean="0"/>
              <a:t>, </a:t>
            </a:r>
            <a:r>
              <a:rPr lang="en-US" sz="1800" dirty="0" err="1" smtClean="0"/>
              <a:t>selalu</a:t>
            </a:r>
            <a:r>
              <a:rPr lang="en-US" sz="1800" dirty="0" smtClean="0"/>
              <a:t> </a:t>
            </a:r>
            <a:r>
              <a:rPr lang="en-US" sz="1800" dirty="0" err="1" smtClean="0"/>
              <a:t>ditaati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masyarakatnya</a:t>
            </a:r>
            <a:r>
              <a:rPr lang="en-US" sz="1800" dirty="0" smtClean="0"/>
              <a:t> </a:t>
            </a:r>
            <a:r>
              <a:rPr lang="en-US" sz="1800" dirty="0" err="1" smtClean="0"/>
              <a:t>berdasarkan</a:t>
            </a:r>
            <a:r>
              <a:rPr lang="en-US" sz="1800" dirty="0" smtClean="0"/>
              <a:t> </a:t>
            </a:r>
            <a:r>
              <a:rPr lang="en-US" sz="1800" dirty="0" err="1" smtClean="0"/>
              <a:t>kepercayaan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nenek</a:t>
            </a:r>
            <a:r>
              <a:rPr lang="en-US" sz="1800" dirty="0" smtClean="0"/>
              <a:t> </a:t>
            </a:r>
            <a:r>
              <a:rPr lang="en-US" sz="1800" dirty="0" err="1" smtClean="0"/>
              <a:t>moyang</a:t>
            </a:r>
            <a:endParaRPr lang="en-US" sz="1800" dirty="0" smtClean="0"/>
          </a:p>
          <a:p>
            <a:pPr marL="342900" indent="-166688">
              <a:buFont typeface="+mj-lt"/>
              <a:buAutoNum type="alphaLcParenR"/>
            </a:pPr>
            <a:r>
              <a:rPr lang="en-US" sz="1800" dirty="0" err="1" smtClean="0"/>
              <a:t>Peranan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mengubah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adat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kebutuhan</a:t>
            </a:r>
            <a:r>
              <a:rPr lang="en-US" sz="1800" dirty="0" smtClean="0"/>
              <a:t> </a:t>
            </a:r>
            <a:r>
              <a:rPr lang="en-US" sz="1800" dirty="0" err="1" smtClean="0"/>
              <a:t>masyarakat</a:t>
            </a:r>
            <a:r>
              <a:rPr lang="en-US" sz="1800" dirty="0" smtClean="0"/>
              <a:t> </a:t>
            </a:r>
            <a:r>
              <a:rPr lang="en-US" sz="1800" dirty="0" err="1" smtClean="0"/>
              <a:t>tanpa</a:t>
            </a:r>
            <a:r>
              <a:rPr lang="en-US" sz="1800" dirty="0" smtClean="0"/>
              <a:t> </a:t>
            </a:r>
            <a:r>
              <a:rPr lang="en-US" sz="1800" dirty="0" err="1" smtClean="0"/>
              <a:t>menghapus</a:t>
            </a:r>
            <a:r>
              <a:rPr lang="en-US" sz="1800" dirty="0" smtClean="0"/>
              <a:t> </a:t>
            </a:r>
            <a:r>
              <a:rPr lang="en-US" sz="1800" dirty="0" err="1" smtClean="0"/>
              <a:t>kepercayaan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kehendak</a:t>
            </a:r>
            <a:r>
              <a:rPr lang="en-US" sz="1800" dirty="0" smtClean="0"/>
              <a:t> </a:t>
            </a:r>
            <a:r>
              <a:rPr lang="en-US" sz="1800" dirty="0" err="1" smtClean="0"/>
              <a:t>suci</a:t>
            </a:r>
            <a:r>
              <a:rPr lang="en-US" sz="1800" dirty="0" smtClean="0"/>
              <a:t> </a:t>
            </a:r>
            <a:r>
              <a:rPr lang="en-US" sz="1800" dirty="0" err="1" smtClean="0"/>
              <a:t>nenek</a:t>
            </a:r>
            <a:r>
              <a:rPr lang="en-US" sz="1800" dirty="0" smtClean="0"/>
              <a:t> </a:t>
            </a:r>
            <a:r>
              <a:rPr lang="en-US" sz="1800" dirty="0" err="1" smtClean="0"/>
              <a:t>moyang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4" name="Flowchart: Preparation 3"/>
          <p:cNvSpPr/>
          <p:nvPr/>
        </p:nvSpPr>
        <p:spPr>
          <a:xfrm>
            <a:off x="1524000" y="685800"/>
            <a:ext cx="6172200" cy="838200"/>
          </a:xfrm>
          <a:prstGeom prst="flowChartPreparatio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dobe Garamond Pro Bold" pitchFamily="18" charset="0"/>
              </a:rPr>
              <a:t>SISTEM HUKUM ADAT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74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endParaRPr lang="en-US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err="1" smtClean="0"/>
              <a:t>Dianut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 smtClean="0"/>
              <a:t>arab</a:t>
            </a:r>
            <a:r>
              <a:rPr lang="en-US" sz="2000" dirty="0" smtClean="0"/>
              <a:t>, </a:t>
            </a:r>
            <a:r>
              <a:rPr lang="en-US" sz="2000" dirty="0" err="1" smtClean="0"/>
              <a:t>berkembang</a:t>
            </a:r>
            <a:r>
              <a:rPr lang="en-US" sz="2000" dirty="0" smtClean="0"/>
              <a:t> di </a:t>
            </a:r>
            <a:r>
              <a:rPr lang="en-US" sz="2000" dirty="0" err="1" smtClean="0"/>
              <a:t>asia</a:t>
            </a:r>
            <a:r>
              <a:rPr lang="en-US" sz="2000" dirty="0" smtClean="0"/>
              <a:t>, </a:t>
            </a:r>
            <a:r>
              <a:rPr lang="en-US" sz="2000" dirty="0" err="1" smtClean="0"/>
              <a:t>afrika</a:t>
            </a:r>
            <a:r>
              <a:rPr lang="en-US" sz="2000" dirty="0" smtClean="0"/>
              <a:t>, </a:t>
            </a:r>
            <a:r>
              <a:rPr lang="en-US" sz="2000" dirty="0" err="1" smtClean="0"/>
              <a:t>eropa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amerika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individual/ </a:t>
            </a:r>
            <a:r>
              <a:rPr lang="en-US" sz="2000" dirty="0" err="1" smtClean="0"/>
              <a:t>kelompok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err="1" smtClean="0"/>
              <a:t>bersumber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: </a:t>
            </a:r>
            <a:r>
              <a:rPr lang="en-US" sz="2000" dirty="0" err="1" smtClean="0"/>
              <a:t>quran</a:t>
            </a:r>
            <a:r>
              <a:rPr lang="en-US" sz="2000" dirty="0" smtClean="0"/>
              <a:t>, </a:t>
            </a:r>
            <a:r>
              <a:rPr lang="en-US" sz="2000" dirty="0" err="1" smtClean="0"/>
              <a:t>sunah</a:t>
            </a:r>
            <a:r>
              <a:rPr lang="en-US" sz="2000" dirty="0" smtClean="0"/>
              <a:t> </a:t>
            </a:r>
            <a:r>
              <a:rPr lang="en-US" sz="2000" dirty="0" err="1" smtClean="0"/>
              <a:t>nabi</a:t>
            </a:r>
            <a:r>
              <a:rPr lang="en-US" sz="2000" dirty="0" smtClean="0"/>
              <a:t>, </a:t>
            </a:r>
            <a:r>
              <a:rPr lang="en-US" sz="2000" dirty="0" err="1" smtClean="0"/>
              <a:t>ijma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qiyas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: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</a:t>
            </a:r>
            <a:r>
              <a:rPr lang="en-US" sz="2000" dirty="0" err="1" smtClean="0"/>
              <a:t>segi</a:t>
            </a:r>
            <a:r>
              <a:rPr lang="en-US" sz="2000" dirty="0" smtClean="0"/>
              <a:t> </a:t>
            </a:r>
            <a:r>
              <a:rPr lang="en-US" sz="2000" dirty="0" err="1" smtClean="0"/>
              <a:t>pembangunan</a:t>
            </a:r>
            <a:r>
              <a:rPr lang="en-US" sz="2000" dirty="0" smtClean="0"/>
              <a:t>, </a:t>
            </a:r>
            <a:r>
              <a:rPr lang="en-US" sz="2000" dirty="0" err="1" smtClean="0"/>
              <a:t>politik</a:t>
            </a:r>
            <a:r>
              <a:rPr lang="en-US" sz="2000" dirty="0" smtClean="0"/>
              <a:t>, </a:t>
            </a:r>
            <a:r>
              <a:rPr lang="en-US" sz="2000" dirty="0" err="1" smtClean="0"/>
              <a:t>sosial</a:t>
            </a:r>
            <a:r>
              <a:rPr lang="en-US" sz="2000" dirty="0" smtClean="0"/>
              <a:t>, </a:t>
            </a:r>
            <a:r>
              <a:rPr lang="en-US" sz="2000" dirty="0" err="1" smtClean="0"/>
              <a:t>ekonomi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budaya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fikh</a:t>
            </a:r>
            <a:r>
              <a:rPr lang="en-US" sz="2000" dirty="0" smtClean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pokok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rohaniah</a:t>
            </a:r>
            <a:r>
              <a:rPr lang="en-US" sz="2000" dirty="0" smtClean="0"/>
              <a:t> </a:t>
            </a:r>
            <a:r>
              <a:rPr lang="en-US" sz="2000" dirty="0" err="1" smtClean="0"/>
              <a:t>disebut</a:t>
            </a:r>
            <a:r>
              <a:rPr lang="en-US" sz="2000" dirty="0" smtClean="0"/>
              <a:t> </a:t>
            </a:r>
            <a:r>
              <a:rPr lang="en-US" sz="2000" dirty="0" err="1" smtClean="0"/>
              <a:t>ibadat</a:t>
            </a:r>
            <a:r>
              <a:rPr lang="en-US" sz="2000" dirty="0" smtClean="0"/>
              <a:t>.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duniawi</a:t>
            </a:r>
            <a:r>
              <a:rPr lang="en-US" sz="2000" dirty="0" smtClean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:</a:t>
            </a:r>
            <a:r>
              <a:rPr lang="en-US" sz="2000" b="1" dirty="0" err="1" smtClean="0"/>
              <a:t>muamalat</a:t>
            </a:r>
            <a:r>
              <a:rPr lang="en-US" sz="2000" dirty="0" smtClean="0"/>
              <a:t> </a:t>
            </a:r>
            <a:r>
              <a:rPr lang="en-US" sz="2000" dirty="0" err="1" smtClean="0"/>
              <a:t>tata</a:t>
            </a:r>
            <a:r>
              <a:rPr lang="en-US" sz="2000" dirty="0" smtClean="0"/>
              <a:t> </a:t>
            </a:r>
            <a:r>
              <a:rPr lang="en-US" sz="2000" dirty="0" err="1" smtClean="0"/>
              <a:t>tertib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(</a:t>
            </a:r>
            <a:r>
              <a:rPr lang="en-US" sz="2000" dirty="0" err="1" smtClean="0"/>
              <a:t>jual</a:t>
            </a:r>
            <a:r>
              <a:rPr lang="en-US" sz="2000" dirty="0" smtClean="0"/>
              <a:t> </a:t>
            </a:r>
            <a:r>
              <a:rPr lang="en-US" sz="2000" dirty="0" err="1" smtClean="0"/>
              <a:t>beli</a:t>
            </a:r>
            <a:r>
              <a:rPr lang="en-US" sz="2000" dirty="0" smtClean="0"/>
              <a:t>, </a:t>
            </a:r>
            <a:r>
              <a:rPr lang="en-US" sz="2000" dirty="0" err="1" smtClean="0"/>
              <a:t>hk</a:t>
            </a:r>
            <a:r>
              <a:rPr lang="en-US" sz="2000" dirty="0" smtClean="0"/>
              <a:t>. Tanah,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milik</a:t>
            </a:r>
            <a:r>
              <a:rPr lang="en-US" sz="2000" dirty="0" smtClean="0"/>
              <a:t> </a:t>
            </a:r>
            <a:r>
              <a:rPr lang="en-US" sz="2000" dirty="0" err="1" smtClean="0"/>
              <a:t>dll</a:t>
            </a:r>
            <a:r>
              <a:rPr lang="en-US" sz="2000" dirty="0" smtClean="0"/>
              <a:t>); </a:t>
            </a:r>
            <a:r>
              <a:rPr lang="en-US" sz="2000" b="1" dirty="0" err="1" smtClean="0"/>
              <a:t>nikah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keluarga</a:t>
            </a:r>
            <a:r>
              <a:rPr lang="en-US" sz="2000" dirty="0" smtClean="0"/>
              <a:t> ; </a:t>
            </a:r>
            <a:r>
              <a:rPr lang="en-US" sz="2000" b="1" dirty="0" err="1" smtClean="0"/>
              <a:t>jinayat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pidana</a:t>
            </a:r>
            <a:r>
              <a:rPr lang="en-US" sz="2000" dirty="0" smtClean="0"/>
              <a:t>, </a:t>
            </a:r>
            <a:r>
              <a:rPr lang="en-US" sz="2000" dirty="0" err="1" smtClean="0"/>
              <a:t>ancaman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allah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kejahatan</a:t>
            </a:r>
            <a:endParaRPr lang="en-US" sz="2000" dirty="0"/>
          </a:p>
        </p:txBody>
      </p:sp>
      <p:sp>
        <p:nvSpPr>
          <p:cNvPr id="4" name="Flowchart: Preparation 3"/>
          <p:cNvSpPr/>
          <p:nvPr/>
        </p:nvSpPr>
        <p:spPr>
          <a:xfrm>
            <a:off x="1524000" y="838200"/>
            <a:ext cx="6172200" cy="838200"/>
          </a:xfrm>
          <a:prstGeom prst="flowChartPreparatio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dobe Garamond Pro Bold" pitchFamily="18" charset="0"/>
              </a:rPr>
              <a:t>SISTEM HUKUM ISLAM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314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Adobe Garamond Pro Bold" pitchFamily="18" charset="0"/>
              </a:rPr>
              <a:t>UNSUR SISTEM </a:t>
            </a:r>
            <a:r>
              <a:rPr lang="en-US" b="1" dirty="0">
                <a:latin typeface="Adobe Garamond Pro Bold" pitchFamily="18" charset="0"/>
              </a:rPr>
              <a:t>HUKUM</a:t>
            </a:r>
            <a:endParaRPr lang="en-US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b="1" dirty="0" smtClean="0">
                <a:latin typeface="Adobe Garamond Pro Bold" pitchFamily="18" charset="0"/>
              </a:rPr>
              <a:t>1. </a:t>
            </a:r>
            <a:r>
              <a:rPr lang="en-US" sz="4100" b="1" dirty="0" err="1" smtClean="0">
                <a:latin typeface="Adobe Garamond Pro Bold" pitchFamily="18" charset="0"/>
              </a:rPr>
              <a:t>Subyek</a:t>
            </a:r>
            <a:r>
              <a:rPr lang="en-US" sz="4100" b="1" dirty="0" smtClean="0">
                <a:latin typeface="Adobe Garamond Pro Bold" pitchFamily="18" charset="0"/>
              </a:rPr>
              <a:t> </a:t>
            </a:r>
            <a:r>
              <a:rPr lang="en-US" sz="4100" b="1" dirty="0" err="1" smtClean="0">
                <a:latin typeface="Adobe Garamond Pro Bold" pitchFamily="18" charset="0"/>
              </a:rPr>
              <a:t>hukum</a:t>
            </a:r>
            <a:r>
              <a:rPr lang="en-US" sz="4100" b="1" dirty="0" smtClean="0">
                <a:latin typeface="Adobe Garamond Pro Bold" pitchFamily="18" charset="0"/>
              </a:rPr>
              <a:t> </a:t>
            </a:r>
          </a:p>
          <a:p>
            <a:pPr marL="236538" indent="0">
              <a:buNone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pendukunghak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endParaRPr lang="en-US" dirty="0" smtClean="0"/>
          </a:p>
          <a:p>
            <a:pPr marL="236538" indent="0">
              <a:buNone/>
            </a:pPr>
            <a:r>
              <a:rPr lang="en-US" dirty="0" err="1" smtClean="0"/>
              <a:t>Berupa:pribadi</a:t>
            </a:r>
            <a:r>
              <a:rPr lang="en-US" dirty="0" smtClean="0"/>
              <a:t> </a:t>
            </a:r>
            <a:r>
              <a:rPr lang="en-US" dirty="0" err="1" smtClean="0"/>
              <a:t>kodrati,pribadi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pejabat</a:t>
            </a:r>
            <a:r>
              <a:rPr lang="en-US" dirty="0" smtClean="0"/>
              <a:t>/</a:t>
            </a:r>
            <a:r>
              <a:rPr lang="en-US" dirty="0" err="1" smtClean="0"/>
              <a:t>tokoh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100" b="1" dirty="0" smtClean="0">
                <a:latin typeface="Adobe Garamond Pro Bold" pitchFamily="18" charset="0"/>
              </a:rPr>
              <a:t>2. </a:t>
            </a:r>
            <a:r>
              <a:rPr lang="en-US" sz="4100" b="1" dirty="0" err="1" smtClean="0">
                <a:latin typeface="Adobe Garamond Pro Bold" pitchFamily="18" charset="0"/>
              </a:rPr>
              <a:t>Hak</a:t>
            </a:r>
            <a:r>
              <a:rPr lang="en-US" sz="4100" b="1" dirty="0" smtClean="0">
                <a:latin typeface="Adobe Garamond Pro Bold" pitchFamily="18" charset="0"/>
              </a:rPr>
              <a:t> </a:t>
            </a:r>
            <a:r>
              <a:rPr lang="en-US" sz="4100" b="1" dirty="0" err="1" smtClean="0">
                <a:latin typeface="Adobe Garamond Pro Bold" pitchFamily="18" charset="0"/>
              </a:rPr>
              <a:t>dan</a:t>
            </a:r>
            <a:r>
              <a:rPr lang="en-US" sz="4100" b="1" dirty="0" smtClean="0">
                <a:latin typeface="Adobe Garamond Pro Bold" pitchFamily="18" charset="0"/>
              </a:rPr>
              <a:t> </a:t>
            </a:r>
            <a:r>
              <a:rPr lang="en-US" sz="4100" b="1" dirty="0" err="1" smtClean="0">
                <a:latin typeface="Adobe Garamond Pro Bold" pitchFamily="18" charset="0"/>
              </a:rPr>
              <a:t>Kewajiban</a:t>
            </a:r>
            <a:endParaRPr lang="en-US" sz="4100" b="1" dirty="0" smtClean="0">
              <a:latin typeface="Adobe Garamond Pro Bold" pitchFamily="18" charset="0"/>
            </a:endParaRPr>
          </a:p>
          <a:p>
            <a:pPr marL="236538" indent="0">
              <a:buNone/>
            </a:pPr>
            <a:r>
              <a:rPr lang="en-US" dirty="0" err="1" smtClean="0"/>
              <a:t>Hak</a:t>
            </a:r>
            <a:r>
              <a:rPr lang="en-US" dirty="0" smtClean="0"/>
              <a:t> :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kebolehan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/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sesuatu.Wewenang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236538" indent="0">
              <a:buNone/>
            </a:pPr>
            <a:r>
              <a:rPr lang="en-US" dirty="0" err="1" smtClean="0"/>
              <a:t>Kewajiban</a:t>
            </a:r>
            <a:r>
              <a:rPr lang="en-US" dirty="0" smtClean="0"/>
              <a:t> :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236538" indent="0">
              <a:buNone/>
            </a:pPr>
            <a:r>
              <a:rPr lang="en-US" b="1" dirty="0" smtClean="0"/>
              <a:t>“Paling </a:t>
            </a:r>
            <a:r>
              <a:rPr lang="en-US" b="1" dirty="0" err="1" smtClean="0"/>
              <a:t>penting</a:t>
            </a:r>
            <a:r>
              <a:rPr lang="en-US" b="1" dirty="0" smtClean="0"/>
              <a:t> </a:t>
            </a:r>
            <a:r>
              <a:rPr lang="en-US" b="1" dirty="0" err="1" smtClean="0"/>
              <a:t>kewajiban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menyalah</a:t>
            </a:r>
            <a:r>
              <a:rPr lang="en-US" b="1" dirty="0" smtClean="0"/>
              <a:t> </a:t>
            </a:r>
            <a:r>
              <a:rPr lang="en-US" b="1" dirty="0" err="1" smtClean="0"/>
              <a:t>gunakan</a:t>
            </a:r>
            <a:r>
              <a:rPr lang="en-US" b="1" dirty="0" smtClean="0"/>
              <a:t> </a:t>
            </a:r>
            <a:r>
              <a:rPr lang="en-US" b="1" dirty="0" err="1" smtClean="0"/>
              <a:t>hak</a:t>
            </a:r>
            <a:r>
              <a:rPr lang="en-US" b="1" dirty="0" smtClean="0"/>
              <a:t>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korelatifhak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kewajibankewajiban</a:t>
            </a:r>
            <a:r>
              <a:rPr lang="en-US" dirty="0" smtClean="0"/>
              <a:t> :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152400" y="1676400"/>
            <a:ext cx="304800" cy="304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lowchart: Magnetic Disk 4"/>
          <p:cNvSpPr/>
          <p:nvPr/>
        </p:nvSpPr>
        <p:spPr>
          <a:xfrm>
            <a:off x="152400" y="2895600"/>
            <a:ext cx="304800" cy="304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57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dobe Garamond Pro Bold" pitchFamily="18" charset="0"/>
              </a:rPr>
              <a:t>4. PRISTIWA HUKUM</a:t>
            </a:r>
            <a:endParaRPr lang="en-US" sz="3200" dirty="0">
              <a:solidFill>
                <a:schemeClr val="tx1"/>
              </a:solidFill>
              <a:latin typeface="Adobe Garamond Pro Bold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838200"/>
          </a:xfrm>
        </p:spPr>
        <p:txBody>
          <a:bodyPr/>
          <a:lstStyle/>
          <a:p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600201"/>
            <a:ext cx="4041775" cy="533399"/>
          </a:xfrm>
        </p:spPr>
        <p:txBody>
          <a:bodyPr/>
          <a:lstStyle/>
          <a:p>
            <a:r>
              <a:rPr lang="en-US" dirty="0" err="1" smtClean="0"/>
              <a:t>Macam-Macam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40188" cy="4226720"/>
          </a:xfrm>
        </p:spPr>
        <p:txBody>
          <a:bodyPr/>
          <a:lstStyle/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/ </a:t>
            </a:r>
            <a:r>
              <a:rPr lang="en-US" dirty="0" err="1" smtClean="0"/>
              <a:t>menghapuskan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/</a:t>
            </a:r>
            <a:r>
              <a:rPr lang="en-US" dirty="0" err="1" smtClean="0"/>
              <a:t>kewajiban</a:t>
            </a:r>
            <a:endParaRPr lang="en-US" dirty="0" smtClean="0"/>
          </a:p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bersegi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5799" y="2133600"/>
            <a:ext cx="4419601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A.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: </a:t>
            </a:r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tindak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akibat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endParaRPr lang="en-US" sz="2000" dirty="0" smtClean="0"/>
          </a:p>
          <a:p>
            <a:pPr marL="633413" indent="-234950">
              <a:buNone/>
            </a:pPr>
            <a:r>
              <a:rPr lang="en-US" sz="2400" dirty="0" smtClean="0"/>
              <a:t>1. </a:t>
            </a:r>
            <a:r>
              <a:rPr lang="en-US" sz="1800" dirty="0" err="1" smtClean="0"/>
              <a:t>Perilaku</a:t>
            </a:r>
            <a:r>
              <a:rPr lang="en-US" sz="1800" dirty="0" smtClean="0"/>
              <a:t> </a:t>
            </a:r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;   </a:t>
            </a:r>
            <a:r>
              <a:rPr lang="en-US" sz="1800" dirty="0" err="1" smtClean="0"/>
              <a:t>Sepihak,Jamak</a:t>
            </a:r>
            <a:r>
              <a:rPr lang="en-US" sz="1800" dirty="0" smtClean="0"/>
              <a:t> </a:t>
            </a:r>
            <a:r>
              <a:rPr lang="en-US" sz="1800" dirty="0" err="1" smtClean="0"/>
              <a:t>pihak</a:t>
            </a:r>
            <a:r>
              <a:rPr lang="en-US" sz="1800" dirty="0" smtClean="0"/>
              <a:t>, </a:t>
            </a:r>
            <a:r>
              <a:rPr lang="en-US" sz="1800" dirty="0" err="1" smtClean="0"/>
              <a:t>Serempak</a:t>
            </a:r>
            <a:r>
              <a:rPr lang="en-US" sz="1800" dirty="0" smtClean="0"/>
              <a:t>, </a:t>
            </a:r>
          </a:p>
          <a:p>
            <a:pPr marL="633413" indent="-234950">
              <a:buNone/>
            </a:pPr>
            <a:r>
              <a:rPr lang="en-US" sz="1800" dirty="0" smtClean="0"/>
              <a:t>2. </a:t>
            </a:r>
            <a:r>
              <a:rPr lang="en-US" sz="1800" dirty="0" err="1" smtClean="0"/>
              <a:t>Perilaku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bertentangan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melanggar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endParaRPr lang="en-US" sz="1800" dirty="0" smtClean="0"/>
          </a:p>
          <a:p>
            <a:pPr marL="398463" indent="0">
              <a:buNone/>
            </a:pPr>
            <a:r>
              <a:rPr lang="en-US" sz="1800" dirty="0" smtClean="0"/>
              <a:t>3. </a:t>
            </a:r>
            <a:r>
              <a:rPr lang="en-US" sz="1800" dirty="0" err="1" smtClean="0"/>
              <a:t>Zaakwarneming</a:t>
            </a:r>
            <a:endParaRPr lang="en-US" sz="1800" dirty="0" smtClean="0"/>
          </a:p>
          <a:p>
            <a:pPr marL="398463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2000" dirty="0" smtClean="0"/>
              <a:t>B.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kejadian</a:t>
            </a:r>
            <a:r>
              <a:rPr lang="en-US" sz="2000" dirty="0" smtClean="0"/>
              <a:t> 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: </a:t>
            </a:r>
            <a:r>
              <a:rPr lang="en-US" sz="2000" dirty="0" err="1" smtClean="0"/>
              <a:t>kelahiran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C.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,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dipertanggung-jawabkan</a:t>
            </a:r>
            <a:endParaRPr lang="en-US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381500" y="1600200"/>
            <a:ext cx="38100" cy="525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Magnetic Disk 7"/>
          <p:cNvSpPr/>
          <p:nvPr/>
        </p:nvSpPr>
        <p:spPr>
          <a:xfrm>
            <a:off x="176981" y="1066800"/>
            <a:ext cx="304800" cy="304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83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extrusionClr>
                <a:schemeClr val="tx2"/>
              </a:extrusionClr>
            </a:sp3d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dobe Garamond Pro Bold" pitchFamily="18" charset="0"/>
              </a:rPr>
              <a:t>5. OBYEK </a:t>
            </a:r>
            <a:r>
              <a:rPr lang="en-US" sz="3200" dirty="0">
                <a:solidFill>
                  <a:schemeClr val="tx1"/>
                </a:solidFill>
                <a:latin typeface="Adobe Garamond Pro Bold" pitchFamily="18" charset="0"/>
              </a:rPr>
              <a:t>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347472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Ada </a:t>
            </a:r>
            <a:r>
              <a:rPr lang="en-US" dirty="0" err="1" smtClean="0"/>
              <a:t>kalanya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, yang </a:t>
            </a:r>
            <a:r>
              <a:rPr lang="en-US" dirty="0" err="1" smtClean="0"/>
              <a:t>dibedakan</a:t>
            </a:r>
            <a:r>
              <a:rPr lang="en-US" dirty="0" smtClean="0"/>
              <a:t> :</a:t>
            </a:r>
          </a:p>
          <a:p>
            <a:pPr marL="971550" indent="-514350">
              <a:buAutoNum type="alphaLcPeriod"/>
            </a:pPr>
            <a:r>
              <a:rPr lang="en-US" dirty="0" smtClean="0"/>
              <a:t>Benda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endParaRPr lang="en-US" dirty="0" smtClean="0"/>
          </a:p>
          <a:p>
            <a:pPr marL="971550" indent="-514350">
              <a:buAutoNum type="alphaLcPeriod"/>
            </a:pPr>
            <a:r>
              <a:rPr lang="en-US" dirty="0" smtClean="0"/>
              <a:t>Benda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4267200" y="1981200"/>
            <a:ext cx="3810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99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SKRIPSI WYDIA\bu emil\THA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0"/>
            <a:ext cx="9909314" cy="703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89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28244"/>
            <a:ext cx="8229600" cy="97231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dobe Garamond Pro Bold" pitchFamily="18" charset="0"/>
              </a:rPr>
              <a:t>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876800"/>
          </a:xfrm>
        </p:spPr>
        <p:txBody>
          <a:bodyPr/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,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endParaRPr lang="en-US" dirty="0" smtClean="0"/>
          </a:p>
          <a:p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yanag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/>
          </a:p>
        </p:txBody>
      </p:sp>
      <p:sp>
        <p:nvSpPr>
          <p:cNvPr id="4" name="Curved Right Arrow 3"/>
          <p:cNvSpPr/>
          <p:nvPr/>
        </p:nvSpPr>
        <p:spPr>
          <a:xfrm>
            <a:off x="304800" y="914400"/>
            <a:ext cx="685800" cy="1143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6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dobe Garamond Pro Bold" pitchFamily="18" charset="0"/>
              </a:rPr>
              <a:t>SISTEM </a:t>
            </a:r>
            <a:r>
              <a:rPr lang="en-US" sz="3600" b="1" dirty="0" smtClean="0">
                <a:latin typeface="Adobe Garamond Pro Bold" pitchFamily="18" charset="0"/>
              </a:rPr>
              <a:t>HUKUM</a:t>
            </a:r>
            <a:br>
              <a:rPr lang="en-US" sz="3600" b="1" dirty="0" smtClean="0">
                <a:latin typeface="Adobe Garamond Pro Bold" pitchFamily="18" charset="0"/>
              </a:rPr>
            </a:br>
            <a:r>
              <a:rPr lang="en-US" sz="3600" b="1" dirty="0" smtClean="0">
                <a:latin typeface="Adobe Garamond Pro Bold" pitchFamily="18" charset="0"/>
              </a:rPr>
              <a:t> </a:t>
            </a:r>
            <a:r>
              <a:rPr lang="en-US" sz="3600" b="1" dirty="0">
                <a:latin typeface="Adobe Garamond Pro Bold" pitchFamily="18" charset="0"/>
              </a:rPr>
              <a:t>(HAROLD J. BERMAN)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2004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Keseluruhan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prosedur</a:t>
            </a:r>
            <a:r>
              <a:rPr lang="en-US" sz="2400" dirty="0" smtClean="0"/>
              <a:t> yang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, yang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ciri-cirinya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kaedah-kaedah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yang lain</a:t>
            </a:r>
          </a:p>
          <a:p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 </a:t>
            </a:r>
            <a:r>
              <a:rPr lang="en-US" sz="2400" dirty="0" err="1" smtClean="0"/>
              <a:t>konsisten</a:t>
            </a:r>
            <a:r>
              <a:rPr lang="en-US" sz="2400" dirty="0" smtClean="0"/>
              <a:t> </a:t>
            </a:r>
            <a:r>
              <a:rPr lang="en-US" sz="2400" dirty="0" err="1" smtClean="0"/>
              <a:t>diterapkan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otoritas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profesional</a:t>
            </a:r>
            <a:endParaRPr lang="en-US" sz="2400" dirty="0" smtClean="0"/>
          </a:p>
          <a:p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mengontrol</a:t>
            </a:r>
            <a:r>
              <a:rPr lang="en-US" sz="2400" dirty="0" smtClean="0"/>
              <a:t> proses-proses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endParaRPr lang="en-US" sz="2400" dirty="0"/>
          </a:p>
        </p:txBody>
      </p:sp>
      <p:sp>
        <p:nvSpPr>
          <p:cNvPr id="4" name="Down Arrow 3"/>
          <p:cNvSpPr/>
          <p:nvPr/>
        </p:nvSpPr>
        <p:spPr>
          <a:xfrm>
            <a:off x="4267200" y="1905000"/>
            <a:ext cx="8382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37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>
                <a:latin typeface="Adobe Garamond Pro Bold" pitchFamily="18" charset="0"/>
              </a:rPr>
              <a:t>LAWRENCE M. </a:t>
            </a:r>
            <a:r>
              <a:rPr lang="en-US" sz="3200" dirty="0" smtClean="0">
                <a:latin typeface="Adobe Garamond Pro Bold" pitchFamily="18" charset="0"/>
              </a:rPr>
              <a:t>FRIEDMAN</a:t>
            </a:r>
            <a:br>
              <a:rPr lang="en-US" sz="3200" dirty="0" smtClean="0">
                <a:latin typeface="Adobe Garamond Pro Bold" pitchFamily="18" charset="0"/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b="1" dirty="0"/>
              <a:t>SISTEM HUKUM 3 BAGIAN/KOMPONEN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 numCol="3">
            <a:normAutofit/>
          </a:bodyPr>
          <a:lstStyle/>
          <a:p>
            <a:pPr marL="176213" indent="-176213">
              <a:buFont typeface="+mj-lt"/>
              <a:buAutoNum type="arabicPeriod"/>
            </a:pPr>
            <a:r>
              <a:rPr lang="en-US" sz="2000" dirty="0" err="1" smtClean="0"/>
              <a:t>Komponen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struktural</a:t>
            </a:r>
            <a:endParaRPr lang="en-US" sz="2000" dirty="0" smtClean="0"/>
          </a:p>
          <a:p>
            <a:pPr marL="273050" indent="-155575"/>
            <a:r>
              <a:rPr lang="en-US" sz="2000" dirty="0" err="1" smtClean="0"/>
              <a:t>Bergerak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mekanisme</a:t>
            </a:r>
            <a:endParaRPr lang="en-US" sz="2000" dirty="0" smtClean="0"/>
          </a:p>
          <a:p>
            <a:pPr marL="273050" indent="-155575"/>
            <a:r>
              <a:rPr lang="en-US" sz="2000" dirty="0" err="1" smtClean="0"/>
              <a:t>Lembaga</a:t>
            </a:r>
            <a:r>
              <a:rPr lang="en-US" sz="2000" dirty="0" smtClean="0"/>
              <a:t> </a:t>
            </a:r>
            <a:r>
              <a:rPr lang="en-US" sz="2000" dirty="0" err="1" smtClean="0"/>
              <a:t>pembuat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endParaRPr lang="en-US" sz="2000" dirty="0" smtClean="0"/>
          </a:p>
          <a:p>
            <a:pPr marL="273050" indent="-155575"/>
            <a:r>
              <a:rPr lang="en-US" sz="2000" dirty="0" err="1" smtClean="0"/>
              <a:t>Pengadilan</a:t>
            </a:r>
            <a:endParaRPr lang="en-US" sz="2000" dirty="0" smtClean="0"/>
          </a:p>
          <a:p>
            <a:pPr marL="273050" indent="-155575"/>
            <a:r>
              <a:rPr lang="en-US" sz="2000" dirty="0" err="1" smtClean="0"/>
              <a:t>Penegak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endParaRPr lang="en-US" sz="2000" dirty="0" smtClean="0"/>
          </a:p>
          <a:p>
            <a:pPr marL="273050" indent="-155575"/>
            <a:r>
              <a:rPr lang="en-US" sz="2000" dirty="0" err="1" smtClean="0"/>
              <a:t>Badan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berwenang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endParaRPr lang="en-US" sz="2000" dirty="0"/>
          </a:p>
          <a:p>
            <a:pPr marL="117475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117475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117475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280988" indent="-163513">
              <a:buFont typeface="+mj-lt"/>
              <a:buAutoNum type="arabicPeriod" startAt="2"/>
            </a:pPr>
            <a:r>
              <a:rPr lang="en-US" sz="2000" dirty="0" err="1" smtClean="0"/>
              <a:t>Komponen</a:t>
            </a:r>
            <a:r>
              <a:rPr lang="en-US" sz="2000" dirty="0" smtClean="0"/>
              <a:t> </a:t>
            </a:r>
            <a:r>
              <a:rPr lang="en-US" sz="2000" dirty="0" err="1" smtClean="0"/>
              <a:t>substansi</a:t>
            </a:r>
            <a:endParaRPr lang="en-US" sz="2000" dirty="0" smtClean="0"/>
          </a:p>
          <a:p>
            <a:pPr marL="236538" indent="0">
              <a:buNone/>
            </a:pP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nyata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:</a:t>
            </a:r>
          </a:p>
          <a:p>
            <a:pPr marL="457200" indent="-220663"/>
            <a:r>
              <a:rPr lang="en-US" sz="2000" dirty="0" err="1" smtClean="0"/>
              <a:t>Hukum</a:t>
            </a:r>
            <a:r>
              <a:rPr lang="en-US" sz="2000" dirty="0" smtClean="0"/>
              <a:t> in </a:t>
            </a:r>
            <a:r>
              <a:rPr lang="en-US" sz="2000" dirty="0" err="1" smtClean="0"/>
              <a:t>concreto</a:t>
            </a:r>
            <a:r>
              <a:rPr lang="en-US" sz="2000" dirty="0" smtClean="0"/>
              <a:t> (</a:t>
            </a:r>
            <a:r>
              <a:rPr lang="en-US" sz="2000" dirty="0" err="1" smtClean="0"/>
              <a:t>kaidah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individual) </a:t>
            </a:r>
            <a:r>
              <a:rPr lang="en-US" sz="2000" dirty="0" err="1" smtClean="0"/>
              <a:t>keputs</a:t>
            </a:r>
            <a:r>
              <a:rPr lang="en-US" sz="2000" dirty="0" smtClean="0"/>
              <a:t>. </a:t>
            </a:r>
            <a:r>
              <a:rPr lang="en-US" sz="2000" dirty="0" err="1" smtClean="0"/>
              <a:t>Kasus,yurisprudensi</a:t>
            </a:r>
            <a:endParaRPr lang="en-US" sz="2000" dirty="0" smtClean="0"/>
          </a:p>
          <a:p>
            <a:pPr marL="457200" indent="-220663"/>
            <a:r>
              <a:rPr lang="en-US" sz="2000" dirty="0" err="1" smtClean="0"/>
              <a:t>Hukum</a:t>
            </a:r>
            <a:r>
              <a:rPr lang="en-US" sz="2000" dirty="0" smtClean="0"/>
              <a:t> in </a:t>
            </a:r>
            <a:r>
              <a:rPr lang="en-US" sz="2000" dirty="0" err="1" smtClean="0"/>
              <a:t>abstracto</a:t>
            </a:r>
            <a:r>
              <a:rPr lang="en-US" sz="2000" dirty="0" smtClean="0"/>
              <a:t> (</a:t>
            </a:r>
            <a:r>
              <a:rPr lang="en-US" sz="2000" dirty="0" err="1" smtClean="0"/>
              <a:t>kaidah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)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hk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siapa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pPr marL="117475" indent="0">
              <a:buNone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117475" indent="0">
              <a:buNone/>
            </a:pPr>
            <a:endParaRPr lang="en-US" sz="2000" b="1" dirty="0">
              <a:solidFill>
                <a:schemeClr val="tx2"/>
              </a:solidFill>
            </a:endParaRPr>
          </a:p>
          <a:p>
            <a:pPr marL="339725" indent="-163513">
              <a:buFont typeface="+mj-lt"/>
              <a:buAutoNum type="arabicPeriod" startAt="3"/>
            </a:pPr>
            <a:r>
              <a:rPr lang="en-US" sz="2000" dirty="0" err="1" smtClean="0"/>
              <a:t>Komponen</a:t>
            </a:r>
            <a:r>
              <a:rPr lang="en-US" sz="2000" dirty="0" smtClean="0"/>
              <a:t> </a:t>
            </a:r>
            <a:r>
              <a:rPr lang="en-US" sz="2000" dirty="0" err="1" smtClean="0"/>
              <a:t>budaya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endParaRPr lang="en-US" sz="2000" dirty="0" smtClean="0"/>
          </a:p>
          <a:p>
            <a:pPr marL="574675" indent="-234950"/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/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 smtClean="0"/>
              <a:t>beserta</a:t>
            </a:r>
            <a:r>
              <a:rPr lang="en-US" sz="2000" dirty="0" smtClean="0"/>
              <a:t> </a:t>
            </a:r>
            <a:r>
              <a:rPr lang="en-US" sz="2000" dirty="0" err="1" smtClean="0"/>
              <a:t>nilai-nilai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dipegang</a:t>
            </a:r>
            <a:endParaRPr lang="en-US" sz="2000" dirty="0"/>
          </a:p>
          <a:p>
            <a:pPr marL="574675" indent="-234950"/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keluarga</a:t>
            </a:r>
            <a:endParaRPr lang="en-US" sz="2000" dirty="0"/>
          </a:p>
          <a:p>
            <a:pPr marL="574675" indent="-234950"/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waris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>
              <a:solidFill>
                <a:schemeClr val="tx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200400" y="1981200"/>
            <a:ext cx="0" cy="4419600"/>
          </a:xfrm>
          <a:prstGeom prst="line">
            <a:avLst/>
          </a:prstGeom>
          <a:ln cmpd="sng"/>
          <a:scene3d>
            <a:camera prst="orthographicFront"/>
            <a:lightRig rig="threePt" dir="t"/>
          </a:scene3d>
          <a:sp3d extrusionH="76200" contourW="12700">
            <a:extrusionClr>
              <a:schemeClr val="tx1">
                <a:lumMod val="65000"/>
                <a:lumOff val="35000"/>
              </a:schemeClr>
            </a:extrusionClr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58348" y="1981200"/>
            <a:ext cx="0" cy="4389120"/>
          </a:xfrm>
          <a:prstGeom prst="line">
            <a:avLst/>
          </a:prstGeom>
          <a:ln cmpd="sng"/>
          <a:effectLst>
            <a:outerShdw blurRad="50800" dist="50800" dir="17940000" sx="1000" sy="1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tx2"/>
            </a:extrusionClr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own Arrow 17"/>
          <p:cNvSpPr/>
          <p:nvPr/>
        </p:nvSpPr>
        <p:spPr>
          <a:xfrm>
            <a:off x="4267200" y="1066800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1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8761"/>
            <a:ext cx="8229600" cy="16002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dobe Garamond Pro Bold" pitchFamily="18" charset="0"/>
              </a:rPr>
              <a:t>YONATHAN H. TURNER </a:t>
            </a:r>
            <a:r>
              <a:rPr lang="en-US" sz="4000" b="1" dirty="0" smtClean="0">
                <a:latin typeface="Adobe Garamond Pro Bold" pitchFamily="18" charset="0"/>
              </a:rPr>
              <a:t/>
            </a:r>
            <a:br>
              <a:rPr lang="en-US" sz="4000" b="1" dirty="0" smtClean="0">
                <a:latin typeface="Adobe Garamond Pro Bold" pitchFamily="18" charset="0"/>
              </a:rPr>
            </a:br>
            <a:r>
              <a:rPr lang="en-US" sz="4000" b="1" dirty="0" smtClean="0">
                <a:latin typeface="Adobe Garamond Pro Bold" pitchFamily="18" charset="0"/>
              </a:rPr>
              <a:t>ELEMEN </a:t>
            </a:r>
            <a:r>
              <a:rPr lang="en-US" sz="4000" b="1" dirty="0">
                <a:latin typeface="Adobe Garamond Pro Bold" pitchFamily="18" charset="0"/>
              </a:rPr>
              <a:t>SISTEM HUKUM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3276600"/>
            <a:ext cx="6019800" cy="3048000"/>
          </a:xfrm>
        </p:spPr>
        <p:txBody>
          <a:bodyPr/>
          <a:lstStyle/>
          <a:p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/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Tingkah</a:t>
            </a:r>
            <a:r>
              <a:rPr lang="en-US" dirty="0" smtClean="0"/>
              <a:t>- </a:t>
            </a:r>
            <a:r>
              <a:rPr lang="en-US" dirty="0" err="1" smtClean="0"/>
              <a:t>laku</a:t>
            </a:r>
            <a:endParaRPr lang="en-US" dirty="0" smtClean="0"/>
          </a:p>
          <a:p>
            <a:r>
              <a:rPr lang="en-US" dirty="0" smtClean="0"/>
              <a:t>Tata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endParaRPr lang="en-US" dirty="0" smtClean="0"/>
          </a:p>
          <a:p>
            <a:r>
              <a:rPr lang="en-US" dirty="0" smtClean="0"/>
              <a:t>Tata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endParaRPr lang="en-US" dirty="0" smtClean="0"/>
          </a:p>
          <a:p>
            <a:r>
              <a:rPr lang="en-US" dirty="0" smtClean="0"/>
              <a:t>Tata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6" name="Bent-Up Arrow 5"/>
          <p:cNvSpPr/>
          <p:nvPr/>
        </p:nvSpPr>
        <p:spPr>
          <a:xfrm rot="5400000">
            <a:off x="952500" y="2171700"/>
            <a:ext cx="1524000" cy="1752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9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524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dobe Garamond Pro Bold" pitchFamily="18" charset="0"/>
              </a:rPr>
              <a:t>HANS KELSEN </a:t>
            </a:r>
            <a:r>
              <a:rPr lang="en-US" sz="3200" b="1" dirty="0" smtClean="0">
                <a:latin typeface="Adobe Garamond Pro Bold" pitchFamily="18" charset="0"/>
              </a:rPr>
              <a:t/>
            </a:r>
            <a:br>
              <a:rPr lang="en-US" sz="3200" b="1" dirty="0" smtClean="0">
                <a:latin typeface="Adobe Garamond Pro Bold" pitchFamily="18" charset="0"/>
              </a:rPr>
            </a:br>
            <a:r>
              <a:rPr lang="en-US" sz="3200" b="1" dirty="0" smtClean="0">
                <a:latin typeface="Adobe Garamond Pro Bold" pitchFamily="18" charset="0"/>
              </a:rPr>
              <a:t>SISTEM </a:t>
            </a:r>
            <a:r>
              <a:rPr lang="en-US" sz="3200" b="1" dirty="0">
                <a:latin typeface="Adobe Garamond Pro Bold" pitchFamily="18" charset="0"/>
              </a:rPr>
              <a:t>HUKUM MERUPAKAN SISTEM PERTANGGAAN KAEDAH</a:t>
            </a:r>
            <a:endParaRPr lang="en-US" sz="32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819400"/>
            <a:ext cx="7086600" cy="3505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tingkatnya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sifatnyabersumber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grundnormteori</a:t>
            </a:r>
            <a:r>
              <a:rPr lang="en-US" dirty="0" smtClean="0"/>
              <a:t> : </a:t>
            </a:r>
            <a:r>
              <a:rPr lang="en-US" dirty="0" err="1" smtClean="0"/>
              <a:t>stufenbau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Notched Right Arrow 5"/>
          <p:cNvSpPr/>
          <p:nvPr/>
        </p:nvSpPr>
        <p:spPr>
          <a:xfrm>
            <a:off x="457200" y="2895600"/>
            <a:ext cx="1143000" cy="3810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10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dobe Garamond Pro Bold" pitchFamily="18" charset="0"/>
              </a:rPr>
              <a:t>UKURAN UNTUK SISTEM HUKUM 8 ASAS PRINCIPLES OF LEGALITY</a:t>
            </a:r>
            <a:endParaRPr lang="en-US" sz="32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 numCol="2">
            <a:norm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aturan-aturan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diumumkan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boleh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surut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rumusan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dimengerti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bertentangan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lain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tuntutan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melebihi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dilakukan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kebiasaan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mengubah-ubah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menyebabkan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kehilangan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orientasi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kecocokan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diundangkan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sehari-hari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4415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latin typeface="Adobe Garamond Pro Bold" pitchFamily="18" charset="0"/>
              </a:rPr>
              <a:t>SISTEM HUKUM DI DUNIA MASA KINI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696200" cy="4770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 (civil law): 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 smtClean="0"/>
              <a:t>Denmark</a:t>
            </a:r>
            <a:r>
              <a:rPr lang="en-US" sz="2000" dirty="0"/>
              <a:t>, Germany, Italy, Japan, </a:t>
            </a:r>
            <a:r>
              <a:rPr lang="en-US" sz="2000" dirty="0" err="1"/>
              <a:t>Purtugal</a:t>
            </a:r>
            <a:r>
              <a:rPr lang="en-US" sz="2000" dirty="0"/>
              <a:t>, Latvia, Peru, </a:t>
            </a:r>
            <a:r>
              <a:rPr lang="en-US" sz="2000" dirty="0" err="1" smtClean="0"/>
              <a:t>dll</a:t>
            </a:r>
            <a:endParaRPr lang="en-US" sz="20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Hukum</a:t>
            </a:r>
            <a:r>
              <a:rPr lang="en-US" sz="2400" dirty="0"/>
              <a:t> Anglo Saxon (Common law): 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 smtClean="0"/>
              <a:t>Australia</a:t>
            </a:r>
            <a:r>
              <a:rPr lang="en-US" sz="2000" dirty="0"/>
              <a:t>, Canada, New Zealand, Singapore, United States </a:t>
            </a:r>
            <a:r>
              <a:rPr lang="en-US" sz="2000" dirty="0" err="1" smtClean="0"/>
              <a:t>dll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 err="1"/>
              <a:t>Hukum</a:t>
            </a:r>
            <a:r>
              <a:rPr lang="en-US" sz="2400" dirty="0"/>
              <a:t> agama (Religious law): 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 smtClean="0"/>
              <a:t>Hindu </a:t>
            </a:r>
            <a:r>
              <a:rPr lang="en-US" sz="2000" dirty="0"/>
              <a:t>law , Sharia (Islamic law): Arab Saudi, Iran, Sudan, </a:t>
            </a:r>
            <a:r>
              <a:rPr lang="en-US" sz="2000" dirty="0" err="1"/>
              <a:t>Suriah</a:t>
            </a:r>
            <a:r>
              <a:rPr lang="en-US" sz="2000" dirty="0"/>
              <a:t>, (Canon Law or Christian Law) di </a:t>
            </a:r>
            <a:r>
              <a:rPr lang="en-US" sz="2000" dirty="0" err="1" smtClean="0"/>
              <a:t>Vatikan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 smtClean="0"/>
              <a:t>Mongolia</a:t>
            </a:r>
            <a:r>
              <a:rPr lang="en-US" sz="2000" dirty="0"/>
              <a:t>, Sri Lanka, Indonesia 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473177" y="1371600"/>
            <a:ext cx="533400" cy="433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57200" y="2614152"/>
            <a:ext cx="533400" cy="433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457200" y="4267200"/>
            <a:ext cx="533400" cy="433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457200" y="5715000"/>
            <a:ext cx="533400" cy="433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24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Adobe Garamond Pro Bold" pitchFamily="18" charset="0"/>
              </a:rPr>
              <a:t>MACAM - MACAM SISTEM </a:t>
            </a:r>
            <a:r>
              <a:rPr lang="en-US" sz="3600" b="1" dirty="0" smtClean="0">
                <a:latin typeface="Adobe Garamond Pro Bold" pitchFamily="18" charset="0"/>
              </a:rPr>
              <a:t>HUKUM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sz="3300" b="1" u="sng" dirty="0" smtClean="0"/>
          </a:p>
          <a:p>
            <a:pPr marL="0" indent="0" algn="ctr">
              <a:buNone/>
            </a:pPr>
            <a:r>
              <a:rPr lang="en-US" sz="3300" b="1" u="sng" dirty="0" smtClean="0"/>
              <a:t>A. </a:t>
            </a:r>
            <a:r>
              <a:rPr lang="en-US" sz="3300" b="1" u="sng" dirty="0" err="1" smtClean="0"/>
              <a:t>Sistem</a:t>
            </a:r>
            <a:r>
              <a:rPr lang="en-US" sz="3300" b="1" u="sng" dirty="0" smtClean="0"/>
              <a:t> </a:t>
            </a:r>
            <a:r>
              <a:rPr lang="en-US" sz="3300" b="1" u="sng" dirty="0" err="1" smtClean="0"/>
              <a:t>Hukum</a:t>
            </a:r>
            <a:r>
              <a:rPr lang="en-US" sz="3300" b="1" u="sng" dirty="0" smtClean="0"/>
              <a:t> </a:t>
            </a:r>
            <a:r>
              <a:rPr lang="en-US" sz="3300" b="1" u="sng" dirty="0" err="1" smtClean="0"/>
              <a:t>Eropa</a:t>
            </a:r>
            <a:r>
              <a:rPr lang="en-US" sz="3300" b="1" u="sng" dirty="0" smtClean="0"/>
              <a:t> </a:t>
            </a:r>
            <a:r>
              <a:rPr lang="en-US" sz="3300" b="1" u="sng" dirty="0" err="1" smtClean="0"/>
              <a:t>Kontinental</a:t>
            </a:r>
            <a:endParaRPr lang="en-US" sz="3300" b="1" u="sng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err="1" smtClean="0"/>
              <a:t>Berkembang</a:t>
            </a:r>
            <a:r>
              <a:rPr lang="en-US" sz="2400" dirty="0" smtClean="0"/>
              <a:t> di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-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eropa</a:t>
            </a:r>
            <a:r>
              <a:rPr lang="en-US" sz="2400" dirty="0" smtClean="0"/>
              <a:t> </a:t>
            </a:r>
            <a:r>
              <a:rPr lang="en-US" sz="2400" dirty="0" err="1" smtClean="0"/>
              <a:t>daratan</a:t>
            </a: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"civil law“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kodifikasi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berlaku</a:t>
            </a:r>
            <a:r>
              <a:rPr lang="en-US" sz="2400" dirty="0" smtClean="0"/>
              <a:t> di </a:t>
            </a:r>
            <a:r>
              <a:rPr lang="en-US" sz="2400" dirty="0" err="1" smtClean="0"/>
              <a:t>kekaisaran</a:t>
            </a:r>
            <a:r>
              <a:rPr lang="en-US" sz="2400" dirty="0" smtClean="0"/>
              <a:t> </a:t>
            </a:r>
            <a:r>
              <a:rPr lang="en-US" sz="2400" dirty="0" err="1" smtClean="0"/>
              <a:t>romawi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kaisar</a:t>
            </a:r>
            <a:r>
              <a:rPr lang="en-US" sz="2400" dirty="0" smtClean="0"/>
              <a:t> </a:t>
            </a:r>
            <a:r>
              <a:rPr lang="en-US" sz="2400" dirty="0" err="1" smtClean="0"/>
              <a:t>yustinianus</a:t>
            </a:r>
            <a:r>
              <a:rPr lang="en-US" sz="2400" dirty="0" smtClean="0"/>
              <a:t> </a:t>
            </a:r>
            <a:r>
              <a:rPr lang="en-US" sz="2400" dirty="0" err="1" smtClean="0"/>
              <a:t>abad</a:t>
            </a:r>
            <a:r>
              <a:rPr lang="en-US" sz="2400" dirty="0" smtClean="0"/>
              <a:t> VI S.M.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Kumpulan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hukumnya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"corpus </a:t>
            </a:r>
            <a:r>
              <a:rPr lang="en-US" sz="2400" dirty="0" err="1" smtClean="0"/>
              <a:t>juris</a:t>
            </a:r>
            <a:r>
              <a:rPr lang="en-US" sz="2400" dirty="0" smtClean="0"/>
              <a:t> </a:t>
            </a:r>
            <a:r>
              <a:rPr lang="en-US" sz="2400" dirty="0" err="1" smtClean="0"/>
              <a:t>civilis</a:t>
            </a:r>
            <a:r>
              <a:rPr lang="en-US" sz="2400" dirty="0" smtClean="0"/>
              <a:t>"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err="1" smtClean="0"/>
              <a:t>Dianut</a:t>
            </a:r>
            <a:r>
              <a:rPr lang="en-US" sz="2400" dirty="0" smtClean="0"/>
              <a:t>,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perumusan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-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: </a:t>
            </a:r>
            <a:r>
              <a:rPr lang="en-US" sz="2400" dirty="0" err="1" smtClean="0"/>
              <a:t>jerman</a:t>
            </a:r>
            <a:r>
              <a:rPr lang="en-US" sz="2400" dirty="0" smtClean="0"/>
              <a:t>, </a:t>
            </a:r>
            <a:r>
              <a:rPr lang="en-US" sz="2400" dirty="0" err="1" smtClean="0"/>
              <a:t>belanda</a:t>
            </a:r>
            <a:r>
              <a:rPr lang="en-US" sz="2400" dirty="0" smtClean="0"/>
              <a:t>, </a:t>
            </a:r>
            <a:r>
              <a:rPr lang="en-US" sz="2400" dirty="0" err="1" smtClean="0"/>
              <a:t>perancis</a:t>
            </a:r>
            <a:r>
              <a:rPr lang="en-US" sz="2400" dirty="0" smtClean="0"/>
              <a:t>, </a:t>
            </a:r>
            <a:r>
              <a:rPr lang="en-US" sz="2400" dirty="0" err="1" smtClean="0"/>
              <a:t>italia</a:t>
            </a:r>
            <a:r>
              <a:rPr lang="en-US" sz="2400" dirty="0" smtClean="0"/>
              <a:t>, </a:t>
            </a:r>
            <a:r>
              <a:rPr lang="en-US" sz="2400" dirty="0" err="1" smtClean="0"/>
              <a:t>amerika</a:t>
            </a:r>
            <a:r>
              <a:rPr lang="en-US" sz="2400" dirty="0" smtClean="0"/>
              <a:t> </a:t>
            </a:r>
            <a:r>
              <a:rPr lang="en-US" sz="2400" dirty="0" err="1" smtClean="0"/>
              <a:t>latin</a:t>
            </a:r>
            <a:r>
              <a:rPr lang="en-US" sz="2400" dirty="0" smtClean="0"/>
              <a:t>, </a:t>
            </a:r>
            <a:r>
              <a:rPr lang="en-US" sz="2400" dirty="0" err="1" smtClean="0"/>
              <a:t>asia</a:t>
            </a:r>
            <a:r>
              <a:rPr lang="en-US" sz="2400" dirty="0" smtClean="0"/>
              <a:t>, </a:t>
            </a:r>
            <a:r>
              <a:rPr lang="en-US" sz="2400" dirty="0" err="1" smtClean="0"/>
              <a:t>indonesia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(djamali,1996 : </a:t>
            </a:r>
            <a:r>
              <a:rPr lang="en-US" dirty="0" err="1" smtClean="0"/>
              <a:t>hal</a:t>
            </a:r>
            <a:r>
              <a:rPr lang="en-US" dirty="0" smtClean="0"/>
              <a:t> 68-74)</a:t>
            </a:r>
          </a:p>
        </p:txBody>
      </p:sp>
      <p:sp>
        <p:nvSpPr>
          <p:cNvPr id="6" name="Chevron 5"/>
          <p:cNvSpPr/>
          <p:nvPr/>
        </p:nvSpPr>
        <p:spPr>
          <a:xfrm rot="5400000">
            <a:off x="4135693" y="1925893"/>
            <a:ext cx="990600" cy="491613"/>
          </a:xfrm>
          <a:prstGeom prst="chevro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030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230</TotalTime>
  <Words>1160</Words>
  <Application>Microsoft Office PowerPoint</Application>
  <PresentationFormat>On-screen Show (4:3)</PresentationFormat>
  <Paragraphs>137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SISTEM HUKUM DUNIA</vt:lpstr>
      <vt:lpstr>SISTEM</vt:lpstr>
      <vt:lpstr>SISTEM HUKUM  (HAROLD J. BERMAN)</vt:lpstr>
      <vt:lpstr>LAWRENCE M. FRIEDMAN  SISTEM HUKUM 3 BAGIAN/KOMPONEN</vt:lpstr>
      <vt:lpstr>YONATHAN H. TURNER  ELEMEN SISTEM HUKUM</vt:lpstr>
      <vt:lpstr>HANS KELSEN  SISTEM HUKUM MERUPAKAN SISTEM PERTANGGAAN KAEDAH</vt:lpstr>
      <vt:lpstr>UKURAN UNTUK SISTEM HUKUM 8 ASAS PRINCIPLES OF LEGALITY</vt:lpstr>
      <vt:lpstr>SISTEM HUKUM DI DUNIA MASA KINI</vt:lpstr>
      <vt:lpstr>MACAM - MACAM SISTEM HUKUM</vt:lpstr>
      <vt:lpstr>PRINSIP DASAR SISTEM HUKUM EROPA KONTINENTAL</vt:lpstr>
      <vt:lpstr>  B. Sistem hukum anglo-saxon</vt:lpstr>
      <vt:lpstr>PRINSIP DASAR SISTEM HUKUM ANGLO SAXON</vt:lpstr>
      <vt:lpstr>  The Doctrine Of Precedent/ Stare Decisis</vt:lpstr>
      <vt:lpstr>PowerPoint Presentation</vt:lpstr>
      <vt:lpstr>PowerPoint Presentation</vt:lpstr>
      <vt:lpstr>UNSUR SISTEM HUKUM</vt:lpstr>
      <vt:lpstr>4. PRISTIWA HUKUM</vt:lpstr>
      <vt:lpstr>5. OBYEK HUKUM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HUKUM  DI INDONESIA</dc:title>
  <dc:creator>ASUS</dc:creator>
  <cp:lastModifiedBy>ok</cp:lastModifiedBy>
  <cp:revision>24</cp:revision>
  <dcterms:created xsi:type="dcterms:W3CDTF">2020-10-12T15:59:14Z</dcterms:created>
  <dcterms:modified xsi:type="dcterms:W3CDTF">2021-09-16T20:39:47Z</dcterms:modified>
</cp:coreProperties>
</file>