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58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434" autoAdjust="0"/>
  </p:normalViewPr>
  <p:slideViewPr>
    <p:cSldViewPr snapToGrid="0">
      <p:cViewPr varScale="1">
        <p:scale>
          <a:sx n="74" d="100"/>
          <a:sy n="74" d="100"/>
        </p:scale>
        <p:origin x="57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dirty="0"/>
              <a:t>9/13/2021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9/13/2021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9/13/2021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9/13/2021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9/13/2021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9/13/2021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9/13/2021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g"/><Relationship Id="rId7" Type="http://schemas.openxmlformats.org/officeDocument/2006/relationships/image" Target="../media/image8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7.pn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d-ID" b="1" dirty="0" smtClean="0"/>
              <a:t>GAMBARAN UMUM HPSI</a:t>
            </a:r>
            <a:endParaRPr lang="id-ID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id-ID" dirty="0" smtClean="0"/>
              <a:t>_by Widya_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2491562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1000+ Ucapan Terimakasih Islami, Romantis, Lucu, Sopan, Bija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496" y="-60136"/>
            <a:ext cx="12067504" cy="6918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81646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id-ID" sz="4800" b="1" dirty="0" smtClean="0"/>
              <a:t>SENGKETA INTERNASIONAL</a:t>
            </a:r>
            <a:endParaRPr lang="id-ID" sz="4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Tx/>
              <a:buChar char="-"/>
            </a:pPr>
            <a:r>
              <a:rPr lang="id-ID" sz="3200" dirty="0" smtClean="0"/>
              <a:t>Hubungan-hubungan internasional</a:t>
            </a:r>
          </a:p>
          <a:p>
            <a:pPr>
              <a:buFontTx/>
              <a:buChar char="-"/>
            </a:pPr>
            <a:r>
              <a:rPr lang="id-ID" sz="3200" dirty="0" smtClean="0"/>
              <a:t>Hubungan menimbulkan </a:t>
            </a:r>
            <a:r>
              <a:rPr lang="id-ID" sz="3200" dirty="0" smtClean="0">
                <a:solidFill>
                  <a:srgbClr val="FF0000"/>
                </a:solidFill>
              </a:rPr>
              <a:t>sengketa</a:t>
            </a:r>
          </a:p>
          <a:p>
            <a:pPr>
              <a:buFontTx/>
              <a:buChar char="-"/>
            </a:pPr>
            <a:r>
              <a:rPr lang="id-ID" sz="3200" dirty="0" smtClean="0"/>
              <a:t>Sumber sengketa : Perbatasan, SDA, kerusakan lingkungan, perdagangan dll</a:t>
            </a:r>
          </a:p>
          <a:p>
            <a:pPr>
              <a:buFontTx/>
              <a:buChar char="-"/>
            </a:pPr>
            <a:r>
              <a:rPr lang="id-ID" sz="3200" dirty="0" smtClean="0"/>
              <a:t>Sejak awal abad ke-20 mulai ada upaya-upaya penyelesaian</a:t>
            </a:r>
          </a:p>
          <a:p>
            <a:pPr>
              <a:buFontTx/>
              <a:buChar char="-"/>
            </a:pPr>
            <a:r>
              <a:rPr lang="id-ID" sz="3200" dirty="0" smtClean="0"/>
              <a:t>Upaya tersebut lebih kepada prinsip perdamaian dan keamanan internasonal</a:t>
            </a:r>
          </a:p>
          <a:p>
            <a:pPr marL="0" indent="0">
              <a:buNone/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6903796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d-ID" dirty="0" smtClean="0"/>
              <a:t>Sengketa Menurut Mahkamah Internasional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d-ID" sz="2400" dirty="0" smtClean="0"/>
              <a:t>Sengketa Internasional :</a:t>
            </a:r>
          </a:p>
          <a:p>
            <a:pPr marL="0" indent="0">
              <a:buNone/>
            </a:pPr>
            <a:r>
              <a:rPr lang="id-ID" sz="2400" i="1" dirty="0" smtClean="0">
                <a:solidFill>
                  <a:srgbClr val="FF0000"/>
                </a:solidFill>
              </a:rPr>
              <a:t>“ whether there exists an international dispute is matter for objective determination. There mere denial of the existence of a dispute does not prove its nonexistence ... There has thus arisen a situation in which the two sides hold clearly opposite views concerning the questions of the perfomance or nonperfomance of treaty obligations. Confronted with such a situation, the court must conclude that internastional disputes has arisen” </a:t>
            </a:r>
            <a:endParaRPr lang="id-ID" sz="2400" i="1" dirty="0">
              <a:solidFill>
                <a:srgbClr val="FF0000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id-ID" dirty="0" smtClean="0"/>
          </a:p>
          <a:p>
            <a:r>
              <a:rPr lang="id-ID" sz="2400" i="1" dirty="0" smtClean="0">
                <a:solidFill>
                  <a:srgbClr val="FFFF00"/>
                </a:solidFill>
              </a:rPr>
              <a:t>“Disagreement on a point of law or fact, a conflict of legal views or interest between two persons”</a:t>
            </a:r>
            <a:endParaRPr lang="id-ID" sz="2400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67626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id-ID" sz="4800" b="1" dirty="0" smtClean="0"/>
              <a:t>SENGKETA HUKUM DAN SENGKETA POLITIK</a:t>
            </a:r>
            <a:endParaRPr lang="id-ID" sz="4800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sz="2000" b="1" dirty="0" smtClean="0">
                <a:solidFill>
                  <a:srgbClr val="FF0000"/>
                </a:solidFill>
              </a:rPr>
              <a:t>1. Pendapat Friedman</a:t>
            </a:r>
            <a:endParaRPr lang="id-ID" sz="2000" b="1" dirty="0">
              <a:solidFill>
                <a:srgbClr val="FF0000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15"/>
          </p:nvPr>
        </p:nvSpPr>
        <p:spPr/>
        <p:txBody>
          <a:bodyPr/>
          <a:lstStyle/>
          <a:p>
            <a:endParaRPr lang="id-ID" dirty="0" smtClean="0"/>
          </a:p>
          <a:p>
            <a:endParaRPr lang="id-ID" dirty="0"/>
          </a:p>
          <a:p>
            <a:r>
              <a:rPr lang="id-ID" sz="1600" dirty="0" smtClean="0"/>
              <a:t>Meskipun sulit untuk membedakan kedua pengertian, namun perbedaannya dapat terlihat pada konsepsi sengketanya</a:t>
            </a:r>
            <a:endParaRPr lang="id-ID" sz="16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id-ID" sz="2000" dirty="0" smtClean="0">
                <a:solidFill>
                  <a:srgbClr val="FF0000"/>
                </a:solidFill>
              </a:rPr>
              <a:t>2. Pendapat Waldlock</a:t>
            </a:r>
            <a:endParaRPr lang="id-ID" sz="2000" dirty="0">
              <a:solidFill>
                <a:srgbClr val="FF0000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16"/>
          </p:nvPr>
        </p:nvSpPr>
        <p:spPr/>
        <p:txBody>
          <a:bodyPr/>
          <a:lstStyle/>
          <a:p>
            <a:endParaRPr lang="id-ID" dirty="0" smtClean="0"/>
          </a:p>
          <a:p>
            <a:endParaRPr lang="id-ID" dirty="0" smtClean="0"/>
          </a:p>
          <a:p>
            <a:r>
              <a:rPr lang="id-ID" sz="1600" dirty="0" smtClean="0"/>
              <a:t>Penentuan suatu sengketa sebagai suatu hukum atau politik bergantung sepenuhnya kepada para pihak yang bersangkutan. </a:t>
            </a:r>
            <a:endParaRPr lang="id-ID" sz="1600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id-ID" sz="2000" dirty="0" smtClean="0">
                <a:solidFill>
                  <a:srgbClr val="FF0000"/>
                </a:solidFill>
              </a:rPr>
              <a:t>3. Pendapat Jalan Tengah</a:t>
            </a:r>
            <a:endParaRPr lang="id-ID" sz="2000" dirty="0">
              <a:solidFill>
                <a:srgbClr val="FF0000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17"/>
          </p:nvPr>
        </p:nvSpPr>
        <p:spPr/>
        <p:txBody>
          <a:bodyPr/>
          <a:lstStyle/>
          <a:p>
            <a:endParaRPr lang="id-ID" dirty="0" smtClean="0"/>
          </a:p>
          <a:p>
            <a:endParaRPr lang="id-ID" dirty="0"/>
          </a:p>
          <a:p>
            <a:r>
              <a:rPr lang="id-ID" sz="2000" dirty="0" smtClean="0"/>
              <a:t>Tidak ada pembenaran ilmiah serta tidak ada dasar kriteria objektif yang mendasari pembedaan antara sengketa politik dan hukum.</a:t>
            </a:r>
            <a:endParaRPr lang="id-ID" sz="2000" dirty="0"/>
          </a:p>
        </p:txBody>
      </p:sp>
    </p:spTree>
    <p:extLst>
      <p:ext uri="{BB962C8B-B14F-4D97-AF65-F5344CB8AC3E}">
        <p14:creationId xmlns:p14="http://schemas.microsoft.com/office/powerpoint/2010/main" val="7560332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id-ID" b="1" dirty="0" smtClean="0"/>
              <a:t>Peran hukum internasonal dalam menyelesaikan sengketa internasional</a:t>
            </a:r>
            <a:endParaRPr lang="id-ID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id-ID" sz="2800" dirty="0" smtClean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id-ID" sz="2800" dirty="0" smtClean="0">
                <a:solidFill>
                  <a:srgbClr val="00B0F0"/>
                </a:solidFill>
              </a:rPr>
              <a:t>Konferensi Perdamaian Den Haag Tahun 1899 dan 1907 memiliki dua arti penting, yaitu :</a:t>
            </a:r>
          </a:p>
          <a:p>
            <a:pPr marL="457200" indent="-457200">
              <a:buAutoNum type="alphaLcPeriod"/>
            </a:pPr>
            <a:r>
              <a:rPr lang="id-ID" sz="2800" dirty="0" smtClean="0">
                <a:solidFill>
                  <a:srgbClr val="00B0F0"/>
                </a:solidFill>
              </a:rPr>
              <a:t>Konferensi memberikan sumbangan penting bagi hukum perang (sekarang hukum humaniter internasional)</a:t>
            </a:r>
          </a:p>
          <a:p>
            <a:pPr marL="457200" indent="-457200">
              <a:buAutoNum type="alphaLcPeriod"/>
            </a:pPr>
            <a:r>
              <a:rPr lang="id-ID" sz="2800" dirty="0" smtClean="0">
                <a:solidFill>
                  <a:srgbClr val="00B0F0"/>
                </a:solidFill>
              </a:rPr>
              <a:t>Konferensi memberikan sumbangan penting bagi aturan-aturan penyelesaian sengketa secara damai antarnegara</a:t>
            </a:r>
            <a:endParaRPr lang="id-ID" sz="28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88022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id-ID" sz="5400" b="1" dirty="0" smtClean="0"/>
              <a:t>ATURAN-ATURAN DASAR PENYELESAIAN SENGKETA</a:t>
            </a:r>
            <a:endParaRPr lang="id-ID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id-ID" sz="3200" dirty="0"/>
          </a:p>
          <a:p>
            <a:pPr marL="0" indent="0">
              <a:buNone/>
            </a:pPr>
            <a:r>
              <a:rPr lang="id-ID" sz="3200" dirty="0" smtClean="0">
                <a:solidFill>
                  <a:srgbClr val="FF0000"/>
                </a:solidFill>
              </a:rPr>
              <a:t>1. Piagam PBB</a:t>
            </a:r>
          </a:p>
          <a:p>
            <a:pPr marL="457200" indent="-457200">
              <a:buAutoNum type="alphaLcPeriod"/>
            </a:pPr>
            <a:r>
              <a:rPr lang="id-ID" sz="3200" dirty="0" smtClean="0">
                <a:solidFill>
                  <a:srgbClr val="FF0000"/>
                </a:solidFill>
              </a:rPr>
              <a:t>Pasal 1 ayat (1)</a:t>
            </a:r>
          </a:p>
          <a:p>
            <a:pPr marL="457200" indent="-457200">
              <a:buAutoNum type="alphaLcPeriod"/>
            </a:pPr>
            <a:r>
              <a:rPr lang="id-ID" sz="3200" dirty="0" smtClean="0">
                <a:solidFill>
                  <a:srgbClr val="FF0000"/>
                </a:solidFill>
              </a:rPr>
              <a:t>Pasal 2 ayat (3)</a:t>
            </a:r>
          </a:p>
          <a:p>
            <a:pPr marL="457200" indent="-457200">
              <a:buAutoNum type="alphaLcPeriod"/>
            </a:pPr>
            <a:r>
              <a:rPr lang="id-ID" sz="3200" dirty="0" smtClean="0">
                <a:solidFill>
                  <a:srgbClr val="FF0000"/>
                </a:solidFill>
              </a:rPr>
              <a:t>Pasal 2 ayat (4)</a:t>
            </a:r>
            <a:endParaRPr lang="id-ID" sz="3200" dirty="0">
              <a:solidFill>
                <a:srgbClr val="FF0000"/>
              </a:solidFill>
            </a:endParaRPr>
          </a:p>
          <a:p>
            <a:pPr marL="457200" indent="-457200">
              <a:buAutoNum type="alphaLcPeriod"/>
            </a:pPr>
            <a:r>
              <a:rPr lang="id-ID" sz="3200" dirty="0" smtClean="0">
                <a:solidFill>
                  <a:srgbClr val="FF0000"/>
                </a:solidFill>
              </a:rPr>
              <a:t>Pasal 33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endParaRPr lang="id-ID" dirty="0" smtClean="0"/>
          </a:p>
          <a:p>
            <a:pPr marL="0" indent="0">
              <a:buNone/>
            </a:pPr>
            <a:r>
              <a:rPr lang="id-ID" sz="2400" dirty="0" smtClean="0">
                <a:solidFill>
                  <a:srgbClr val="FF0000"/>
                </a:solidFill>
              </a:rPr>
              <a:t>2. Resolusi-resolusi PBB</a:t>
            </a:r>
          </a:p>
          <a:p>
            <a:pPr marL="457200" indent="-457200">
              <a:buAutoNum type="alphaLcPeriod"/>
            </a:pPr>
            <a:r>
              <a:rPr lang="id-ID" sz="2400" dirty="0" smtClean="0">
                <a:solidFill>
                  <a:srgbClr val="FF0000"/>
                </a:solidFill>
              </a:rPr>
              <a:t>Resolusi MU PBB No.2625 (XXV) 1970 (24 Oktober 1970)</a:t>
            </a:r>
          </a:p>
          <a:p>
            <a:pPr marL="457200" indent="-457200">
              <a:buAutoNum type="alphaLcPeriod"/>
            </a:pPr>
            <a:r>
              <a:rPr lang="id-ID" sz="2400" dirty="0" smtClean="0">
                <a:solidFill>
                  <a:srgbClr val="FF0000"/>
                </a:solidFill>
              </a:rPr>
              <a:t>Resolusi MU No. 40/9 (8 November 1985) dan Resolusi MU No. 44/21 (15 November 1989)</a:t>
            </a:r>
            <a:endParaRPr lang="id-ID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41873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id-ID" sz="4400" b="1" dirty="0" smtClean="0"/>
              <a:t>Prinsip-prinsip penyelesaian sengketa secara damai</a:t>
            </a:r>
            <a:endParaRPr lang="id-ID" sz="4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indent="-457200">
              <a:buAutoNum type="arabicPeriod"/>
            </a:pPr>
            <a:r>
              <a:rPr lang="id-ID" sz="2400" dirty="0" smtClean="0">
                <a:solidFill>
                  <a:srgbClr val="FFFF00"/>
                </a:solidFill>
              </a:rPr>
              <a:t>Prinsip Itikad Baik (</a:t>
            </a:r>
            <a:r>
              <a:rPr lang="id-ID" sz="2400" i="1" dirty="0" smtClean="0">
                <a:solidFill>
                  <a:srgbClr val="FFFF00"/>
                </a:solidFill>
              </a:rPr>
              <a:t>Good Faith</a:t>
            </a:r>
            <a:r>
              <a:rPr lang="id-ID" sz="2400" dirty="0" smtClean="0">
                <a:solidFill>
                  <a:srgbClr val="FFFF00"/>
                </a:solidFill>
              </a:rPr>
              <a:t>)</a:t>
            </a:r>
          </a:p>
          <a:p>
            <a:pPr marL="457200" indent="-457200">
              <a:buAutoNum type="arabicPeriod"/>
            </a:pPr>
            <a:r>
              <a:rPr lang="id-ID" sz="2400" dirty="0" smtClean="0">
                <a:solidFill>
                  <a:srgbClr val="FFFF00"/>
                </a:solidFill>
              </a:rPr>
              <a:t>Prinsip larangan penggunaan kekerasan dalam penyelesaian sengketa</a:t>
            </a:r>
          </a:p>
          <a:p>
            <a:pPr marL="457200" indent="-457200">
              <a:buAutoNum type="arabicPeriod"/>
            </a:pPr>
            <a:r>
              <a:rPr lang="id-ID" sz="2400" dirty="0" smtClean="0">
                <a:solidFill>
                  <a:srgbClr val="FFFF00"/>
                </a:solidFill>
              </a:rPr>
              <a:t>Prinsip kebebasan memilih cara-cara penyelesaian sengketa</a:t>
            </a:r>
          </a:p>
          <a:p>
            <a:pPr marL="457200" indent="-457200">
              <a:buAutoNum type="arabicPeriod"/>
            </a:pPr>
            <a:r>
              <a:rPr lang="id-ID" sz="2400" dirty="0" smtClean="0">
                <a:solidFill>
                  <a:srgbClr val="FFFF00"/>
                </a:solidFill>
              </a:rPr>
              <a:t>Prinsip kebebasan memilih hukum yang akan diterapkan terhadap pokok sengketa</a:t>
            </a:r>
          </a:p>
          <a:p>
            <a:pPr marL="457200" indent="-457200">
              <a:buAutoNum type="arabicPeriod"/>
            </a:pPr>
            <a:r>
              <a:rPr lang="id-ID" sz="2400" dirty="0" smtClean="0">
                <a:solidFill>
                  <a:srgbClr val="FFFF00"/>
                </a:solidFill>
              </a:rPr>
              <a:t>Prinsip Kesepakatan para pihak yang bersengketa (Konsensus)</a:t>
            </a:r>
          </a:p>
          <a:p>
            <a:pPr marL="457200" indent="-457200">
              <a:buAutoNum type="arabicPeriod"/>
            </a:pPr>
            <a:r>
              <a:rPr lang="id-ID" sz="2400" dirty="0" smtClean="0">
                <a:solidFill>
                  <a:srgbClr val="FFFF00"/>
                </a:solidFill>
              </a:rPr>
              <a:t>Prinsip Exhaustion of local remedies</a:t>
            </a:r>
          </a:p>
          <a:p>
            <a:pPr marL="457200" indent="-457200">
              <a:buAutoNum type="arabicPeriod"/>
            </a:pPr>
            <a:r>
              <a:rPr lang="id-ID" sz="2400" dirty="0" smtClean="0">
                <a:solidFill>
                  <a:srgbClr val="FFFF00"/>
                </a:solidFill>
              </a:rPr>
              <a:t>Prinsip-prinsip Hukum internasional tentang kedaulatan, kemerdekaa, dan integritas wilayah negara-negara</a:t>
            </a:r>
          </a:p>
          <a:p>
            <a:pPr marL="457200" indent="-457200">
              <a:buAutoNum type="arabicPeriod"/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7637754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id-ID" sz="4400" b="1" dirty="0" smtClean="0"/>
              <a:t>Dua Cara Penyelesaian Sengketa</a:t>
            </a:r>
            <a:endParaRPr lang="id-ID" sz="4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endParaRPr lang="id-ID" dirty="0" smtClean="0"/>
          </a:p>
          <a:p>
            <a:pPr marL="0" indent="0">
              <a:buNone/>
            </a:pPr>
            <a:r>
              <a:rPr lang="id-ID" sz="3200" dirty="0" smtClean="0"/>
              <a:t>Penyelesaian sengketa Secara Damai</a:t>
            </a:r>
          </a:p>
          <a:p>
            <a:pPr marL="0" indent="0">
              <a:buNone/>
            </a:pPr>
            <a:endParaRPr lang="id-ID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endParaRPr lang="id-ID" dirty="0" smtClean="0"/>
          </a:p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r>
              <a:rPr lang="id-ID" sz="3200" dirty="0" smtClean="0"/>
              <a:t>Penyelesaian sengketa secara perang (militer)</a:t>
            </a:r>
            <a:endParaRPr lang="id-ID" sz="3200" dirty="0"/>
          </a:p>
        </p:txBody>
      </p:sp>
    </p:spTree>
    <p:extLst>
      <p:ext uri="{BB962C8B-B14F-4D97-AF65-F5344CB8AC3E}">
        <p14:creationId xmlns:p14="http://schemas.microsoft.com/office/powerpoint/2010/main" val="12439791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id-ID" b="1" dirty="0" smtClean="0"/>
              <a:t>Cara-cara penyelesaian sengketa internasional secara damai</a:t>
            </a:r>
            <a:endParaRPr lang="id-ID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pic>
        <p:nvPicPr>
          <p:cNvPr id="12" name="Picture Placeholder 11"/>
          <p:cNvPicPr>
            <a:picLocks noGrp="1" noChangeAspect="1"/>
          </p:cNvPicPr>
          <p:nvPr>
            <p:ph type="pic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73" b="10573"/>
          <a:stretch>
            <a:fillRect/>
          </a:stretch>
        </p:blipFill>
        <p:spPr/>
      </p:pic>
      <p:sp>
        <p:nvSpPr>
          <p:cNvPr id="5" name="Text Placeholder 4"/>
          <p:cNvSpPr>
            <a:spLocks noGrp="1"/>
          </p:cNvSpPr>
          <p:nvPr>
            <p:ph type="body" sz="half" idx="18"/>
          </p:nvPr>
        </p:nvSpPr>
        <p:spPr>
          <a:xfrm>
            <a:off x="850006" y="4884065"/>
            <a:ext cx="2550017" cy="1344921"/>
          </a:xfrm>
        </p:spPr>
        <p:txBody>
          <a:bodyPr/>
          <a:lstStyle/>
          <a:p>
            <a:endParaRPr lang="id-ID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id-ID" dirty="0"/>
          </a:p>
        </p:txBody>
      </p:sp>
      <p:pic>
        <p:nvPicPr>
          <p:cNvPr id="13" name="Picture Placeholder 12"/>
          <p:cNvPicPr>
            <a:picLocks noGrp="1" noChangeAspect="1"/>
          </p:cNvPicPr>
          <p:nvPr>
            <p:ph type="pic" idx="2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911" b="27911"/>
          <a:stretch>
            <a:fillRect/>
          </a:stretch>
        </p:blipFill>
        <p:spPr/>
      </p:pic>
      <p:sp>
        <p:nvSpPr>
          <p:cNvPr id="8" name="Text Placeholder 7"/>
          <p:cNvSpPr>
            <a:spLocks noGrp="1"/>
          </p:cNvSpPr>
          <p:nvPr>
            <p:ph type="body" sz="half" idx="19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id-ID" dirty="0"/>
          </a:p>
        </p:txBody>
      </p:sp>
      <p:pic>
        <p:nvPicPr>
          <p:cNvPr id="14" name="Picture Placeholder 13"/>
          <p:cNvPicPr>
            <a:picLocks noGrp="1" noChangeAspect="1"/>
          </p:cNvPicPr>
          <p:nvPr>
            <p:ph type="pic" idx="2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29" b="18429"/>
          <a:stretch>
            <a:fillRect/>
          </a:stretch>
        </p:blipFill>
        <p:spPr/>
      </p:pic>
      <p:sp>
        <p:nvSpPr>
          <p:cNvPr id="11" name="Text Placeholder 10"/>
          <p:cNvSpPr>
            <a:spLocks noGrp="1"/>
          </p:cNvSpPr>
          <p:nvPr>
            <p:ph type="body" sz="half" idx="20"/>
          </p:nvPr>
        </p:nvSpPr>
        <p:spPr/>
        <p:txBody>
          <a:bodyPr/>
          <a:lstStyle/>
          <a:p>
            <a:endParaRPr lang="id-ID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149" y="4571607"/>
            <a:ext cx="2365672" cy="166035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5405" y="4527637"/>
            <a:ext cx="3186649" cy="168782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5707" y="4527637"/>
            <a:ext cx="2058289" cy="1355546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6899" y="4486065"/>
            <a:ext cx="1965101" cy="1784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212529"/>
      </p:ext>
    </p:extLst>
  </p:cSld>
  <p:clrMapOvr>
    <a:masterClrMapping/>
  </p:clrMapOvr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Vapor Trail</Template>
  <TotalTime>69</TotalTime>
  <Words>403</Words>
  <Application>Microsoft Office PowerPoint</Application>
  <PresentationFormat>Widescreen</PresentationFormat>
  <Paragraphs>58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Century Gothic</vt:lpstr>
      <vt:lpstr>Vapor Trail</vt:lpstr>
      <vt:lpstr>GAMBARAN UMUM HPSI</vt:lpstr>
      <vt:lpstr>SENGKETA INTERNASIONAL</vt:lpstr>
      <vt:lpstr>Sengketa Menurut Mahkamah Internasional</vt:lpstr>
      <vt:lpstr>SENGKETA HUKUM DAN SENGKETA POLITIK</vt:lpstr>
      <vt:lpstr>Peran hukum internasonal dalam menyelesaikan sengketa internasional</vt:lpstr>
      <vt:lpstr>ATURAN-ATURAN DASAR PENYELESAIAN SENGKETA</vt:lpstr>
      <vt:lpstr>Prinsip-prinsip penyelesaian sengketa secara damai</vt:lpstr>
      <vt:lpstr>Dua Cara Penyelesaian Sengketa</vt:lpstr>
      <vt:lpstr>Cara-cara penyelesaian sengketa internasional secara damai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GAMBARAN UMUM HPSI</dc:title>
  <dc:creator>ASUS</dc:creator>
  <cp:lastModifiedBy>ASUS</cp:lastModifiedBy>
  <cp:revision>8</cp:revision>
  <dcterms:created xsi:type="dcterms:W3CDTF">2021-09-13T13:53:46Z</dcterms:created>
  <dcterms:modified xsi:type="dcterms:W3CDTF">2021-09-13T15:03:46Z</dcterms:modified>
</cp:coreProperties>
</file>