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8" r:id="rId4"/>
    <p:sldId id="266" r:id="rId5"/>
    <p:sldId id="260" r:id="rId6"/>
    <p:sldId id="261" r:id="rId7"/>
    <p:sldId id="257" r:id="rId8"/>
    <p:sldId id="262" r:id="rId9"/>
    <p:sldId id="263" r:id="rId10"/>
    <p:sldId id="264" r:id="rId11"/>
    <p:sldId id="265" r:id="rId12"/>
    <p:sldId id="268" r:id="rId13"/>
    <p:sldId id="272" r:id="rId14"/>
    <p:sldId id="269" r:id="rId15"/>
    <p:sldId id="267" r:id="rId16"/>
    <p:sldId id="271" r:id="rId17"/>
    <p:sldId id="270" r:id="rId18"/>
    <p:sldId id="273" r:id="rId19"/>
    <p:sldId id="274" r:id="rId20"/>
    <p:sldId id="275" r:id="rId21"/>
    <p:sldId id="276" r:id="rId22"/>
    <p:sldId id="277" r:id="rId23"/>
    <p:sldId id="292" r:id="rId24"/>
    <p:sldId id="293" r:id="rId25"/>
    <p:sldId id="278" r:id="rId26"/>
    <p:sldId id="287" r:id="rId27"/>
    <p:sldId id="288" r:id="rId28"/>
    <p:sldId id="279" r:id="rId29"/>
    <p:sldId id="289" r:id="rId30"/>
    <p:sldId id="291" r:id="rId31"/>
    <p:sldId id="280" r:id="rId32"/>
    <p:sldId id="282" r:id="rId33"/>
    <p:sldId id="283" r:id="rId34"/>
    <p:sldId id="284" r:id="rId35"/>
    <p:sldId id="285" r:id="rId36"/>
    <p:sldId id="286" r:id="rId37"/>
    <p:sldId id="281" r:id="rId38"/>
    <p:sldId id="294" r:id="rId39"/>
    <p:sldId id="295" r:id="rId40"/>
    <p:sldId id="296" r:id="rId41"/>
    <p:sldId id="297" r:id="rId42"/>
    <p:sldId id="290" r:id="rId43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293B8375-470E-482E-B4FE-A5649BBEEEBE}" type="datetimeFigureOut">
              <a:rPr lang="id-ID" smtClean="0"/>
              <a:t>15/12/2017</a:t>
            </a:fld>
            <a:endParaRPr lang="id-ID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BAA9787-F693-4039-9F55-2C7C5F55AEDA}" type="slidenum">
              <a:rPr lang="id-ID" smtClean="0"/>
              <a:t>‹#›</a:t>
            </a:fld>
            <a:endParaRPr lang="id-ID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3B8375-470E-482E-B4FE-A5649BBEEEBE}" type="datetimeFigureOut">
              <a:rPr lang="id-ID" smtClean="0"/>
              <a:t>15/12/2017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AA9787-F693-4039-9F55-2C7C5F55AEDA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3B8375-470E-482E-B4FE-A5649BBEEEBE}" type="datetimeFigureOut">
              <a:rPr lang="id-ID" smtClean="0"/>
              <a:t>15/12/2017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AA9787-F693-4039-9F55-2C7C5F55AEDA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3B8375-470E-482E-B4FE-A5649BBEEEBE}" type="datetimeFigureOut">
              <a:rPr lang="id-ID" smtClean="0"/>
              <a:t>15/12/2017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AA9787-F693-4039-9F55-2C7C5F55AEDA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293B8375-470E-482E-B4FE-A5649BBEEEBE}" type="datetimeFigureOut">
              <a:rPr lang="id-ID" smtClean="0"/>
              <a:t>15/12/2017</a:t>
            </a:fld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BAA9787-F693-4039-9F55-2C7C5F55AEDA}" type="slidenum">
              <a:rPr lang="id-ID" smtClean="0"/>
              <a:t>‹#›</a:t>
            </a:fld>
            <a:endParaRPr lang="id-ID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id-ID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3B8375-470E-482E-B4FE-A5649BBEEEBE}" type="datetimeFigureOut">
              <a:rPr lang="id-ID" smtClean="0"/>
              <a:t>15/12/2017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CBAA9787-F693-4039-9F55-2C7C5F55AEDA}" type="slidenum">
              <a:rPr lang="id-ID" smtClean="0"/>
              <a:t>‹#›</a:t>
            </a:fld>
            <a:endParaRPr lang="id-ID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3B8375-470E-482E-B4FE-A5649BBEEEBE}" type="datetimeFigureOut">
              <a:rPr lang="id-ID" smtClean="0"/>
              <a:t>15/12/2017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CBAA9787-F693-4039-9F55-2C7C5F55AEDA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3B8375-470E-482E-B4FE-A5649BBEEEBE}" type="datetimeFigureOut">
              <a:rPr lang="id-ID" smtClean="0"/>
              <a:t>15/12/2017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AA9787-F693-4039-9F55-2C7C5F55AEDA}" type="slidenum">
              <a:rPr lang="id-ID" smtClean="0"/>
              <a:t>‹#›</a:t>
            </a:fld>
            <a:endParaRPr lang="id-ID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3B8375-470E-482E-B4FE-A5649BBEEEBE}" type="datetimeFigureOut">
              <a:rPr lang="id-ID" smtClean="0"/>
              <a:t>15/12/2017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AA9787-F693-4039-9F55-2C7C5F55AEDA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293B8375-470E-482E-B4FE-A5649BBEEEBE}" type="datetimeFigureOut">
              <a:rPr lang="id-ID" smtClean="0"/>
              <a:t>15/12/2017</a:t>
            </a:fld>
            <a:endParaRPr lang="id-ID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BAA9787-F693-4039-9F55-2C7C5F55AEDA}" type="slidenum">
              <a:rPr lang="id-ID" smtClean="0"/>
              <a:t>‹#›</a:t>
            </a:fld>
            <a:endParaRPr lang="id-ID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id-ID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293B8375-470E-482E-B4FE-A5649BBEEEBE}" type="datetimeFigureOut">
              <a:rPr lang="id-ID" smtClean="0"/>
              <a:t>15/12/2017</a:t>
            </a:fld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BAA9787-F693-4039-9F55-2C7C5F55AEDA}" type="slidenum">
              <a:rPr lang="id-ID" smtClean="0"/>
              <a:t>‹#›</a:t>
            </a:fld>
            <a:endParaRPr lang="id-ID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id-ID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293B8375-470E-482E-B4FE-A5649BBEEEBE}" type="datetimeFigureOut">
              <a:rPr lang="id-ID" smtClean="0"/>
              <a:t>15/12/2017</a:t>
            </a:fld>
            <a:endParaRPr lang="id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CBAA9787-F693-4039-9F55-2C7C5F55AEDA}" type="slidenum">
              <a:rPr lang="id-ID" smtClean="0"/>
              <a:t>‹#›</a:t>
            </a:fld>
            <a:endParaRPr lang="id-ID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id.wikipedia.org/wiki/Absorpsi" TargetMode="External"/><Relationship Id="rId2" Type="http://schemas.openxmlformats.org/officeDocument/2006/relationships/hyperlink" Target="https://id.wikipedia.org/wiki/Adsorpsi" TargetMode="Externa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 smtClean="0"/>
              <a:t>BAHAN PENCEMAR LINGKUNGAN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71208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63" t="17918" r="42606" b="22499"/>
          <a:stretch/>
        </p:blipFill>
        <p:spPr bwMode="auto">
          <a:xfrm>
            <a:off x="1331640" y="188640"/>
            <a:ext cx="6486872" cy="6504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267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/>
          </a:bodyPr>
          <a:lstStyle/>
          <a:p>
            <a:r>
              <a:rPr lang="id-ID" sz="4000" dirty="0" smtClean="0">
                <a:solidFill>
                  <a:srgbClr val="00B0F0"/>
                </a:solidFill>
              </a:rPr>
              <a:t>3. Senyawa Organik Sintetik</a:t>
            </a:r>
            <a:endParaRPr lang="id-ID" sz="4000" dirty="0">
              <a:solidFill>
                <a:srgbClr val="00B0F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Persistent Organic Pollutants (POPs): bahan kimia yang tetap berada di lingkungan, bioakumulasi melalui jaring-jaring makanan, dan beresiko menyebabkan pengaruh terhdap kesehatan manusia dan lingkungan</a:t>
            </a:r>
          </a:p>
          <a:p>
            <a:r>
              <a:rPr lang="id-ID" dirty="0" smtClean="0"/>
              <a:t>Pestisida</a:t>
            </a:r>
            <a:r>
              <a:rPr lang="id-ID" dirty="0"/>
              <a:t> </a:t>
            </a:r>
            <a:r>
              <a:rPr lang="id-ID" dirty="0" smtClean="0"/>
              <a:t>dan PCBs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63958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57200" y="620688"/>
            <a:ext cx="8229600" cy="5551829"/>
          </a:xfrm>
          <a:prstGeom prst="rect">
            <a:avLst/>
          </a:prstGeom>
        </p:spPr>
        <p:txBody>
          <a:bodyPr/>
          <a:lstStyle>
            <a:lvl1pPr marL="292100" indent="-292100" algn="l" rtl="0" eaLnBrk="1" latinLnBrk="0" hangingPunct="1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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rtl="0" eaLnBrk="1" latinLnBrk="0" hangingPunct="1">
              <a:spcBef>
                <a:spcPts val="400"/>
              </a:spcBef>
              <a:buClr>
                <a:schemeClr val="accent2"/>
              </a:buClr>
              <a:buSzPct val="90000"/>
              <a:buFontTx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192024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id-ID" dirty="0" smtClean="0"/>
              <a:t>Pestisida</a:t>
            </a:r>
          </a:p>
          <a:p>
            <a:pPr marL="0" indent="0">
              <a:buFont typeface="Wingdings 2"/>
              <a:buNone/>
            </a:pPr>
            <a:endParaRPr lang="id-ID" dirty="0" smtClean="0"/>
          </a:p>
          <a:p>
            <a:pPr marL="0" indent="0">
              <a:buFont typeface="Wingdings 2"/>
              <a:buNone/>
            </a:pPr>
            <a:r>
              <a:rPr lang="id-ID" dirty="0" smtClean="0"/>
              <a:t>Pestisida: Senyawa kimia sintesis yang digunakan untuk membasmi atau menghambat pertumbuhan hama.</a:t>
            </a:r>
          </a:p>
          <a:p>
            <a:pPr marL="0" indent="0">
              <a:buFont typeface="Wingdings 2"/>
              <a:buNone/>
            </a:pPr>
            <a:endParaRPr lang="id-ID" dirty="0" smtClean="0"/>
          </a:p>
          <a:p>
            <a:pPr>
              <a:buFontTx/>
              <a:buChar char="-"/>
            </a:pPr>
            <a:r>
              <a:rPr lang="id-ID" dirty="0" smtClean="0"/>
              <a:t>Herbisida</a:t>
            </a:r>
          </a:p>
          <a:p>
            <a:pPr>
              <a:buFontTx/>
              <a:buChar char="-"/>
            </a:pPr>
            <a:r>
              <a:rPr lang="id-ID" dirty="0" smtClean="0"/>
              <a:t>Fungisida</a:t>
            </a:r>
          </a:p>
          <a:p>
            <a:pPr>
              <a:buFontTx/>
              <a:buChar char="-"/>
            </a:pPr>
            <a:r>
              <a:rPr lang="id-ID" dirty="0" smtClean="0"/>
              <a:t>Insectisida</a:t>
            </a:r>
          </a:p>
        </p:txBody>
      </p:sp>
    </p:spTree>
    <p:extLst>
      <p:ext uri="{BB962C8B-B14F-4D97-AF65-F5344CB8AC3E}">
        <p14:creationId xmlns:p14="http://schemas.microsoft.com/office/powerpoint/2010/main" val="128494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57200" y="620688"/>
            <a:ext cx="8229600" cy="5551829"/>
          </a:xfrm>
          <a:prstGeom prst="rect">
            <a:avLst/>
          </a:prstGeom>
        </p:spPr>
        <p:txBody>
          <a:bodyPr/>
          <a:lstStyle>
            <a:lvl1pPr marL="292100" indent="-292100" algn="l" rtl="0" eaLnBrk="1" latinLnBrk="0" hangingPunct="1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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rtl="0" eaLnBrk="1" latinLnBrk="0" hangingPunct="1">
              <a:spcBef>
                <a:spcPts val="400"/>
              </a:spcBef>
              <a:buClr>
                <a:schemeClr val="accent2"/>
              </a:buClr>
              <a:buSzPct val="90000"/>
              <a:buFontTx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192024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None/>
            </a:pPr>
            <a:r>
              <a:rPr lang="id-ID" dirty="0" smtClean="0"/>
              <a:t>Toksikologi Pestisida</a:t>
            </a:r>
          </a:p>
          <a:p>
            <a:pPr marL="0" indent="0">
              <a:buFont typeface="Wingdings 2"/>
              <a:buNone/>
            </a:pPr>
            <a:endParaRPr lang="id-ID" dirty="0" smtClean="0"/>
          </a:p>
          <a:p>
            <a:pPr>
              <a:buFontTx/>
              <a:buChar char="-"/>
            </a:pPr>
            <a:r>
              <a:rPr lang="id-ID" dirty="0" smtClean="0"/>
              <a:t>Toksisitas terhadap susunan saraf (hilang keseimbangan, tremor, kejang-kejang)</a:t>
            </a:r>
          </a:p>
          <a:p>
            <a:pPr>
              <a:buFontTx/>
              <a:buChar char="-"/>
            </a:pPr>
            <a:r>
              <a:rPr lang="id-ID" dirty="0" smtClean="0"/>
              <a:t>Karsinogenisitas</a:t>
            </a:r>
          </a:p>
          <a:p>
            <a:pPr>
              <a:buFontTx/>
              <a:buChar char="-"/>
            </a:pPr>
            <a:r>
              <a:rPr lang="id-ID" dirty="0" smtClean="0"/>
              <a:t>Teratogenisitas dan efek pada fungsi reproduksi</a:t>
            </a:r>
          </a:p>
          <a:p>
            <a:pPr>
              <a:buFontTx/>
              <a:buChar char="-"/>
            </a:pPr>
            <a:r>
              <a:rPr lang="id-ID" dirty="0" smtClean="0"/>
              <a:t>Mengganggu fisiologis organ lain (ginjal, paru-paru, pendarahan)</a:t>
            </a:r>
          </a:p>
          <a:p>
            <a:pPr>
              <a:buFontTx/>
              <a:buChar char="-"/>
            </a:pPr>
            <a:r>
              <a:rPr lang="id-ID" dirty="0" smtClean="0"/>
              <a:t>Bioakumilasi dan biomagnifikasi</a:t>
            </a:r>
          </a:p>
        </p:txBody>
      </p:sp>
    </p:spTree>
    <p:extLst>
      <p:ext uri="{BB962C8B-B14F-4D97-AF65-F5344CB8AC3E}">
        <p14:creationId xmlns:p14="http://schemas.microsoft.com/office/powerpoint/2010/main" val="307381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57200" y="332656"/>
            <a:ext cx="8229600" cy="5839861"/>
          </a:xfrm>
          <a:prstGeom prst="rect">
            <a:avLst/>
          </a:prstGeom>
        </p:spPr>
        <p:txBody>
          <a:bodyPr/>
          <a:lstStyle>
            <a:lvl1pPr marL="292100" indent="-292100" algn="l" rtl="0" eaLnBrk="1" latinLnBrk="0" hangingPunct="1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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rtl="0" eaLnBrk="1" latinLnBrk="0" hangingPunct="1">
              <a:spcBef>
                <a:spcPts val="400"/>
              </a:spcBef>
              <a:buClr>
                <a:schemeClr val="accent2"/>
              </a:buClr>
              <a:buSzPct val="90000"/>
              <a:buFontTx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192024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None/>
            </a:pPr>
            <a:r>
              <a:rPr lang="id-ID" dirty="0" smtClean="0"/>
              <a:t>Pestisida organochlorine sangat berbahaya bagi hewan dan manusia. </a:t>
            </a:r>
            <a:endParaRPr lang="id-ID" dirty="0"/>
          </a:p>
          <a:p>
            <a:pPr marL="0" indent="0">
              <a:buNone/>
            </a:pPr>
            <a:r>
              <a:rPr lang="id-ID" dirty="0"/>
              <a:t>Insektisida organoklorin dikelompokkan menjadi tiga golongan berikut</a:t>
            </a:r>
            <a:r>
              <a:rPr lang="id-ID" dirty="0" smtClean="0"/>
              <a:t>:</a:t>
            </a:r>
          </a:p>
          <a:p>
            <a:pPr marL="0" indent="0">
              <a:buNone/>
            </a:pPr>
            <a:endParaRPr lang="id-ID" dirty="0"/>
          </a:p>
          <a:p>
            <a:r>
              <a:rPr lang="id-ID" dirty="0"/>
              <a:t>1. DDT dan analognya, misalnya BHC, dicofol, Klorobenzilat, TDE dan metoxychlor.</a:t>
            </a:r>
          </a:p>
          <a:p>
            <a:r>
              <a:rPr lang="id-ID" dirty="0"/>
              <a:t>2. Senyawa siklodien, misalnya aldrin, dieldrin, endrin, endusulfan dan heptaklor</a:t>
            </a:r>
          </a:p>
          <a:p>
            <a:r>
              <a:rPr lang="sv-SE" dirty="0"/>
              <a:t>3. Terpena berklor, misalnya toksafen</a:t>
            </a:r>
            <a:endParaRPr lang="id-ID" dirty="0" smtClean="0"/>
          </a:p>
          <a:p>
            <a:pPr marL="0" indent="0">
              <a:buNone/>
            </a:pPr>
            <a:endParaRPr lang="id-ID" dirty="0" smtClean="0"/>
          </a:p>
          <a:p>
            <a:pPr marL="0" indent="0">
              <a:buNone/>
            </a:pPr>
            <a:endParaRPr lang="id-ID" dirty="0"/>
          </a:p>
          <a:p>
            <a:pPr marL="0" indent="0">
              <a:buNone/>
            </a:pPr>
            <a:endParaRPr lang="id-ID" dirty="0" smtClean="0"/>
          </a:p>
        </p:txBody>
      </p:sp>
    </p:spTree>
    <p:extLst>
      <p:ext uri="{BB962C8B-B14F-4D97-AF65-F5344CB8AC3E}">
        <p14:creationId xmlns:p14="http://schemas.microsoft.com/office/powerpoint/2010/main" val="156328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57200" y="404664"/>
            <a:ext cx="8229600" cy="5767853"/>
          </a:xfrm>
          <a:prstGeom prst="rect">
            <a:avLst/>
          </a:prstGeom>
        </p:spPr>
        <p:txBody>
          <a:bodyPr/>
          <a:lstStyle>
            <a:lvl1pPr marL="292100" indent="-292100" algn="l" rtl="0" eaLnBrk="1" latinLnBrk="0" hangingPunct="1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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rtl="0" eaLnBrk="1" latinLnBrk="0" hangingPunct="1">
              <a:spcBef>
                <a:spcPts val="400"/>
              </a:spcBef>
              <a:buClr>
                <a:schemeClr val="accent2"/>
              </a:buClr>
              <a:buSzPct val="90000"/>
              <a:buFontTx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192024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id-ID" dirty="0" smtClean="0"/>
          </a:p>
        </p:txBody>
      </p:sp>
      <p:pic>
        <p:nvPicPr>
          <p:cNvPr id="3" name="Picture 4" descr="pesticid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433062"/>
            <a:ext cx="8082321" cy="5948266"/>
          </a:xfrm>
          <a:prstGeom prst="rect">
            <a:avLst/>
          </a:prstGeom>
          <a:solidFill>
            <a:schemeClr val="tx2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1043608" y="1844824"/>
            <a:ext cx="1224136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Rectangle 4"/>
          <p:cNvSpPr/>
          <p:nvPr/>
        </p:nvSpPr>
        <p:spPr>
          <a:xfrm>
            <a:off x="827584" y="2281049"/>
            <a:ext cx="32916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dirty="0">
                <a:solidFill>
                  <a:schemeClr val="bg1"/>
                </a:solidFill>
              </a:rPr>
              <a:t>Dikloro Difenil Tri Kloroetana</a:t>
            </a:r>
          </a:p>
        </p:txBody>
      </p:sp>
    </p:spTree>
    <p:extLst>
      <p:ext uri="{BB962C8B-B14F-4D97-AF65-F5344CB8AC3E}">
        <p14:creationId xmlns:p14="http://schemas.microsoft.com/office/powerpoint/2010/main" val="368293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36915" y="538978"/>
            <a:ext cx="8229600" cy="5551829"/>
          </a:xfrm>
          <a:prstGeom prst="rect">
            <a:avLst/>
          </a:prstGeom>
        </p:spPr>
        <p:txBody>
          <a:bodyPr/>
          <a:lstStyle>
            <a:lvl1pPr marL="292100" indent="-292100" algn="l" rtl="0" eaLnBrk="1" latinLnBrk="0" hangingPunct="1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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rtl="0" eaLnBrk="1" latinLnBrk="0" hangingPunct="1">
              <a:spcBef>
                <a:spcPts val="400"/>
              </a:spcBef>
              <a:buClr>
                <a:schemeClr val="accent2"/>
              </a:buClr>
              <a:buSzPct val="90000"/>
              <a:buFontTx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192024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None/>
            </a:pPr>
            <a:r>
              <a:rPr lang="id-ID" dirty="0" smtClean="0"/>
              <a:t>Pestisida Organochlorine</a:t>
            </a:r>
          </a:p>
          <a:p>
            <a:pPr marL="0" indent="0">
              <a:buNone/>
            </a:pPr>
            <a:endParaRPr lang="id-ID" dirty="0"/>
          </a:p>
          <a:p>
            <a:r>
              <a:rPr lang="id-ID" dirty="0"/>
              <a:t>Sifat beracun (tidak selektif terhadap organisme)</a:t>
            </a:r>
          </a:p>
          <a:p>
            <a:r>
              <a:rPr lang="id-ID" dirty="0"/>
              <a:t>Tahan lama (sangat stabil di lingkungan dan aktif)</a:t>
            </a:r>
          </a:p>
          <a:p>
            <a:r>
              <a:rPr lang="id-ID" dirty="0"/>
              <a:t>Kecenderungan kuat untuk terbioakumulasi (sifat lipophilik dan daya larut yang rendah dalam air)</a:t>
            </a:r>
          </a:p>
          <a:p>
            <a:pPr marL="0" indent="0">
              <a:buNone/>
            </a:pPr>
            <a:endParaRPr lang="id-ID" dirty="0" smtClean="0"/>
          </a:p>
        </p:txBody>
      </p:sp>
    </p:spTree>
    <p:extLst>
      <p:ext uri="{BB962C8B-B14F-4D97-AF65-F5344CB8AC3E}">
        <p14:creationId xmlns:p14="http://schemas.microsoft.com/office/powerpoint/2010/main" val="82339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57200" y="620688"/>
            <a:ext cx="8229600" cy="5551829"/>
          </a:xfrm>
          <a:prstGeom prst="rect">
            <a:avLst/>
          </a:prstGeom>
        </p:spPr>
        <p:txBody>
          <a:bodyPr/>
          <a:lstStyle>
            <a:lvl1pPr marL="292100" indent="-292100" algn="l" rtl="0" eaLnBrk="1" latinLnBrk="0" hangingPunct="1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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rtl="0" eaLnBrk="1" latinLnBrk="0" hangingPunct="1">
              <a:spcBef>
                <a:spcPts val="400"/>
              </a:spcBef>
              <a:buClr>
                <a:schemeClr val="accent2"/>
              </a:buClr>
              <a:buSzPct val="90000"/>
              <a:buFontTx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192024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None/>
            </a:pPr>
            <a:r>
              <a:rPr lang="id-ID" dirty="0" smtClean="0"/>
              <a:t>Pestisida non-Chlor, organophosporus</a:t>
            </a:r>
          </a:p>
          <a:p>
            <a:pPr marL="0" indent="0">
              <a:buNone/>
            </a:pPr>
            <a:endParaRPr lang="id-ID" dirty="0"/>
          </a:p>
          <a:p>
            <a:r>
              <a:rPr lang="id-ID" dirty="0" smtClean="0"/>
              <a:t>Sifat beracun (tidak selektif terhadap organisme)</a:t>
            </a:r>
          </a:p>
          <a:p>
            <a:r>
              <a:rPr lang="id-ID" dirty="0" smtClean="0"/>
              <a:t>Mudah mengalami biodegradasi</a:t>
            </a:r>
          </a:p>
          <a:p>
            <a:r>
              <a:rPr lang="id-ID" dirty="0" smtClean="0"/>
              <a:t>Dapat terhidrolisis dalam larutan (pH tinggi)</a:t>
            </a:r>
          </a:p>
          <a:p>
            <a:pPr marL="0" indent="0">
              <a:buNone/>
            </a:pPr>
            <a:endParaRPr lang="id-ID" dirty="0" smtClean="0"/>
          </a:p>
        </p:txBody>
      </p:sp>
    </p:spTree>
    <p:extLst>
      <p:ext uri="{BB962C8B-B14F-4D97-AF65-F5344CB8AC3E}">
        <p14:creationId xmlns:p14="http://schemas.microsoft.com/office/powerpoint/2010/main" val="383632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56" y="332656"/>
            <a:ext cx="8229600" cy="648072"/>
          </a:xfrm>
        </p:spPr>
        <p:txBody>
          <a:bodyPr/>
          <a:lstStyle/>
          <a:p>
            <a:r>
              <a:rPr lang="id-ID" dirty="0" smtClean="0"/>
              <a:t>PCBs (Polychlorinated Biphenyls)</a:t>
            </a:r>
          </a:p>
          <a:p>
            <a:endParaRPr lang="id-ID" dirty="0"/>
          </a:p>
          <a:p>
            <a:pPr marL="0" indent="0">
              <a:buNone/>
            </a:pPr>
            <a:endParaRPr lang="id-ID" dirty="0" smtClean="0"/>
          </a:p>
          <a:p>
            <a:endParaRPr lang="id-ID" dirty="0"/>
          </a:p>
          <a:p>
            <a:pPr marL="0" indent="0">
              <a:buNone/>
            </a:pPr>
            <a:endParaRPr lang="id-ID" dirty="0"/>
          </a:p>
        </p:txBody>
      </p:sp>
      <p:pic>
        <p:nvPicPr>
          <p:cNvPr id="4" name="Picture 4" descr="pcbfig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453017"/>
            <a:ext cx="5699720" cy="5216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589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57200" y="260649"/>
            <a:ext cx="8229600" cy="1584176"/>
          </a:xfrm>
          <a:prstGeom prst="rect">
            <a:avLst/>
          </a:prstGeom>
        </p:spPr>
        <p:txBody>
          <a:bodyPr/>
          <a:lstStyle>
            <a:lvl1pPr marL="292100" indent="-292100" algn="l" rtl="0" eaLnBrk="1" latinLnBrk="0" hangingPunct="1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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rtl="0" eaLnBrk="1" latinLnBrk="0" hangingPunct="1">
              <a:spcBef>
                <a:spcPts val="400"/>
              </a:spcBef>
              <a:buClr>
                <a:schemeClr val="accent2"/>
              </a:buClr>
              <a:buSzPct val="90000"/>
              <a:buFontTx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192024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None/>
            </a:pPr>
            <a:r>
              <a:rPr lang="id-ID" sz="2000" dirty="0" smtClean="0"/>
              <a:t>PCBs merupakan kelompok kimia organik, yang didasarkan pada berbagai substitusi atom chlorin pada molekul biphenil.</a:t>
            </a:r>
          </a:p>
          <a:p>
            <a:pPr marL="0" indent="0">
              <a:buNone/>
            </a:pPr>
            <a:endParaRPr lang="id-ID" sz="2400" dirty="0"/>
          </a:p>
          <a:p>
            <a:pPr marL="0" indent="0">
              <a:buNone/>
            </a:pPr>
            <a:endParaRPr lang="id-ID" sz="2400" dirty="0" smtClean="0"/>
          </a:p>
          <a:p>
            <a:pPr marL="0" indent="0">
              <a:buNone/>
            </a:pPr>
            <a:endParaRPr lang="id-ID" sz="2400" dirty="0"/>
          </a:p>
          <a:p>
            <a:pPr marL="0" indent="0">
              <a:buNone/>
            </a:pPr>
            <a:endParaRPr lang="id-ID" sz="2400" dirty="0" smtClean="0"/>
          </a:p>
        </p:txBody>
      </p:sp>
      <p:graphicFrame>
        <p:nvGraphicFramePr>
          <p:cNvPr id="3" name="Group 1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8335552"/>
              </p:ext>
            </p:extLst>
          </p:nvPr>
        </p:nvGraphicFramePr>
        <p:xfrm>
          <a:off x="1139788" y="1124744"/>
          <a:ext cx="6864424" cy="5372899"/>
        </p:xfrm>
        <a:graphic>
          <a:graphicData uri="http://schemas.openxmlformats.org/drawingml/2006/table">
            <a:tbl>
              <a:tblPr/>
              <a:tblGrid>
                <a:gridCol w="2373598"/>
                <a:gridCol w="2239309"/>
                <a:gridCol w="2251517"/>
              </a:tblGrid>
              <a:tr h="7096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Senyawa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Nama Dagang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Penggunaan Utama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302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Polychlorinated biphenyls (PCBs)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Aroclor; Phemoclor; Kanechlor; Clopen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Clophen; Fenclor; Santotherm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Dielektris kapasitor; Transformer collant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Cairan hidroulik; plastik; cairan transfer panas</a:t>
                      </a:r>
                      <a:endParaRPr kumimoji="0" lang="sv-S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96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Polychlorinated triphenyls (PCT)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Aroclor; Kanechlor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Adhesives dan sealants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37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Polychlorinated naphthalenes (PCN)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Halowax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Capasitor dielectric, oil additive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96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Polybrominated biphenyls (PBB)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Firemaster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Penghambat</a:t>
                      </a: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GB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api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3511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435396" y="1772816"/>
            <a:ext cx="8352928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latin typeface="Arial" pitchFamily="34" charset="0"/>
                <a:cs typeface="Times New Roman" pitchFamily="18" charset="0"/>
              </a:rPr>
              <a:t>Kualitas</a:t>
            </a:r>
            <a:r>
              <a:rPr lang="en-US" sz="3600" b="1" dirty="0">
                <a:latin typeface="Arial" pitchFamily="34" charset="0"/>
                <a:cs typeface="Times New Roman" pitchFamily="18" charset="0"/>
              </a:rPr>
              <a:t> air </a:t>
            </a:r>
            <a:r>
              <a:rPr lang="en-US" sz="3600" dirty="0" err="1">
                <a:latin typeface="Arial" pitchFamily="34" charset="0"/>
                <a:cs typeface="Times New Roman" pitchFamily="18" charset="0"/>
              </a:rPr>
              <a:t>adalah</a:t>
            </a:r>
            <a:r>
              <a:rPr lang="en-US" sz="3600" dirty="0">
                <a:latin typeface="Arial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Arial" pitchFamily="34" charset="0"/>
                <a:cs typeface="Times New Roman" pitchFamily="18" charset="0"/>
              </a:rPr>
              <a:t>karakter</a:t>
            </a:r>
            <a:r>
              <a:rPr lang="en-US" sz="3600" dirty="0">
                <a:latin typeface="Arial" pitchFamily="34" charset="0"/>
                <a:cs typeface="Times New Roman" pitchFamily="18" charset="0"/>
              </a:rPr>
              <a:t> (</a:t>
            </a:r>
            <a:r>
              <a:rPr lang="en-US" sz="3600" dirty="0" err="1">
                <a:latin typeface="Arial" pitchFamily="34" charset="0"/>
                <a:cs typeface="Times New Roman" pitchFamily="18" charset="0"/>
              </a:rPr>
              <a:t>sifat</a:t>
            </a:r>
            <a:r>
              <a:rPr lang="en-US" sz="3600" dirty="0">
                <a:latin typeface="Arial" pitchFamily="34" charset="0"/>
                <a:cs typeface="Times New Roman" pitchFamily="18" charset="0"/>
              </a:rPr>
              <a:t>) air yang </a:t>
            </a:r>
            <a:r>
              <a:rPr lang="en-US" sz="3600" dirty="0" err="1">
                <a:latin typeface="Arial" pitchFamily="34" charset="0"/>
                <a:cs typeface="Times New Roman" pitchFamily="18" charset="0"/>
              </a:rPr>
              <a:t>digambarkan</a:t>
            </a:r>
            <a:r>
              <a:rPr lang="en-US" sz="3600" dirty="0">
                <a:latin typeface="Arial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Arial" pitchFamily="34" charset="0"/>
                <a:cs typeface="Times New Roman" pitchFamily="18" charset="0"/>
              </a:rPr>
              <a:t>oleh</a:t>
            </a:r>
            <a:r>
              <a:rPr lang="en-US" sz="3600" dirty="0">
                <a:latin typeface="Arial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Arial" pitchFamily="34" charset="0"/>
                <a:cs typeface="Times New Roman" pitchFamily="18" charset="0"/>
              </a:rPr>
              <a:t>nilai-nilai</a:t>
            </a:r>
            <a:r>
              <a:rPr lang="en-US" sz="3600" dirty="0">
                <a:latin typeface="Arial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Arial" pitchFamily="34" charset="0"/>
                <a:cs typeface="Times New Roman" pitchFamily="18" charset="0"/>
              </a:rPr>
              <a:t>dari</a:t>
            </a:r>
            <a:r>
              <a:rPr lang="en-US" sz="3600" dirty="0">
                <a:latin typeface="Arial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Arial" pitchFamily="34" charset="0"/>
                <a:cs typeface="Times New Roman" pitchFamily="18" charset="0"/>
              </a:rPr>
              <a:t>berbagai</a:t>
            </a:r>
            <a:r>
              <a:rPr lang="en-US" sz="3600" dirty="0">
                <a:latin typeface="Arial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Arial" pitchFamily="34" charset="0"/>
                <a:cs typeface="Times New Roman" pitchFamily="18" charset="0"/>
              </a:rPr>
              <a:t>macam</a:t>
            </a:r>
            <a:r>
              <a:rPr lang="en-US" sz="3600" dirty="0">
                <a:latin typeface="Arial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Arial" pitchFamily="34" charset="0"/>
                <a:cs typeface="Times New Roman" pitchFamily="18" charset="0"/>
              </a:rPr>
              <a:t>faktor</a:t>
            </a:r>
            <a:r>
              <a:rPr lang="en-US" sz="3600" dirty="0">
                <a:latin typeface="Arial" pitchFamily="34" charset="0"/>
                <a:cs typeface="Times New Roman" pitchFamily="18" charset="0"/>
              </a:rPr>
              <a:t> / </a:t>
            </a:r>
            <a:r>
              <a:rPr lang="en-US" sz="3600" dirty="0" err="1">
                <a:latin typeface="Arial" pitchFamily="34" charset="0"/>
                <a:cs typeface="Times New Roman" pitchFamily="18" charset="0"/>
              </a:rPr>
              <a:t>karakteristik</a:t>
            </a:r>
            <a:r>
              <a:rPr lang="en-US" sz="3600" dirty="0">
                <a:latin typeface="Arial" pitchFamily="34" charset="0"/>
                <a:cs typeface="Times New Roman" pitchFamily="18" charset="0"/>
              </a:rPr>
              <a:t> / </a:t>
            </a:r>
            <a:r>
              <a:rPr lang="en-US" sz="3600" dirty="0" err="1">
                <a:latin typeface="Arial" pitchFamily="34" charset="0"/>
                <a:cs typeface="Times New Roman" pitchFamily="18" charset="0"/>
              </a:rPr>
              <a:t>komponen</a:t>
            </a:r>
            <a:r>
              <a:rPr lang="en-US" sz="3600" dirty="0">
                <a:latin typeface="Arial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Arial" pitchFamily="34" charset="0"/>
                <a:cs typeface="Times New Roman" pitchFamily="18" charset="0"/>
              </a:rPr>
              <a:t>kualitas</a:t>
            </a:r>
            <a:r>
              <a:rPr lang="en-US" sz="3600" dirty="0">
                <a:latin typeface="Arial" pitchFamily="34" charset="0"/>
                <a:cs typeface="Times New Roman" pitchFamily="18" charset="0"/>
              </a:rPr>
              <a:t> air (yang </a:t>
            </a:r>
            <a:r>
              <a:rPr lang="en-US" sz="3600" dirty="0" err="1">
                <a:latin typeface="Arial" pitchFamily="34" charset="0"/>
                <a:cs typeface="Times New Roman" pitchFamily="18" charset="0"/>
              </a:rPr>
              <a:t>sering</a:t>
            </a:r>
            <a:r>
              <a:rPr lang="en-US" sz="3600" dirty="0">
                <a:latin typeface="Arial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Arial" pitchFamily="34" charset="0"/>
                <a:cs typeface="Times New Roman" pitchFamily="18" charset="0"/>
              </a:rPr>
              <a:t>disebut</a:t>
            </a:r>
            <a:r>
              <a:rPr lang="en-US" sz="3600" dirty="0">
                <a:latin typeface="Arial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Arial" pitchFamily="34" charset="0"/>
                <a:cs typeface="Times New Roman" pitchFamily="18" charset="0"/>
              </a:rPr>
              <a:t>sebagai</a:t>
            </a:r>
            <a:r>
              <a:rPr lang="en-US" sz="3600" dirty="0">
                <a:latin typeface="Arial" pitchFamily="34" charset="0"/>
                <a:cs typeface="Times New Roman" pitchFamily="18" charset="0"/>
              </a:rPr>
              <a:t> </a:t>
            </a:r>
            <a:r>
              <a:rPr lang="en-US" sz="3600" u="sng" dirty="0">
                <a:latin typeface="Arial" pitchFamily="34" charset="0"/>
                <a:cs typeface="Times New Roman" pitchFamily="18" charset="0"/>
              </a:rPr>
              <a:t>parameter</a:t>
            </a:r>
            <a:r>
              <a:rPr lang="en-US" sz="3600" dirty="0">
                <a:latin typeface="Arial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Arial" pitchFamily="34" charset="0"/>
                <a:cs typeface="Times New Roman" pitchFamily="18" charset="0"/>
              </a:rPr>
              <a:t>kualitas</a:t>
            </a:r>
            <a:r>
              <a:rPr lang="en-US" sz="3600" dirty="0">
                <a:latin typeface="Arial" pitchFamily="34" charset="0"/>
                <a:cs typeface="Times New Roman" pitchFamily="18" charset="0"/>
              </a:rPr>
              <a:t> air</a:t>
            </a:r>
            <a:r>
              <a:rPr lang="en-US" sz="3600" dirty="0" smtClean="0">
                <a:latin typeface="Arial" pitchFamily="34" charset="0"/>
                <a:cs typeface="Times New Roman" pitchFamily="18" charset="0"/>
              </a:rPr>
              <a:t>)</a:t>
            </a:r>
            <a:r>
              <a:rPr lang="id-ID" sz="3600" dirty="0" smtClean="0">
                <a:latin typeface="Arial" pitchFamily="34" charset="0"/>
                <a:cs typeface="Times New Roman" pitchFamily="18" charset="0"/>
              </a:rPr>
              <a:t>. </a:t>
            </a:r>
            <a:endParaRPr lang="en-GB" sz="3600" dirty="0">
              <a:latin typeface="Arial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68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444" y="2441367"/>
            <a:ext cx="8229600" cy="2430835"/>
          </a:xfrm>
        </p:spPr>
        <p:txBody>
          <a:bodyPr>
            <a:normAutofit/>
          </a:bodyPr>
          <a:lstStyle/>
          <a:p>
            <a:r>
              <a:rPr lang="id-ID" dirty="0" smtClean="0"/>
              <a:t>Pupuk Nitrogen dan Fosfor di bidang pertanian dapat membantu produksi tanaman pangan, dilain pihak Nitrogen  dan fosfor dapat mencemari perairan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/>
          </a:bodyPr>
          <a:lstStyle/>
          <a:p>
            <a:r>
              <a:rPr lang="id-ID" sz="4000" dirty="0">
                <a:solidFill>
                  <a:srgbClr val="00B0F0"/>
                </a:solidFill>
              </a:rPr>
              <a:t>4</a:t>
            </a:r>
            <a:r>
              <a:rPr lang="id-ID" sz="4000" dirty="0" smtClean="0">
                <a:solidFill>
                  <a:srgbClr val="00B0F0"/>
                </a:solidFill>
              </a:rPr>
              <a:t>. Nutrien tumbuhan</a:t>
            </a:r>
            <a:endParaRPr lang="id-ID" sz="40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2606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43002" y="260648"/>
            <a:ext cx="8229600" cy="5904656"/>
          </a:xfrm>
          <a:prstGeom prst="rect">
            <a:avLst/>
          </a:prstGeom>
        </p:spPr>
        <p:txBody>
          <a:bodyPr/>
          <a:lstStyle>
            <a:lvl1pPr marL="292100" indent="-292100" algn="l" rtl="0" eaLnBrk="1" latinLnBrk="0" hangingPunct="1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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rtl="0" eaLnBrk="1" latinLnBrk="0" hangingPunct="1">
              <a:spcBef>
                <a:spcPts val="400"/>
              </a:spcBef>
              <a:buClr>
                <a:schemeClr val="accent2"/>
              </a:buClr>
              <a:buSzPct val="90000"/>
              <a:buFontTx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192024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id-ID" dirty="0" smtClean="0"/>
              <a:t>Kandungan nitrat yang tinggi dalam air minum dapat menyebabkan gangguan peredaran darah pada bayi. “Gejala bayi biru” (</a:t>
            </a:r>
            <a:r>
              <a:rPr lang="id-ID" i="1" dirty="0" smtClean="0"/>
              <a:t>blue baby syndrom</a:t>
            </a:r>
            <a:r>
              <a:rPr lang="id-ID" dirty="0" smtClean="0"/>
              <a:t>), 25 mg/L</a:t>
            </a:r>
          </a:p>
          <a:p>
            <a:pPr marL="0" indent="0">
              <a:buNone/>
            </a:pPr>
            <a:endParaRPr lang="id-ID" dirty="0" smtClean="0"/>
          </a:p>
          <a:p>
            <a:r>
              <a:rPr lang="id-ID" dirty="0" smtClean="0"/>
              <a:t>Nitrit dapat mengakibatkan kanker pada lambung dan saluran pernapasan pada orang dewasa. (Studi kasus: Cina 1980)</a:t>
            </a:r>
          </a:p>
          <a:p>
            <a:pPr marL="0" indent="0">
              <a:buNone/>
            </a:pPr>
            <a:endParaRPr lang="id-ID" dirty="0" smtClean="0"/>
          </a:p>
          <a:p>
            <a:r>
              <a:rPr lang="id-ID" dirty="0" smtClean="0"/>
              <a:t>N dan P yang terbilas dan masuk ke perairan dapat mengakibatkan eutrofikasi, </a:t>
            </a:r>
            <a:r>
              <a:rPr lang="id-ID" i="1" dirty="0" smtClean="0"/>
              <a:t>Blooming</a:t>
            </a:r>
            <a:r>
              <a:rPr lang="id-ID" dirty="0" smtClean="0"/>
              <a:t> tumbuhan air dan alga</a:t>
            </a:r>
          </a:p>
          <a:p>
            <a:pPr marL="258763" indent="0">
              <a:buNone/>
            </a:pPr>
            <a:endParaRPr lang="id-ID" dirty="0" smtClean="0"/>
          </a:p>
        </p:txBody>
      </p:sp>
    </p:spTree>
    <p:extLst>
      <p:ext uri="{BB962C8B-B14F-4D97-AF65-F5344CB8AC3E}">
        <p14:creationId xmlns:p14="http://schemas.microsoft.com/office/powerpoint/2010/main" val="2176835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Asam (Senyawa-senyawa sulfur dan nitrogen dari batubara)</a:t>
            </a:r>
          </a:p>
          <a:p>
            <a:r>
              <a:rPr lang="id-ID" dirty="0" smtClean="0"/>
              <a:t>Garam (Irigasi, tambang, limbah industri)</a:t>
            </a:r>
          </a:p>
          <a:p>
            <a:r>
              <a:rPr lang="id-ID" dirty="0" smtClean="0"/>
              <a:t>Logam beracun (Hg, Pb, Cd, Se, As)</a:t>
            </a:r>
            <a:endParaRPr lang="id-ID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/>
          </a:bodyPr>
          <a:lstStyle/>
          <a:p>
            <a:r>
              <a:rPr lang="id-ID" sz="4000" dirty="0" smtClean="0">
                <a:solidFill>
                  <a:srgbClr val="00B0F0"/>
                </a:solidFill>
              </a:rPr>
              <a:t>5. Senyawa anorganik dan mineral</a:t>
            </a:r>
            <a:endParaRPr lang="id-ID" sz="40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9347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347119"/>
            <a:ext cx="81186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Minamata adalah nama sebuah kota </a:t>
            </a:r>
            <a:r>
              <a:rPr lang="it-IT" dirty="0" smtClean="0"/>
              <a:t>di</a:t>
            </a:r>
            <a:r>
              <a:rPr lang="id-ID" dirty="0" smtClean="0"/>
              <a:t> pantai </a:t>
            </a:r>
            <a:r>
              <a:rPr lang="id-ID" dirty="0"/>
              <a:t>sebelah barat pulau Kyushu di</a:t>
            </a:r>
          </a:p>
          <a:p>
            <a:r>
              <a:rPr lang="id-ID" dirty="0"/>
              <a:t>Jepang. Tahun 1956 terjadi </a:t>
            </a:r>
            <a:r>
              <a:rPr lang="id-ID" dirty="0" smtClean="0"/>
              <a:t>musibah pencemaran </a:t>
            </a:r>
            <a:r>
              <a:rPr lang="id-ID" b="1" dirty="0"/>
              <a:t>merkuri </a:t>
            </a:r>
            <a:r>
              <a:rPr lang="id-ID" dirty="0"/>
              <a:t>paling </a:t>
            </a:r>
            <a:r>
              <a:rPr lang="id-ID" dirty="0" smtClean="0"/>
              <a:t>mengerikan di </a:t>
            </a:r>
            <a:r>
              <a:rPr lang="it-IT" dirty="0" smtClean="0"/>
              <a:t>seluruh </a:t>
            </a:r>
            <a:r>
              <a:rPr lang="it-IT" dirty="0"/>
              <a:t>dunia yang terjadi di Minamata</a:t>
            </a:r>
            <a:r>
              <a:rPr lang="it-IT" dirty="0" smtClean="0"/>
              <a:t>.</a:t>
            </a:r>
            <a:r>
              <a:rPr lang="id-ID" dirty="0" smtClean="0"/>
              <a:t> “</a:t>
            </a:r>
            <a:r>
              <a:rPr lang="id-ID" dirty="0"/>
              <a:t>MINAMATA DISEASE”</a:t>
            </a:r>
            <a:endParaRPr lang="id-ID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03" t="11536" r="4683"/>
          <a:stretch/>
        </p:blipFill>
        <p:spPr bwMode="auto">
          <a:xfrm>
            <a:off x="2393657" y="1733334"/>
            <a:ext cx="4513006" cy="2910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11560" y="5013176"/>
            <a:ext cx="8077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d-ID" dirty="0"/>
              <a:t>Pasien menderita Kejang-kejang, tidak bisa bicara dengan jelas, berjalan dengan terhuyung-huyung, lumpuh, koordinasi gerakan terganggu dan gangguan fungsi kerja system syaraf lainnya.</a:t>
            </a:r>
          </a:p>
        </p:txBody>
      </p:sp>
    </p:spTree>
    <p:extLst>
      <p:ext uri="{BB962C8B-B14F-4D97-AF65-F5344CB8AC3E}">
        <p14:creationId xmlns:p14="http://schemas.microsoft.com/office/powerpoint/2010/main" val="22546958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332656"/>
            <a:ext cx="432048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000" dirty="0"/>
              <a:t>Chisso memproduksi Asam asetat (Acetic acid), Vinyl Chloryde dan plasticizers. Dalam memproduksi asam asetat, Chisso menggunakan Methyl-mercury sebagai catalyst untuk membuat Acetaldehyde, Acetaldehyde inilah yang nantinya akan diubah menjadi asam asetat. Dengan sistem pengolahan limbah yang sangat buruk, Chisso membuang sampah Methyl-mercury ke teluk Minamata, hal inilah yang menjadi cikal bakal tragedy Minamata</a:t>
            </a:r>
            <a:endParaRPr lang="id-ID" sz="2000" dirty="0"/>
          </a:p>
        </p:txBody>
      </p:sp>
      <p:pic>
        <p:nvPicPr>
          <p:cNvPr id="3" name="Picture 2" descr="http://3.bp.blogspot.com/-psOZdVotiwU/VYViSL6ZrUI/AAAAAAAADVY/5zlWlug4g2M/s400/minama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628258"/>
            <a:ext cx="33528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733015" y="5229200"/>
            <a:ext cx="74888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000" dirty="0"/>
              <a:t>Penduduk yang </a:t>
            </a:r>
            <a:r>
              <a:rPr lang="id-ID" sz="2000" dirty="0" smtClean="0"/>
              <a:t>selamat dari </a:t>
            </a:r>
            <a:r>
              <a:rPr lang="id-ID" sz="2000" dirty="0"/>
              <a:t>kematian </a:t>
            </a:r>
            <a:r>
              <a:rPr lang="id-ID" sz="2000" dirty="0" smtClean="0"/>
              <a:t>akibat penyakit </a:t>
            </a:r>
            <a:r>
              <a:rPr lang="id-ID" sz="2000" dirty="0"/>
              <a:t>ini, </a:t>
            </a:r>
            <a:r>
              <a:rPr lang="id-ID" sz="2000" dirty="0" smtClean="0"/>
              <a:t>mengalami kerusakan neurologis parah </a:t>
            </a:r>
            <a:r>
              <a:rPr lang="id-ID" sz="2000" dirty="0"/>
              <a:t>dan </a:t>
            </a:r>
            <a:r>
              <a:rPr lang="id-ID" sz="2000" dirty="0" smtClean="0"/>
              <a:t>mengakibatkan kelainan </a:t>
            </a:r>
            <a:r>
              <a:rPr lang="id-ID" sz="2000" dirty="0"/>
              <a:t>bentuk pada bayi.</a:t>
            </a:r>
            <a:endParaRPr lang="id-ID" sz="2000" dirty="0"/>
          </a:p>
        </p:txBody>
      </p:sp>
    </p:spTree>
    <p:extLst>
      <p:ext uri="{BB962C8B-B14F-4D97-AF65-F5344CB8AC3E}">
        <p14:creationId xmlns:p14="http://schemas.microsoft.com/office/powerpoint/2010/main" val="12763898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6"/>
            <a:ext cx="8229600" cy="5023123"/>
          </a:xfrm>
        </p:spPr>
        <p:txBody>
          <a:bodyPr/>
          <a:lstStyle/>
          <a:p>
            <a:r>
              <a:rPr lang="id-ID" dirty="0" smtClean="0"/>
              <a:t>Pemenuhan badan air oleh partikel-partikel tanah, umumnya pasir dan kerikil</a:t>
            </a:r>
          </a:p>
          <a:p>
            <a:r>
              <a:rPr lang="id-ID" dirty="0" smtClean="0"/>
              <a:t>Peningkatan partikel tersuspensi dalam badan air diakibatkan adanya erosi alami dari pinggir sungai, erosi yang berasal dari tanah pertanian, kehutanan, konstruksi, dan pertambangan.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/>
          </a:bodyPr>
          <a:lstStyle/>
          <a:p>
            <a:r>
              <a:rPr lang="id-ID" sz="4000" dirty="0" smtClean="0">
                <a:solidFill>
                  <a:srgbClr val="00B0F0"/>
                </a:solidFill>
              </a:rPr>
              <a:t>5. Sedimen</a:t>
            </a:r>
            <a:endParaRPr lang="id-ID" sz="40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6114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99" t="37501" r="46633" b="11718"/>
          <a:stretch/>
        </p:blipFill>
        <p:spPr bwMode="auto">
          <a:xfrm>
            <a:off x="1187624" y="314372"/>
            <a:ext cx="6572961" cy="6282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46315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7431" y="980728"/>
            <a:ext cx="882047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3200" dirty="0"/>
              <a:t>Pengaruh sedimentasi:</a:t>
            </a:r>
          </a:p>
          <a:p>
            <a:r>
              <a:rPr lang="id-ID" sz="3200" dirty="0"/>
              <a:t>	- Hilangnya tempat bersembunyi 	  	   </a:t>
            </a:r>
            <a:r>
              <a:rPr lang="id-ID" sz="3200" dirty="0" smtClean="0"/>
              <a:t>	   ikan-ikan </a:t>
            </a:r>
            <a:r>
              <a:rPr lang="id-ID" sz="3200" dirty="0"/>
              <a:t>kecil</a:t>
            </a:r>
          </a:p>
          <a:p>
            <a:r>
              <a:rPr lang="id-ID" sz="3200" dirty="0"/>
              <a:t>	- Organisme-organisme air yang 		   </a:t>
            </a:r>
            <a:r>
              <a:rPr lang="id-ID" sz="3200" dirty="0" smtClean="0"/>
              <a:t>	   melekat </a:t>
            </a:r>
            <a:r>
              <a:rPr lang="id-ID" sz="3200" dirty="0"/>
              <a:t>terlepas dari substrat</a:t>
            </a:r>
          </a:p>
          <a:p>
            <a:r>
              <a:rPr lang="id-ID" sz="3200" dirty="0"/>
              <a:t>	- Berkurangnya cahaya masuk</a:t>
            </a:r>
          </a:p>
          <a:p>
            <a:r>
              <a:rPr lang="id-ID" sz="3200" dirty="0"/>
              <a:t>	- Kondisi </a:t>
            </a:r>
            <a:r>
              <a:rPr lang="id-ID" sz="3200" dirty="0" smtClean="0"/>
              <a:t>anaerobik</a:t>
            </a:r>
          </a:p>
          <a:p>
            <a:r>
              <a:rPr lang="id-ID" sz="3200" dirty="0"/>
              <a:t>	</a:t>
            </a:r>
            <a:r>
              <a:rPr lang="id-ID" sz="3200" dirty="0" smtClean="0"/>
              <a:t>- Insang ikan dan kerang tertutup oleh 	  	   sedimen</a:t>
            </a:r>
          </a:p>
          <a:p>
            <a:r>
              <a:rPr lang="id-ID" sz="3200" dirty="0"/>
              <a:t>	</a:t>
            </a:r>
            <a:r>
              <a:rPr lang="id-ID" sz="3200" dirty="0" smtClean="0"/>
              <a:t>- Akumulasi bahan beracun seperti 	   	   pestisida dan senyawa logam</a:t>
            </a:r>
            <a:endParaRPr lang="id-ID" sz="3200" dirty="0"/>
          </a:p>
        </p:txBody>
      </p:sp>
    </p:spTree>
    <p:extLst>
      <p:ext uri="{BB962C8B-B14F-4D97-AF65-F5344CB8AC3E}">
        <p14:creationId xmlns:p14="http://schemas.microsoft.com/office/powerpoint/2010/main" val="34522883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509120"/>
            <a:ext cx="8229600" cy="2023437"/>
          </a:xfrm>
        </p:spPr>
        <p:txBody>
          <a:bodyPr>
            <a:normAutofit lnSpcReduction="10000"/>
          </a:bodyPr>
          <a:lstStyle/>
          <a:p>
            <a:r>
              <a:rPr lang="id-ID" dirty="0"/>
              <a:t>Radioaktif berhubungan dengan pemancaran partikel dari </a:t>
            </a:r>
            <a:r>
              <a:rPr lang="id-ID" dirty="0" smtClean="0"/>
              <a:t>sebuah inti atom. Unsur </a:t>
            </a:r>
            <a:r>
              <a:rPr lang="id-ID" dirty="0"/>
              <a:t>radioaktif adalah unsur yang mempunyai nomor atom di atas 83</a:t>
            </a:r>
            <a:r>
              <a:rPr lang="id-ID" dirty="0" smtClean="0"/>
              <a:t>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/>
          </a:bodyPr>
          <a:lstStyle/>
          <a:p>
            <a:r>
              <a:rPr lang="id-ID" sz="4000" dirty="0">
                <a:solidFill>
                  <a:srgbClr val="00B0F0"/>
                </a:solidFill>
              </a:rPr>
              <a:t>6</a:t>
            </a:r>
            <a:r>
              <a:rPr lang="id-ID" sz="4000" dirty="0" smtClean="0">
                <a:solidFill>
                  <a:srgbClr val="00B0F0"/>
                </a:solidFill>
              </a:rPr>
              <a:t>. Pencemaran radioaktif</a:t>
            </a:r>
            <a:endParaRPr lang="id-ID" sz="4000" dirty="0">
              <a:solidFill>
                <a:srgbClr val="00B0F0"/>
              </a:solidFill>
            </a:endParaRPr>
          </a:p>
        </p:txBody>
      </p:sp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556792"/>
            <a:ext cx="3354561" cy="2795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56368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57200" y="597366"/>
            <a:ext cx="8435280" cy="5711953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92100" indent="-292100" algn="l" rtl="0" eaLnBrk="1" latinLnBrk="0" hangingPunct="1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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rtl="0" eaLnBrk="1" latinLnBrk="0" hangingPunct="1">
              <a:spcBef>
                <a:spcPts val="400"/>
              </a:spcBef>
              <a:buClr>
                <a:schemeClr val="accent2"/>
              </a:buClr>
              <a:buSzPct val="90000"/>
              <a:buFontTx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192024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id-ID" dirty="0" smtClean="0"/>
              <a:t>Radioaktif yang terlarut dalam air akan dapat mengalami “amplifikasi biologi” (kadarnya berlipat) dalam sistem rantai pakan. </a:t>
            </a:r>
          </a:p>
          <a:p>
            <a:r>
              <a:rPr lang="id-ID" dirty="0" smtClean="0"/>
              <a:t>Radiasi yang terionisasi dari suatu isotop dapat menyebabkan mutasi DNA pada makhluk hidup sehingga mengakibatkan gangguan reproduksi, kanker, dan kerusakan genetik.</a:t>
            </a:r>
          </a:p>
          <a:p>
            <a:r>
              <a:rPr lang="id-ID" dirty="0"/>
              <a:t>Pada kadar radiokatif tinggi, pengaruh terhadap makhluk hidup bersifat akut dengan cara mengganggu proses pembelahan sel dan rusaknya kromosom. </a:t>
            </a:r>
          </a:p>
        </p:txBody>
      </p:sp>
    </p:spTree>
    <p:extLst>
      <p:ext uri="{BB962C8B-B14F-4D97-AF65-F5344CB8AC3E}">
        <p14:creationId xmlns:p14="http://schemas.microsoft.com/office/powerpoint/2010/main" val="3459784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015224"/>
          </a:xfrm>
        </p:spPr>
        <p:txBody>
          <a:bodyPr/>
          <a:lstStyle/>
          <a:p>
            <a:r>
              <a:rPr lang="id-ID" dirty="0" smtClean="0"/>
              <a:t>Pencemaran Air?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28800"/>
            <a:ext cx="8435280" cy="4896544"/>
          </a:xfrm>
        </p:spPr>
        <p:txBody>
          <a:bodyPr>
            <a:normAutofit fontScale="85000" lnSpcReduction="20000"/>
          </a:bodyPr>
          <a:lstStyle/>
          <a:p>
            <a:r>
              <a:rPr lang="id-ID" b="1" dirty="0" smtClean="0"/>
              <a:t>Menurut Permen LH No.1 thn. 2010:</a:t>
            </a:r>
            <a:r>
              <a:rPr lang="id-ID" dirty="0" smtClean="0"/>
              <a:t> </a:t>
            </a:r>
          </a:p>
          <a:p>
            <a:pPr marL="265113" indent="0">
              <a:buNone/>
            </a:pPr>
            <a:r>
              <a:rPr lang="id-ID" dirty="0" smtClean="0"/>
              <a:t>masuk </a:t>
            </a:r>
            <a:r>
              <a:rPr lang="id-ID" dirty="0"/>
              <a:t>atau dimasukkannya </a:t>
            </a:r>
            <a:r>
              <a:rPr lang="id-ID" dirty="0" smtClean="0"/>
              <a:t>makhluk hidup</a:t>
            </a:r>
            <a:r>
              <a:rPr lang="id-ID" dirty="0"/>
              <a:t>, zat, energi, dan/atau komponen lain ke dalam air </a:t>
            </a:r>
            <a:r>
              <a:rPr lang="id-ID" dirty="0" smtClean="0"/>
              <a:t>oleh kegiatan </a:t>
            </a:r>
            <a:r>
              <a:rPr lang="id-ID" dirty="0"/>
              <a:t>manusia sehingga melampaui baku mutu air limbah </a:t>
            </a:r>
            <a:r>
              <a:rPr lang="id-ID" dirty="0" smtClean="0"/>
              <a:t>yang telah </a:t>
            </a:r>
            <a:r>
              <a:rPr lang="id-ID" dirty="0"/>
              <a:t>ditetapkan</a:t>
            </a:r>
            <a:r>
              <a:rPr lang="id-ID" dirty="0" smtClean="0"/>
              <a:t>.</a:t>
            </a:r>
          </a:p>
          <a:p>
            <a:pPr marL="0" indent="0">
              <a:buNone/>
            </a:pPr>
            <a:endParaRPr lang="id-ID" dirty="0" smtClean="0"/>
          </a:p>
          <a:p>
            <a:r>
              <a:rPr lang="id-ID" b="1" dirty="0" smtClean="0"/>
              <a:t>Menurut PP No. 82 thn. 2001: </a:t>
            </a:r>
          </a:p>
          <a:p>
            <a:pPr marL="265113" indent="0">
              <a:buNone/>
            </a:pPr>
            <a:r>
              <a:rPr lang="id-ID" dirty="0" smtClean="0"/>
              <a:t>masuknya atau dimasukkannya makhluk </a:t>
            </a:r>
            <a:r>
              <a:rPr lang="nl-NL" dirty="0" smtClean="0"/>
              <a:t>hidup</a:t>
            </a:r>
            <a:r>
              <a:rPr lang="nl-NL" dirty="0"/>
              <a:t>, zat, energi dan </a:t>
            </a:r>
            <a:r>
              <a:rPr lang="nl-NL" dirty="0" smtClean="0"/>
              <a:t>atau</a:t>
            </a:r>
            <a:r>
              <a:rPr lang="id-ID" dirty="0" smtClean="0"/>
              <a:t> </a:t>
            </a:r>
            <a:r>
              <a:rPr lang="fi-FI" dirty="0" smtClean="0"/>
              <a:t>komponen </a:t>
            </a:r>
            <a:r>
              <a:rPr lang="fi-FI" dirty="0"/>
              <a:t>lain ke dalam </a:t>
            </a:r>
            <a:r>
              <a:rPr lang="fi-FI" dirty="0" smtClean="0"/>
              <a:t>air</a:t>
            </a:r>
            <a:r>
              <a:rPr lang="id-ID" dirty="0" smtClean="0"/>
              <a:t> oleh </a:t>
            </a:r>
            <a:r>
              <a:rPr lang="id-ID" dirty="0"/>
              <a:t>kegiatan manusia</a:t>
            </a:r>
            <a:r>
              <a:rPr lang="id-ID" dirty="0" smtClean="0"/>
              <a:t>, sehingga </a:t>
            </a:r>
            <a:r>
              <a:rPr lang="id-ID" dirty="0"/>
              <a:t>kualitas air </a:t>
            </a:r>
            <a:r>
              <a:rPr lang="id-ID" dirty="0" smtClean="0"/>
              <a:t>turun sampai </a:t>
            </a:r>
            <a:r>
              <a:rPr lang="id-ID" dirty="0"/>
              <a:t>ke tingkat </a:t>
            </a:r>
            <a:r>
              <a:rPr lang="id-ID" dirty="0" smtClean="0"/>
              <a:t>tertentu yang </a:t>
            </a:r>
            <a:r>
              <a:rPr lang="id-ID" dirty="0"/>
              <a:t>menyebabkan air </a:t>
            </a:r>
            <a:r>
              <a:rPr lang="id-ID" dirty="0" smtClean="0"/>
              <a:t>tidak dapat </a:t>
            </a:r>
            <a:r>
              <a:rPr lang="id-ID" dirty="0"/>
              <a:t>berfungsi </a:t>
            </a:r>
            <a:r>
              <a:rPr lang="id-ID" dirty="0" smtClean="0"/>
              <a:t>sesuai dengan peruntukaanya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24357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57200" y="597367"/>
            <a:ext cx="8435280" cy="4526280"/>
          </a:xfrm>
          <a:prstGeom prst="rect">
            <a:avLst/>
          </a:prstGeom>
        </p:spPr>
        <p:txBody>
          <a:bodyPr>
            <a:normAutofit/>
          </a:bodyPr>
          <a:lstStyle>
            <a:lvl1pPr marL="292100" indent="-292100" algn="l" rtl="0" eaLnBrk="1" latinLnBrk="0" hangingPunct="1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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rtl="0" eaLnBrk="1" latinLnBrk="0" hangingPunct="1">
              <a:spcBef>
                <a:spcPts val="400"/>
              </a:spcBef>
              <a:buClr>
                <a:schemeClr val="accent2"/>
              </a:buClr>
              <a:buSzPct val="90000"/>
              <a:buFontTx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192024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id-ID" dirty="0" smtClean="0"/>
              <a:t>Sumber pencemaran radioaktif</a:t>
            </a:r>
            <a:endParaRPr lang="id-ID" dirty="0"/>
          </a:p>
        </p:txBody>
      </p:sp>
      <p:pic>
        <p:nvPicPr>
          <p:cNvPr id="4" name="Picture 3" descr="radare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378" y="1295207"/>
            <a:ext cx="1742027" cy="2186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Image result for penambangan nukli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23" y="1268760"/>
            <a:ext cx="4372868" cy="2186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Image result for bom ato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27" y="3743592"/>
            <a:ext cx="4402364" cy="2610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Related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743592"/>
            <a:ext cx="3296624" cy="2610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57657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/>
          </a:bodyPr>
          <a:lstStyle/>
          <a:p>
            <a:r>
              <a:rPr lang="id-ID" sz="4000" dirty="0" smtClean="0">
                <a:solidFill>
                  <a:srgbClr val="00B0F0"/>
                </a:solidFill>
              </a:rPr>
              <a:t>7. Pencemaran panas</a:t>
            </a:r>
            <a:endParaRPr lang="id-ID" sz="4000" dirty="0">
              <a:solidFill>
                <a:srgbClr val="00B0F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Terjadi akibat s</a:t>
            </a:r>
            <a:r>
              <a:rPr lang="en-US" dirty="0" err="1" smtClean="0"/>
              <a:t>emakin</a:t>
            </a:r>
            <a:r>
              <a:rPr lang="en-US" dirty="0" smtClean="0"/>
              <a:t> </a:t>
            </a:r>
            <a:r>
              <a:rPr lang="en-US" dirty="0" err="1"/>
              <a:t>meningkatnya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Industri</a:t>
            </a:r>
            <a:r>
              <a:rPr lang="en-US" dirty="0"/>
              <a:t> yang </a:t>
            </a:r>
            <a:r>
              <a:rPr lang="en-US" dirty="0" err="1"/>
              <a:t>menggunakan</a:t>
            </a:r>
            <a:r>
              <a:rPr lang="en-US" dirty="0"/>
              <a:t> air </a:t>
            </a:r>
            <a:r>
              <a:rPr lang="en-US" dirty="0" err="1"/>
              <a:t>pendingin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membuang</a:t>
            </a:r>
            <a:r>
              <a:rPr lang="en-US" dirty="0"/>
              <a:t> air </a:t>
            </a:r>
            <a:r>
              <a:rPr lang="en-US" dirty="0" err="1"/>
              <a:t>panas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 smtClean="0"/>
              <a:t>perairan</a:t>
            </a:r>
            <a:r>
              <a:rPr lang="id-ID" dirty="0" smtClean="0"/>
              <a:t> </a:t>
            </a:r>
          </a:p>
          <a:p>
            <a:r>
              <a:rPr lang="en-US" dirty="0" smtClean="0"/>
              <a:t>Air </a:t>
            </a:r>
            <a:r>
              <a:rPr lang="en-US" dirty="0" err="1"/>
              <a:t>panas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menyebabkan</a:t>
            </a:r>
            <a:r>
              <a:rPr lang="en-US" dirty="0"/>
              <a:t> </a:t>
            </a:r>
            <a:r>
              <a:rPr lang="en-US" dirty="0" err="1"/>
              <a:t>terjadinya</a:t>
            </a:r>
            <a:r>
              <a:rPr lang="en-US" dirty="0"/>
              <a:t> </a:t>
            </a:r>
            <a:r>
              <a:rPr lang="en-US" dirty="0" err="1"/>
              <a:t>perubahan</a:t>
            </a:r>
            <a:r>
              <a:rPr lang="en-US" dirty="0"/>
              <a:t> </a:t>
            </a:r>
            <a:r>
              <a:rPr lang="en-US" dirty="0" err="1"/>
              <a:t>lingkungan</a:t>
            </a:r>
            <a:r>
              <a:rPr lang="en-US" dirty="0"/>
              <a:t> yang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mengubah</a:t>
            </a:r>
            <a:r>
              <a:rPr lang="en-US" dirty="0"/>
              <a:t> </a:t>
            </a:r>
            <a:r>
              <a:rPr lang="en-US" dirty="0" err="1"/>
              <a:t>ekosistem</a:t>
            </a:r>
            <a:r>
              <a:rPr lang="en-US" dirty="0"/>
              <a:t> </a:t>
            </a:r>
            <a:r>
              <a:rPr lang="en-US" dirty="0" err="1"/>
              <a:t>perairan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6368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457200" y="558964"/>
            <a:ext cx="8229600" cy="4526280"/>
          </a:xfrm>
          <a:prstGeom prst="rect">
            <a:avLst/>
          </a:prstGeom>
        </p:spPr>
        <p:txBody>
          <a:bodyPr/>
          <a:lstStyle>
            <a:lvl1pPr marL="292100" indent="-292100" algn="l" rtl="0" eaLnBrk="1" latinLnBrk="0" hangingPunct="1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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rtl="0" eaLnBrk="1" latinLnBrk="0" hangingPunct="1">
              <a:spcBef>
                <a:spcPts val="400"/>
              </a:spcBef>
              <a:buClr>
                <a:schemeClr val="accent2"/>
              </a:buClr>
              <a:buSzPct val="90000"/>
              <a:buFontTx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192024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None/>
            </a:pPr>
            <a:r>
              <a:rPr lang="id-ID" dirty="0" smtClean="0"/>
              <a:t>Sumber pencemaran panas:</a:t>
            </a:r>
          </a:p>
          <a:p>
            <a:pPr>
              <a:lnSpc>
                <a:spcPct val="175000"/>
              </a:lnSpc>
            </a:pPr>
            <a:r>
              <a:rPr lang="en-US" dirty="0" err="1"/>
              <a:t>Buangan</a:t>
            </a:r>
            <a:r>
              <a:rPr lang="en-US" dirty="0"/>
              <a:t> air </a:t>
            </a:r>
            <a:r>
              <a:rPr lang="en-US" dirty="0" err="1"/>
              <a:t>pendingin</a:t>
            </a:r>
            <a:r>
              <a:rPr lang="en-US" dirty="0"/>
              <a:t> (cooling water)</a:t>
            </a:r>
          </a:p>
          <a:p>
            <a:pPr>
              <a:lnSpc>
                <a:spcPct val="175000"/>
              </a:lnSpc>
            </a:pPr>
            <a:r>
              <a:rPr lang="en-US" dirty="0" err="1"/>
              <a:t>Pembangkit</a:t>
            </a:r>
            <a:r>
              <a:rPr lang="en-US" dirty="0"/>
              <a:t> </a:t>
            </a:r>
            <a:r>
              <a:rPr lang="en-US" dirty="0" err="1"/>
              <a:t>listrik</a:t>
            </a:r>
            <a:endParaRPr lang="en-US" dirty="0"/>
          </a:p>
          <a:p>
            <a:pPr>
              <a:spcBef>
                <a:spcPct val="75000"/>
              </a:spcBef>
            </a:pPr>
            <a:r>
              <a:rPr lang="en-US" dirty="0" err="1"/>
              <a:t>Buangan</a:t>
            </a:r>
            <a:r>
              <a:rPr lang="en-US" dirty="0"/>
              <a:t> air </a:t>
            </a:r>
            <a:r>
              <a:rPr lang="en-US" dirty="0" err="1"/>
              <a:t>terproduksi</a:t>
            </a:r>
            <a:r>
              <a:rPr lang="en-US" dirty="0"/>
              <a:t>  (produce water) – </a:t>
            </a:r>
            <a:r>
              <a:rPr lang="en-US" dirty="0" err="1"/>
              <a:t>penambangan</a:t>
            </a:r>
            <a:r>
              <a:rPr lang="en-US" dirty="0"/>
              <a:t> </a:t>
            </a:r>
            <a:r>
              <a:rPr lang="en-US" dirty="0" err="1"/>
              <a:t>minyak</a:t>
            </a:r>
            <a:endParaRPr lang="en-US" dirty="0"/>
          </a:p>
          <a:p>
            <a:pPr marL="0" indent="0">
              <a:buNone/>
            </a:pPr>
            <a:endParaRPr lang="id-ID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23528" y="4633912"/>
            <a:ext cx="871296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24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Peningkatan</a:t>
            </a: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temperatur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bisa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mencapai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15 </a:t>
            </a:r>
            <a:r>
              <a:rPr lang="en-US" sz="2400" baseline="30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o</a:t>
            </a:r>
            <a:r>
              <a:rPr 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C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di </a:t>
            </a:r>
            <a:r>
              <a:rPr 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atas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normal</a:t>
            </a:r>
            <a:endParaRPr lang="en-GB" sz="2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516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457200" y="558964"/>
            <a:ext cx="8229600" cy="6299036"/>
          </a:xfrm>
          <a:prstGeom prst="rect">
            <a:avLst/>
          </a:prstGeom>
        </p:spPr>
        <p:txBody>
          <a:bodyPr/>
          <a:lstStyle>
            <a:lvl1pPr marL="292100" indent="-292100" algn="l" rtl="0" eaLnBrk="1" latinLnBrk="0" hangingPunct="1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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rtl="0" eaLnBrk="1" latinLnBrk="0" hangingPunct="1">
              <a:spcBef>
                <a:spcPts val="400"/>
              </a:spcBef>
              <a:buClr>
                <a:schemeClr val="accent2"/>
              </a:buClr>
              <a:buSzPct val="90000"/>
              <a:buFontTx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192024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None/>
            </a:pPr>
            <a:r>
              <a:rPr lang="id-ID" dirty="0" smtClean="0"/>
              <a:t>Peningkatan temperatur secara umum dapat:</a:t>
            </a:r>
          </a:p>
          <a:p>
            <a:pPr>
              <a:buFontTx/>
              <a:buChar char="-"/>
            </a:pPr>
            <a:r>
              <a:rPr lang="id-ID" dirty="0" smtClean="0"/>
              <a:t>Meningkatkan laju respirasi, laju pertumbuhan, dan laju aktifitas makan</a:t>
            </a:r>
          </a:p>
          <a:p>
            <a:pPr>
              <a:buFontTx/>
              <a:buChar char="-"/>
            </a:pPr>
            <a:r>
              <a:rPr lang="id-ID" dirty="0" smtClean="0"/>
              <a:t>Kebutuhan O2 meningkat, sementara kelarutan O2 berkurang</a:t>
            </a:r>
          </a:p>
          <a:p>
            <a:pPr>
              <a:buFontTx/>
              <a:buChar char="-"/>
            </a:pPr>
            <a:r>
              <a:rPr lang="id-ID" dirty="0" smtClean="0"/>
              <a:t>Organisme lebih rentan terhadap pencemar beracun</a:t>
            </a:r>
          </a:p>
          <a:p>
            <a:pPr>
              <a:buFontTx/>
              <a:buChar char="-"/>
            </a:pPr>
            <a:r>
              <a:rPr lang="id-ID" dirty="0" smtClean="0"/>
              <a:t>Jenis parasit tertentu pada ikan meningkat</a:t>
            </a:r>
          </a:p>
          <a:p>
            <a:pPr>
              <a:buFontTx/>
              <a:buChar char="-"/>
            </a:pPr>
            <a:r>
              <a:rPr lang="id-ID" dirty="0" smtClean="0"/>
              <a:t>Jenis bakteri tertentu meningkat</a:t>
            </a:r>
            <a:endParaRPr lang="id-ID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9014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457200" y="260648"/>
            <a:ext cx="8435280" cy="5904656"/>
          </a:xfrm>
          <a:prstGeom prst="rect">
            <a:avLst/>
          </a:prstGeom>
        </p:spPr>
        <p:txBody>
          <a:bodyPr/>
          <a:lstStyle>
            <a:lvl1pPr marL="292100" indent="-292100" algn="l" rtl="0" eaLnBrk="1" latinLnBrk="0" hangingPunct="1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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rtl="0" eaLnBrk="1" latinLnBrk="0" hangingPunct="1">
              <a:spcBef>
                <a:spcPts val="400"/>
              </a:spcBef>
              <a:buClr>
                <a:schemeClr val="accent2"/>
              </a:buClr>
              <a:buSzPct val="90000"/>
              <a:buFontTx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192024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None/>
            </a:pPr>
            <a:r>
              <a:rPr lang="id-ID" dirty="0" smtClean="0"/>
              <a:t>Dampak pencemaran panas terhadap Biota:</a:t>
            </a:r>
          </a:p>
          <a:p>
            <a:r>
              <a:rPr lang="id-ID" dirty="0" smtClean="0"/>
              <a:t>Mengubah struktur komunitas</a:t>
            </a:r>
          </a:p>
          <a:p>
            <a:r>
              <a:rPr lang="id-ID" dirty="0" smtClean="0"/>
              <a:t>Algae penempel (perifiton) meningkat jumlahnya, keanekaragaman menurun</a:t>
            </a:r>
          </a:p>
          <a:p>
            <a:r>
              <a:rPr lang="id-ID" dirty="0" smtClean="0"/>
              <a:t>Blue green algae (Cyanobacteria-paling toleran) menjadi dominan, tahan sampai 32°C</a:t>
            </a:r>
          </a:p>
          <a:p>
            <a:r>
              <a:rPr lang="id-ID" dirty="0" smtClean="0"/>
              <a:t>Cacing tubificidae berkembang dengan baik di perairan yang menjadi hangat</a:t>
            </a:r>
          </a:p>
          <a:p>
            <a:r>
              <a:rPr lang="id-ID" dirty="0" smtClean="0"/>
              <a:t>Di laut tropis, kebanyakan biota tidak tahan terhadap peningkatan suhu &gt;2-3°C, kebanyakan sponges, moluska dan krustase tidak tahan pada temp &gt; 37°C</a:t>
            </a:r>
          </a:p>
        </p:txBody>
      </p:sp>
    </p:spTree>
    <p:extLst>
      <p:ext uri="{BB962C8B-B14F-4D97-AF65-F5344CB8AC3E}">
        <p14:creationId xmlns:p14="http://schemas.microsoft.com/office/powerpoint/2010/main" val="6917286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77"/>
          <a:stretch/>
        </p:blipFill>
        <p:spPr bwMode="auto">
          <a:xfrm>
            <a:off x="611560" y="260648"/>
            <a:ext cx="7848600" cy="6405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02270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87"/>
          <a:stretch/>
        </p:blipFill>
        <p:spPr bwMode="auto">
          <a:xfrm>
            <a:off x="755576" y="476672"/>
            <a:ext cx="7772400" cy="596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41626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d-ID" dirty="0"/>
              <a:t>Minyak tidak dapat larut di dalam air, melainkan akan mengapung di atas permukaan air.</a:t>
            </a:r>
          </a:p>
          <a:p>
            <a:r>
              <a:rPr lang="id-ID" dirty="0"/>
              <a:t>Bahan buangan cairan berminyak yang dibuang ke air lingkungan akan mengapung </a:t>
            </a:r>
            <a:r>
              <a:rPr lang="id-ID" dirty="0" smtClean="0"/>
              <a:t>menutupi permukaan </a:t>
            </a:r>
            <a:r>
              <a:rPr lang="id-ID" dirty="0"/>
              <a:t>air </a:t>
            </a:r>
            <a:endParaRPr lang="id-ID" dirty="0" smtClean="0"/>
          </a:p>
          <a:p>
            <a:r>
              <a:rPr lang="id-ID" dirty="0" smtClean="0"/>
              <a:t>Lapisan </a:t>
            </a:r>
            <a:r>
              <a:rPr lang="id-ID" dirty="0"/>
              <a:t>minyak </a:t>
            </a:r>
            <a:r>
              <a:rPr lang="id-ID" dirty="0" smtClean="0"/>
              <a:t>di permukaan </a:t>
            </a:r>
            <a:r>
              <a:rPr lang="id-ID" dirty="0"/>
              <a:t>akan menghalangi difusi oksigen, menghalangi sinar matahari sehingga </a:t>
            </a:r>
            <a:r>
              <a:rPr lang="id-ID" dirty="0" smtClean="0"/>
              <a:t>kandungan oksigen </a:t>
            </a:r>
            <a:r>
              <a:rPr lang="id-ID" dirty="0"/>
              <a:t>dalam air jadi semakin menurun.</a:t>
            </a:r>
            <a:endParaRPr lang="id-ID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/>
          </a:bodyPr>
          <a:lstStyle/>
          <a:p>
            <a:r>
              <a:rPr lang="id-ID" sz="4000" dirty="0" smtClean="0">
                <a:solidFill>
                  <a:srgbClr val="00B0F0"/>
                </a:solidFill>
              </a:rPr>
              <a:t>7. Pencemaran minyak</a:t>
            </a:r>
            <a:endParaRPr lang="id-ID" sz="40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5973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418765" y="2085975"/>
            <a:ext cx="6438900" cy="3390900"/>
            <a:chOff x="414" y="1230"/>
            <a:chExt cx="4056" cy="2136"/>
          </a:xfrm>
        </p:grpSpPr>
        <p:sp>
          <p:nvSpPr>
            <p:cNvPr id="3" name="Rectangle 9"/>
            <p:cNvSpPr>
              <a:spLocks noChangeArrowheads="1"/>
            </p:cNvSpPr>
            <p:nvPr/>
          </p:nvSpPr>
          <p:spPr bwMode="auto">
            <a:xfrm>
              <a:off x="414" y="1230"/>
              <a:ext cx="4056" cy="2136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" name="Freeform 10"/>
            <p:cNvSpPr>
              <a:spLocks/>
            </p:cNvSpPr>
            <p:nvPr/>
          </p:nvSpPr>
          <p:spPr bwMode="auto">
            <a:xfrm>
              <a:off x="2442" y="1944"/>
              <a:ext cx="576" cy="228"/>
            </a:xfrm>
            <a:custGeom>
              <a:avLst/>
              <a:gdLst>
                <a:gd name="T0" fmla="*/ 0 w 576"/>
                <a:gd name="T1" fmla="*/ 0 h 228"/>
                <a:gd name="T2" fmla="*/ 30 w 576"/>
                <a:gd name="T3" fmla="*/ 0 h 228"/>
                <a:gd name="T4" fmla="*/ 42 w 576"/>
                <a:gd name="T5" fmla="*/ 0 h 228"/>
                <a:gd name="T6" fmla="*/ 72 w 576"/>
                <a:gd name="T7" fmla="*/ 0 h 228"/>
                <a:gd name="T8" fmla="*/ 90 w 576"/>
                <a:gd name="T9" fmla="*/ 0 h 228"/>
                <a:gd name="T10" fmla="*/ 120 w 576"/>
                <a:gd name="T11" fmla="*/ 0 h 228"/>
                <a:gd name="T12" fmla="*/ 138 w 576"/>
                <a:gd name="T13" fmla="*/ 0 h 228"/>
                <a:gd name="T14" fmla="*/ 168 w 576"/>
                <a:gd name="T15" fmla="*/ 0 h 228"/>
                <a:gd name="T16" fmla="*/ 180 w 576"/>
                <a:gd name="T17" fmla="*/ 6 h 228"/>
                <a:gd name="T18" fmla="*/ 210 w 576"/>
                <a:gd name="T19" fmla="*/ 6 h 228"/>
                <a:gd name="T20" fmla="*/ 228 w 576"/>
                <a:gd name="T21" fmla="*/ 6 h 228"/>
                <a:gd name="T22" fmla="*/ 252 w 576"/>
                <a:gd name="T23" fmla="*/ 6 h 228"/>
                <a:gd name="T24" fmla="*/ 270 w 576"/>
                <a:gd name="T25" fmla="*/ 12 h 228"/>
                <a:gd name="T26" fmla="*/ 300 w 576"/>
                <a:gd name="T27" fmla="*/ 12 h 228"/>
                <a:gd name="T28" fmla="*/ 312 w 576"/>
                <a:gd name="T29" fmla="*/ 12 h 228"/>
                <a:gd name="T30" fmla="*/ 342 w 576"/>
                <a:gd name="T31" fmla="*/ 18 h 228"/>
                <a:gd name="T32" fmla="*/ 354 w 576"/>
                <a:gd name="T33" fmla="*/ 18 h 228"/>
                <a:gd name="T34" fmla="*/ 384 w 576"/>
                <a:gd name="T35" fmla="*/ 24 h 228"/>
                <a:gd name="T36" fmla="*/ 396 w 576"/>
                <a:gd name="T37" fmla="*/ 24 h 228"/>
                <a:gd name="T38" fmla="*/ 426 w 576"/>
                <a:gd name="T39" fmla="*/ 30 h 228"/>
                <a:gd name="T40" fmla="*/ 438 w 576"/>
                <a:gd name="T41" fmla="*/ 30 h 228"/>
                <a:gd name="T42" fmla="*/ 462 w 576"/>
                <a:gd name="T43" fmla="*/ 36 h 228"/>
                <a:gd name="T44" fmla="*/ 474 w 576"/>
                <a:gd name="T45" fmla="*/ 36 h 228"/>
                <a:gd name="T46" fmla="*/ 498 w 576"/>
                <a:gd name="T47" fmla="*/ 42 h 228"/>
                <a:gd name="T48" fmla="*/ 516 w 576"/>
                <a:gd name="T49" fmla="*/ 42 h 228"/>
                <a:gd name="T50" fmla="*/ 540 w 576"/>
                <a:gd name="T51" fmla="*/ 48 h 228"/>
                <a:gd name="T52" fmla="*/ 552 w 576"/>
                <a:gd name="T53" fmla="*/ 48 h 228"/>
                <a:gd name="T54" fmla="*/ 576 w 576"/>
                <a:gd name="T55" fmla="*/ 54 h 228"/>
                <a:gd name="T56" fmla="*/ 0 w 576"/>
                <a:gd name="T57" fmla="*/ 228 h 228"/>
                <a:gd name="T58" fmla="*/ 0 w 576"/>
                <a:gd name="T59" fmla="*/ 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76" h="228">
                  <a:moveTo>
                    <a:pt x="0" y="0"/>
                  </a:moveTo>
                  <a:lnTo>
                    <a:pt x="30" y="0"/>
                  </a:lnTo>
                  <a:lnTo>
                    <a:pt x="42" y="0"/>
                  </a:lnTo>
                  <a:lnTo>
                    <a:pt x="72" y="0"/>
                  </a:lnTo>
                  <a:lnTo>
                    <a:pt x="90" y="0"/>
                  </a:lnTo>
                  <a:lnTo>
                    <a:pt x="120" y="0"/>
                  </a:lnTo>
                  <a:lnTo>
                    <a:pt x="138" y="0"/>
                  </a:lnTo>
                  <a:lnTo>
                    <a:pt x="168" y="0"/>
                  </a:lnTo>
                  <a:lnTo>
                    <a:pt x="180" y="6"/>
                  </a:lnTo>
                  <a:lnTo>
                    <a:pt x="210" y="6"/>
                  </a:lnTo>
                  <a:lnTo>
                    <a:pt x="228" y="6"/>
                  </a:lnTo>
                  <a:lnTo>
                    <a:pt x="252" y="6"/>
                  </a:lnTo>
                  <a:lnTo>
                    <a:pt x="270" y="12"/>
                  </a:lnTo>
                  <a:lnTo>
                    <a:pt x="300" y="12"/>
                  </a:lnTo>
                  <a:lnTo>
                    <a:pt x="312" y="12"/>
                  </a:lnTo>
                  <a:lnTo>
                    <a:pt x="342" y="18"/>
                  </a:lnTo>
                  <a:lnTo>
                    <a:pt x="354" y="18"/>
                  </a:lnTo>
                  <a:lnTo>
                    <a:pt x="384" y="24"/>
                  </a:lnTo>
                  <a:lnTo>
                    <a:pt x="396" y="24"/>
                  </a:lnTo>
                  <a:lnTo>
                    <a:pt x="426" y="30"/>
                  </a:lnTo>
                  <a:lnTo>
                    <a:pt x="438" y="30"/>
                  </a:lnTo>
                  <a:lnTo>
                    <a:pt x="462" y="36"/>
                  </a:lnTo>
                  <a:lnTo>
                    <a:pt x="474" y="36"/>
                  </a:lnTo>
                  <a:lnTo>
                    <a:pt x="498" y="42"/>
                  </a:lnTo>
                  <a:lnTo>
                    <a:pt x="516" y="42"/>
                  </a:lnTo>
                  <a:lnTo>
                    <a:pt x="540" y="48"/>
                  </a:lnTo>
                  <a:lnTo>
                    <a:pt x="552" y="48"/>
                  </a:lnTo>
                  <a:lnTo>
                    <a:pt x="576" y="54"/>
                  </a:lnTo>
                  <a:lnTo>
                    <a:pt x="0" y="2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99F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5" name="Freeform 11"/>
            <p:cNvSpPr>
              <a:spLocks/>
            </p:cNvSpPr>
            <p:nvPr/>
          </p:nvSpPr>
          <p:spPr bwMode="auto">
            <a:xfrm>
              <a:off x="2742" y="1788"/>
              <a:ext cx="318" cy="168"/>
            </a:xfrm>
            <a:custGeom>
              <a:avLst/>
              <a:gdLst>
                <a:gd name="T0" fmla="*/ 53 w 53"/>
                <a:gd name="T1" fmla="*/ 0 h 28"/>
                <a:gd name="T2" fmla="*/ 53 w 53"/>
                <a:gd name="T3" fmla="*/ 9 h 28"/>
                <a:gd name="T4" fmla="*/ 0 w 53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28">
                  <a:moveTo>
                    <a:pt x="53" y="0"/>
                  </a:moveTo>
                  <a:lnTo>
                    <a:pt x="53" y="9"/>
                  </a:lnTo>
                  <a:lnTo>
                    <a:pt x="0" y="28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6" name="Freeform 12"/>
            <p:cNvSpPr>
              <a:spLocks/>
            </p:cNvSpPr>
            <p:nvPr/>
          </p:nvSpPr>
          <p:spPr bwMode="auto">
            <a:xfrm>
              <a:off x="1566" y="2172"/>
              <a:ext cx="174" cy="384"/>
            </a:xfrm>
            <a:custGeom>
              <a:avLst/>
              <a:gdLst>
                <a:gd name="T0" fmla="*/ 174 w 174"/>
                <a:gd name="T1" fmla="*/ 138 h 384"/>
                <a:gd name="T2" fmla="*/ 156 w 174"/>
                <a:gd name="T3" fmla="*/ 132 h 384"/>
                <a:gd name="T4" fmla="*/ 150 w 174"/>
                <a:gd name="T5" fmla="*/ 126 h 384"/>
                <a:gd name="T6" fmla="*/ 132 w 174"/>
                <a:gd name="T7" fmla="*/ 120 h 384"/>
                <a:gd name="T8" fmla="*/ 126 w 174"/>
                <a:gd name="T9" fmla="*/ 114 h 384"/>
                <a:gd name="T10" fmla="*/ 108 w 174"/>
                <a:gd name="T11" fmla="*/ 108 h 384"/>
                <a:gd name="T12" fmla="*/ 102 w 174"/>
                <a:gd name="T13" fmla="*/ 108 h 384"/>
                <a:gd name="T14" fmla="*/ 90 w 174"/>
                <a:gd name="T15" fmla="*/ 96 h 384"/>
                <a:gd name="T16" fmla="*/ 78 w 174"/>
                <a:gd name="T17" fmla="*/ 96 h 384"/>
                <a:gd name="T18" fmla="*/ 66 w 174"/>
                <a:gd name="T19" fmla="*/ 90 h 384"/>
                <a:gd name="T20" fmla="*/ 60 w 174"/>
                <a:gd name="T21" fmla="*/ 84 h 384"/>
                <a:gd name="T22" fmla="*/ 54 w 174"/>
                <a:gd name="T23" fmla="*/ 78 h 384"/>
                <a:gd name="T24" fmla="*/ 42 w 174"/>
                <a:gd name="T25" fmla="*/ 66 h 384"/>
                <a:gd name="T26" fmla="*/ 36 w 174"/>
                <a:gd name="T27" fmla="*/ 66 h 384"/>
                <a:gd name="T28" fmla="*/ 30 w 174"/>
                <a:gd name="T29" fmla="*/ 60 h 384"/>
                <a:gd name="T30" fmla="*/ 24 w 174"/>
                <a:gd name="T31" fmla="*/ 54 h 384"/>
                <a:gd name="T32" fmla="*/ 18 w 174"/>
                <a:gd name="T33" fmla="*/ 48 h 384"/>
                <a:gd name="T34" fmla="*/ 12 w 174"/>
                <a:gd name="T35" fmla="*/ 42 h 384"/>
                <a:gd name="T36" fmla="*/ 12 w 174"/>
                <a:gd name="T37" fmla="*/ 36 h 384"/>
                <a:gd name="T38" fmla="*/ 6 w 174"/>
                <a:gd name="T39" fmla="*/ 30 h 384"/>
                <a:gd name="T40" fmla="*/ 6 w 174"/>
                <a:gd name="T41" fmla="*/ 24 h 384"/>
                <a:gd name="T42" fmla="*/ 0 w 174"/>
                <a:gd name="T43" fmla="*/ 18 h 384"/>
                <a:gd name="T44" fmla="*/ 0 w 174"/>
                <a:gd name="T45" fmla="*/ 12 h 384"/>
                <a:gd name="T46" fmla="*/ 0 w 174"/>
                <a:gd name="T47" fmla="*/ 6 h 384"/>
                <a:gd name="T48" fmla="*/ 0 w 174"/>
                <a:gd name="T49" fmla="*/ 0 h 384"/>
                <a:gd name="T50" fmla="*/ 0 w 174"/>
                <a:gd name="T51" fmla="*/ 246 h 384"/>
                <a:gd name="T52" fmla="*/ 0 w 174"/>
                <a:gd name="T53" fmla="*/ 252 h 384"/>
                <a:gd name="T54" fmla="*/ 0 w 174"/>
                <a:gd name="T55" fmla="*/ 258 h 384"/>
                <a:gd name="T56" fmla="*/ 0 w 174"/>
                <a:gd name="T57" fmla="*/ 264 h 384"/>
                <a:gd name="T58" fmla="*/ 6 w 174"/>
                <a:gd name="T59" fmla="*/ 270 h 384"/>
                <a:gd name="T60" fmla="*/ 6 w 174"/>
                <a:gd name="T61" fmla="*/ 276 h 384"/>
                <a:gd name="T62" fmla="*/ 12 w 174"/>
                <a:gd name="T63" fmla="*/ 282 h 384"/>
                <a:gd name="T64" fmla="*/ 12 w 174"/>
                <a:gd name="T65" fmla="*/ 288 h 384"/>
                <a:gd name="T66" fmla="*/ 18 w 174"/>
                <a:gd name="T67" fmla="*/ 294 h 384"/>
                <a:gd name="T68" fmla="*/ 24 w 174"/>
                <a:gd name="T69" fmla="*/ 300 h 384"/>
                <a:gd name="T70" fmla="*/ 30 w 174"/>
                <a:gd name="T71" fmla="*/ 306 h 384"/>
                <a:gd name="T72" fmla="*/ 36 w 174"/>
                <a:gd name="T73" fmla="*/ 312 h 384"/>
                <a:gd name="T74" fmla="*/ 42 w 174"/>
                <a:gd name="T75" fmla="*/ 312 h 384"/>
                <a:gd name="T76" fmla="*/ 54 w 174"/>
                <a:gd name="T77" fmla="*/ 324 h 384"/>
                <a:gd name="T78" fmla="*/ 60 w 174"/>
                <a:gd name="T79" fmla="*/ 330 h 384"/>
                <a:gd name="T80" fmla="*/ 66 w 174"/>
                <a:gd name="T81" fmla="*/ 336 h 384"/>
                <a:gd name="T82" fmla="*/ 78 w 174"/>
                <a:gd name="T83" fmla="*/ 342 h 384"/>
                <a:gd name="T84" fmla="*/ 90 w 174"/>
                <a:gd name="T85" fmla="*/ 342 h 384"/>
                <a:gd name="T86" fmla="*/ 102 w 174"/>
                <a:gd name="T87" fmla="*/ 354 h 384"/>
                <a:gd name="T88" fmla="*/ 108 w 174"/>
                <a:gd name="T89" fmla="*/ 354 h 384"/>
                <a:gd name="T90" fmla="*/ 126 w 174"/>
                <a:gd name="T91" fmla="*/ 360 h 384"/>
                <a:gd name="T92" fmla="*/ 132 w 174"/>
                <a:gd name="T93" fmla="*/ 366 h 384"/>
                <a:gd name="T94" fmla="*/ 150 w 174"/>
                <a:gd name="T95" fmla="*/ 372 h 384"/>
                <a:gd name="T96" fmla="*/ 156 w 174"/>
                <a:gd name="T97" fmla="*/ 378 h 384"/>
                <a:gd name="T98" fmla="*/ 174 w 174"/>
                <a:gd name="T99" fmla="*/ 384 h 384"/>
                <a:gd name="T100" fmla="*/ 174 w 174"/>
                <a:gd name="T101" fmla="*/ 138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74" h="384">
                  <a:moveTo>
                    <a:pt x="174" y="138"/>
                  </a:moveTo>
                  <a:lnTo>
                    <a:pt x="156" y="132"/>
                  </a:lnTo>
                  <a:lnTo>
                    <a:pt x="150" y="126"/>
                  </a:lnTo>
                  <a:lnTo>
                    <a:pt x="132" y="120"/>
                  </a:lnTo>
                  <a:lnTo>
                    <a:pt x="126" y="114"/>
                  </a:lnTo>
                  <a:lnTo>
                    <a:pt x="108" y="108"/>
                  </a:lnTo>
                  <a:lnTo>
                    <a:pt x="102" y="108"/>
                  </a:lnTo>
                  <a:lnTo>
                    <a:pt x="90" y="96"/>
                  </a:lnTo>
                  <a:lnTo>
                    <a:pt x="78" y="96"/>
                  </a:lnTo>
                  <a:lnTo>
                    <a:pt x="66" y="90"/>
                  </a:lnTo>
                  <a:lnTo>
                    <a:pt x="60" y="84"/>
                  </a:lnTo>
                  <a:lnTo>
                    <a:pt x="54" y="78"/>
                  </a:lnTo>
                  <a:lnTo>
                    <a:pt x="42" y="66"/>
                  </a:lnTo>
                  <a:lnTo>
                    <a:pt x="36" y="66"/>
                  </a:lnTo>
                  <a:lnTo>
                    <a:pt x="30" y="60"/>
                  </a:lnTo>
                  <a:lnTo>
                    <a:pt x="24" y="54"/>
                  </a:lnTo>
                  <a:lnTo>
                    <a:pt x="18" y="48"/>
                  </a:lnTo>
                  <a:lnTo>
                    <a:pt x="12" y="42"/>
                  </a:lnTo>
                  <a:lnTo>
                    <a:pt x="12" y="36"/>
                  </a:lnTo>
                  <a:lnTo>
                    <a:pt x="6" y="30"/>
                  </a:lnTo>
                  <a:lnTo>
                    <a:pt x="6" y="24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0" y="246"/>
                  </a:lnTo>
                  <a:lnTo>
                    <a:pt x="0" y="252"/>
                  </a:lnTo>
                  <a:lnTo>
                    <a:pt x="0" y="258"/>
                  </a:lnTo>
                  <a:lnTo>
                    <a:pt x="0" y="264"/>
                  </a:lnTo>
                  <a:lnTo>
                    <a:pt x="6" y="270"/>
                  </a:lnTo>
                  <a:lnTo>
                    <a:pt x="6" y="276"/>
                  </a:lnTo>
                  <a:lnTo>
                    <a:pt x="12" y="282"/>
                  </a:lnTo>
                  <a:lnTo>
                    <a:pt x="12" y="288"/>
                  </a:lnTo>
                  <a:lnTo>
                    <a:pt x="18" y="294"/>
                  </a:lnTo>
                  <a:lnTo>
                    <a:pt x="24" y="300"/>
                  </a:lnTo>
                  <a:lnTo>
                    <a:pt x="30" y="306"/>
                  </a:lnTo>
                  <a:lnTo>
                    <a:pt x="36" y="312"/>
                  </a:lnTo>
                  <a:lnTo>
                    <a:pt x="42" y="312"/>
                  </a:lnTo>
                  <a:lnTo>
                    <a:pt x="54" y="324"/>
                  </a:lnTo>
                  <a:lnTo>
                    <a:pt x="60" y="330"/>
                  </a:lnTo>
                  <a:lnTo>
                    <a:pt x="66" y="336"/>
                  </a:lnTo>
                  <a:lnTo>
                    <a:pt x="78" y="342"/>
                  </a:lnTo>
                  <a:lnTo>
                    <a:pt x="90" y="342"/>
                  </a:lnTo>
                  <a:lnTo>
                    <a:pt x="102" y="354"/>
                  </a:lnTo>
                  <a:lnTo>
                    <a:pt x="108" y="354"/>
                  </a:lnTo>
                  <a:lnTo>
                    <a:pt x="126" y="360"/>
                  </a:lnTo>
                  <a:lnTo>
                    <a:pt x="132" y="366"/>
                  </a:lnTo>
                  <a:lnTo>
                    <a:pt x="150" y="372"/>
                  </a:lnTo>
                  <a:lnTo>
                    <a:pt x="156" y="378"/>
                  </a:lnTo>
                  <a:lnTo>
                    <a:pt x="174" y="384"/>
                  </a:lnTo>
                  <a:lnTo>
                    <a:pt x="174" y="138"/>
                  </a:lnTo>
                  <a:close/>
                </a:path>
              </a:pathLst>
            </a:custGeom>
            <a:solidFill>
              <a:srgbClr val="80404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7" name="Freeform 13"/>
            <p:cNvSpPr>
              <a:spLocks/>
            </p:cNvSpPr>
            <p:nvPr/>
          </p:nvSpPr>
          <p:spPr bwMode="auto">
            <a:xfrm>
              <a:off x="1566" y="1944"/>
              <a:ext cx="876" cy="366"/>
            </a:xfrm>
            <a:custGeom>
              <a:avLst/>
              <a:gdLst>
                <a:gd name="T0" fmla="*/ 156 w 876"/>
                <a:gd name="T1" fmla="*/ 360 h 366"/>
                <a:gd name="T2" fmla="*/ 132 w 876"/>
                <a:gd name="T3" fmla="*/ 348 h 366"/>
                <a:gd name="T4" fmla="*/ 108 w 876"/>
                <a:gd name="T5" fmla="*/ 336 h 366"/>
                <a:gd name="T6" fmla="*/ 90 w 876"/>
                <a:gd name="T7" fmla="*/ 324 h 366"/>
                <a:gd name="T8" fmla="*/ 60 w 876"/>
                <a:gd name="T9" fmla="*/ 312 h 366"/>
                <a:gd name="T10" fmla="*/ 48 w 876"/>
                <a:gd name="T11" fmla="*/ 300 h 366"/>
                <a:gd name="T12" fmla="*/ 30 w 876"/>
                <a:gd name="T13" fmla="*/ 288 h 366"/>
                <a:gd name="T14" fmla="*/ 18 w 876"/>
                <a:gd name="T15" fmla="*/ 276 h 366"/>
                <a:gd name="T16" fmla="*/ 12 w 876"/>
                <a:gd name="T17" fmla="*/ 264 h 366"/>
                <a:gd name="T18" fmla="*/ 6 w 876"/>
                <a:gd name="T19" fmla="*/ 252 h 366"/>
                <a:gd name="T20" fmla="*/ 0 w 876"/>
                <a:gd name="T21" fmla="*/ 240 h 366"/>
                <a:gd name="T22" fmla="*/ 0 w 876"/>
                <a:gd name="T23" fmla="*/ 228 h 366"/>
                <a:gd name="T24" fmla="*/ 0 w 876"/>
                <a:gd name="T25" fmla="*/ 210 h 366"/>
                <a:gd name="T26" fmla="*/ 6 w 876"/>
                <a:gd name="T27" fmla="*/ 198 h 366"/>
                <a:gd name="T28" fmla="*/ 12 w 876"/>
                <a:gd name="T29" fmla="*/ 186 h 366"/>
                <a:gd name="T30" fmla="*/ 18 w 876"/>
                <a:gd name="T31" fmla="*/ 174 h 366"/>
                <a:gd name="T32" fmla="*/ 36 w 876"/>
                <a:gd name="T33" fmla="*/ 162 h 366"/>
                <a:gd name="T34" fmla="*/ 54 w 876"/>
                <a:gd name="T35" fmla="*/ 150 h 366"/>
                <a:gd name="T36" fmla="*/ 66 w 876"/>
                <a:gd name="T37" fmla="*/ 138 h 366"/>
                <a:gd name="T38" fmla="*/ 96 w 876"/>
                <a:gd name="T39" fmla="*/ 120 h 366"/>
                <a:gd name="T40" fmla="*/ 114 w 876"/>
                <a:gd name="T41" fmla="*/ 114 h 366"/>
                <a:gd name="T42" fmla="*/ 138 w 876"/>
                <a:gd name="T43" fmla="*/ 102 h 366"/>
                <a:gd name="T44" fmla="*/ 168 w 876"/>
                <a:gd name="T45" fmla="*/ 90 h 366"/>
                <a:gd name="T46" fmla="*/ 204 w 876"/>
                <a:gd name="T47" fmla="*/ 78 h 366"/>
                <a:gd name="T48" fmla="*/ 234 w 876"/>
                <a:gd name="T49" fmla="*/ 72 h 366"/>
                <a:gd name="T50" fmla="*/ 264 w 876"/>
                <a:gd name="T51" fmla="*/ 60 h 366"/>
                <a:gd name="T52" fmla="*/ 300 w 876"/>
                <a:gd name="T53" fmla="*/ 54 h 366"/>
                <a:gd name="T54" fmla="*/ 348 w 876"/>
                <a:gd name="T55" fmla="*/ 42 h 366"/>
                <a:gd name="T56" fmla="*/ 384 w 876"/>
                <a:gd name="T57" fmla="*/ 36 h 366"/>
                <a:gd name="T58" fmla="*/ 426 w 876"/>
                <a:gd name="T59" fmla="*/ 30 h 366"/>
                <a:gd name="T60" fmla="*/ 462 w 876"/>
                <a:gd name="T61" fmla="*/ 24 h 366"/>
                <a:gd name="T62" fmla="*/ 516 w 876"/>
                <a:gd name="T63" fmla="*/ 18 h 366"/>
                <a:gd name="T64" fmla="*/ 558 w 876"/>
                <a:gd name="T65" fmla="*/ 12 h 366"/>
                <a:gd name="T66" fmla="*/ 606 w 876"/>
                <a:gd name="T67" fmla="*/ 12 h 366"/>
                <a:gd name="T68" fmla="*/ 648 w 876"/>
                <a:gd name="T69" fmla="*/ 6 h 366"/>
                <a:gd name="T70" fmla="*/ 708 w 876"/>
                <a:gd name="T71" fmla="*/ 0 h 366"/>
                <a:gd name="T72" fmla="*/ 750 w 876"/>
                <a:gd name="T73" fmla="*/ 0 h 366"/>
                <a:gd name="T74" fmla="*/ 798 w 876"/>
                <a:gd name="T75" fmla="*/ 0 h 366"/>
                <a:gd name="T76" fmla="*/ 846 w 876"/>
                <a:gd name="T77" fmla="*/ 0 h 366"/>
                <a:gd name="T78" fmla="*/ 876 w 876"/>
                <a:gd name="T79" fmla="*/ 228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76" h="366">
                  <a:moveTo>
                    <a:pt x="174" y="366"/>
                  </a:moveTo>
                  <a:lnTo>
                    <a:pt x="156" y="360"/>
                  </a:lnTo>
                  <a:lnTo>
                    <a:pt x="150" y="354"/>
                  </a:lnTo>
                  <a:lnTo>
                    <a:pt x="132" y="348"/>
                  </a:lnTo>
                  <a:lnTo>
                    <a:pt x="114" y="342"/>
                  </a:lnTo>
                  <a:lnTo>
                    <a:pt x="108" y="336"/>
                  </a:lnTo>
                  <a:lnTo>
                    <a:pt x="96" y="330"/>
                  </a:lnTo>
                  <a:lnTo>
                    <a:pt x="90" y="324"/>
                  </a:lnTo>
                  <a:lnTo>
                    <a:pt x="72" y="318"/>
                  </a:lnTo>
                  <a:lnTo>
                    <a:pt x="60" y="312"/>
                  </a:lnTo>
                  <a:lnTo>
                    <a:pt x="54" y="306"/>
                  </a:lnTo>
                  <a:lnTo>
                    <a:pt x="48" y="300"/>
                  </a:lnTo>
                  <a:lnTo>
                    <a:pt x="36" y="294"/>
                  </a:lnTo>
                  <a:lnTo>
                    <a:pt x="30" y="288"/>
                  </a:lnTo>
                  <a:lnTo>
                    <a:pt x="24" y="282"/>
                  </a:lnTo>
                  <a:lnTo>
                    <a:pt x="18" y="276"/>
                  </a:lnTo>
                  <a:lnTo>
                    <a:pt x="12" y="270"/>
                  </a:lnTo>
                  <a:lnTo>
                    <a:pt x="12" y="264"/>
                  </a:lnTo>
                  <a:lnTo>
                    <a:pt x="6" y="258"/>
                  </a:lnTo>
                  <a:lnTo>
                    <a:pt x="6" y="252"/>
                  </a:lnTo>
                  <a:lnTo>
                    <a:pt x="0" y="240"/>
                  </a:lnTo>
                  <a:lnTo>
                    <a:pt x="0" y="240"/>
                  </a:lnTo>
                  <a:lnTo>
                    <a:pt x="0" y="228"/>
                  </a:lnTo>
                  <a:lnTo>
                    <a:pt x="0" y="228"/>
                  </a:lnTo>
                  <a:lnTo>
                    <a:pt x="0" y="216"/>
                  </a:lnTo>
                  <a:lnTo>
                    <a:pt x="0" y="210"/>
                  </a:lnTo>
                  <a:lnTo>
                    <a:pt x="0" y="204"/>
                  </a:lnTo>
                  <a:lnTo>
                    <a:pt x="6" y="198"/>
                  </a:lnTo>
                  <a:lnTo>
                    <a:pt x="12" y="192"/>
                  </a:lnTo>
                  <a:lnTo>
                    <a:pt x="12" y="186"/>
                  </a:lnTo>
                  <a:lnTo>
                    <a:pt x="18" y="180"/>
                  </a:lnTo>
                  <a:lnTo>
                    <a:pt x="18" y="174"/>
                  </a:lnTo>
                  <a:lnTo>
                    <a:pt x="30" y="168"/>
                  </a:lnTo>
                  <a:lnTo>
                    <a:pt x="36" y="162"/>
                  </a:lnTo>
                  <a:lnTo>
                    <a:pt x="42" y="156"/>
                  </a:lnTo>
                  <a:lnTo>
                    <a:pt x="54" y="150"/>
                  </a:lnTo>
                  <a:lnTo>
                    <a:pt x="60" y="144"/>
                  </a:lnTo>
                  <a:lnTo>
                    <a:pt x="66" y="138"/>
                  </a:lnTo>
                  <a:lnTo>
                    <a:pt x="78" y="132"/>
                  </a:lnTo>
                  <a:lnTo>
                    <a:pt x="96" y="120"/>
                  </a:lnTo>
                  <a:lnTo>
                    <a:pt x="102" y="120"/>
                  </a:lnTo>
                  <a:lnTo>
                    <a:pt x="114" y="114"/>
                  </a:lnTo>
                  <a:lnTo>
                    <a:pt x="126" y="108"/>
                  </a:lnTo>
                  <a:lnTo>
                    <a:pt x="138" y="102"/>
                  </a:lnTo>
                  <a:lnTo>
                    <a:pt x="156" y="96"/>
                  </a:lnTo>
                  <a:lnTo>
                    <a:pt x="168" y="90"/>
                  </a:lnTo>
                  <a:lnTo>
                    <a:pt x="186" y="84"/>
                  </a:lnTo>
                  <a:lnTo>
                    <a:pt x="204" y="78"/>
                  </a:lnTo>
                  <a:lnTo>
                    <a:pt x="216" y="78"/>
                  </a:lnTo>
                  <a:lnTo>
                    <a:pt x="234" y="72"/>
                  </a:lnTo>
                  <a:lnTo>
                    <a:pt x="246" y="66"/>
                  </a:lnTo>
                  <a:lnTo>
                    <a:pt x="264" y="60"/>
                  </a:lnTo>
                  <a:lnTo>
                    <a:pt x="288" y="60"/>
                  </a:lnTo>
                  <a:lnTo>
                    <a:pt x="300" y="54"/>
                  </a:lnTo>
                  <a:lnTo>
                    <a:pt x="324" y="48"/>
                  </a:lnTo>
                  <a:lnTo>
                    <a:pt x="348" y="42"/>
                  </a:lnTo>
                  <a:lnTo>
                    <a:pt x="360" y="42"/>
                  </a:lnTo>
                  <a:lnTo>
                    <a:pt x="384" y="36"/>
                  </a:lnTo>
                  <a:lnTo>
                    <a:pt x="396" y="36"/>
                  </a:lnTo>
                  <a:lnTo>
                    <a:pt x="426" y="30"/>
                  </a:lnTo>
                  <a:lnTo>
                    <a:pt x="450" y="30"/>
                  </a:lnTo>
                  <a:lnTo>
                    <a:pt x="462" y="24"/>
                  </a:lnTo>
                  <a:lnTo>
                    <a:pt x="492" y="24"/>
                  </a:lnTo>
                  <a:lnTo>
                    <a:pt x="516" y="18"/>
                  </a:lnTo>
                  <a:lnTo>
                    <a:pt x="534" y="18"/>
                  </a:lnTo>
                  <a:lnTo>
                    <a:pt x="558" y="12"/>
                  </a:lnTo>
                  <a:lnTo>
                    <a:pt x="576" y="12"/>
                  </a:lnTo>
                  <a:lnTo>
                    <a:pt x="606" y="12"/>
                  </a:lnTo>
                  <a:lnTo>
                    <a:pt x="636" y="6"/>
                  </a:lnTo>
                  <a:lnTo>
                    <a:pt x="648" y="6"/>
                  </a:lnTo>
                  <a:lnTo>
                    <a:pt x="678" y="6"/>
                  </a:lnTo>
                  <a:lnTo>
                    <a:pt x="708" y="0"/>
                  </a:lnTo>
                  <a:lnTo>
                    <a:pt x="720" y="0"/>
                  </a:lnTo>
                  <a:lnTo>
                    <a:pt x="750" y="0"/>
                  </a:lnTo>
                  <a:lnTo>
                    <a:pt x="768" y="0"/>
                  </a:lnTo>
                  <a:lnTo>
                    <a:pt x="798" y="0"/>
                  </a:lnTo>
                  <a:lnTo>
                    <a:pt x="828" y="0"/>
                  </a:lnTo>
                  <a:lnTo>
                    <a:pt x="846" y="0"/>
                  </a:lnTo>
                  <a:lnTo>
                    <a:pt x="876" y="0"/>
                  </a:lnTo>
                  <a:lnTo>
                    <a:pt x="876" y="228"/>
                  </a:lnTo>
                  <a:lnTo>
                    <a:pt x="174" y="366"/>
                  </a:lnTo>
                  <a:close/>
                </a:path>
              </a:pathLst>
            </a:custGeom>
            <a:solidFill>
              <a:srgbClr val="FF808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8" name="Freeform 14"/>
            <p:cNvSpPr>
              <a:spLocks/>
            </p:cNvSpPr>
            <p:nvPr/>
          </p:nvSpPr>
          <p:spPr bwMode="auto">
            <a:xfrm>
              <a:off x="1326" y="1680"/>
              <a:ext cx="330" cy="390"/>
            </a:xfrm>
            <a:custGeom>
              <a:avLst/>
              <a:gdLst>
                <a:gd name="T0" fmla="*/ 0 w 55"/>
                <a:gd name="T1" fmla="*/ 0 h 65"/>
                <a:gd name="T2" fmla="*/ 9 w 55"/>
                <a:gd name="T3" fmla="*/ 0 h 65"/>
                <a:gd name="T4" fmla="*/ 55 w 55"/>
                <a:gd name="T5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65">
                  <a:moveTo>
                    <a:pt x="0" y="0"/>
                  </a:moveTo>
                  <a:lnTo>
                    <a:pt x="9" y="0"/>
                  </a:lnTo>
                  <a:lnTo>
                    <a:pt x="55" y="65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9" name="Freeform 15"/>
            <p:cNvSpPr>
              <a:spLocks/>
            </p:cNvSpPr>
            <p:nvPr/>
          </p:nvSpPr>
          <p:spPr bwMode="auto">
            <a:xfrm>
              <a:off x="1740" y="2310"/>
              <a:ext cx="276" cy="306"/>
            </a:xfrm>
            <a:custGeom>
              <a:avLst/>
              <a:gdLst>
                <a:gd name="T0" fmla="*/ 276 w 276"/>
                <a:gd name="T1" fmla="*/ 60 h 306"/>
                <a:gd name="T2" fmla="*/ 252 w 276"/>
                <a:gd name="T3" fmla="*/ 54 h 306"/>
                <a:gd name="T4" fmla="*/ 234 w 276"/>
                <a:gd name="T5" fmla="*/ 54 h 306"/>
                <a:gd name="T6" fmla="*/ 210 w 276"/>
                <a:gd name="T7" fmla="*/ 48 h 306"/>
                <a:gd name="T8" fmla="*/ 198 w 276"/>
                <a:gd name="T9" fmla="*/ 48 h 306"/>
                <a:gd name="T10" fmla="*/ 174 w 276"/>
                <a:gd name="T11" fmla="*/ 42 h 306"/>
                <a:gd name="T12" fmla="*/ 150 w 276"/>
                <a:gd name="T13" fmla="*/ 36 h 306"/>
                <a:gd name="T14" fmla="*/ 138 w 276"/>
                <a:gd name="T15" fmla="*/ 36 h 306"/>
                <a:gd name="T16" fmla="*/ 114 w 276"/>
                <a:gd name="T17" fmla="*/ 30 h 306"/>
                <a:gd name="T18" fmla="*/ 102 w 276"/>
                <a:gd name="T19" fmla="*/ 30 h 306"/>
                <a:gd name="T20" fmla="*/ 84 w 276"/>
                <a:gd name="T21" fmla="*/ 24 h 306"/>
                <a:gd name="T22" fmla="*/ 60 w 276"/>
                <a:gd name="T23" fmla="*/ 18 h 306"/>
                <a:gd name="T24" fmla="*/ 48 w 276"/>
                <a:gd name="T25" fmla="*/ 12 h 306"/>
                <a:gd name="T26" fmla="*/ 30 w 276"/>
                <a:gd name="T27" fmla="*/ 6 h 306"/>
                <a:gd name="T28" fmla="*/ 18 w 276"/>
                <a:gd name="T29" fmla="*/ 6 h 306"/>
                <a:gd name="T30" fmla="*/ 0 w 276"/>
                <a:gd name="T31" fmla="*/ 0 h 306"/>
                <a:gd name="T32" fmla="*/ 0 w 276"/>
                <a:gd name="T33" fmla="*/ 246 h 306"/>
                <a:gd name="T34" fmla="*/ 18 w 276"/>
                <a:gd name="T35" fmla="*/ 252 h 306"/>
                <a:gd name="T36" fmla="*/ 30 w 276"/>
                <a:gd name="T37" fmla="*/ 252 h 306"/>
                <a:gd name="T38" fmla="*/ 48 w 276"/>
                <a:gd name="T39" fmla="*/ 258 h 306"/>
                <a:gd name="T40" fmla="*/ 60 w 276"/>
                <a:gd name="T41" fmla="*/ 264 h 306"/>
                <a:gd name="T42" fmla="*/ 84 w 276"/>
                <a:gd name="T43" fmla="*/ 270 h 306"/>
                <a:gd name="T44" fmla="*/ 102 w 276"/>
                <a:gd name="T45" fmla="*/ 276 h 306"/>
                <a:gd name="T46" fmla="*/ 114 w 276"/>
                <a:gd name="T47" fmla="*/ 276 h 306"/>
                <a:gd name="T48" fmla="*/ 138 w 276"/>
                <a:gd name="T49" fmla="*/ 282 h 306"/>
                <a:gd name="T50" fmla="*/ 150 w 276"/>
                <a:gd name="T51" fmla="*/ 282 h 306"/>
                <a:gd name="T52" fmla="*/ 174 w 276"/>
                <a:gd name="T53" fmla="*/ 288 h 306"/>
                <a:gd name="T54" fmla="*/ 198 w 276"/>
                <a:gd name="T55" fmla="*/ 294 h 306"/>
                <a:gd name="T56" fmla="*/ 210 w 276"/>
                <a:gd name="T57" fmla="*/ 294 h 306"/>
                <a:gd name="T58" fmla="*/ 234 w 276"/>
                <a:gd name="T59" fmla="*/ 300 h 306"/>
                <a:gd name="T60" fmla="*/ 252 w 276"/>
                <a:gd name="T61" fmla="*/ 300 h 306"/>
                <a:gd name="T62" fmla="*/ 276 w 276"/>
                <a:gd name="T63" fmla="*/ 306 h 306"/>
                <a:gd name="T64" fmla="*/ 276 w 276"/>
                <a:gd name="T65" fmla="*/ 60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76" h="306">
                  <a:moveTo>
                    <a:pt x="276" y="60"/>
                  </a:moveTo>
                  <a:lnTo>
                    <a:pt x="252" y="54"/>
                  </a:lnTo>
                  <a:lnTo>
                    <a:pt x="234" y="54"/>
                  </a:lnTo>
                  <a:lnTo>
                    <a:pt x="210" y="48"/>
                  </a:lnTo>
                  <a:lnTo>
                    <a:pt x="198" y="48"/>
                  </a:lnTo>
                  <a:lnTo>
                    <a:pt x="174" y="42"/>
                  </a:lnTo>
                  <a:lnTo>
                    <a:pt x="150" y="36"/>
                  </a:lnTo>
                  <a:lnTo>
                    <a:pt x="138" y="36"/>
                  </a:lnTo>
                  <a:lnTo>
                    <a:pt x="114" y="30"/>
                  </a:lnTo>
                  <a:lnTo>
                    <a:pt x="102" y="30"/>
                  </a:lnTo>
                  <a:lnTo>
                    <a:pt x="84" y="24"/>
                  </a:lnTo>
                  <a:lnTo>
                    <a:pt x="60" y="18"/>
                  </a:lnTo>
                  <a:lnTo>
                    <a:pt x="48" y="12"/>
                  </a:lnTo>
                  <a:lnTo>
                    <a:pt x="30" y="6"/>
                  </a:lnTo>
                  <a:lnTo>
                    <a:pt x="18" y="6"/>
                  </a:lnTo>
                  <a:lnTo>
                    <a:pt x="0" y="0"/>
                  </a:lnTo>
                  <a:lnTo>
                    <a:pt x="0" y="246"/>
                  </a:lnTo>
                  <a:lnTo>
                    <a:pt x="18" y="252"/>
                  </a:lnTo>
                  <a:lnTo>
                    <a:pt x="30" y="252"/>
                  </a:lnTo>
                  <a:lnTo>
                    <a:pt x="48" y="258"/>
                  </a:lnTo>
                  <a:lnTo>
                    <a:pt x="60" y="264"/>
                  </a:lnTo>
                  <a:lnTo>
                    <a:pt x="84" y="270"/>
                  </a:lnTo>
                  <a:lnTo>
                    <a:pt x="102" y="276"/>
                  </a:lnTo>
                  <a:lnTo>
                    <a:pt x="114" y="276"/>
                  </a:lnTo>
                  <a:lnTo>
                    <a:pt x="138" y="282"/>
                  </a:lnTo>
                  <a:lnTo>
                    <a:pt x="150" y="282"/>
                  </a:lnTo>
                  <a:lnTo>
                    <a:pt x="174" y="288"/>
                  </a:lnTo>
                  <a:lnTo>
                    <a:pt x="198" y="294"/>
                  </a:lnTo>
                  <a:lnTo>
                    <a:pt x="210" y="294"/>
                  </a:lnTo>
                  <a:lnTo>
                    <a:pt x="234" y="300"/>
                  </a:lnTo>
                  <a:lnTo>
                    <a:pt x="252" y="300"/>
                  </a:lnTo>
                  <a:lnTo>
                    <a:pt x="276" y="306"/>
                  </a:lnTo>
                  <a:lnTo>
                    <a:pt x="276" y="60"/>
                  </a:lnTo>
                  <a:close/>
                </a:path>
              </a:pathLst>
            </a:custGeom>
            <a:solidFill>
              <a:srgbClr val="330033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0" name="Freeform 16"/>
            <p:cNvSpPr>
              <a:spLocks/>
            </p:cNvSpPr>
            <p:nvPr/>
          </p:nvSpPr>
          <p:spPr bwMode="auto">
            <a:xfrm>
              <a:off x="1740" y="2172"/>
              <a:ext cx="702" cy="198"/>
            </a:xfrm>
            <a:custGeom>
              <a:avLst/>
              <a:gdLst>
                <a:gd name="T0" fmla="*/ 276 w 702"/>
                <a:gd name="T1" fmla="*/ 198 h 198"/>
                <a:gd name="T2" fmla="*/ 252 w 702"/>
                <a:gd name="T3" fmla="*/ 192 h 198"/>
                <a:gd name="T4" fmla="*/ 234 w 702"/>
                <a:gd name="T5" fmla="*/ 192 h 198"/>
                <a:gd name="T6" fmla="*/ 210 w 702"/>
                <a:gd name="T7" fmla="*/ 186 h 198"/>
                <a:gd name="T8" fmla="*/ 198 w 702"/>
                <a:gd name="T9" fmla="*/ 186 h 198"/>
                <a:gd name="T10" fmla="*/ 174 w 702"/>
                <a:gd name="T11" fmla="*/ 180 h 198"/>
                <a:gd name="T12" fmla="*/ 150 w 702"/>
                <a:gd name="T13" fmla="*/ 174 h 198"/>
                <a:gd name="T14" fmla="*/ 138 w 702"/>
                <a:gd name="T15" fmla="*/ 174 h 198"/>
                <a:gd name="T16" fmla="*/ 114 w 702"/>
                <a:gd name="T17" fmla="*/ 168 h 198"/>
                <a:gd name="T18" fmla="*/ 102 w 702"/>
                <a:gd name="T19" fmla="*/ 168 h 198"/>
                <a:gd name="T20" fmla="*/ 84 w 702"/>
                <a:gd name="T21" fmla="*/ 162 h 198"/>
                <a:gd name="T22" fmla="*/ 60 w 702"/>
                <a:gd name="T23" fmla="*/ 156 h 198"/>
                <a:gd name="T24" fmla="*/ 48 w 702"/>
                <a:gd name="T25" fmla="*/ 150 h 198"/>
                <a:gd name="T26" fmla="*/ 30 w 702"/>
                <a:gd name="T27" fmla="*/ 144 h 198"/>
                <a:gd name="T28" fmla="*/ 18 w 702"/>
                <a:gd name="T29" fmla="*/ 144 h 198"/>
                <a:gd name="T30" fmla="*/ 0 w 702"/>
                <a:gd name="T31" fmla="*/ 138 h 198"/>
                <a:gd name="T32" fmla="*/ 702 w 702"/>
                <a:gd name="T33" fmla="*/ 0 h 198"/>
                <a:gd name="T34" fmla="*/ 276 w 702"/>
                <a:gd name="T35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2" h="198">
                  <a:moveTo>
                    <a:pt x="276" y="198"/>
                  </a:moveTo>
                  <a:lnTo>
                    <a:pt x="252" y="192"/>
                  </a:lnTo>
                  <a:lnTo>
                    <a:pt x="234" y="192"/>
                  </a:lnTo>
                  <a:lnTo>
                    <a:pt x="210" y="186"/>
                  </a:lnTo>
                  <a:lnTo>
                    <a:pt x="198" y="186"/>
                  </a:lnTo>
                  <a:lnTo>
                    <a:pt x="174" y="180"/>
                  </a:lnTo>
                  <a:lnTo>
                    <a:pt x="150" y="174"/>
                  </a:lnTo>
                  <a:lnTo>
                    <a:pt x="138" y="174"/>
                  </a:lnTo>
                  <a:lnTo>
                    <a:pt x="114" y="168"/>
                  </a:lnTo>
                  <a:lnTo>
                    <a:pt x="102" y="168"/>
                  </a:lnTo>
                  <a:lnTo>
                    <a:pt x="84" y="162"/>
                  </a:lnTo>
                  <a:lnTo>
                    <a:pt x="60" y="156"/>
                  </a:lnTo>
                  <a:lnTo>
                    <a:pt x="48" y="150"/>
                  </a:lnTo>
                  <a:lnTo>
                    <a:pt x="30" y="144"/>
                  </a:lnTo>
                  <a:lnTo>
                    <a:pt x="18" y="144"/>
                  </a:lnTo>
                  <a:lnTo>
                    <a:pt x="0" y="138"/>
                  </a:lnTo>
                  <a:lnTo>
                    <a:pt x="702" y="0"/>
                  </a:lnTo>
                  <a:lnTo>
                    <a:pt x="276" y="198"/>
                  </a:lnTo>
                  <a:close/>
                </a:path>
              </a:pathLst>
            </a:custGeom>
            <a:solidFill>
              <a:srgbClr val="660066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1" name="Freeform 17"/>
            <p:cNvSpPr>
              <a:spLocks/>
            </p:cNvSpPr>
            <p:nvPr/>
          </p:nvSpPr>
          <p:spPr bwMode="auto">
            <a:xfrm>
              <a:off x="1314" y="2520"/>
              <a:ext cx="552" cy="72"/>
            </a:xfrm>
            <a:custGeom>
              <a:avLst/>
              <a:gdLst>
                <a:gd name="T0" fmla="*/ 0 w 92"/>
                <a:gd name="T1" fmla="*/ 0 h 12"/>
                <a:gd name="T2" fmla="*/ 9 w 92"/>
                <a:gd name="T3" fmla="*/ 0 h 12"/>
                <a:gd name="T4" fmla="*/ 92 w 92"/>
                <a:gd name="T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2" h="12">
                  <a:moveTo>
                    <a:pt x="0" y="0"/>
                  </a:moveTo>
                  <a:lnTo>
                    <a:pt x="9" y="0"/>
                  </a:lnTo>
                  <a:lnTo>
                    <a:pt x="92" y="1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auto">
            <a:xfrm>
              <a:off x="2016" y="2370"/>
              <a:ext cx="96" cy="258"/>
            </a:xfrm>
            <a:custGeom>
              <a:avLst/>
              <a:gdLst>
                <a:gd name="T0" fmla="*/ 96 w 96"/>
                <a:gd name="T1" fmla="*/ 12 h 258"/>
                <a:gd name="T2" fmla="*/ 84 w 96"/>
                <a:gd name="T3" fmla="*/ 12 h 258"/>
                <a:gd name="T4" fmla="*/ 66 w 96"/>
                <a:gd name="T5" fmla="*/ 6 h 258"/>
                <a:gd name="T6" fmla="*/ 42 w 96"/>
                <a:gd name="T7" fmla="*/ 6 h 258"/>
                <a:gd name="T8" fmla="*/ 24 w 96"/>
                <a:gd name="T9" fmla="*/ 6 h 258"/>
                <a:gd name="T10" fmla="*/ 12 w 96"/>
                <a:gd name="T11" fmla="*/ 0 h 258"/>
                <a:gd name="T12" fmla="*/ 0 w 96"/>
                <a:gd name="T13" fmla="*/ 0 h 258"/>
                <a:gd name="T14" fmla="*/ 0 w 96"/>
                <a:gd name="T15" fmla="*/ 246 h 258"/>
                <a:gd name="T16" fmla="*/ 12 w 96"/>
                <a:gd name="T17" fmla="*/ 246 h 258"/>
                <a:gd name="T18" fmla="*/ 24 w 96"/>
                <a:gd name="T19" fmla="*/ 252 h 258"/>
                <a:gd name="T20" fmla="*/ 42 w 96"/>
                <a:gd name="T21" fmla="*/ 252 h 258"/>
                <a:gd name="T22" fmla="*/ 66 w 96"/>
                <a:gd name="T23" fmla="*/ 252 h 258"/>
                <a:gd name="T24" fmla="*/ 84 w 96"/>
                <a:gd name="T25" fmla="*/ 258 h 258"/>
                <a:gd name="T26" fmla="*/ 96 w 96"/>
                <a:gd name="T27" fmla="*/ 258 h 258"/>
                <a:gd name="T28" fmla="*/ 96 w 96"/>
                <a:gd name="T29" fmla="*/ 12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6" h="258">
                  <a:moveTo>
                    <a:pt x="96" y="12"/>
                  </a:moveTo>
                  <a:lnTo>
                    <a:pt x="84" y="12"/>
                  </a:lnTo>
                  <a:lnTo>
                    <a:pt x="66" y="6"/>
                  </a:lnTo>
                  <a:lnTo>
                    <a:pt x="42" y="6"/>
                  </a:lnTo>
                  <a:lnTo>
                    <a:pt x="24" y="6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246"/>
                  </a:lnTo>
                  <a:lnTo>
                    <a:pt x="12" y="246"/>
                  </a:lnTo>
                  <a:lnTo>
                    <a:pt x="24" y="252"/>
                  </a:lnTo>
                  <a:lnTo>
                    <a:pt x="42" y="252"/>
                  </a:lnTo>
                  <a:lnTo>
                    <a:pt x="66" y="252"/>
                  </a:lnTo>
                  <a:lnTo>
                    <a:pt x="84" y="258"/>
                  </a:lnTo>
                  <a:lnTo>
                    <a:pt x="96" y="258"/>
                  </a:lnTo>
                  <a:lnTo>
                    <a:pt x="96" y="12"/>
                  </a:lnTo>
                  <a:close/>
                </a:path>
              </a:pathLst>
            </a:custGeom>
            <a:solidFill>
              <a:srgbClr val="66808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3" name="Freeform 19"/>
            <p:cNvSpPr>
              <a:spLocks/>
            </p:cNvSpPr>
            <p:nvPr/>
          </p:nvSpPr>
          <p:spPr bwMode="auto">
            <a:xfrm>
              <a:off x="2016" y="2172"/>
              <a:ext cx="426" cy="210"/>
            </a:xfrm>
            <a:custGeom>
              <a:avLst/>
              <a:gdLst>
                <a:gd name="T0" fmla="*/ 96 w 426"/>
                <a:gd name="T1" fmla="*/ 210 h 210"/>
                <a:gd name="T2" fmla="*/ 84 w 426"/>
                <a:gd name="T3" fmla="*/ 210 h 210"/>
                <a:gd name="T4" fmla="*/ 66 w 426"/>
                <a:gd name="T5" fmla="*/ 204 h 210"/>
                <a:gd name="T6" fmla="*/ 42 w 426"/>
                <a:gd name="T7" fmla="*/ 204 h 210"/>
                <a:gd name="T8" fmla="*/ 24 w 426"/>
                <a:gd name="T9" fmla="*/ 204 h 210"/>
                <a:gd name="T10" fmla="*/ 12 w 426"/>
                <a:gd name="T11" fmla="*/ 198 h 210"/>
                <a:gd name="T12" fmla="*/ 0 w 426"/>
                <a:gd name="T13" fmla="*/ 198 h 210"/>
                <a:gd name="T14" fmla="*/ 426 w 426"/>
                <a:gd name="T15" fmla="*/ 0 h 210"/>
                <a:gd name="T16" fmla="*/ 96 w 426"/>
                <a:gd name="T17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6" h="210">
                  <a:moveTo>
                    <a:pt x="96" y="210"/>
                  </a:moveTo>
                  <a:lnTo>
                    <a:pt x="84" y="210"/>
                  </a:lnTo>
                  <a:lnTo>
                    <a:pt x="66" y="204"/>
                  </a:lnTo>
                  <a:lnTo>
                    <a:pt x="42" y="204"/>
                  </a:lnTo>
                  <a:lnTo>
                    <a:pt x="24" y="204"/>
                  </a:lnTo>
                  <a:lnTo>
                    <a:pt x="12" y="198"/>
                  </a:lnTo>
                  <a:lnTo>
                    <a:pt x="0" y="198"/>
                  </a:lnTo>
                  <a:lnTo>
                    <a:pt x="426" y="0"/>
                  </a:lnTo>
                  <a:lnTo>
                    <a:pt x="96" y="210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" name="Freeform 20"/>
            <p:cNvSpPr>
              <a:spLocks/>
            </p:cNvSpPr>
            <p:nvPr/>
          </p:nvSpPr>
          <p:spPr bwMode="auto">
            <a:xfrm>
              <a:off x="1980" y="2622"/>
              <a:ext cx="90" cy="336"/>
            </a:xfrm>
            <a:custGeom>
              <a:avLst/>
              <a:gdLst>
                <a:gd name="T0" fmla="*/ 0 w 15"/>
                <a:gd name="T1" fmla="*/ 56 h 56"/>
                <a:gd name="T2" fmla="*/ 9 w 15"/>
                <a:gd name="T3" fmla="*/ 56 h 56"/>
                <a:gd name="T4" fmla="*/ 15 w 15"/>
                <a:gd name="T5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56">
                  <a:moveTo>
                    <a:pt x="0" y="56"/>
                  </a:moveTo>
                  <a:lnTo>
                    <a:pt x="9" y="56"/>
                  </a:lnTo>
                  <a:lnTo>
                    <a:pt x="1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5" name="Freeform 21"/>
            <p:cNvSpPr>
              <a:spLocks/>
            </p:cNvSpPr>
            <p:nvPr/>
          </p:nvSpPr>
          <p:spPr bwMode="auto">
            <a:xfrm>
              <a:off x="2580" y="2172"/>
              <a:ext cx="738" cy="468"/>
            </a:xfrm>
            <a:custGeom>
              <a:avLst/>
              <a:gdLst>
                <a:gd name="T0" fmla="*/ 738 w 738"/>
                <a:gd name="T1" fmla="*/ 6 h 468"/>
                <a:gd name="T2" fmla="*/ 732 w 738"/>
                <a:gd name="T3" fmla="*/ 18 h 468"/>
                <a:gd name="T4" fmla="*/ 726 w 738"/>
                <a:gd name="T5" fmla="*/ 30 h 468"/>
                <a:gd name="T6" fmla="*/ 720 w 738"/>
                <a:gd name="T7" fmla="*/ 42 h 468"/>
                <a:gd name="T8" fmla="*/ 708 w 738"/>
                <a:gd name="T9" fmla="*/ 54 h 468"/>
                <a:gd name="T10" fmla="*/ 696 w 738"/>
                <a:gd name="T11" fmla="*/ 66 h 468"/>
                <a:gd name="T12" fmla="*/ 678 w 738"/>
                <a:gd name="T13" fmla="*/ 78 h 468"/>
                <a:gd name="T14" fmla="*/ 660 w 738"/>
                <a:gd name="T15" fmla="*/ 90 h 468"/>
                <a:gd name="T16" fmla="*/ 642 w 738"/>
                <a:gd name="T17" fmla="*/ 102 h 468"/>
                <a:gd name="T18" fmla="*/ 618 w 738"/>
                <a:gd name="T19" fmla="*/ 114 h 468"/>
                <a:gd name="T20" fmla="*/ 594 w 738"/>
                <a:gd name="T21" fmla="*/ 120 h 468"/>
                <a:gd name="T22" fmla="*/ 558 w 738"/>
                <a:gd name="T23" fmla="*/ 138 h 468"/>
                <a:gd name="T24" fmla="*/ 534 w 738"/>
                <a:gd name="T25" fmla="*/ 144 h 468"/>
                <a:gd name="T26" fmla="*/ 504 w 738"/>
                <a:gd name="T27" fmla="*/ 156 h 468"/>
                <a:gd name="T28" fmla="*/ 468 w 738"/>
                <a:gd name="T29" fmla="*/ 162 h 468"/>
                <a:gd name="T30" fmla="*/ 438 w 738"/>
                <a:gd name="T31" fmla="*/ 168 h 468"/>
                <a:gd name="T32" fmla="*/ 402 w 738"/>
                <a:gd name="T33" fmla="*/ 180 h 468"/>
                <a:gd name="T34" fmla="*/ 348 w 738"/>
                <a:gd name="T35" fmla="*/ 186 h 468"/>
                <a:gd name="T36" fmla="*/ 312 w 738"/>
                <a:gd name="T37" fmla="*/ 192 h 468"/>
                <a:gd name="T38" fmla="*/ 270 w 738"/>
                <a:gd name="T39" fmla="*/ 198 h 468"/>
                <a:gd name="T40" fmla="*/ 228 w 738"/>
                <a:gd name="T41" fmla="*/ 204 h 468"/>
                <a:gd name="T42" fmla="*/ 186 w 738"/>
                <a:gd name="T43" fmla="*/ 210 h 468"/>
                <a:gd name="T44" fmla="*/ 144 w 738"/>
                <a:gd name="T45" fmla="*/ 216 h 468"/>
                <a:gd name="T46" fmla="*/ 90 w 738"/>
                <a:gd name="T47" fmla="*/ 216 h 468"/>
                <a:gd name="T48" fmla="*/ 42 w 738"/>
                <a:gd name="T49" fmla="*/ 222 h 468"/>
                <a:gd name="T50" fmla="*/ 0 w 738"/>
                <a:gd name="T51" fmla="*/ 222 h 468"/>
                <a:gd name="T52" fmla="*/ 30 w 738"/>
                <a:gd name="T53" fmla="*/ 468 h 468"/>
                <a:gd name="T54" fmla="*/ 72 w 738"/>
                <a:gd name="T55" fmla="*/ 468 h 468"/>
                <a:gd name="T56" fmla="*/ 114 w 738"/>
                <a:gd name="T57" fmla="*/ 462 h 468"/>
                <a:gd name="T58" fmla="*/ 162 w 738"/>
                <a:gd name="T59" fmla="*/ 456 h 468"/>
                <a:gd name="T60" fmla="*/ 204 w 738"/>
                <a:gd name="T61" fmla="*/ 456 h 468"/>
                <a:gd name="T62" fmla="*/ 246 w 738"/>
                <a:gd name="T63" fmla="*/ 450 h 468"/>
                <a:gd name="T64" fmla="*/ 300 w 738"/>
                <a:gd name="T65" fmla="*/ 444 h 468"/>
                <a:gd name="T66" fmla="*/ 336 w 738"/>
                <a:gd name="T67" fmla="*/ 438 h 468"/>
                <a:gd name="T68" fmla="*/ 378 w 738"/>
                <a:gd name="T69" fmla="*/ 426 h 468"/>
                <a:gd name="T70" fmla="*/ 414 w 738"/>
                <a:gd name="T71" fmla="*/ 420 h 468"/>
                <a:gd name="T72" fmla="*/ 444 w 738"/>
                <a:gd name="T73" fmla="*/ 414 h 468"/>
                <a:gd name="T74" fmla="*/ 492 w 738"/>
                <a:gd name="T75" fmla="*/ 402 h 468"/>
                <a:gd name="T76" fmla="*/ 522 w 738"/>
                <a:gd name="T77" fmla="*/ 396 h 468"/>
                <a:gd name="T78" fmla="*/ 552 w 738"/>
                <a:gd name="T79" fmla="*/ 384 h 468"/>
                <a:gd name="T80" fmla="*/ 576 w 738"/>
                <a:gd name="T81" fmla="*/ 378 h 468"/>
                <a:gd name="T82" fmla="*/ 606 w 738"/>
                <a:gd name="T83" fmla="*/ 366 h 468"/>
                <a:gd name="T84" fmla="*/ 624 w 738"/>
                <a:gd name="T85" fmla="*/ 354 h 468"/>
                <a:gd name="T86" fmla="*/ 654 w 738"/>
                <a:gd name="T87" fmla="*/ 342 h 468"/>
                <a:gd name="T88" fmla="*/ 672 w 738"/>
                <a:gd name="T89" fmla="*/ 330 h 468"/>
                <a:gd name="T90" fmla="*/ 690 w 738"/>
                <a:gd name="T91" fmla="*/ 318 h 468"/>
                <a:gd name="T92" fmla="*/ 702 w 738"/>
                <a:gd name="T93" fmla="*/ 306 h 468"/>
                <a:gd name="T94" fmla="*/ 714 w 738"/>
                <a:gd name="T95" fmla="*/ 294 h 468"/>
                <a:gd name="T96" fmla="*/ 726 w 738"/>
                <a:gd name="T97" fmla="*/ 282 h 468"/>
                <a:gd name="T98" fmla="*/ 732 w 738"/>
                <a:gd name="T99" fmla="*/ 270 h 468"/>
                <a:gd name="T100" fmla="*/ 738 w 738"/>
                <a:gd name="T101" fmla="*/ 258 h 468"/>
                <a:gd name="T102" fmla="*/ 738 w 738"/>
                <a:gd name="T103" fmla="*/ 246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38" h="468">
                  <a:moveTo>
                    <a:pt x="738" y="0"/>
                  </a:moveTo>
                  <a:lnTo>
                    <a:pt x="738" y="6"/>
                  </a:lnTo>
                  <a:lnTo>
                    <a:pt x="738" y="12"/>
                  </a:lnTo>
                  <a:lnTo>
                    <a:pt x="732" y="18"/>
                  </a:lnTo>
                  <a:lnTo>
                    <a:pt x="732" y="24"/>
                  </a:lnTo>
                  <a:lnTo>
                    <a:pt x="726" y="30"/>
                  </a:lnTo>
                  <a:lnTo>
                    <a:pt x="726" y="36"/>
                  </a:lnTo>
                  <a:lnTo>
                    <a:pt x="720" y="42"/>
                  </a:lnTo>
                  <a:lnTo>
                    <a:pt x="714" y="48"/>
                  </a:lnTo>
                  <a:lnTo>
                    <a:pt x="708" y="54"/>
                  </a:lnTo>
                  <a:lnTo>
                    <a:pt x="702" y="60"/>
                  </a:lnTo>
                  <a:lnTo>
                    <a:pt x="696" y="66"/>
                  </a:lnTo>
                  <a:lnTo>
                    <a:pt x="690" y="72"/>
                  </a:lnTo>
                  <a:lnTo>
                    <a:pt x="678" y="78"/>
                  </a:lnTo>
                  <a:lnTo>
                    <a:pt x="672" y="84"/>
                  </a:lnTo>
                  <a:lnTo>
                    <a:pt x="660" y="90"/>
                  </a:lnTo>
                  <a:lnTo>
                    <a:pt x="654" y="96"/>
                  </a:lnTo>
                  <a:lnTo>
                    <a:pt x="642" y="102"/>
                  </a:lnTo>
                  <a:lnTo>
                    <a:pt x="624" y="108"/>
                  </a:lnTo>
                  <a:lnTo>
                    <a:pt x="618" y="114"/>
                  </a:lnTo>
                  <a:lnTo>
                    <a:pt x="606" y="120"/>
                  </a:lnTo>
                  <a:lnTo>
                    <a:pt x="594" y="120"/>
                  </a:lnTo>
                  <a:lnTo>
                    <a:pt x="576" y="132"/>
                  </a:lnTo>
                  <a:lnTo>
                    <a:pt x="558" y="138"/>
                  </a:lnTo>
                  <a:lnTo>
                    <a:pt x="552" y="138"/>
                  </a:lnTo>
                  <a:lnTo>
                    <a:pt x="534" y="144"/>
                  </a:lnTo>
                  <a:lnTo>
                    <a:pt x="522" y="150"/>
                  </a:lnTo>
                  <a:lnTo>
                    <a:pt x="504" y="156"/>
                  </a:lnTo>
                  <a:lnTo>
                    <a:pt x="492" y="156"/>
                  </a:lnTo>
                  <a:lnTo>
                    <a:pt x="468" y="162"/>
                  </a:lnTo>
                  <a:lnTo>
                    <a:pt x="444" y="168"/>
                  </a:lnTo>
                  <a:lnTo>
                    <a:pt x="438" y="168"/>
                  </a:lnTo>
                  <a:lnTo>
                    <a:pt x="414" y="174"/>
                  </a:lnTo>
                  <a:lnTo>
                    <a:pt x="402" y="180"/>
                  </a:lnTo>
                  <a:lnTo>
                    <a:pt x="378" y="180"/>
                  </a:lnTo>
                  <a:lnTo>
                    <a:pt x="348" y="186"/>
                  </a:lnTo>
                  <a:lnTo>
                    <a:pt x="336" y="192"/>
                  </a:lnTo>
                  <a:lnTo>
                    <a:pt x="312" y="192"/>
                  </a:lnTo>
                  <a:lnTo>
                    <a:pt x="300" y="198"/>
                  </a:lnTo>
                  <a:lnTo>
                    <a:pt x="270" y="198"/>
                  </a:lnTo>
                  <a:lnTo>
                    <a:pt x="246" y="204"/>
                  </a:lnTo>
                  <a:lnTo>
                    <a:pt x="228" y="204"/>
                  </a:lnTo>
                  <a:lnTo>
                    <a:pt x="204" y="210"/>
                  </a:lnTo>
                  <a:lnTo>
                    <a:pt x="186" y="210"/>
                  </a:lnTo>
                  <a:lnTo>
                    <a:pt x="162" y="210"/>
                  </a:lnTo>
                  <a:lnTo>
                    <a:pt x="144" y="216"/>
                  </a:lnTo>
                  <a:lnTo>
                    <a:pt x="114" y="216"/>
                  </a:lnTo>
                  <a:lnTo>
                    <a:pt x="90" y="216"/>
                  </a:lnTo>
                  <a:lnTo>
                    <a:pt x="72" y="222"/>
                  </a:lnTo>
                  <a:lnTo>
                    <a:pt x="42" y="222"/>
                  </a:lnTo>
                  <a:lnTo>
                    <a:pt x="30" y="222"/>
                  </a:lnTo>
                  <a:lnTo>
                    <a:pt x="0" y="222"/>
                  </a:lnTo>
                  <a:lnTo>
                    <a:pt x="0" y="468"/>
                  </a:lnTo>
                  <a:lnTo>
                    <a:pt x="30" y="468"/>
                  </a:lnTo>
                  <a:lnTo>
                    <a:pt x="42" y="468"/>
                  </a:lnTo>
                  <a:lnTo>
                    <a:pt x="72" y="468"/>
                  </a:lnTo>
                  <a:lnTo>
                    <a:pt x="90" y="462"/>
                  </a:lnTo>
                  <a:lnTo>
                    <a:pt x="114" y="462"/>
                  </a:lnTo>
                  <a:lnTo>
                    <a:pt x="144" y="462"/>
                  </a:lnTo>
                  <a:lnTo>
                    <a:pt x="162" y="456"/>
                  </a:lnTo>
                  <a:lnTo>
                    <a:pt x="186" y="456"/>
                  </a:lnTo>
                  <a:lnTo>
                    <a:pt x="204" y="456"/>
                  </a:lnTo>
                  <a:lnTo>
                    <a:pt x="228" y="450"/>
                  </a:lnTo>
                  <a:lnTo>
                    <a:pt x="246" y="450"/>
                  </a:lnTo>
                  <a:lnTo>
                    <a:pt x="270" y="444"/>
                  </a:lnTo>
                  <a:lnTo>
                    <a:pt x="300" y="444"/>
                  </a:lnTo>
                  <a:lnTo>
                    <a:pt x="312" y="438"/>
                  </a:lnTo>
                  <a:lnTo>
                    <a:pt x="336" y="438"/>
                  </a:lnTo>
                  <a:lnTo>
                    <a:pt x="348" y="432"/>
                  </a:lnTo>
                  <a:lnTo>
                    <a:pt x="378" y="426"/>
                  </a:lnTo>
                  <a:lnTo>
                    <a:pt x="402" y="426"/>
                  </a:lnTo>
                  <a:lnTo>
                    <a:pt x="414" y="420"/>
                  </a:lnTo>
                  <a:lnTo>
                    <a:pt x="438" y="414"/>
                  </a:lnTo>
                  <a:lnTo>
                    <a:pt x="444" y="414"/>
                  </a:lnTo>
                  <a:lnTo>
                    <a:pt x="468" y="408"/>
                  </a:lnTo>
                  <a:lnTo>
                    <a:pt x="492" y="402"/>
                  </a:lnTo>
                  <a:lnTo>
                    <a:pt x="504" y="402"/>
                  </a:lnTo>
                  <a:lnTo>
                    <a:pt x="522" y="396"/>
                  </a:lnTo>
                  <a:lnTo>
                    <a:pt x="534" y="390"/>
                  </a:lnTo>
                  <a:lnTo>
                    <a:pt x="552" y="384"/>
                  </a:lnTo>
                  <a:lnTo>
                    <a:pt x="558" y="384"/>
                  </a:lnTo>
                  <a:lnTo>
                    <a:pt x="576" y="378"/>
                  </a:lnTo>
                  <a:lnTo>
                    <a:pt x="594" y="366"/>
                  </a:lnTo>
                  <a:lnTo>
                    <a:pt x="606" y="366"/>
                  </a:lnTo>
                  <a:lnTo>
                    <a:pt x="618" y="360"/>
                  </a:lnTo>
                  <a:lnTo>
                    <a:pt x="624" y="354"/>
                  </a:lnTo>
                  <a:lnTo>
                    <a:pt x="642" y="348"/>
                  </a:lnTo>
                  <a:lnTo>
                    <a:pt x="654" y="342"/>
                  </a:lnTo>
                  <a:lnTo>
                    <a:pt x="660" y="336"/>
                  </a:lnTo>
                  <a:lnTo>
                    <a:pt x="672" y="330"/>
                  </a:lnTo>
                  <a:lnTo>
                    <a:pt x="678" y="324"/>
                  </a:lnTo>
                  <a:lnTo>
                    <a:pt x="690" y="318"/>
                  </a:lnTo>
                  <a:lnTo>
                    <a:pt x="696" y="312"/>
                  </a:lnTo>
                  <a:lnTo>
                    <a:pt x="702" y="306"/>
                  </a:lnTo>
                  <a:lnTo>
                    <a:pt x="708" y="300"/>
                  </a:lnTo>
                  <a:lnTo>
                    <a:pt x="714" y="294"/>
                  </a:lnTo>
                  <a:lnTo>
                    <a:pt x="720" y="288"/>
                  </a:lnTo>
                  <a:lnTo>
                    <a:pt x="726" y="282"/>
                  </a:lnTo>
                  <a:lnTo>
                    <a:pt x="726" y="276"/>
                  </a:lnTo>
                  <a:lnTo>
                    <a:pt x="732" y="270"/>
                  </a:lnTo>
                  <a:lnTo>
                    <a:pt x="732" y="264"/>
                  </a:lnTo>
                  <a:lnTo>
                    <a:pt x="738" y="258"/>
                  </a:lnTo>
                  <a:lnTo>
                    <a:pt x="738" y="252"/>
                  </a:lnTo>
                  <a:lnTo>
                    <a:pt x="738" y="246"/>
                  </a:lnTo>
                  <a:lnTo>
                    <a:pt x="738" y="0"/>
                  </a:lnTo>
                  <a:close/>
                </a:path>
              </a:pathLst>
            </a:custGeom>
            <a:solidFill>
              <a:srgbClr val="1A4D33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6" name="Freeform 22"/>
            <p:cNvSpPr>
              <a:spLocks/>
            </p:cNvSpPr>
            <p:nvPr/>
          </p:nvSpPr>
          <p:spPr bwMode="auto">
            <a:xfrm>
              <a:off x="2442" y="1998"/>
              <a:ext cx="876" cy="396"/>
            </a:xfrm>
            <a:custGeom>
              <a:avLst/>
              <a:gdLst>
                <a:gd name="T0" fmla="*/ 594 w 876"/>
                <a:gd name="T1" fmla="*/ 6 h 396"/>
                <a:gd name="T2" fmla="*/ 630 w 876"/>
                <a:gd name="T3" fmla="*/ 12 h 396"/>
                <a:gd name="T4" fmla="*/ 660 w 876"/>
                <a:gd name="T5" fmla="*/ 24 h 396"/>
                <a:gd name="T6" fmla="*/ 696 w 876"/>
                <a:gd name="T7" fmla="*/ 36 h 396"/>
                <a:gd name="T8" fmla="*/ 726 w 876"/>
                <a:gd name="T9" fmla="*/ 48 h 396"/>
                <a:gd name="T10" fmla="*/ 750 w 876"/>
                <a:gd name="T11" fmla="*/ 54 h 396"/>
                <a:gd name="T12" fmla="*/ 780 w 876"/>
                <a:gd name="T13" fmla="*/ 66 h 396"/>
                <a:gd name="T14" fmla="*/ 798 w 876"/>
                <a:gd name="T15" fmla="*/ 78 h 396"/>
                <a:gd name="T16" fmla="*/ 816 w 876"/>
                <a:gd name="T17" fmla="*/ 90 h 396"/>
                <a:gd name="T18" fmla="*/ 834 w 876"/>
                <a:gd name="T19" fmla="*/ 108 h 396"/>
                <a:gd name="T20" fmla="*/ 846 w 876"/>
                <a:gd name="T21" fmla="*/ 120 h 396"/>
                <a:gd name="T22" fmla="*/ 858 w 876"/>
                <a:gd name="T23" fmla="*/ 126 h 396"/>
                <a:gd name="T24" fmla="*/ 870 w 876"/>
                <a:gd name="T25" fmla="*/ 144 h 396"/>
                <a:gd name="T26" fmla="*/ 870 w 876"/>
                <a:gd name="T27" fmla="*/ 156 h 396"/>
                <a:gd name="T28" fmla="*/ 876 w 876"/>
                <a:gd name="T29" fmla="*/ 168 h 396"/>
                <a:gd name="T30" fmla="*/ 876 w 876"/>
                <a:gd name="T31" fmla="*/ 186 h 396"/>
                <a:gd name="T32" fmla="*/ 870 w 876"/>
                <a:gd name="T33" fmla="*/ 198 h 396"/>
                <a:gd name="T34" fmla="*/ 864 w 876"/>
                <a:gd name="T35" fmla="*/ 210 h 396"/>
                <a:gd name="T36" fmla="*/ 852 w 876"/>
                <a:gd name="T37" fmla="*/ 222 h 396"/>
                <a:gd name="T38" fmla="*/ 840 w 876"/>
                <a:gd name="T39" fmla="*/ 234 h 396"/>
                <a:gd name="T40" fmla="*/ 828 w 876"/>
                <a:gd name="T41" fmla="*/ 246 h 396"/>
                <a:gd name="T42" fmla="*/ 804 w 876"/>
                <a:gd name="T43" fmla="*/ 264 h 396"/>
                <a:gd name="T44" fmla="*/ 786 w 876"/>
                <a:gd name="T45" fmla="*/ 270 h 396"/>
                <a:gd name="T46" fmla="*/ 762 w 876"/>
                <a:gd name="T47" fmla="*/ 282 h 396"/>
                <a:gd name="T48" fmla="*/ 732 w 876"/>
                <a:gd name="T49" fmla="*/ 294 h 396"/>
                <a:gd name="T50" fmla="*/ 708 w 876"/>
                <a:gd name="T51" fmla="*/ 306 h 396"/>
                <a:gd name="T52" fmla="*/ 678 w 876"/>
                <a:gd name="T53" fmla="*/ 318 h 396"/>
                <a:gd name="T54" fmla="*/ 642 w 876"/>
                <a:gd name="T55" fmla="*/ 330 h 396"/>
                <a:gd name="T56" fmla="*/ 606 w 876"/>
                <a:gd name="T57" fmla="*/ 336 h 396"/>
                <a:gd name="T58" fmla="*/ 576 w 876"/>
                <a:gd name="T59" fmla="*/ 342 h 396"/>
                <a:gd name="T60" fmla="*/ 528 w 876"/>
                <a:gd name="T61" fmla="*/ 354 h 396"/>
                <a:gd name="T62" fmla="*/ 486 w 876"/>
                <a:gd name="T63" fmla="*/ 360 h 396"/>
                <a:gd name="T64" fmla="*/ 450 w 876"/>
                <a:gd name="T65" fmla="*/ 366 h 396"/>
                <a:gd name="T66" fmla="*/ 396 w 876"/>
                <a:gd name="T67" fmla="*/ 378 h 396"/>
                <a:gd name="T68" fmla="*/ 354 w 876"/>
                <a:gd name="T69" fmla="*/ 378 h 396"/>
                <a:gd name="T70" fmla="*/ 312 w 876"/>
                <a:gd name="T71" fmla="*/ 384 h 396"/>
                <a:gd name="T72" fmla="*/ 252 w 876"/>
                <a:gd name="T73" fmla="*/ 390 h 396"/>
                <a:gd name="T74" fmla="*/ 210 w 876"/>
                <a:gd name="T75" fmla="*/ 396 h 396"/>
                <a:gd name="T76" fmla="*/ 168 w 876"/>
                <a:gd name="T77" fmla="*/ 396 h 396"/>
                <a:gd name="T78" fmla="*/ 0 w 876"/>
                <a:gd name="T79" fmla="*/ 174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76" h="396">
                  <a:moveTo>
                    <a:pt x="576" y="0"/>
                  </a:moveTo>
                  <a:lnTo>
                    <a:pt x="594" y="6"/>
                  </a:lnTo>
                  <a:lnTo>
                    <a:pt x="606" y="6"/>
                  </a:lnTo>
                  <a:lnTo>
                    <a:pt x="630" y="12"/>
                  </a:lnTo>
                  <a:lnTo>
                    <a:pt x="648" y="18"/>
                  </a:lnTo>
                  <a:lnTo>
                    <a:pt x="660" y="24"/>
                  </a:lnTo>
                  <a:lnTo>
                    <a:pt x="678" y="30"/>
                  </a:lnTo>
                  <a:lnTo>
                    <a:pt x="696" y="36"/>
                  </a:lnTo>
                  <a:lnTo>
                    <a:pt x="708" y="36"/>
                  </a:lnTo>
                  <a:lnTo>
                    <a:pt x="726" y="48"/>
                  </a:lnTo>
                  <a:lnTo>
                    <a:pt x="744" y="54"/>
                  </a:lnTo>
                  <a:lnTo>
                    <a:pt x="750" y="54"/>
                  </a:lnTo>
                  <a:lnTo>
                    <a:pt x="762" y="60"/>
                  </a:lnTo>
                  <a:lnTo>
                    <a:pt x="780" y="66"/>
                  </a:lnTo>
                  <a:lnTo>
                    <a:pt x="786" y="72"/>
                  </a:lnTo>
                  <a:lnTo>
                    <a:pt x="798" y="78"/>
                  </a:lnTo>
                  <a:lnTo>
                    <a:pt x="810" y="90"/>
                  </a:lnTo>
                  <a:lnTo>
                    <a:pt x="816" y="90"/>
                  </a:lnTo>
                  <a:lnTo>
                    <a:pt x="828" y="96"/>
                  </a:lnTo>
                  <a:lnTo>
                    <a:pt x="834" y="108"/>
                  </a:lnTo>
                  <a:lnTo>
                    <a:pt x="840" y="108"/>
                  </a:lnTo>
                  <a:lnTo>
                    <a:pt x="846" y="120"/>
                  </a:lnTo>
                  <a:lnTo>
                    <a:pt x="858" y="126"/>
                  </a:lnTo>
                  <a:lnTo>
                    <a:pt x="858" y="126"/>
                  </a:lnTo>
                  <a:lnTo>
                    <a:pt x="864" y="138"/>
                  </a:lnTo>
                  <a:lnTo>
                    <a:pt x="870" y="144"/>
                  </a:lnTo>
                  <a:lnTo>
                    <a:pt x="870" y="150"/>
                  </a:lnTo>
                  <a:lnTo>
                    <a:pt x="870" y="156"/>
                  </a:lnTo>
                  <a:lnTo>
                    <a:pt x="876" y="162"/>
                  </a:lnTo>
                  <a:lnTo>
                    <a:pt x="876" y="168"/>
                  </a:lnTo>
                  <a:lnTo>
                    <a:pt x="876" y="174"/>
                  </a:lnTo>
                  <a:lnTo>
                    <a:pt x="876" y="186"/>
                  </a:lnTo>
                  <a:lnTo>
                    <a:pt x="870" y="186"/>
                  </a:lnTo>
                  <a:lnTo>
                    <a:pt x="870" y="198"/>
                  </a:lnTo>
                  <a:lnTo>
                    <a:pt x="864" y="204"/>
                  </a:lnTo>
                  <a:lnTo>
                    <a:pt x="864" y="210"/>
                  </a:lnTo>
                  <a:lnTo>
                    <a:pt x="858" y="216"/>
                  </a:lnTo>
                  <a:lnTo>
                    <a:pt x="852" y="222"/>
                  </a:lnTo>
                  <a:lnTo>
                    <a:pt x="846" y="228"/>
                  </a:lnTo>
                  <a:lnTo>
                    <a:pt x="840" y="234"/>
                  </a:lnTo>
                  <a:lnTo>
                    <a:pt x="834" y="240"/>
                  </a:lnTo>
                  <a:lnTo>
                    <a:pt x="828" y="246"/>
                  </a:lnTo>
                  <a:lnTo>
                    <a:pt x="816" y="252"/>
                  </a:lnTo>
                  <a:lnTo>
                    <a:pt x="804" y="264"/>
                  </a:lnTo>
                  <a:lnTo>
                    <a:pt x="798" y="264"/>
                  </a:lnTo>
                  <a:lnTo>
                    <a:pt x="786" y="270"/>
                  </a:lnTo>
                  <a:lnTo>
                    <a:pt x="774" y="282"/>
                  </a:lnTo>
                  <a:lnTo>
                    <a:pt x="762" y="282"/>
                  </a:lnTo>
                  <a:lnTo>
                    <a:pt x="750" y="288"/>
                  </a:lnTo>
                  <a:lnTo>
                    <a:pt x="732" y="294"/>
                  </a:lnTo>
                  <a:lnTo>
                    <a:pt x="726" y="300"/>
                  </a:lnTo>
                  <a:lnTo>
                    <a:pt x="708" y="306"/>
                  </a:lnTo>
                  <a:lnTo>
                    <a:pt x="690" y="312"/>
                  </a:lnTo>
                  <a:lnTo>
                    <a:pt x="678" y="318"/>
                  </a:lnTo>
                  <a:lnTo>
                    <a:pt x="660" y="324"/>
                  </a:lnTo>
                  <a:lnTo>
                    <a:pt x="642" y="330"/>
                  </a:lnTo>
                  <a:lnTo>
                    <a:pt x="630" y="330"/>
                  </a:lnTo>
                  <a:lnTo>
                    <a:pt x="606" y="336"/>
                  </a:lnTo>
                  <a:lnTo>
                    <a:pt x="582" y="342"/>
                  </a:lnTo>
                  <a:lnTo>
                    <a:pt x="576" y="342"/>
                  </a:lnTo>
                  <a:lnTo>
                    <a:pt x="552" y="348"/>
                  </a:lnTo>
                  <a:lnTo>
                    <a:pt x="528" y="354"/>
                  </a:lnTo>
                  <a:lnTo>
                    <a:pt x="516" y="354"/>
                  </a:lnTo>
                  <a:lnTo>
                    <a:pt x="486" y="360"/>
                  </a:lnTo>
                  <a:lnTo>
                    <a:pt x="462" y="366"/>
                  </a:lnTo>
                  <a:lnTo>
                    <a:pt x="450" y="366"/>
                  </a:lnTo>
                  <a:lnTo>
                    <a:pt x="426" y="372"/>
                  </a:lnTo>
                  <a:lnTo>
                    <a:pt x="396" y="378"/>
                  </a:lnTo>
                  <a:lnTo>
                    <a:pt x="384" y="378"/>
                  </a:lnTo>
                  <a:lnTo>
                    <a:pt x="354" y="378"/>
                  </a:lnTo>
                  <a:lnTo>
                    <a:pt x="324" y="384"/>
                  </a:lnTo>
                  <a:lnTo>
                    <a:pt x="312" y="384"/>
                  </a:lnTo>
                  <a:lnTo>
                    <a:pt x="282" y="390"/>
                  </a:lnTo>
                  <a:lnTo>
                    <a:pt x="252" y="390"/>
                  </a:lnTo>
                  <a:lnTo>
                    <a:pt x="240" y="390"/>
                  </a:lnTo>
                  <a:lnTo>
                    <a:pt x="210" y="396"/>
                  </a:lnTo>
                  <a:lnTo>
                    <a:pt x="180" y="396"/>
                  </a:lnTo>
                  <a:lnTo>
                    <a:pt x="168" y="396"/>
                  </a:lnTo>
                  <a:lnTo>
                    <a:pt x="138" y="396"/>
                  </a:lnTo>
                  <a:lnTo>
                    <a:pt x="0" y="174"/>
                  </a:lnTo>
                  <a:lnTo>
                    <a:pt x="576" y="0"/>
                  </a:lnTo>
                  <a:close/>
                </a:path>
              </a:pathLst>
            </a:custGeom>
            <a:solidFill>
              <a:srgbClr val="339966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7" name="Freeform 23"/>
            <p:cNvSpPr>
              <a:spLocks/>
            </p:cNvSpPr>
            <p:nvPr/>
          </p:nvSpPr>
          <p:spPr bwMode="auto">
            <a:xfrm>
              <a:off x="3282" y="2478"/>
              <a:ext cx="66" cy="240"/>
            </a:xfrm>
            <a:custGeom>
              <a:avLst/>
              <a:gdLst>
                <a:gd name="T0" fmla="*/ 11 w 11"/>
                <a:gd name="T1" fmla="*/ 40 h 40"/>
                <a:gd name="T2" fmla="*/ 2 w 11"/>
                <a:gd name="T3" fmla="*/ 40 h 40"/>
                <a:gd name="T4" fmla="*/ 0 w 11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40">
                  <a:moveTo>
                    <a:pt x="11" y="40"/>
                  </a:moveTo>
                  <a:lnTo>
                    <a:pt x="2" y="4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8" name="Freeform 24"/>
            <p:cNvSpPr>
              <a:spLocks/>
            </p:cNvSpPr>
            <p:nvPr/>
          </p:nvSpPr>
          <p:spPr bwMode="auto">
            <a:xfrm>
              <a:off x="2112" y="2382"/>
              <a:ext cx="468" cy="264"/>
            </a:xfrm>
            <a:custGeom>
              <a:avLst/>
              <a:gdLst>
                <a:gd name="T0" fmla="*/ 468 w 468"/>
                <a:gd name="T1" fmla="*/ 12 h 264"/>
                <a:gd name="T2" fmla="*/ 450 w 468"/>
                <a:gd name="T3" fmla="*/ 12 h 264"/>
                <a:gd name="T4" fmla="*/ 420 w 468"/>
                <a:gd name="T5" fmla="*/ 18 h 264"/>
                <a:gd name="T6" fmla="*/ 402 w 468"/>
                <a:gd name="T7" fmla="*/ 18 h 264"/>
                <a:gd name="T8" fmla="*/ 372 w 468"/>
                <a:gd name="T9" fmla="*/ 18 h 264"/>
                <a:gd name="T10" fmla="*/ 360 w 468"/>
                <a:gd name="T11" fmla="*/ 18 h 264"/>
                <a:gd name="T12" fmla="*/ 330 w 468"/>
                <a:gd name="T13" fmla="*/ 18 h 264"/>
                <a:gd name="T14" fmla="*/ 312 w 468"/>
                <a:gd name="T15" fmla="*/ 18 h 264"/>
                <a:gd name="T16" fmla="*/ 282 w 468"/>
                <a:gd name="T17" fmla="*/ 18 h 264"/>
                <a:gd name="T18" fmla="*/ 270 w 468"/>
                <a:gd name="T19" fmla="*/ 18 h 264"/>
                <a:gd name="T20" fmla="*/ 234 w 468"/>
                <a:gd name="T21" fmla="*/ 18 h 264"/>
                <a:gd name="T22" fmla="*/ 222 w 468"/>
                <a:gd name="T23" fmla="*/ 12 h 264"/>
                <a:gd name="T24" fmla="*/ 192 w 468"/>
                <a:gd name="T25" fmla="*/ 12 h 264"/>
                <a:gd name="T26" fmla="*/ 174 w 468"/>
                <a:gd name="T27" fmla="*/ 12 h 264"/>
                <a:gd name="T28" fmla="*/ 144 w 468"/>
                <a:gd name="T29" fmla="*/ 12 h 264"/>
                <a:gd name="T30" fmla="*/ 132 w 468"/>
                <a:gd name="T31" fmla="*/ 12 h 264"/>
                <a:gd name="T32" fmla="*/ 102 w 468"/>
                <a:gd name="T33" fmla="*/ 6 h 264"/>
                <a:gd name="T34" fmla="*/ 90 w 468"/>
                <a:gd name="T35" fmla="*/ 6 h 264"/>
                <a:gd name="T36" fmla="*/ 60 w 468"/>
                <a:gd name="T37" fmla="*/ 6 h 264"/>
                <a:gd name="T38" fmla="*/ 42 w 468"/>
                <a:gd name="T39" fmla="*/ 6 h 264"/>
                <a:gd name="T40" fmla="*/ 12 w 468"/>
                <a:gd name="T41" fmla="*/ 0 h 264"/>
                <a:gd name="T42" fmla="*/ 0 w 468"/>
                <a:gd name="T43" fmla="*/ 0 h 264"/>
                <a:gd name="T44" fmla="*/ 0 w 468"/>
                <a:gd name="T45" fmla="*/ 246 h 264"/>
                <a:gd name="T46" fmla="*/ 12 w 468"/>
                <a:gd name="T47" fmla="*/ 246 h 264"/>
                <a:gd name="T48" fmla="*/ 42 w 468"/>
                <a:gd name="T49" fmla="*/ 252 h 264"/>
                <a:gd name="T50" fmla="*/ 60 w 468"/>
                <a:gd name="T51" fmla="*/ 252 h 264"/>
                <a:gd name="T52" fmla="*/ 90 w 468"/>
                <a:gd name="T53" fmla="*/ 252 h 264"/>
                <a:gd name="T54" fmla="*/ 102 w 468"/>
                <a:gd name="T55" fmla="*/ 252 h 264"/>
                <a:gd name="T56" fmla="*/ 132 w 468"/>
                <a:gd name="T57" fmla="*/ 258 h 264"/>
                <a:gd name="T58" fmla="*/ 144 w 468"/>
                <a:gd name="T59" fmla="*/ 258 h 264"/>
                <a:gd name="T60" fmla="*/ 174 w 468"/>
                <a:gd name="T61" fmla="*/ 258 h 264"/>
                <a:gd name="T62" fmla="*/ 192 w 468"/>
                <a:gd name="T63" fmla="*/ 258 h 264"/>
                <a:gd name="T64" fmla="*/ 222 w 468"/>
                <a:gd name="T65" fmla="*/ 258 h 264"/>
                <a:gd name="T66" fmla="*/ 234 w 468"/>
                <a:gd name="T67" fmla="*/ 264 h 264"/>
                <a:gd name="T68" fmla="*/ 270 w 468"/>
                <a:gd name="T69" fmla="*/ 264 h 264"/>
                <a:gd name="T70" fmla="*/ 282 w 468"/>
                <a:gd name="T71" fmla="*/ 264 h 264"/>
                <a:gd name="T72" fmla="*/ 312 w 468"/>
                <a:gd name="T73" fmla="*/ 264 h 264"/>
                <a:gd name="T74" fmla="*/ 330 w 468"/>
                <a:gd name="T75" fmla="*/ 264 h 264"/>
                <a:gd name="T76" fmla="*/ 360 w 468"/>
                <a:gd name="T77" fmla="*/ 264 h 264"/>
                <a:gd name="T78" fmla="*/ 372 w 468"/>
                <a:gd name="T79" fmla="*/ 264 h 264"/>
                <a:gd name="T80" fmla="*/ 402 w 468"/>
                <a:gd name="T81" fmla="*/ 264 h 264"/>
                <a:gd name="T82" fmla="*/ 420 w 468"/>
                <a:gd name="T83" fmla="*/ 264 h 264"/>
                <a:gd name="T84" fmla="*/ 450 w 468"/>
                <a:gd name="T85" fmla="*/ 258 h 264"/>
                <a:gd name="T86" fmla="*/ 468 w 468"/>
                <a:gd name="T87" fmla="*/ 258 h 264"/>
                <a:gd name="T88" fmla="*/ 468 w 468"/>
                <a:gd name="T89" fmla="*/ 12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68" h="264">
                  <a:moveTo>
                    <a:pt x="468" y="12"/>
                  </a:moveTo>
                  <a:lnTo>
                    <a:pt x="450" y="12"/>
                  </a:lnTo>
                  <a:lnTo>
                    <a:pt x="420" y="18"/>
                  </a:lnTo>
                  <a:lnTo>
                    <a:pt x="402" y="18"/>
                  </a:lnTo>
                  <a:lnTo>
                    <a:pt x="372" y="18"/>
                  </a:lnTo>
                  <a:lnTo>
                    <a:pt x="360" y="18"/>
                  </a:lnTo>
                  <a:lnTo>
                    <a:pt x="330" y="18"/>
                  </a:lnTo>
                  <a:lnTo>
                    <a:pt x="312" y="18"/>
                  </a:lnTo>
                  <a:lnTo>
                    <a:pt x="282" y="18"/>
                  </a:lnTo>
                  <a:lnTo>
                    <a:pt x="270" y="18"/>
                  </a:lnTo>
                  <a:lnTo>
                    <a:pt x="234" y="18"/>
                  </a:lnTo>
                  <a:lnTo>
                    <a:pt x="222" y="12"/>
                  </a:lnTo>
                  <a:lnTo>
                    <a:pt x="192" y="12"/>
                  </a:lnTo>
                  <a:lnTo>
                    <a:pt x="174" y="12"/>
                  </a:lnTo>
                  <a:lnTo>
                    <a:pt x="144" y="12"/>
                  </a:lnTo>
                  <a:lnTo>
                    <a:pt x="132" y="12"/>
                  </a:lnTo>
                  <a:lnTo>
                    <a:pt x="102" y="6"/>
                  </a:lnTo>
                  <a:lnTo>
                    <a:pt x="90" y="6"/>
                  </a:lnTo>
                  <a:lnTo>
                    <a:pt x="60" y="6"/>
                  </a:lnTo>
                  <a:lnTo>
                    <a:pt x="42" y="6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246"/>
                  </a:lnTo>
                  <a:lnTo>
                    <a:pt x="12" y="246"/>
                  </a:lnTo>
                  <a:lnTo>
                    <a:pt x="42" y="252"/>
                  </a:lnTo>
                  <a:lnTo>
                    <a:pt x="60" y="252"/>
                  </a:lnTo>
                  <a:lnTo>
                    <a:pt x="90" y="252"/>
                  </a:lnTo>
                  <a:lnTo>
                    <a:pt x="102" y="252"/>
                  </a:lnTo>
                  <a:lnTo>
                    <a:pt x="132" y="258"/>
                  </a:lnTo>
                  <a:lnTo>
                    <a:pt x="144" y="258"/>
                  </a:lnTo>
                  <a:lnTo>
                    <a:pt x="174" y="258"/>
                  </a:lnTo>
                  <a:lnTo>
                    <a:pt x="192" y="258"/>
                  </a:lnTo>
                  <a:lnTo>
                    <a:pt x="222" y="258"/>
                  </a:lnTo>
                  <a:lnTo>
                    <a:pt x="234" y="264"/>
                  </a:lnTo>
                  <a:lnTo>
                    <a:pt x="270" y="264"/>
                  </a:lnTo>
                  <a:lnTo>
                    <a:pt x="282" y="264"/>
                  </a:lnTo>
                  <a:lnTo>
                    <a:pt x="312" y="264"/>
                  </a:lnTo>
                  <a:lnTo>
                    <a:pt x="330" y="264"/>
                  </a:lnTo>
                  <a:lnTo>
                    <a:pt x="360" y="264"/>
                  </a:lnTo>
                  <a:lnTo>
                    <a:pt x="372" y="264"/>
                  </a:lnTo>
                  <a:lnTo>
                    <a:pt x="402" y="264"/>
                  </a:lnTo>
                  <a:lnTo>
                    <a:pt x="420" y="264"/>
                  </a:lnTo>
                  <a:lnTo>
                    <a:pt x="450" y="258"/>
                  </a:lnTo>
                  <a:lnTo>
                    <a:pt x="468" y="258"/>
                  </a:lnTo>
                  <a:lnTo>
                    <a:pt x="468" y="12"/>
                  </a:lnTo>
                  <a:close/>
                </a:path>
              </a:pathLst>
            </a:custGeom>
            <a:solidFill>
              <a:srgbClr val="808066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9" name="Freeform 25"/>
            <p:cNvSpPr>
              <a:spLocks/>
            </p:cNvSpPr>
            <p:nvPr/>
          </p:nvSpPr>
          <p:spPr bwMode="auto">
            <a:xfrm>
              <a:off x="2112" y="2172"/>
              <a:ext cx="468" cy="228"/>
            </a:xfrm>
            <a:custGeom>
              <a:avLst/>
              <a:gdLst>
                <a:gd name="T0" fmla="*/ 468 w 468"/>
                <a:gd name="T1" fmla="*/ 222 h 228"/>
                <a:gd name="T2" fmla="*/ 450 w 468"/>
                <a:gd name="T3" fmla="*/ 222 h 228"/>
                <a:gd name="T4" fmla="*/ 420 w 468"/>
                <a:gd name="T5" fmla="*/ 228 h 228"/>
                <a:gd name="T6" fmla="*/ 402 w 468"/>
                <a:gd name="T7" fmla="*/ 228 h 228"/>
                <a:gd name="T8" fmla="*/ 372 w 468"/>
                <a:gd name="T9" fmla="*/ 228 h 228"/>
                <a:gd name="T10" fmla="*/ 360 w 468"/>
                <a:gd name="T11" fmla="*/ 228 h 228"/>
                <a:gd name="T12" fmla="*/ 330 w 468"/>
                <a:gd name="T13" fmla="*/ 228 h 228"/>
                <a:gd name="T14" fmla="*/ 312 w 468"/>
                <a:gd name="T15" fmla="*/ 228 h 228"/>
                <a:gd name="T16" fmla="*/ 282 w 468"/>
                <a:gd name="T17" fmla="*/ 228 h 228"/>
                <a:gd name="T18" fmla="*/ 270 w 468"/>
                <a:gd name="T19" fmla="*/ 228 h 228"/>
                <a:gd name="T20" fmla="*/ 234 w 468"/>
                <a:gd name="T21" fmla="*/ 228 h 228"/>
                <a:gd name="T22" fmla="*/ 222 w 468"/>
                <a:gd name="T23" fmla="*/ 222 h 228"/>
                <a:gd name="T24" fmla="*/ 192 w 468"/>
                <a:gd name="T25" fmla="*/ 222 h 228"/>
                <a:gd name="T26" fmla="*/ 174 w 468"/>
                <a:gd name="T27" fmla="*/ 222 h 228"/>
                <a:gd name="T28" fmla="*/ 144 w 468"/>
                <a:gd name="T29" fmla="*/ 222 h 228"/>
                <a:gd name="T30" fmla="*/ 132 w 468"/>
                <a:gd name="T31" fmla="*/ 222 h 228"/>
                <a:gd name="T32" fmla="*/ 102 w 468"/>
                <a:gd name="T33" fmla="*/ 216 h 228"/>
                <a:gd name="T34" fmla="*/ 90 w 468"/>
                <a:gd name="T35" fmla="*/ 216 h 228"/>
                <a:gd name="T36" fmla="*/ 60 w 468"/>
                <a:gd name="T37" fmla="*/ 216 h 228"/>
                <a:gd name="T38" fmla="*/ 42 w 468"/>
                <a:gd name="T39" fmla="*/ 216 h 228"/>
                <a:gd name="T40" fmla="*/ 12 w 468"/>
                <a:gd name="T41" fmla="*/ 210 h 228"/>
                <a:gd name="T42" fmla="*/ 0 w 468"/>
                <a:gd name="T43" fmla="*/ 210 h 228"/>
                <a:gd name="T44" fmla="*/ 330 w 468"/>
                <a:gd name="T45" fmla="*/ 0 h 228"/>
                <a:gd name="T46" fmla="*/ 468 w 468"/>
                <a:gd name="T47" fmla="*/ 222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68" h="228">
                  <a:moveTo>
                    <a:pt x="468" y="222"/>
                  </a:moveTo>
                  <a:lnTo>
                    <a:pt x="450" y="222"/>
                  </a:lnTo>
                  <a:lnTo>
                    <a:pt x="420" y="228"/>
                  </a:lnTo>
                  <a:lnTo>
                    <a:pt x="402" y="228"/>
                  </a:lnTo>
                  <a:lnTo>
                    <a:pt x="372" y="228"/>
                  </a:lnTo>
                  <a:lnTo>
                    <a:pt x="360" y="228"/>
                  </a:lnTo>
                  <a:lnTo>
                    <a:pt x="330" y="228"/>
                  </a:lnTo>
                  <a:lnTo>
                    <a:pt x="312" y="228"/>
                  </a:lnTo>
                  <a:lnTo>
                    <a:pt x="282" y="228"/>
                  </a:lnTo>
                  <a:lnTo>
                    <a:pt x="270" y="228"/>
                  </a:lnTo>
                  <a:lnTo>
                    <a:pt x="234" y="228"/>
                  </a:lnTo>
                  <a:lnTo>
                    <a:pt x="222" y="222"/>
                  </a:lnTo>
                  <a:lnTo>
                    <a:pt x="192" y="222"/>
                  </a:lnTo>
                  <a:lnTo>
                    <a:pt x="174" y="222"/>
                  </a:lnTo>
                  <a:lnTo>
                    <a:pt x="144" y="222"/>
                  </a:lnTo>
                  <a:lnTo>
                    <a:pt x="132" y="222"/>
                  </a:lnTo>
                  <a:lnTo>
                    <a:pt x="102" y="216"/>
                  </a:lnTo>
                  <a:lnTo>
                    <a:pt x="90" y="216"/>
                  </a:lnTo>
                  <a:lnTo>
                    <a:pt x="60" y="216"/>
                  </a:lnTo>
                  <a:lnTo>
                    <a:pt x="42" y="216"/>
                  </a:lnTo>
                  <a:lnTo>
                    <a:pt x="12" y="210"/>
                  </a:lnTo>
                  <a:lnTo>
                    <a:pt x="0" y="210"/>
                  </a:lnTo>
                  <a:lnTo>
                    <a:pt x="330" y="0"/>
                  </a:lnTo>
                  <a:lnTo>
                    <a:pt x="468" y="222"/>
                  </a:lnTo>
                  <a:close/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auto">
            <a:xfrm>
              <a:off x="2352" y="2646"/>
              <a:ext cx="330" cy="180"/>
            </a:xfrm>
            <a:custGeom>
              <a:avLst/>
              <a:gdLst>
                <a:gd name="T0" fmla="*/ 55 w 55"/>
                <a:gd name="T1" fmla="*/ 30 h 30"/>
                <a:gd name="T2" fmla="*/ 55 w 55"/>
                <a:gd name="T3" fmla="*/ 21 h 30"/>
                <a:gd name="T4" fmla="*/ 0 w 55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30">
                  <a:moveTo>
                    <a:pt x="55" y="30"/>
                  </a:moveTo>
                  <a:lnTo>
                    <a:pt x="55" y="21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21" name="Rectangle 27"/>
            <p:cNvSpPr>
              <a:spLocks noChangeArrowheads="1"/>
            </p:cNvSpPr>
            <p:nvPr/>
          </p:nvSpPr>
          <p:spPr bwMode="auto">
            <a:xfrm>
              <a:off x="816" y="1392"/>
              <a:ext cx="1337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GB" b="1">
                  <a:latin typeface="Times New Roman" pitchFamily="18" charset="0"/>
                </a:rPr>
                <a:t>Industrial Discharges</a:t>
              </a:r>
            </a:p>
            <a:p>
              <a:pPr eaLnBrk="1" hangingPunct="1"/>
              <a:r>
                <a:rPr lang="en-GB" b="1">
                  <a:latin typeface="Times New Roman" pitchFamily="18" charset="0"/>
                </a:rPr>
                <a:t>and Urban Run-off</a:t>
              </a:r>
              <a:endParaRPr lang="en-GB">
                <a:latin typeface="Times New Roman" pitchFamily="18" charset="0"/>
              </a:endParaRPr>
            </a:p>
          </p:txBody>
        </p:sp>
        <p:sp>
          <p:nvSpPr>
            <p:cNvPr id="22" name="Rectangle 28"/>
            <p:cNvSpPr>
              <a:spLocks noChangeArrowheads="1"/>
            </p:cNvSpPr>
            <p:nvPr/>
          </p:nvSpPr>
          <p:spPr bwMode="auto">
            <a:xfrm>
              <a:off x="942" y="1692"/>
              <a:ext cx="42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GB" b="1">
                  <a:latin typeface="Times New Roman" pitchFamily="18" charset="0"/>
                </a:rPr>
                <a:t>(37 %)</a:t>
              </a:r>
              <a:endParaRPr lang="en-GB">
                <a:latin typeface="Times New Roman" pitchFamily="18" charset="0"/>
              </a:endParaRPr>
            </a:p>
          </p:txBody>
        </p:sp>
        <p:sp>
          <p:nvSpPr>
            <p:cNvPr id="23" name="Rectangle 29"/>
            <p:cNvSpPr>
              <a:spLocks noChangeArrowheads="1"/>
            </p:cNvSpPr>
            <p:nvPr/>
          </p:nvSpPr>
          <p:spPr bwMode="auto">
            <a:xfrm>
              <a:off x="2736" y="1506"/>
              <a:ext cx="1079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GB" b="1">
                  <a:latin typeface="Times New Roman" pitchFamily="18" charset="0"/>
                </a:rPr>
                <a:t>Tanker Accidents</a:t>
              </a:r>
              <a:endParaRPr lang="en-GB">
                <a:latin typeface="Times New Roman" pitchFamily="18" charset="0"/>
              </a:endParaRPr>
            </a:p>
          </p:txBody>
        </p:sp>
        <p:sp>
          <p:nvSpPr>
            <p:cNvPr id="24" name="Rectangle 30"/>
            <p:cNvSpPr>
              <a:spLocks noChangeArrowheads="1"/>
            </p:cNvSpPr>
            <p:nvPr/>
          </p:nvSpPr>
          <p:spPr bwMode="auto">
            <a:xfrm>
              <a:off x="2922" y="1644"/>
              <a:ext cx="388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GB" b="1">
                  <a:latin typeface="Times New Roman" pitchFamily="18" charset="0"/>
                </a:rPr>
                <a:t>(12%)</a:t>
              </a:r>
              <a:endParaRPr lang="en-GB">
                <a:latin typeface="Times New Roman" pitchFamily="18" charset="0"/>
              </a:endParaRPr>
            </a:p>
          </p:txBody>
        </p:sp>
        <p:sp>
          <p:nvSpPr>
            <p:cNvPr id="25" name="Rectangle 31"/>
            <p:cNvSpPr>
              <a:spLocks noChangeArrowheads="1"/>
            </p:cNvSpPr>
            <p:nvPr/>
          </p:nvSpPr>
          <p:spPr bwMode="auto">
            <a:xfrm>
              <a:off x="3366" y="2592"/>
              <a:ext cx="1065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GB" b="1">
                  <a:latin typeface="Times New Roman" pitchFamily="18" charset="0"/>
                </a:rPr>
                <a:t>Vessel operations</a:t>
              </a:r>
              <a:endParaRPr lang="en-GB">
                <a:latin typeface="Times New Roman" pitchFamily="18" charset="0"/>
              </a:endParaRPr>
            </a:p>
          </p:txBody>
        </p:sp>
        <p:sp>
          <p:nvSpPr>
            <p:cNvPr id="26" name="Rectangle 32"/>
            <p:cNvSpPr>
              <a:spLocks noChangeArrowheads="1"/>
            </p:cNvSpPr>
            <p:nvPr/>
          </p:nvSpPr>
          <p:spPr bwMode="auto">
            <a:xfrm>
              <a:off x="3480" y="2730"/>
              <a:ext cx="42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GB" b="1">
                  <a:latin typeface="Times New Roman" pitchFamily="18" charset="0"/>
                </a:rPr>
                <a:t>(38 %)</a:t>
              </a:r>
              <a:endParaRPr lang="en-GB">
                <a:latin typeface="Times New Roman" pitchFamily="18" charset="0"/>
              </a:endParaRPr>
            </a:p>
          </p:txBody>
        </p:sp>
        <p:sp>
          <p:nvSpPr>
            <p:cNvPr id="27" name="Rectangle 33"/>
            <p:cNvSpPr>
              <a:spLocks noChangeArrowheads="1"/>
            </p:cNvSpPr>
            <p:nvPr/>
          </p:nvSpPr>
          <p:spPr bwMode="auto">
            <a:xfrm>
              <a:off x="2400" y="2862"/>
              <a:ext cx="793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GB" b="1">
                  <a:latin typeface="Times New Roman" pitchFamily="18" charset="0"/>
                </a:rPr>
                <a:t>Atmosphere </a:t>
              </a:r>
              <a:endParaRPr lang="en-GB">
                <a:latin typeface="Times New Roman" pitchFamily="18" charset="0"/>
              </a:endParaRPr>
            </a:p>
          </p:txBody>
        </p:sp>
        <p:sp>
          <p:nvSpPr>
            <p:cNvPr id="28" name="Rectangle 34"/>
            <p:cNvSpPr>
              <a:spLocks noChangeArrowheads="1"/>
            </p:cNvSpPr>
            <p:nvPr/>
          </p:nvSpPr>
          <p:spPr bwMode="auto">
            <a:xfrm>
              <a:off x="2556" y="3000"/>
              <a:ext cx="35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GB" b="1">
                  <a:latin typeface="Times New Roman" pitchFamily="18" charset="0"/>
                </a:rPr>
                <a:t>(9 %)</a:t>
              </a:r>
              <a:endParaRPr lang="en-GB">
                <a:latin typeface="Times New Roman" pitchFamily="18" charset="0"/>
              </a:endParaRPr>
            </a:p>
          </p:txBody>
        </p:sp>
        <p:sp>
          <p:nvSpPr>
            <p:cNvPr id="29" name="Rectangle 35"/>
            <p:cNvSpPr>
              <a:spLocks noChangeArrowheads="1"/>
            </p:cNvSpPr>
            <p:nvPr/>
          </p:nvSpPr>
          <p:spPr bwMode="auto">
            <a:xfrm>
              <a:off x="1434" y="2832"/>
              <a:ext cx="728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GB" b="1">
                  <a:latin typeface="Times New Roman" pitchFamily="18" charset="0"/>
                </a:rPr>
                <a:t>Production </a:t>
              </a:r>
              <a:endParaRPr lang="en-GB">
                <a:latin typeface="Times New Roman" pitchFamily="18" charset="0"/>
              </a:endParaRPr>
            </a:p>
          </p:txBody>
        </p:sp>
        <p:sp>
          <p:nvSpPr>
            <p:cNvPr id="30" name="Rectangle 36"/>
            <p:cNvSpPr>
              <a:spLocks noChangeArrowheads="1"/>
            </p:cNvSpPr>
            <p:nvPr/>
          </p:nvSpPr>
          <p:spPr bwMode="auto">
            <a:xfrm>
              <a:off x="1572" y="2970"/>
              <a:ext cx="35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GB" b="1">
                  <a:latin typeface="Times New Roman" pitchFamily="18" charset="0"/>
                </a:rPr>
                <a:t>(2 %)</a:t>
              </a:r>
              <a:endParaRPr lang="en-GB">
                <a:latin typeface="Times New Roman" pitchFamily="18" charset="0"/>
              </a:endParaRPr>
            </a:p>
          </p:txBody>
        </p:sp>
        <p:sp>
          <p:nvSpPr>
            <p:cNvPr id="31" name="Rectangle 37"/>
            <p:cNvSpPr>
              <a:spLocks noChangeArrowheads="1"/>
            </p:cNvSpPr>
            <p:nvPr/>
          </p:nvSpPr>
          <p:spPr bwMode="auto">
            <a:xfrm>
              <a:off x="864" y="2304"/>
              <a:ext cx="485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GB" b="1">
                  <a:latin typeface="Times New Roman" pitchFamily="18" charset="0"/>
                </a:rPr>
                <a:t>Natural</a:t>
              </a:r>
            </a:p>
            <a:p>
              <a:pPr eaLnBrk="1" hangingPunct="1"/>
              <a:r>
                <a:rPr lang="en-GB" b="1">
                  <a:latin typeface="Times New Roman" pitchFamily="18" charset="0"/>
                </a:rPr>
                <a:t>Sources</a:t>
              </a:r>
              <a:endParaRPr lang="en-GB">
                <a:latin typeface="Times New Roman" pitchFamily="18" charset="0"/>
              </a:endParaRPr>
            </a:p>
          </p:txBody>
        </p:sp>
        <p:sp>
          <p:nvSpPr>
            <p:cNvPr id="32" name="Rectangle 38"/>
            <p:cNvSpPr>
              <a:spLocks noChangeArrowheads="1"/>
            </p:cNvSpPr>
            <p:nvPr/>
          </p:nvSpPr>
          <p:spPr bwMode="auto">
            <a:xfrm>
              <a:off x="912" y="2592"/>
              <a:ext cx="35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GB" b="1">
                  <a:latin typeface="Times New Roman" pitchFamily="18" charset="0"/>
                </a:rPr>
                <a:t>(7 %)</a:t>
              </a:r>
              <a:endParaRPr lang="en-GB">
                <a:latin typeface="Times New Roman" pitchFamily="18" charset="0"/>
              </a:endParaRPr>
            </a:p>
          </p:txBody>
        </p:sp>
        <p:sp>
          <p:nvSpPr>
            <p:cNvPr id="33" name="Rectangle 39"/>
            <p:cNvSpPr>
              <a:spLocks noChangeArrowheads="1"/>
            </p:cNvSpPr>
            <p:nvPr/>
          </p:nvSpPr>
          <p:spPr bwMode="auto">
            <a:xfrm>
              <a:off x="414" y="1230"/>
              <a:ext cx="4056" cy="2136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</p:grpSp>
      <p:sp>
        <p:nvSpPr>
          <p:cNvPr id="34" name="Rectangle 2"/>
          <p:cNvSpPr txBox="1">
            <a:spLocks noChangeArrowheads="1"/>
          </p:cNvSpPr>
          <p:nvPr/>
        </p:nvSpPr>
        <p:spPr>
          <a:xfrm>
            <a:off x="2766553" y="692696"/>
            <a:ext cx="3886200" cy="769441"/>
          </a:xfrm>
          <a:prstGeom prst="rect">
            <a:avLst/>
          </a:prstGeom>
        </p:spPr>
        <p:txBody>
          <a:bodyPr>
            <a:spAutoFit/>
          </a:bodyPr>
          <a:lstStyle>
            <a:lvl1pPr marL="54864" algn="r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GB" sz="4400" dirty="0" smtClean="0"/>
              <a:t>Oil sources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155814842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95536" y="332656"/>
            <a:ext cx="8208911" cy="70788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54864" algn="r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id-ID" sz="4000" dirty="0" smtClean="0"/>
              <a:t>Dampak terhadap biota perairan</a:t>
            </a:r>
            <a:endParaRPr lang="en-GB" sz="4000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32885" y="1040542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lvl1pPr marL="292100" indent="-292100" algn="l" rtl="0" eaLnBrk="1" latinLnBrk="0" hangingPunct="1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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rtl="0" eaLnBrk="1" latinLnBrk="0" hangingPunct="1">
              <a:spcBef>
                <a:spcPts val="400"/>
              </a:spcBef>
              <a:buClr>
                <a:schemeClr val="accent2"/>
              </a:buClr>
              <a:buSzPct val="90000"/>
              <a:buFontTx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192024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id-ID" dirty="0"/>
              <a:t>K</a:t>
            </a:r>
            <a:r>
              <a:rPr lang="id-ID" dirty="0" smtClean="0"/>
              <a:t>erusakan bulu,  tidak dapat bergerak/terbang, mati terperangkap,  Ganggunan pernapasan, kerusakan pencernaan jika oli termakan, kerusakan reproduksi</a:t>
            </a:r>
            <a:endParaRPr lang="id-ID" dirty="0"/>
          </a:p>
        </p:txBody>
      </p:sp>
      <p:pic>
        <p:nvPicPr>
          <p:cNvPr id="2050" name="Picture 2" descr="Image result for oil pollu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861047"/>
            <a:ext cx="3545061" cy="2658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872" y="3861046"/>
            <a:ext cx="3984959" cy="2658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5901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Indikator air telah tercemar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8435280" cy="4526280"/>
          </a:xfrm>
        </p:spPr>
        <p:txBody>
          <a:bodyPr>
            <a:normAutofit fontScale="92500" lnSpcReduction="20000"/>
          </a:bodyPr>
          <a:lstStyle/>
          <a:p>
            <a:r>
              <a:rPr lang="id-ID" dirty="0" smtClean="0"/>
              <a:t>Perubahan suhu air, perbedaan antara suhu air dan suhu lingkungan yang diperbolehkan sebesar ±3 °C</a:t>
            </a:r>
          </a:p>
          <a:p>
            <a:r>
              <a:rPr lang="id-ID" dirty="0" smtClean="0"/>
              <a:t>Perubahan pH atau konsentrasi ion hidrogen, pH normal air 6,5-7,5</a:t>
            </a:r>
          </a:p>
          <a:p>
            <a:r>
              <a:rPr lang="id-ID" dirty="0" smtClean="0"/>
              <a:t>Perubahan warna, bau, dan rasa air</a:t>
            </a:r>
          </a:p>
          <a:p>
            <a:r>
              <a:rPr lang="id-ID" dirty="0" smtClean="0"/>
              <a:t>Timbul endapan/ koloid, menurut PP No. 82 thn. 2001, endapan yang diperbolehkan 50mg/L</a:t>
            </a:r>
          </a:p>
          <a:p>
            <a:r>
              <a:rPr lang="id-ID" dirty="0" smtClean="0"/>
              <a:t>Adanya mikroorganisme</a:t>
            </a:r>
          </a:p>
          <a:p>
            <a:r>
              <a:rPr lang="id-ID" dirty="0" smtClean="0"/>
              <a:t>Meningkatnya radioaktif air lingkungan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5168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33003"/>
            <a:ext cx="3429000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933003"/>
            <a:ext cx="3240360" cy="232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432885" y="3303682"/>
            <a:ext cx="8229600" cy="2263140"/>
          </a:xfrm>
          <a:prstGeom prst="rect">
            <a:avLst/>
          </a:prstGeom>
        </p:spPr>
        <p:txBody>
          <a:bodyPr>
            <a:normAutofit/>
          </a:bodyPr>
          <a:lstStyle>
            <a:lvl1pPr marL="292100" indent="-292100" algn="l" rtl="0" eaLnBrk="1" latinLnBrk="0" hangingPunct="1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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rtl="0" eaLnBrk="1" latinLnBrk="0" hangingPunct="1">
              <a:spcBef>
                <a:spcPts val="400"/>
              </a:spcBef>
              <a:buClr>
                <a:schemeClr val="accent2"/>
              </a:buClr>
              <a:buSzPct val="90000"/>
              <a:buFontTx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192024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id-ID" dirty="0" smtClean="0"/>
              <a:t>Dampak lain: minyak akan melapisi batu-batuan, pasir, sedimen. Sangat sulit untuk dibersihkan, merusak estetika, berpotensi racun.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83930529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259632" y="245743"/>
            <a:ext cx="6788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b="1" dirty="0" err="1">
                <a:solidFill>
                  <a:srgbClr val="00CC00"/>
                </a:solidFill>
                <a:latin typeface="Maiandra GD" pitchFamily="34" charset="0"/>
              </a:rPr>
              <a:t>Penanganan</a:t>
            </a:r>
            <a:r>
              <a:rPr lang="en-US" sz="3600" b="1" dirty="0">
                <a:solidFill>
                  <a:srgbClr val="00CC00"/>
                </a:solidFill>
                <a:latin typeface="Maiandra GD" pitchFamily="34" charset="0"/>
              </a:rPr>
              <a:t> </a:t>
            </a:r>
            <a:r>
              <a:rPr lang="en-US" sz="3600" b="1" dirty="0" err="1">
                <a:solidFill>
                  <a:srgbClr val="00CC00"/>
                </a:solidFill>
                <a:latin typeface="Maiandra GD" pitchFamily="34" charset="0"/>
              </a:rPr>
              <a:t>tumpahan</a:t>
            </a:r>
            <a:r>
              <a:rPr lang="en-US" sz="3600" b="1" dirty="0">
                <a:solidFill>
                  <a:srgbClr val="00CC00"/>
                </a:solidFill>
                <a:latin typeface="Maiandra GD" pitchFamily="34" charset="0"/>
              </a:rPr>
              <a:t> </a:t>
            </a:r>
            <a:r>
              <a:rPr lang="en-US" sz="3600" b="1" dirty="0" err="1">
                <a:solidFill>
                  <a:srgbClr val="00CC00"/>
                </a:solidFill>
                <a:latin typeface="Maiandra GD" pitchFamily="34" charset="0"/>
              </a:rPr>
              <a:t>minyak</a:t>
            </a:r>
            <a:endParaRPr lang="en-US" sz="3600" b="1" dirty="0">
              <a:solidFill>
                <a:srgbClr val="00CC00"/>
              </a:solidFill>
              <a:latin typeface="Maiandra GD" pitchFamily="34" charset="0"/>
            </a:endParaRP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755576" y="980728"/>
            <a:ext cx="7580312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25000"/>
              </a:lnSpc>
              <a:buFontTx/>
              <a:buAutoNum type="arabicPeriod"/>
            </a:pPr>
            <a:r>
              <a:rPr lang="id-ID" i="1" dirty="0"/>
              <a:t>In-situ burning</a:t>
            </a:r>
            <a:r>
              <a:rPr lang="id-ID" dirty="0"/>
              <a:t>  Teknik ini membutuhkan </a:t>
            </a:r>
            <a:r>
              <a:rPr lang="id-ID" i="1" dirty="0"/>
              <a:t>booms</a:t>
            </a:r>
            <a:r>
              <a:rPr lang="id-ID" dirty="0"/>
              <a:t> (pembatas untuk mencegah penyebaran minyak) atau </a:t>
            </a:r>
            <a:r>
              <a:rPr lang="id-ID" i="1" dirty="0"/>
              <a:t>barrier</a:t>
            </a:r>
            <a:r>
              <a:rPr lang="id-ID" dirty="0"/>
              <a:t> yang tahan api.</a:t>
            </a:r>
            <a:endParaRPr lang="id-ID" dirty="0" smtClean="0">
              <a:latin typeface="Georgia" pitchFamily="18" charset="0"/>
            </a:endParaRPr>
          </a:p>
          <a:p>
            <a:pPr eaLnBrk="1" hangingPunct="1">
              <a:lnSpc>
                <a:spcPct val="125000"/>
              </a:lnSpc>
              <a:buFontTx/>
              <a:buAutoNum type="arabicPeriod"/>
            </a:pPr>
            <a:r>
              <a:rPr lang="en-US" dirty="0" err="1" smtClean="0">
                <a:latin typeface="Georgia" pitchFamily="18" charset="0"/>
              </a:rPr>
              <a:t>Penambahan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>
                <a:latin typeface="Georgia" pitchFamily="18" charset="0"/>
              </a:rPr>
              <a:t>emulsifier </a:t>
            </a:r>
            <a:r>
              <a:rPr lang="en-US" dirty="0" smtClean="0">
                <a:latin typeface="Georgia" pitchFamily="18" charset="0"/>
              </a:rPr>
              <a:t>dispersants</a:t>
            </a:r>
            <a:r>
              <a:rPr lang="id-ID" dirty="0" smtClean="0">
                <a:latin typeface="Georgia" pitchFamily="18" charset="0"/>
              </a:rPr>
              <a:t> (Surfaktan)</a:t>
            </a:r>
            <a:endParaRPr lang="en-US" dirty="0">
              <a:latin typeface="Georgia" pitchFamily="18" charset="0"/>
            </a:endParaRPr>
          </a:p>
          <a:p>
            <a:pPr eaLnBrk="1" hangingPunct="1">
              <a:lnSpc>
                <a:spcPct val="125000"/>
              </a:lnSpc>
              <a:buFontTx/>
              <a:buAutoNum type="arabicPeriod"/>
            </a:pPr>
            <a:r>
              <a:rPr lang="id-ID" dirty="0" smtClean="0">
                <a:latin typeface="Georgia" pitchFamily="18" charset="0"/>
              </a:rPr>
              <a:t>Mekanik </a:t>
            </a:r>
            <a:r>
              <a:rPr lang="en-US" dirty="0" smtClean="0">
                <a:latin typeface="Georgia" pitchFamily="18" charset="0"/>
              </a:rPr>
              <a:t>(oil </a:t>
            </a:r>
            <a:r>
              <a:rPr lang="en-US" dirty="0">
                <a:latin typeface="Georgia" pitchFamily="18" charset="0"/>
              </a:rPr>
              <a:t>slick-lickers; floating booms</a:t>
            </a:r>
            <a:r>
              <a:rPr lang="en-US" dirty="0" smtClean="0">
                <a:latin typeface="Georgia" pitchFamily="18" charset="0"/>
              </a:rPr>
              <a:t>)</a:t>
            </a:r>
            <a:endParaRPr lang="id-ID" dirty="0" smtClean="0">
              <a:latin typeface="Georgia" pitchFamily="18" charset="0"/>
            </a:endParaRPr>
          </a:p>
          <a:p>
            <a:pPr eaLnBrk="1" hangingPunct="1">
              <a:lnSpc>
                <a:spcPct val="125000"/>
              </a:lnSpc>
              <a:buFontTx/>
              <a:buAutoNum type="arabicPeriod"/>
            </a:pPr>
            <a:r>
              <a:rPr lang="id-ID" dirty="0"/>
              <a:t>Penggunaan sorbent </a:t>
            </a:r>
            <a:r>
              <a:rPr lang="id-ID" dirty="0" smtClean="0">
                <a:hlinkClick r:id="rId2" tooltip="Adsorpsi"/>
              </a:rPr>
              <a:t>adsorpsi</a:t>
            </a:r>
            <a:r>
              <a:rPr lang="id-ID" dirty="0" smtClean="0"/>
              <a:t> </a:t>
            </a:r>
            <a:r>
              <a:rPr lang="id-ID" dirty="0"/>
              <a:t>(penempelan minyak pad permukaan sorbent) dan </a:t>
            </a:r>
            <a:r>
              <a:rPr lang="id-ID" dirty="0">
                <a:hlinkClick r:id="rId3" tooltip="Absorpsi"/>
              </a:rPr>
              <a:t>absorpsi</a:t>
            </a:r>
            <a:r>
              <a:rPr lang="id-ID" dirty="0"/>
              <a:t> (penyerapan minyak ke dalam sorbent).</a:t>
            </a:r>
            <a:endParaRPr lang="en-US" dirty="0">
              <a:latin typeface="Georgia" pitchFamily="18" charset="0"/>
            </a:endParaRPr>
          </a:p>
          <a:p>
            <a:pPr eaLnBrk="1" hangingPunct="1">
              <a:lnSpc>
                <a:spcPct val="125000"/>
              </a:lnSpc>
              <a:buFontTx/>
              <a:buAutoNum type="arabicPeriod"/>
            </a:pPr>
            <a:r>
              <a:rPr lang="en-US" dirty="0" err="1" smtClean="0">
                <a:latin typeface="Georgia" pitchFamily="18" charset="0"/>
              </a:rPr>
              <a:t>Bioremediasi</a:t>
            </a:r>
            <a:r>
              <a:rPr lang="en-US" dirty="0" smtClean="0">
                <a:latin typeface="Georgia" pitchFamily="18" charset="0"/>
              </a:rPr>
              <a:t>   </a:t>
            </a:r>
            <a:r>
              <a:rPr lang="en-US" sz="2000" dirty="0">
                <a:latin typeface="Georgia" pitchFamily="18" charset="0"/>
              </a:rPr>
              <a:t>(</a:t>
            </a:r>
            <a:r>
              <a:rPr lang="en-US" sz="2000" dirty="0" err="1">
                <a:latin typeface="Georgia" pitchFamily="18" charset="0"/>
              </a:rPr>
              <a:t>mingguan</a:t>
            </a:r>
            <a:r>
              <a:rPr lang="en-US" sz="2000" dirty="0">
                <a:latin typeface="Georgia" pitchFamily="18" charset="0"/>
              </a:rPr>
              <a:t> – </a:t>
            </a:r>
            <a:r>
              <a:rPr lang="en-US" sz="2000" dirty="0" err="1">
                <a:latin typeface="Georgia" pitchFamily="18" charset="0"/>
              </a:rPr>
              <a:t>bulanan</a:t>
            </a:r>
            <a:r>
              <a:rPr lang="en-US" sz="2000" dirty="0">
                <a:latin typeface="Georgia" pitchFamily="18" charset="0"/>
              </a:rPr>
              <a:t>)</a:t>
            </a: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247455" y="5228045"/>
            <a:ext cx="777686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2000" i="1" dirty="0">
                <a:latin typeface="Maiandra GD" pitchFamily="34" charset="0"/>
              </a:rPr>
              <a:t> + nutrient </a:t>
            </a:r>
            <a:r>
              <a:rPr lang="en-US" sz="2000" i="1" dirty="0">
                <a:latin typeface="Maiandra GD" pitchFamily="34" charset="0"/>
                <a:sym typeface="Wingdings" pitchFamily="2" charset="2"/>
              </a:rPr>
              <a:t> </a:t>
            </a:r>
            <a:r>
              <a:rPr lang="en-US" sz="2000" i="1" dirty="0" err="1">
                <a:latin typeface="Maiandra GD" pitchFamily="34" charset="0"/>
                <a:sym typeface="Wingdings" pitchFamily="2" charset="2"/>
              </a:rPr>
              <a:t>utk</a:t>
            </a:r>
            <a:r>
              <a:rPr lang="en-US" sz="2000" i="1" dirty="0">
                <a:latin typeface="Maiandra GD" pitchFamily="34" charset="0"/>
                <a:sym typeface="Wingdings" pitchFamily="2" charset="2"/>
              </a:rPr>
              <a:t> </a:t>
            </a:r>
            <a:r>
              <a:rPr lang="en-US" sz="2000" i="1" dirty="0" err="1">
                <a:latin typeface="Maiandra GD" pitchFamily="34" charset="0"/>
                <a:sym typeface="Wingdings" pitchFamily="2" charset="2"/>
              </a:rPr>
              <a:t>stimulasi</a:t>
            </a:r>
            <a:r>
              <a:rPr lang="en-US" sz="2000" i="1" dirty="0">
                <a:latin typeface="Maiandra GD" pitchFamily="34" charset="0"/>
                <a:sym typeface="Wingdings" pitchFamily="2" charset="2"/>
              </a:rPr>
              <a:t> </a:t>
            </a:r>
            <a:r>
              <a:rPr lang="en-US" sz="2000" i="1" dirty="0" err="1">
                <a:latin typeface="Maiandra GD" pitchFamily="34" charset="0"/>
                <a:sym typeface="Wingdings" pitchFamily="2" charset="2"/>
              </a:rPr>
              <a:t>mikroorganisme</a:t>
            </a:r>
            <a:r>
              <a:rPr lang="en-US" sz="2000" i="1" dirty="0">
                <a:latin typeface="Maiandra GD" pitchFamily="34" charset="0"/>
                <a:sym typeface="Wingdings" pitchFamily="2" charset="2"/>
              </a:rPr>
              <a:t> </a:t>
            </a:r>
            <a:r>
              <a:rPr lang="en-US" sz="2000" i="1" dirty="0" err="1">
                <a:latin typeface="Maiandra GD" pitchFamily="34" charset="0"/>
                <a:sym typeface="Wingdings" pitchFamily="2" charset="2"/>
              </a:rPr>
              <a:t>alami</a:t>
            </a:r>
            <a:endParaRPr lang="en-US" sz="2000" i="1" dirty="0">
              <a:latin typeface="Maiandra GD" pitchFamily="34" charset="0"/>
              <a:sym typeface="Wingdings" pitchFamily="2" charset="2"/>
            </a:endParaRPr>
          </a:p>
          <a:p>
            <a:pPr eaLnBrk="1" hangingPunct="1">
              <a:buFontTx/>
              <a:buChar char="•"/>
            </a:pPr>
            <a:r>
              <a:rPr lang="en-US" sz="2000" i="1" dirty="0">
                <a:latin typeface="Maiandra GD" pitchFamily="34" charset="0"/>
              </a:rPr>
              <a:t> </a:t>
            </a:r>
            <a:r>
              <a:rPr lang="en-US" sz="2000" i="1" dirty="0" err="1">
                <a:latin typeface="Maiandra GD" pitchFamily="34" charset="0"/>
              </a:rPr>
              <a:t>introduksi</a:t>
            </a:r>
            <a:r>
              <a:rPr lang="en-US" sz="2000" i="1" dirty="0">
                <a:latin typeface="Maiandra GD" pitchFamily="34" charset="0"/>
              </a:rPr>
              <a:t> </a:t>
            </a:r>
            <a:r>
              <a:rPr lang="en-US" sz="2000" i="1" dirty="0" err="1">
                <a:latin typeface="Maiandra GD" pitchFamily="34" charset="0"/>
              </a:rPr>
              <a:t>mikroba</a:t>
            </a:r>
            <a:r>
              <a:rPr lang="en-US" sz="2000" i="1" dirty="0">
                <a:latin typeface="Maiandra GD" pitchFamily="34" charset="0"/>
              </a:rPr>
              <a:t> </a:t>
            </a:r>
            <a:r>
              <a:rPr lang="en-US" sz="2000" i="1" dirty="0" err="1">
                <a:latin typeface="Maiandra GD" pitchFamily="34" charset="0"/>
              </a:rPr>
              <a:t>alami</a:t>
            </a:r>
            <a:r>
              <a:rPr lang="en-US" sz="2000" i="1" dirty="0">
                <a:latin typeface="Maiandra GD" pitchFamily="34" charset="0"/>
              </a:rPr>
              <a:t> </a:t>
            </a:r>
            <a:r>
              <a:rPr lang="en-US" sz="2000" i="1" dirty="0" err="1">
                <a:latin typeface="Maiandra GD" pitchFamily="34" charset="0"/>
              </a:rPr>
              <a:t>perombak</a:t>
            </a:r>
            <a:r>
              <a:rPr lang="en-US" sz="2000" i="1" dirty="0">
                <a:latin typeface="Maiandra GD" pitchFamily="34" charset="0"/>
              </a:rPr>
              <a:t> </a:t>
            </a:r>
            <a:r>
              <a:rPr lang="en-US" sz="2000" i="1" dirty="0" err="1">
                <a:latin typeface="Maiandra GD" pitchFamily="34" charset="0"/>
              </a:rPr>
              <a:t>minyak</a:t>
            </a:r>
            <a:endParaRPr lang="en-US" sz="2000" i="1" dirty="0">
              <a:latin typeface="Maiandra GD" pitchFamily="34" charset="0"/>
            </a:endParaRPr>
          </a:p>
          <a:p>
            <a:pPr eaLnBrk="1" hangingPunct="1">
              <a:buFontTx/>
              <a:buChar char="•"/>
            </a:pPr>
            <a:r>
              <a:rPr lang="en-US" sz="2000" i="1" dirty="0">
                <a:latin typeface="Maiandra GD" pitchFamily="34" charset="0"/>
              </a:rPr>
              <a:t> </a:t>
            </a:r>
            <a:r>
              <a:rPr lang="en-US" sz="2000" i="1" dirty="0" err="1">
                <a:latin typeface="Maiandra GD" pitchFamily="34" charset="0"/>
              </a:rPr>
              <a:t>introduksi</a:t>
            </a:r>
            <a:r>
              <a:rPr lang="en-US" sz="2000" i="1" dirty="0">
                <a:latin typeface="Maiandra GD" pitchFamily="34" charset="0"/>
              </a:rPr>
              <a:t> </a:t>
            </a:r>
            <a:r>
              <a:rPr lang="en-US" sz="2000" i="1" dirty="0" err="1">
                <a:latin typeface="Maiandra GD" pitchFamily="34" charset="0"/>
              </a:rPr>
              <a:t>mikroorganisme</a:t>
            </a:r>
            <a:r>
              <a:rPr lang="en-US" sz="2000" i="1" dirty="0">
                <a:latin typeface="Maiandra GD" pitchFamily="34" charset="0"/>
              </a:rPr>
              <a:t> </a:t>
            </a:r>
            <a:r>
              <a:rPr lang="en-US" sz="2000" i="1" dirty="0" err="1">
                <a:latin typeface="Maiandra GD" pitchFamily="34" charset="0"/>
              </a:rPr>
              <a:t>buatan</a:t>
            </a:r>
            <a:r>
              <a:rPr lang="en-US" sz="2000" i="1" dirty="0">
                <a:latin typeface="Maiandra GD" pitchFamily="34" charset="0"/>
              </a:rPr>
              <a:t> </a:t>
            </a:r>
            <a:r>
              <a:rPr lang="en-US" sz="2000" i="1" dirty="0" err="1">
                <a:latin typeface="Maiandra GD" pitchFamily="34" charset="0"/>
              </a:rPr>
              <a:t>genetik</a:t>
            </a:r>
            <a:r>
              <a:rPr lang="en-US" sz="2000" i="1" dirty="0">
                <a:latin typeface="Maiandra GD" pitchFamily="34" charset="0"/>
              </a:rPr>
              <a:t> </a:t>
            </a:r>
            <a:r>
              <a:rPr lang="en-US" sz="2000" i="1" dirty="0" err="1" smtClean="0">
                <a:latin typeface="Maiandra GD" pitchFamily="34" charset="0"/>
              </a:rPr>
              <a:t>utk</a:t>
            </a:r>
            <a:r>
              <a:rPr lang="id-ID" sz="2000" i="1" dirty="0" smtClean="0">
                <a:latin typeface="Maiandra GD" pitchFamily="34" charset="0"/>
              </a:rPr>
              <a:t> </a:t>
            </a:r>
            <a:r>
              <a:rPr lang="en-US" sz="2000" i="1" dirty="0" err="1" smtClean="0">
                <a:latin typeface="Maiandra GD" pitchFamily="34" charset="0"/>
              </a:rPr>
              <a:t>merombak</a:t>
            </a:r>
            <a:r>
              <a:rPr lang="en-US" sz="2000" i="1" dirty="0" smtClean="0">
                <a:latin typeface="Maiandra GD" pitchFamily="34" charset="0"/>
              </a:rPr>
              <a:t> </a:t>
            </a:r>
            <a:r>
              <a:rPr lang="en-US" sz="2000" i="1" dirty="0" err="1" smtClean="0">
                <a:latin typeface="Maiandra GD" pitchFamily="34" charset="0"/>
              </a:rPr>
              <a:t>minyak</a:t>
            </a:r>
            <a:endParaRPr lang="en-US" sz="2000" i="1" dirty="0">
              <a:latin typeface="Maiandra G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4255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Terima Kasih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43302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10" t="39375" r="23514" b="13542"/>
          <a:stretch/>
        </p:blipFill>
        <p:spPr bwMode="auto">
          <a:xfrm>
            <a:off x="683568" y="1700808"/>
            <a:ext cx="7985760" cy="3444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780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oint sourc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33400"/>
            <a:ext cx="7943850" cy="524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10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/>
            <a:r>
              <a:rPr lang="id-ID" dirty="0" smtClean="0"/>
              <a:t>Jenis-jenis bahan pencemar</a:t>
            </a:r>
            <a:endParaRPr lang="id-ID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700808"/>
            <a:ext cx="8229600" cy="4608512"/>
          </a:xfrm>
          <a:solidFill>
            <a:schemeClr val="bg2">
              <a:lumMod val="60000"/>
              <a:lumOff val="40000"/>
            </a:schemeClr>
          </a:solidFill>
          <a:ln>
            <a:solidFill>
              <a:srgbClr val="FF0000"/>
            </a:solidFill>
            <a:miter lim="800000"/>
            <a:headEnd/>
            <a:tailEnd/>
          </a:ln>
        </p:spPr>
        <p:txBody>
          <a:bodyPr>
            <a:noAutofit/>
          </a:bodyPr>
          <a:lstStyle/>
          <a:p>
            <a:pPr marL="609600" indent="-609600">
              <a:lnSpc>
                <a:spcPct val="80000"/>
              </a:lnSpc>
              <a:buFontTx/>
              <a:buAutoNum type="arabicPeriod"/>
            </a:pPr>
            <a:endParaRPr lang="en-US" sz="2800" dirty="0"/>
          </a:p>
          <a:p>
            <a:pPr marL="442913" indent="-442913">
              <a:lnSpc>
                <a:spcPct val="80000"/>
              </a:lnSpc>
              <a:buFontTx/>
              <a:buNone/>
            </a:pPr>
            <a:r>
              <a:rPr lang="en-US" sz="2800" dirty="0"/>
              <a:t>1.  </a:t>
            </a:r>
            <a:r>
              <a:rPr lang="en-US" sz="2800" dirty="0" err="1" smtClean="0"/>
              <a:t>Limbah</a:t>
            </a:r>
            <a:r>
              <a:rPr lang="en-US" sz="2800" dirty="0" smtClean="0"/>
              <a:t> </a:t>
            </a:r>
            <a:r>
              <a:rPr lang="en-US" sz="2800" dirty="0"/>
              <a:t>yang </a:t>
            </a:r>
            <a:r>
              <a:rPr lang="en-US" sz="2800" dirty="0" err="1"/>
              <a:t>mengakibatkan</a:t>
            </a:r>
            <a:r>
              <a:rPr lang="en-US" sz="2800" dirty="0"/>
              <a:t> </a:t>
            </a:r>
            <a:r>
              <a:rPr lang="en-US" sz="2800" dirty="0" err="1"/>
              <a:t>penurunan</a:t>
            </a:r>
            <a:r>
              <a:rPr lang="en-US" sz="2800" dirty="0"/>
              <a:t> </a:t>
            </a:r>
            <a:r>
              <a:rPr lang="en-US" sz="2800" dirty="0" err="1"/>
              <a:t>kadar</a:t>
            </a:r>
            <a:r>
              <a:rPr lang="en-US" sz="2800" dirty="0"/>
              <a:t> </a:t>
            </a:r>
            <a:r>
              <a:rPr lang="en-US" sz="2800" dirty="0" err="1"/>
              <a:t>oksigen</a:t>
            </a:r>
            <a:r>
              <a:rPr lang="en-US" sz="2800" dirty="0"/>
              <a:t> </a:t>
            </a:r>
            <a:r>
              <a:rPr lang="en-US" sz="2800" dirty="0" err="1"/>
              <a:t>terlarut</a:t>
            </a:r>
            <a:r>
              <a:rPr lang="en-US" sz="2800" dirty="0"/>
              <a:t> (</a:t>
            </a:r>
            <a:r>
              <a:rPr lang="en-US" sz="2800" i="1" dirty="0"/>
              <a:t>oxygen demanding  waste</a:t>
            </a:r>
            <a:r>
              <a:rPr lang="en-US" sz="2800" dirty="0"/>
              <a:t>).</a:t>
            </a:r>
          </a:p>
          <a:p>
            <a:pPr marL="442913" indent="-442913">
              <a:lnSpc>
                <a:spcPct val="80000"/>
              </a:lnSpc>
              <a:buFontTx/>
              <a:buNone/>
            </a:pPr>
            <a:r>
              <a:rPr lang="en-US" sz="2800" dirty="0"/>
              <a:t>2.  </a:t>
            </a:r>
            <a:r>
              <a:rPr lang="en-US" sz="2800" dirty="0" err="1" smtClean="0"/>
              <a:t>Limbah</a:t>
            </a:r>
            <a:r>
              <a:rPr lang="en-US" sz="2800" dirty="0" smtClean="0"/>
              <a:t> </a:t>
            </a:r>
            <a:r>
              <a:rPr lang="en-US" sz="2800" dirty="0"/>
              <a:t>yang </a:t>
            </a:r>
            <a:r>
              <a:rPr lang="en-US" sz="2800" dirty="0" err="1"/>
              <a:t>mengakibatkan</a:t>
            </a:r>
            <a:r>
              <a:rPr lang="en-US" sz="2800" dirty="0"/>
              <a:t> </a:t>
            </a:r>
            <a:r>
              <a:rPr lang="en-US" sz="2800" dirty="0" err="1"/>
              <a:t>munculnya</a:t>
            </a:r>
            <a:r>
              <a:rPr lang="en-US" sz="2800" dirty="0"/>
              <a:t> </a:t>
            </a:r>
            <a:r>
              <a:rPr lang="en-US" sz="2800" dirty="0" err="1"/>
              <a:t>penyakit</a:t>
            </a:r>
            <a:r>
              <a:rPr lang="en-US" sz="2800" dirty="0"/>
              <a:t> (</a:t>
            </a:r>
            <a:r>
              <a:rPr lang="en-US" sz="2800" i="1" dirty="0"/>
              <a:t>disease causing agents</a:t>
            </a:r>
            <a:r>
              <a:rPr lang="en-US" sz="2800" dirty="0"/>
              <a:t>).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sz="2800" dirty="0"/>
              <a:t>3.  </a:t>
            </a:r>
            <a:r>
              <a:rPr lang="en-US" sz="2800" dirty="0" err="1" smtClean="0"/>
              <a:t>Senyawa</a:t>
            </a:r>
            <a:r>
              <a:rPr lang="en-US" sz="2800" dirty="0" smtClean="0"/>
              <a:t> </a:t>
            </a:r>
            <a:r>
              <a:rPr lang="en-US" sz="2800" dirty="0" err="1"/>
              <a:t>organik</a:t>
            </a:r>
            <a:r>
              <a:rPr lang="en-US" sz="2800" dirty="0"/>
              <a:t> </a:t>
            </a:r>
            <a:r>
              <a:rPr lang="en-US" sz="2800" dirty="0" err="1"/>
              <a:t>sintetik</a:t>
            </a:r>
            <a:endParaRPr lang="en-US" sz="2800" dirty="0"/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sz="2800" dirty="0"/>
              <a:t>4.  </a:t>
            </a:r>
            <a:r>
              <a:rPr lang="en-US" sz="2800" dirty="0" err="1" smtClean="0"/>
              <a:t>Nutrien</a:t>
            </a:r>
            <a:r>
              <a:rPr lang="en-US" sz="2800" dirty="0" smtClean="0"/>
              <a:t> </a:t>
            </a:r>
            <a:r>
              <a:rPr lang="en-US" sz="2800" dirty="0" err="1"/>
              <a:t>tumbuhan</a:t>
            </a:r>
            <a:endParaRPr lang="en-US" sz="2800" dirty="0"/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sz="2800" dirty="0"/>
              <a:t>5.  </a:t>
            </a:r>
            <a:r>
              <a:rPr lang="en-US" sz="2800" dirty="0" err="1" smtClean="0"/>
              <a:t>Senyawa</a:t>
            </a:r>
            <a:r>
              <a:rPr lang="en-US" sz="2800" dirty="0" smtClean="0"/>
              <a:t> </a:t>
            </a:r>
            <a:r>
              <a:rPr lang="en-US" sz="2800" dirty="0" err="1"/>
              <a:t>anorganik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mineral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sz="2800" dirty="0"/>
              <a:t>6.  </a:t>
            </a:r>
            <a:r>
              <a:rPr lang="en-US" sz="2800" dirty="0" err="1" smtClean="0"/>
              <a:t>Sedimen</a:t>
            </a:r>
            <a:endParaRPr lang="en-US" sz="2800" dirty="0"/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sz="2800" dirty="0"/>
              <a:t>7.  </a:t>
            </a:r>
            <a:r>
              <a:rPr lang="en-US" sz="2800" dirty="0" err="1" smtClean="0"/>
              <a:t>Radioaktif</a:t>
            </a:r>
            <a:endParaRPr lang="en-US" sz="2800" dirty="0"/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sz="2800" dirty="0"/>
              <a:t>8.  </a:t>
            </a:r>
            <a:r>
              <a:rPr lang="en-US" sz="2800" dirty="0" err="1" smtClean="0"/>
              <a:t>Pencemaran</a:t>
            </a:r>
            <a:r>
              <a:rPr lang="en-US" sz="2800" dirty="0" smtClean="0"/>
              <a:t> </a:t>
            </a:r>
            <a:r>
              <a:rPr lang="en-US" sz="2800" dirty="0" err="1"/>
              <a:t>panas</a:t>
            </a:r>
            <a:r>
              <a:rPr lang="en-US" sz="2800" dirty="0"/>
              <a:t> (</a:t>
            </a:r>
            <a:r>
              <a:rPr lang="en-US" sz="2800" i="1" dirty="0"/>
              <a:t>thermal discharge</a:t>
            </a:r>
            <a:r>
              <a:rPr lang="en-US" sz="2800" dirty="0" smtClean="0"/>
              <a:t>)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sz="2800" dirty="0" smtClean="0"/>
              <a:t>9.  </a:t>
            </a:r>
            <a:r>
              <a:rPr lang="en-US" sz="2800" dirty="0" err="1" smtClean="0"/>
              <a:t>Minyak</a:t>
            </a:r>
            <a:r>
              <a:rPr lang="en-US" sz="2800" dirty="0" smtClean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3769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sz="4000" dirty="0" smtClean="0">
                <a:solidFill>
                  <a:srgbClr val="00B0F0"/>
                </a:solidFill>
              </a:rPr>
              <a:t>1. Penurunan kadar Oksigen terlarut</a:t>
            </a:r>
            <a:endParaRPr lang="id-ID" sz="4000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 Dissolved oxygen (DO): oksigen terlarut dalam air sebagai indikator kualitas air</a:t>
            </a:r>
          </a:p>
          <a:p>
            <a:r>
              <a:rPr lang="id-ID" dirty="0"/>
              <a:t> </a:t>
            </a:r>
            <a:r>
              <a:rPr lang="id-ID" dirty="0" smtClean="0"/>
              <a:t>Bahan Organik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70012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46237"/>
            <a:ext cx="8568952" cy="4526280"/>
          </a:xfrm>
        </p:spPr>
        <p:txBody>
          <a:bodyPr>
            <a:normAutofit/>
          </a:bodyPr>
          <a:lstStyle/>
          <a:p>
            <a:r>
              <a:rPr lang="id-ID" dirty="0" smtClean="0"/>
              <a:t>Bahan patogen: Bakteri, Virus, Parasit</a:t>
            </a:r>
          </a:p>
          <a:p>
            <a:r>
              <a:rPr lang="id-ID" dirty="0" smtClean="0"/>
              <a:t>Sumber: Limbah rumah tangga, limbah rumah sakit, limbah kebun binatang, dsb..</a:t>
            </a:r>
          </a:p>
          <a:p>
            <a:r>
              <a:rPr lang="id-ID" dirty="0"/>
              <a:t>Penyakit yang disebabkan oleh pencemaran air ini </a:t>
            </a:r>
            <a:r>
              <a:rPr lang="id-ID" dirty="0" smtClean="0"/>
              <a:t>disebut </a:t>
            </a:r>
            <a:r>
              <a:rPr lang="id-ID" i="1" dirty="0" smtClean="0"/>
              <a:t>Water-borne </a:t>
            </a:r>
            <a:r>
              <a:rPr lang="id-ID" i="1" dirty="0"/>
              <a:t>disease </a:t>
            </a:r>
            <a:endParaRPr lang="id-ID" i="1" dirty="0" smtClean="0"/>
          </a:p>
          <a:p>
            <a:r>
              <a:rPr lang="id-ID" dirty="0" smtClean="0"/>
              <a:t>Dampak: Demam, thipoid/tifus, kolera, disentri</a:t>
            </a:r>
          </a:p>
          <a:p>
            <a:endParaRPr lang="id-ID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/>
          </a:bodyPr>
          <a:lstStyle/>
          <a:p>
            <a:r>
              <a:rPr lang="id-ID" sz="4000" dirty="0">
                <a:solidFill>
                  <a:srgbClr val="00B0F0"/>
                </a:solidFill>
              </a:rPr>
              <a:t>2</a:t>
            </a:r>
            <a:r>
              <a:rPr lang="id-ID" sz="4000" dirty="0" smtClean="0">
                <a:solidFill>
                  <a:srgbClr val="00B0F0"/>
                </a:solidFill>
              </a:rPr>
              <a:t>. Bahan Patogen/Penyakit</a:t>
            </a:r>
            <a:endParaRPr lang="id-ID" sz="40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68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892</TotalTime>
  <Words>1415</Words>
  <Application>Microsoft Office PowerPoint</Application>
  <PresentationFormat>On-screen Show (4:3)</PresentationFormat>
  <Paragraphs>176</Paragraphs>
  <Slides>42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Foundry</vt:lpstr>
      <vt:lpstr>BAHAN PENCEMAR LINGKUNGAN</vt:lpstr>
      <vt:lpstr>PowerPoint Presentation</vt:lpstr>
      <vt:lpstr>Pencemaran Air?</vt:lpstr>
      <vt:lpstr>Indikator air telah tercemar</vt:lpstr>
      <vt:lpstr>PowerPoint Presentation</vt:lpstr>
      <vt:lpstr>PowerPoint Presentation</vt:lpstr>
      <vt:lpstr>Jenis-jenis bahan pencemar</vt:lpstr>
      <vt:lpstr>1. Penurunan kadar Oksigen terlarut</vt:lpstr>
      <vt:lpstr>2. Bahan Patogen/Penyakit</vt:lpstr>
      <vt:lpstr>PowerPoint Presentation</vt:lpstr>
      <vt:lpstr>3. Senyawa Organik Sintetik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4. Nutrien tumbuhan</vt:lpstr>
      <vt:lpstr>PowerPoint Presentation</vt:lpstr>
      <vt:lpstr>5. Senyawa anorganik dan mineral</vt:lpstr>
      <vt:lpstr>PowerPoint Presentation</vt:lpstr>
      <vt:lpstr>PowerPoint Presentation</vt:lpstr>
      <vt:lpstr>5. Sedimen</vt:lpstr>
      <vt:lpstr>PowerPoint Presentation</vt:lpstr>
      <vt:lpstr>PowerPoint Presentation</vt:lpstr>
      <vt:lpstr>6. Pencemaran radioaktif</vt:lpstr>
      <vt:lpstr>PowerPoint Presentation</vt:lpstr>
      <vt:lpstr>PowerPoint Presentation</vt:lpstr>
      <vt:lpstr>7. Pencemaran panas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7. Pencemaran minyak</vt:lpstr>
      <vt:lpstr>PowerPoint Presentation</vt:lpstr>
      <vt:lpstr>PowerPoint Presentation</vt:lpstr>
      <vt:lpstr>PowerPoint Presentation</vt:lpstr>
      <vt:lpstr>PowerPoint Presentation</vt:lpstr>
      <vt:lpstr>Terima Kasih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BAHAN PENCEMAR LINGKUNGAN</dc:title>
  <dc:creator>user</dc:creator>
  <cp:lastModifiedBy>user</cp:lastModifiedBy>
  <cp:revision>56</cp:revision>
  <dcterms:created xsi:type="dcterms:W3CDTF">2017-12-04T06:02:45Z</dcterms:created>
  <dcterms:modified xsi:type="dcterms:W3CDTF">2017-12-14T23:09:00Z</dcterms:modified>
</cp:coreProperties>
</file>