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87" r:id="rId4"/>
    <p:sldId id="288" r:id="rId5"/>
    <p:sldId id="289" r:id="rId6"/>
    <p:sldId id="290" r:id="rId7"/>
    <p:sldId id="285" r:id="rId8"/>
    <p:sldId id="271" r:id="rId9"/>
    <p:sldId id="272" r:id="rId10"/>
    <p:sldId id="273" r:id="rId11"/>
    <p:sldId id="274" r:id="rId12"/>
    <p:sldId id="275" r:id="rId13"/>
    <p:sldId id="283" r:id="rId14"/>
    <p:sldId id="276" r:id="rId15"/>
    <p:sldId id="277" r:id="rId16"/>
    <p:sldId id="278" r:id="rId17"/>
    <p:sldId id="280" r:id="rId18"/>
    <p:sldId id="284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F1AD1-1005-42E5-89B6-C09099EC2D27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63A88-4643-4A79-B2C5-AA4EB3D7E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62637"/>
            <a:ext cx="7239000" cy="3657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latin typeface="Constantia" pitchFamily="18" charset="0"/>
              </a:rPr>
              <a:t/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/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PANCASILA </a:t>
            </a:r>
            <a:r>
              <a:rPr lang="en-US" sz="4000" b="1" dirty="0">
                <a:latin typeface="Constantia" pitchFamily="18" charset="0"/>
              </a:rPr>
              <a:t>SEBAGAI DASAR </a:t>
            </a:r>
            <a:r>
              <a:rPr lang="en-US" sz="4000" b="1" dirty="0" smtClean="0">
                <a:latin typeface="Constantia" pitchFamily="18" charset="0"/>
              </a:rPr>
              <a:t>NEGARA</a:t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(HUBUNGAN PANCASILA</a:t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DENGAN PEMBUKAAN </a:t>
            </a:r>
            <a:br>
              <a:rPr lang="en-US" sz="4000" b="1" dirty="0" smtClean="0">
                <a:latin typeface="Constantia" pitchFamily="18" charset="0"/>
              </a:rPr>
            </a:br>
            <a:r>
              <a:rPr lang="en-US" sz="4000" b="1" dirty="0" smtClean="0">
                <a:latin typeface="Constantia" pitchFamily="18" charset="0"/>
              </a:rPr>
              <a:t>UUD 1945)</a:t>
            </a:r>
            <a:r>
              <a:rPr lang="en-US" sz="4000" b="1" dirty="0">
                <a:latin typeface="Constantia" pitchFamily="18" charset="0"/>
              </a:rPr>
              <a:t/>
            </a:r>
            <a:br>
              <a:rPr lang="en-US" sz="4000" b="1" dirty="0">
                <a:latin typeface="Constantia" pitchFamily="18" charset="0"/>
              </a:rPr>
            </a:br>
            <a:r>
              <a:rPr lang="en-US" sz="4000" b="1" dirty="0">
                <a:latin typeface="Constantia" pitchFamily="18" charset="0"/>
              </a:rPr>
              <a:t> </a:t>
            </a:r>
            <a:br>
              <a:rPr lang="en-US" sz="4000" b="1" dirty="0">
                <a:latin typeface="Constantia" pitchFamily="18" charset="0"/>
              </a:rPr>
            </a:br>
            <a:endParaRPr lang="en-US" sz="4000" b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762000"/>
            <a:ext cx="5181600" cy="5334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Pancasila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cerminan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jiwa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cita-cita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Indonesia </a:t>
            </a: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norma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 </a:t>
            </a:r>
            <a:r>
              <a:rPr lang="en-US" b="1" dirty="0" err="1" smtClean="0"/>
              <a:t>penyelenggaraan</a:t>
            </a:r>
            <a:r>
              <a:rPr lang="en-US" b="1" dirty="0" smtClean="0"/>
              <a:t>  </a:t>
            </a:r>
            <a:r>
              <a:rPr lang="en-US" b="1" dirty="0" err="1" smtClean="0"/>
              <a:t>bernegara</a:t>
            </a:r>
            <a:r>
              <a:rPr lang="en-US" b="1" dirty="0" smtClean="0"/>
              <a:t>  </a:t>
            </a:r>
            <a:r>
              <a:rPr lang="en-US" b="1" dirty="0" err="1" smtClean="0"/>
              <a:t>dan</a:t>
            </a:r>
            <a:r>
              <a:rPr lang="en-US" b="1" dirty="0" smtClean="0"/>
              <a:t>  yang  </a:t>
            </a:r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segala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sekaligus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cita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hukum</a:t>
            </a:r>
            <a:r>
              <a:rPr lang="en-US" b="1" dirty="0" smtClean="0"/>
              <a:t> (</a:t>
            </a:r>
            <a:r>
              <a:rPr lang="en-US" b="1" dirty="0" err="1" smtClean="0"/>
              <a:t>recht-idee</a:t>
            </a:r>
            <a:r>
              <a:rPr lang="en-US" b="1" dirty="0" smtClean="0"/>
              <a:t>), 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tertulis</a:t>
            </a:r>
            <a:r>
              <a:rPr lang="en-US" b="1" dirty="0" smtClean="0"/>
              <a:t> </a:t>
            </a:r>
            <a:r>
              <a:rPr lang="en-US" b="1" dirty="0" err="1" smtClean="0"/>
              <a:t>maupun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tertulis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Indonesia.</a:t>
            </a:r>
            <a:endParaRPr lang="en-US" b="1" dirty="0"/>
          </a:p>
        </p:txBody>
      </p:sp>
      <p:pic>
        <p:nvPicPr>
          <p:cNvPr id="4" name="Picture 3" descr="Animasi gu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3200400" cy="604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04800" y="304800"/>
            <a:ext cx="4876800" cy="3048000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pengertian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yuridis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kenegaraan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Pancasila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berfungsi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tercantum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Alinea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Keempat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Pembukaan</a:t>
            </a:r>
            <a:r>
              <a:rPr lang="en-US" sz="2400" b="1" dirty="0" smtClean="0"/>
              <a:t> UUD NRI </a:t>
            </a:r>
            <a:r>
              <a:rPr lang="en-US" sz="2400" b="1" dirty="0" err="1" smtClean="0"/>
              <a:t>Tahun</a:t>
            </a:r>
            <a:r>
              <a:rPr lang="en-US" sz="2400" b="1" dirty="0" smtClean="0"/>
              <a:t> 1945.</a:t>
            </a:r>
            <a:endParaRPr lang="en-US" sz="2400" b="1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352800" y="3733800"/>
            <a:ext cx="5334000" cy="2743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err="1" smtClean="0">
                <a:solidFill>
                  <a:srgbClr val="FFFF00"/>
                </a:solidFill>
              </a:rPr>
              <a:t>Pancasila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sebagai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dasar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negara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pada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hakikatnya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adalah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sumber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dari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segala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sumber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hukum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atau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sumber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tertib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err="1" smtClean="0">
                <a:solidFill>
                  <a:srgbClr val="FFFF00"/>
                </a:solidFill>
              </a:rPr>
              <a:t>hukum</a:t>
            </a:r>
            <a:r>
              <a:rPr lang="en-US" sz="2800" b="1" dirty="0" smtClean="0">
                <a:solidFill>
                  <a:srgbClr val="FFFF00"/>
                </a:solidFill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</a:rPr>
              <a:t>di</a:t>
            </a:r>
            <a:r>
              <a:rPr lang="en-US" sz="2800" b="1" dirty="0" smtClean="0">
                <a:solidFill>
                  <a:srgbClr val="FFFF00"/>
                </a:solidFill>
              </a:rPr>
              <a:t>  Indonesia</a:t>
            </a:r>
          </a:p>
          <a:p>
            <a:pPr algn="ctr"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2819400"/>
            <a:ext cx="2755900" cy="360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228600"/>
            <a:ext cx="8458200" cy="1828800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Hubungan</a:t>
            </a:r>
            <a:r>
              <a:rPr lang="en-US" sz="2800" b="1" dirty="0" smtClean="0">
                <a:solidFill>
                  <a:srgbClr val="0070C0"/>
                </a:solidFill>
              </a:rPr>
              <a:t>  yang  </a:t>
            </a:r>
            <a:r>
              <a:rPr lang="en-US" sz="2800" b="1" dirty="0" err="1" smtClean="0">
                <a:solidFill>
                  <a:srgbClr val="0070C0"/>
                </a:solidFill>
              </a:rPr>
              <a:t>bersifat</a:t>
            </a:r>
            <a:r>
              <a:rPr lang="en-US" sz="2800" b="1" dirty="0" smtClean="0">
                <a:solidFill>
                  <a:srgbClr val="0070C0"/>
                </a:solidFill>
              </a:rPr>
              <a:t>  formal  </a:t>
            </a:r>
            <a:r>
              <a:rPr lang="en-US" sz="2800" b="1" dirty="0" err="1" smtClean="0">
                <a:solidFill>
                  <a:srgbClr val="0070C0"/>
                </a:solidFill>
              </a:rPr>
              <a:t>antara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Pancasila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dengan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Pembukaan</a:t>
            </a:r>
            <a:r>
              <a:rPr lang="en-US" sz="2800" b="1" dirty="0" smtClean="0">
                <a:solidFill>
                  <a:srgbClr val="0070C0"/>
                </a:solidFill>
              </a:rPr>
              <a:t> UUD NRI </a:t>
            </a:r>
            <a:r>
              <a:rPr lang="en-US" sz="2800" b="1" dirty="0" err="1" smtClean="0">
                <a:solidFill>
                  <a:srgbClr val="0070C0"/>
                </a:solidFill>
              </a:rPr>
              <a:t>tahun</a:t>
            </a:r>
            <a:r>
              <a:rPr lang="en-US" sz="2800" b="1" dirty="0" smtClean="0">
                <a:solidFill>
                  <a:srgbClr val="0070C0"/>
                </a:solidFill>
              </a:rPr>
              <a:t> 1945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err="1" smtClean="0">
                <a:solidFill>
                  <a:srgbClr val="0070C0"/>
                </a:solidFill>
              </a:rPr>
              <a:t>tercantum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dalam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Pembukaan</a:t>
            </a:r>
            <a:r>
              <a:rPr lang="en-US" sz="2800" b="1" dirty="0" smtClean="0">
                <a:solidFill>
                  <a:srgbClr val="0070C0"/>
                </a:solidFill>
              </a:rPr>
              <a:t> UUD NRI </a:t>
            </a:r>
            <a:r>
              <a:rPr lang="en-US" sz="2800" b="1" dirty="0" err="1" smtClean="0">
                <a:solidFill>
                  <a:srgbClr val="0070C0"/>
                </a:solidFill>
              </a:rPr>
              <a:t>tahun</a:t>
            </a:r>
            <a:r>
              <a:rPr lang="en-US" sz="2800" b="1" dirty="0" smtClean="0">
                <a:solidFill>
                  <a:srgbClr val="0070C0"/>
                </a:solidFill>
              </a:rPr>
              <a:t> 1945 </a:t>
            </a:r>
            <a:r>
              <a:rPr lang="en-US" sz="2800" b="1" dirty="0" err="1" smtClean="0">
                <a:solidFill>
                  <a:srgbClr val="0070C0"/>
                </a:solidFill>
              </a:rPr>
              <a:t>alinea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keempat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438400"/>
            <a:ext cx="7772400" cy="1676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</a:rPr>
              <a:t>Pancasila</a:t>
            </a:r>
            <a:r>
              <a:rPr lang="en-US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adalah</a:t>
            </a:r>
            <a:r>
              <a:rPr lang="en-US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substansi</a:t>
            </a:r>
            <a:r>
              <a:rPr lang="en-US" sz="2800" b="1" dirty="0" smtClean="0">
                <a:solidFill>
                  <a:srgbClr val="7030A0"/>
                </a:solidFill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</a:rPr>
              <a:t>esensial</a:t>
            </a:r>
            <a:r>
              <a:rPr lang="en-US" sz="2800" b="1" dirty="0" smtClean="0">
                <a:solidFill>
                  <a:srgbClr val="7030A0"/>
                </a:solidFill>
              </a:rPr>
              <a:t>   yang 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err="1" smtClean="0">
                <a:solidFill>
                  <a:srgbClr val="7030A0"/>
                </a:solidFill>
              </a:rPr>
              <a:t>mendapatkan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kedudukan</a:t>
            </a:r>
            <a:r>
              <a:rPr lang="en-US" sz="2800" b="1" dirty="0" smtClean="0">
                <a:solidFill>
                  <a:srgbClr val="7030A0"/>
                </a:solidFill>
              </a:rPr>
              <a:t> formal </a:t>
            </a:r>
            <a:r>
              <a:rPr lang="en-US" sz="2800" b="1" dirty="0" err="1" smtClean="0">
                <a:solidFill>
                  <a:srgbClr val="7030A0"/>
                </a:solidFill>
              </a:rPr>
              <a:t>yuridis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dalam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Pembukaan</a:t>
            </a:r>
            <a:r>
              <a:rPr lang="en-US" sz="2800" b="1" dirty="0" smtClean="0">
                <a:solidFill>
                  <a:srgbClr val="7030A0"/>
                </a:solidFill>
              </a:rPr>
              <a:t> UUD  NRI  </a:t>
            </a:r>
            <a:r>
              <a:rPr lang="en-US" sz="2800" b="1" dirty="0" err="1" smtClean="0">
                <a:solidFill>
                  <a:srgbClr val="7030A0"/>
                </a:solidFill>
              </a:rPr>
              <a:t>tahun</a:t>
            </a:r>
            <a:r>
              <a:rPr lang="en-US" sz="2800" b="1" dirty="0" smtClean="0">
                <a:solidFill>
                  <a:srgbClr val="7030A0"/>
                </a:solidFill>
              </a:rPr>
              <a:t>  1945.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495800"/>
            <a:ext cx="8305800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Bersifat</a:t>
            </a:r>
            <a:r>
              <a:rPr lang="en-US" sz="2800" b="1" dirty="0" smtClean="0">
                <a:solidFill>
                  <a:srgbClr val="FF0000"/>
                </a:solidFill>
              </a:rPr>
              <a:t> material </a:t>
            </a:r>
            <a:r>
              <a:rPr lang="en-US" sz="2800" b="1" dirty="0" err="1" smtClean="0">
                <a:solidFill>
                  <a:srgbClr val="FF0000"/>
                </a:solidFill>
              </a:rPr>
              <a:t>adalah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menunjuk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err="1" smtClean="0">
                <a:solidFill>
                  <a:srgbClr val="FF0000"/>
                </a:solidFill>
              </a:rPr>
              <a:t>materi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pokok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atau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isi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Pembukaan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tidak</a:t>
            </a:r>
            <a:r>
              <a:rPr lang="en-US" sz="2800" b="1" dirty="0" smtClean="0">
                <a:solidFill>
                  <a:srgbClr val="FF0000"/>
                </a:solidFill>
              </a:rPr>
              <a:t> lain </a:t>
            </a:r>
            <a:r>
              <a:rPr lang="en-US" sz="2800" b="1" dirty="0" err="1" smtClean="0">
                <a:solidFill>
                  <a:srgbClr val="FF0000"/>
                </a:solidFill>
              </a:rPr>
              <a:t>adalah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Pancasila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038600" cy="3048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Pokok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Kaidah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tertulis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negara</a:t>
            </a:r>
            <a:r>
              <a:rPr lang="en-US" sz="2800" b="1" dirty="0" smtClean="0"/>
              <a:t> Indonesia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diharapkan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tetap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berupa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Pembukaan</a:t>
            </a:r>
            <a:r>
              <a:rPr lang="en-US" sz="2800" b="1" dirty="0" smtClean="0"/>
              <a:t> UUD NRI </a:t>
            </a:r>
            <a:br>
              <a:rPr lang="en-US" sz="2800" b="1" dirty="0" smtClean="0"/>
            </a:br>
            <a:r>
              <a:rPr lang="en-US" sz="2800" b="1" dirty="0" err="1" smtClean="0"/>
              <a:t>tahun</a:t>
            </a:r>
            <a:r>
              <a:rPr lang="en-US" sz="2800" b="1" dirty="0" smtClean="0"/>
              <a:t> 1945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724400" y="3657600"/>
            <a:ext cx="3962400" cy="2819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Pokok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Kaidah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tertulis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mencakup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Tuhan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kodrat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etis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4" name="Picture 3" descr="ag00217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505200" cy="31613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5867400"/>
            <a:ext cx="1066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4" action="ppaction://hlinksldjump"/>
              </a:rPr>
              <a:t>BACK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8600" y="152400"/>
            <a:ext cx="5181600" cy="3124200"/>
          </a:xfrm>
          <a:prstGeom prst="cloud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Pembukaan</a:t>
            </a:r>
            <a:r>
              <a:rPr lang="en-US" sz="2800" b="1" dirty="0" smtClean="0">
                <a:solidFill>
                  <a:schemeClr val="tx1"/>
                </a:solidFill>
              </a:rPr>
              <a:t>  yang  </a:t>
            </a:r>
            <a:r>
              <a:rPr lang="en-US" sz="2800" b="1" dirty="0" err="1" smtClean="0">
                <a:solidFill>
                  <a:schemeClr val="tx1"/>
                </a:solidFill>
              </a:rPr>
              <a:t>berintikan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Pancasila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merupakan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sumber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batang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tubuh</a:t>
            </a:r>
            <a:r>
              <a:rPr lang="en-US" sz="2800" b="1" dirty="0" smtClean="0">
                <a:solidFill>
                  <a:schemeClr val="tx1"/>
                </a:solidFill>
              </a:rPr>
              <a:t> UUD NRI </a:t>
            </a:r>
            <a:r>
              <a:rPr lang="en-US" sz="2800" b="1" dirty="0" err="1" smtClean="0">
                <a:solidFill>
                  <a:schemeClr val="tx1"/>
                </a:solidFill>
              </a:rPr>
              <a:t>tahun</a:t>
            </a:r>
            <a:r>
              <a:rPr lang="en-US" sz="2800" b="1" dirty="0" smtClean="0">
                <a:solidFill>
                  <a:schemeClr val="tx1"/>
                </a:solidFill>
              </a:rPr>
              <a:t> 1945.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457200" y="3657600"/>
            <a:ext cx="5715000" cy="2667000"/>
          </a:xfrm>
          <a:prstGeom prst="flowChartProcess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Pembukaan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ini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adalah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memperkuat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kedudukan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Pancasila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sebagai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norma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dasar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hukum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tertinggi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tidak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dapat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diubah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jalan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hukum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melekatpada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kelangsungan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hidup</a:t>
            </a:r>
            <a:r>
              <a:rPr lang="en-US" sz="2800" b="1" dirty="0" smtClean="0">
                <a:solidFill>
                  <a:srgbClr val="FF0000"/>
                </a:solidFill>
              </a:rPr>
              <a:t> Negara </a:t>
            </a:r>
            <a:r>
              <a:rPr lang="en-US" sz="2800" b="1" dirty="0" err="1" smtClean="0">
                <a:solidFill>
                  <a:srgbClr val="FF0000"/>
                </a:solidFill>
              </a:rPr>
              <a:t>Republik</a:t>
            </a:r>
            <a:r>
              <a:rPr lang="en-US" sz="2800" b="1" dirty="0" smtClean="0">
                <a:solidFill>
                  <a:srgbClr val="FF0000"/>
                </a:solidFill>
              </a:rPr>
              <a:t> Indonesia.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g00495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52401"/>
            <a:ext cx="3048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85799"/>
            <a:ext cx="6019800" cy="50292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 	</a:t>
            </a:r>
            <a:r>
              <a:rPr lang="en-US" sz="4000" b="1" dirty="0" err="1" smtClean="0">
                <a:solidFill>
                  <a:schemeClr val="bg1"/>
                </a:solidFill>
              </a:rPr>
              <a:t>Undang-Undang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Dasar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itu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merupakan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hukum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dasar</a:t>
            </a:r>
            <a:r>
              <a:rPr lang="en-US" sz="4000" b="1" dirty="0" smtClean="0">
                <a:solidFill>
                  <a:schemeClr val="bg1"/>
                </a:solidFill>
              </a:rPr>
              <a:t> Negara Indonesia yang </a:t>
            </a:r>
            <a:r>
              <a:rPr lang="en-US" sz="4000" b="1" dirty="0" err="1" smtClean="0">
                <a:solidFill>
                  <a:schemeClr val="bg1"/>
                </a:solidFill>
              </a:rPr>
              <a:t>tertulis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atau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konstitusi</a:t>
            </a:r>
            <a:r>
              <a:rPr lang="en-US" sz="4000" b="1" dirty="0" smtClean="0">
                <a:solidFill>
                  <a:schemeClr val="bg1"/>
                </a:solidFill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</a:rPr>
              <a:t>namun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kedudukannya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bukanlah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sebagai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landasan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hukum</a:t>
            </a:r>
            <a:r>
              <a:rPr lang="en-US" sz="4000" b="1" dirty="0" smtClean="0">
                <a:solidFill>
                  <a:schemeClr val="bg1"/>
                </a:solidFill>
              </a:rPr>
              <a:t> yang </a:t>
            </a:r>
            <a:r>
              <a:rPr lang="en-US" sz="4000" b="1" dirty="0" err="1" smtClean="0">
                <a:solidFill>
                  <a:schemeClr val="bg1"/>
                </a:solidFill>
              </a:rPr>
              <a:t>terpokok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buNone/>
            </a:pP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58674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	</a:t>
            </a:r>
            <a:r>
              <a:rPr lang="en-US" sz="3600" b="1" dirty="0" err="1" smtClean="0">
                <a:solidFill>
                  <a:srgbClr val="C00000"/>
                </a:solidFill>
              </a:rPr>
              <a:t>Ada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empat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pokok</a:t>
            </a: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</a:rPr>
              <a:t>pikiran</a:t>
            </a:r>
            <a:r>
              <a:rPr lang="en-US" sz="3600" b="1" dirty="0" smtClean="0">
                <a:solidFill>
                  <a:srgbClr val="C00000"/>
                </a:solidFill>
              </a:rPr>
              <a:t>  yang </a:t>
            </a:r>
            <a:r>
              <a:rPr lang="en-US" sz="3600" b="1" dirty="0" err="1" smtClean="0">
                <a:solidFill>
                  <a:srgbClr val="C00000"/>
                </a:solidFill>
              </a:rPr>
              <a:t>diciptakan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dijelaskan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dalam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batang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tubuh</a:t>
            </a:r>
            <a:r>
              <a:rPr lang="en-US" sz="3600" b="1" dirty="0" smtClean="0">
                <a:solidFill>
                  <a:srgbClr val="C00000"/>
                </a:solidFill>
              </a:rPr>
              <a:t> UUD NRI 1945 </a:t>
            </a:r>
            <a:r>
              <a:rPr lang="en-US" sz="3600" b="1" dirty="0" err="1" smtClean="0">
                <a:solidFill>
                  <a:srgbClr val="C00000"/>
                </a:solidFill>
              </a:rPr>
              <a:t>yaitu</a:t>
            </a:r>
            <a:r>
              <a:rPr lang="en-US" sz="3600" b="1" dirty="0" smtClean="0">
                <a:solidFill>
                  <a:srgbClr val="C00000"/>
                </a:solidFill>
              </a:rPr>
              <a:t> :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1)  </a:t>
            </a:r>
            <a:r>
              <a:rPr lang="en-US" sz="3600" b="1" dirty="0" err="1" smtClean="0">
                <a:solidFill>
                  <a:srgbClr val="C00000"/>
                </a:solidFill>
              </a:rPr>
              <a:t>Persatuan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2)  </a:t>
            </a:r>
            <a:r>
              <a:rPr lang="en-US" sz="3600" b="1" dirty="0" err="1" smtClean="0">
                <a:solidFill>
                  <a:srgbClr val="C00000"/>
                </a:solidFill>
              </a:rPr>
              <a:t>Keadilan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sosial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3)  </a:t>
            </a:r>
            <a:r>
              <a:rPr lang="en-US" sz="3600" b="1" dirty="0" err="1" smtClean="0">
                <a:solidFill>
                  <a:srgbClr val="C00000"/>
                </a:solidFill>
              </a:rPr>
              <a:t>Kedaulatan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rakyat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4) </a:t>
            </a:r>
            <a:r>
              <a:rPr lang="en-US" sz="3600" b="1" dirty="0" err="1" smtClean="0">
                <a:solidFill>
                  <a:srgbClr val="C00000"/>
                </a:solidFill>
              </a:rPr>
              <a:t>Ketuhanan</a:t>
            </a:r>
            <a:r>
              <a:rPr lang="en-US" sz="3600" b="1" dirty="0" smtClean="0">
                <a:solidFill>
                  <a:srgbClr val="C00000"/>
                </a:solidFill>
              </a:rPr>
              <a:t>  Yang </a:t>
            </a:r>
            <a:r>
              <a:rPr lang="en-US" sz="3600" b="1" dirty="0" err="1" smtClean="0">
                <a:solidFill>
                  <a:srgbClr val="C00000"/>
                </a:solidFill>
              </a:rPr>
              <a:t>Maha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Esa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ag00463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5783" flipH="1">
            <a:off x="3966061" y="1911836"/>
            <a:ext cx="514723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pemerintahan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negara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kelembagaan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negara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4" name="Cloud 3"/>
          <p:cNvSpPr/>
          <p:nvPr/>
        </p:nvSpPr>
        <p:spPr>
          <a:xfrm>
            <a:off x="76200" y="1295400"/>
            <a:ext cx="4267200" cy="19812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A.  </a:t>
            </a:r>
            <a:r>
              <a:rPr lang="es-ES" sz="2400" b="1" dirty="0" err="1" smtClean="0"/>
              <a:t>Pasal</a:t>
            </a:r>
            <a:r>
              <a:rPr lang="es-ES" sz="2400" b="1" dirty="0" smtClean="0"/>
              <a:t>  1 </a:t>
            </a:r>
            <a:r>
              <a:rPr lang="es-ES" sz="2400" b="1" dirty="0" err="1" smtClean="0"/>
              <a:t>ayat</a:t>
            </a:r>
            <a:r>
              <a:rPr lang="es-ES" sz="2400" b="1" dirty="0" smtClean="0"/>
              <a:t> (3): Negara Indonesia </a:t>
            </a:r>
            <a:r>
              <a:rPr lang="es-ES" sz="2400" b="1" dirty="0" err="1" smtClean="0"/>
              <a:t>adalah</a:t>
            </a:r>
            <a:r>
              <a:rPr lang="es-ES" sz="2400" b="1" dirty="0" smtClean="0"/>
              <a:t> negara </a:t>
            </a:r>
            <a:r>
              <a:rPr lang="es-ES" sz="2400" b="1" dirty="0" err="1" smtClean="0"/>
              <a:t>Hukum</a:t>
            </a:r>
            <a:r>
              <a:rPr lang="es-ES" sz="2400" b="1" dirty="0" smtClean="0"/>
              <a:t>.</a:t>
            </a:r>
            <a:endParaRPr lang="en-US" sz="2400" b="1" dirty="0"/>
          </a:p>
        </p:txBody>
      </p:sp>
      <p:sp>
        <p:nvSpPr>
          <p:cNvPr id="5" name="Flowchart: Process 4"/>
          <p:cNvSpPr/>
          <p:nvPr/>
        </p:nvSpPr>
        <p:spPr>
          <a:xfrm>
            <a:off x="304800" y="3352800"/>
            <a:ext cx="8534400" cy="33528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A. </a:t>
            </a:r>
            <a:r>
              <a:rPr lang="en-US" sz="2400" b="1" dirty="0" err="1" smtClean="0"/>
              <a:t>Pasal</a:t>
            </a:r>
            <a:r>
              <a:rPr lang="en-US" sz="2400" b="1" dirty="0" smtClean="0"/>
              <a:t> 3 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FFFF00"/>
                </a:solidFill>
              </a:rPr>
              <a:t>Ayat</a:t>
            </a:r>
            <a:r>
              <a:rPr lang="en-US" sz="2400" b="1" dirty="0" smtClean="0">
                <a:solidFill>
                  <a:srgbClr val="FFFF00"/>
                </a:solidFill>
              </a:rPr>
              <a:t>(1): </a:t>
            </a:r>
            <a:r>
              <a:rPr lang="en-US" sz="2400" b="1" dirty="0" err="1" smtClean="0"/>
              <a:t>Majelis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Permusyawaratan</a:t>
            </a:r>
            <a:r>
              <a:rPr lang="en-US" sz="2400" b="1" dirty="0" smtClean="0"/>
              <a:t> Rakyat </a:t>
            </a:r>
            <a:r>
              <a:rPr lang="en-US" sz="2400" b="1" dirty="0" err="1" smtClean="0"/>
              <a:t>berwenang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mengubah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menetapkan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UndangUndang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.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FFFF00"/>
                </a:solidFill>
              </a:rPr>
              <a:t>Ayat</a:t>
            </a:r>
            <a:r>
              <a:rPr lang="en-US" sz="2400" b="1" dirty="0" smtClean="0">
                <a:solidFill>
                  <a:srgbClr val="FFFF00"/>
                </a:solidFill>
              </a:rPr>
              <a:t> (2): </a:t>
            </a:r>
            <a:r>
              <a:rPr lang="en-US" sz="2400" b="1" dirty="0" err="1" smtClean="0"/>
              <a:t>Majelis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Permusyawaratan</a:t>
            </a:r>
            <a:r>
              <a:rPr lang="en-US" sz="2400" b="1" dirty="0" smtClean="0"/>
              <a:t> Rakyat </a:t>
            </a:r>
            <a:r>
              <a:rPr lang="en-US" sz="2400" b="1" dirty="0" err="1" smtClean="0"/>
              <a:t>melantik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Presiden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Wakil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Presiden</a:t>
            </a:r>
            <a:r>
              <a:rPr lang="en-US" sz="2400" b="1" dirty="0" smtClean="0"/>
              <a:t>; </a:t>
            </a:r>
          </a:p>
          <a:p>
            <a:pPr>
              <a:buNone/>
            </a:pPr>
            <a:r>
              <a:rPr lang="fi-FI" sz="2400" b="1" dirty="0" smtClean="0">
                <a:solidFill>
                  <a:srgbClr val="FFFF00"/>
                </a:solidFill>
              </a:rPr>
              <a:t>Ayat(3): </a:t>
            </a:r>
            <a:r>
              <a:rPr lang="fi-FI" sz="2400" b="1" dirty="0" smtClean="0"/>
              <a:t>Majelis Permusyawaratan Rakyat  hanya dapat  memberhentikan  Presiden  dan/atau  Wakil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Presiden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jabatannya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menurut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Undang-Undang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.</a:t>
            </a:r>
          </a:p>
          <a:p>
            <a:pPr>
              <a:buNone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81000"/>
            <a:ext cx="4419600" cy="2667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</a:rPr>
              <a:t>APA YANG DI MAKSUD DENGAN PANCASILA SEBAGAI DASAR NEGARA?</a:t>
            </a:r>
            <a:endParaRPr lang="en-US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4" descr="ag00317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99639"/>
            <a:ext cx="2895600" cy="32297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24200" y="3657600"/>
            <a:ext cx="5715000" cy="304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pengertian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historisnya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merupakan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hasil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pergumulan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pemikiran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pendiri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negara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(The Founding Fathers)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menemukan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landasan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pijakan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kokoh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atasnya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didirikan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negara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Indonesia </a:t>
            </a:r>
            <a:r>
              <a:rPr lang="en-US" sz="2800" b="1" dirty="0" err="1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merdeka</a:t>
            </a:r>
            <a:r>
              <a:rPr lang="en-US" sz="28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Analisis soal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Bagaimanakah menurut pendapatmu mengenai tantangan </a:t>
            </a:r>
            <a:r>
              <a:rPr lang="id-ID" dirty="0" smtClean="0"/>
              <a:t>yang dihadapi pancasila sebagai dasar </a:t>
            </a:r>
            <a:r>
              <a:rPr lang="id-ID" dirty="0" smtClean="0"/>
              <a:t>negara?</a:t>
            </a:r>
          </a:p>
          <a:p>
            <a:r>
              <a:rPr lang="id-ID" dirty="0" smtClean="0"/>
              <a:t>Bagaimanakah menurut pendapatmu mengenai Implementasi </a:t>
            </a:r>
            <a:r>
              <a:rPr lang="id-ID" dirty="0" smtClean="0"/>
              <a:t>nilai-nilai pancasila dalam perumusan suatu </a:t>
            </a:r>
            <a:r>
              <a:rPr lang="id-ID" dirty="0" smtClean="0"/>
              <a:t>kebijakan pemerintah? Apakah sudah sesuai dengan nilai-nilai Pancasila?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d-ID" dirty="0" smtClean="0"/>
              <a:t>    Apakah </a:t>
            </a:r>
            <a:r>
              <a:rPr lang="id-ID" dirty="0" smtClean="0"/>
              <a:t>Anda pernah mendengar istilah </a:t>
            </a:r>
            <a:r>
              <a:rPr lang="id-ID" i="1" dirty="0" smtClean="0"/>
              <a:t>Homo Faber (makhluk </a:t>
            </a:r>
            <a:r>
              <a:rPr lang="id-ID" i="1" dirty="0" smtClean="0"/>
              <a:t>yang </a:t>
            </a:r>
            <a:r>
              <a:rPr lang="id-ID" dirty="0" smtClean="0"/>
              <a:t>menggunakan tekhnologi), </a:t>
            </a:r>
            <a:r>
              <a:rPr lang="id-ID" i="1" dirty="0" smtClean="0"/>
              <a:t>Homo Socius (makhluk bermasyarakat), </a:t>
            </a:r>
            <a:r>
              <a:rPr lang="id-ID" i="1" dirty="0" smtClean="0"/>
              <a:t>Homo Economicus </a:t>
            </a:r>
            <a:r>
              <a:rPr lang="id-ID" i="1" dirty="0" smtClean="0"/>
              <a:t>(makhluk ekonomi), dan istilah Zoon Politicon atau makhluk politik?</a:t>
            </a:r>
          </a:p>
          <a:p>
            <a:pPr algn="just">
              <a:buNone/>
            </a:pPr>
            <a:r>
              <a:rPr lang="id-ID" dirty="0" smtClean="0"/>
              <a:t>    Istilah-istilah </a:t>
            </a:r>
            <a:r>
              <a:rPr lang="id-ID" dirty="0" smtClean="0"/>
              <a:t>tersebut merupakan predikat yang melekat pada eksistensi manusia.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Bagaimanakah menurut pendapatmu mengenai bentuk dan </a:t>
            </a:r>
            <a:r>
              <a:rPr lang="id-ID" i="1" dirty="0" smtClean="0"/>
              <a:t>sistem </a:t>
            </a:r>
            <a:r>
              <a:rPr lang="id-ID" i="1" dirty="0" smtClean="0"/>
              <a:t>pemerintahan Indonesia? Apakah sudah ideal? Berikan pendapatmu!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dirty="0" smtClean="0"/>
              <a:t>    Pergaulan </a:t>
            </a:r>
            <a:r>
              <a:rPr lang="id-ID" dirty="0" smtClean="0"/>
              <a:t>manusia dapat </a:t>
            </a:r>
            <a:r>
              <a:rPr lang="id-ID" dirty="0" smtClean="0"/>
              <a:t>bersamaan (sejalan</a:t>
            </a:r>
            <a:r>
              <a:rPr lang="id-ID" dirty="0" smtClean="0"/>
              <a:t>), berbeda, atau bertentangan satu sama lain, bahkan meminjam </a:t>
            </a:r>
            <a:r>
              <a:rPr lang="id-ID" dirty="0" smtClean="0"/>
              <a:t>istilah Thomas </a:t>
            </a:r>
            <a:r>
              <a:rPr lang="id-ID" dirty="0" smtClean="0"/>
              <a:t>Hobbes manusia yang satu dapat menjadi serigala bagi yang lain (</a:t>
            </a:r>
            <a:r>
              <a:rPr lang="id-ID" i="1" dirty="0" smtClean="0"/>
              <a:t>homo homini </a:t>
            </a:r>
            <a:r>
              <a:rPr lang="id-ID" i="1" dirty="0" smtClean="0"/>
              <a:t>lupus). Oleh karena itu, agar tercipta kondisi yang harmonis dan </a:t>
            </a:r>
            <a:r>
              <a:rPr lang="id-ID" i="1" dirty="0" smtClean="0"/>
              <a:t>tertib </a:t>
            </a:r>
            <a:r>
              <a:rPr lang="id-ID" dirty="0" smtClean="0"/>
              <a:t>dalam </a:t>
            </a:r>
            <a:r>
              <a:rPr lang="id-ID" dirty="0" smtClean="0"/>
              <a:t>memenuhi kebutuhannya, dalam memperjuangkan </a:t>
            </a:r>
            <a:r>
              <a:rPr lang="id-ID" dirty="0" smtClean="0"/>
              <a:t>kesejahteraannya, manusia </a:t>
            </a:r>
            <a:r>
              <a:rPr lang="id-ID" dirty="0" smtClean="0"/>
              <a:t>membutuhkan negara.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d-ID" dirty="0" smtClean="0"/>
              <a:t>   Konsekuensi Pancasila sebagai </a:t>
            </a:r>
            <a:r>
              <a:rPr lang="id-ID" dirty="0" smtClean="0"/>
              <a:t>dasar negara bagi negara Republik Indonesia, antara lain: </a:t>
            </a:r>
            <a:r>
              <a:rPr lang="id-ID" dirty="0" smtClean="0"/>
              <a:t>Negara Indonesia </a:t>
            </a:r>
            <a:r>
              <a:rPr lang="id-ID" dirty="0" smtClean="0"/>
              <a:t>merupakan negara kesatuan yang berbentuk Republik (Pasal 1 </a:t>
            </a:r>
            <a:r>
              <a:rPr lang="id-ID" dirty="0" smtClean="0"/>
              <a:t>UUD Negara </a:t>
            </a:r>
            <a:r>
              <a:rPr lang="id-ID" dirty="0" smtClean="0"/>
              <a:t>Republik Indonesia 1945). Pasal tersebut menjelaskan hubungan </a:t>
            </a:r>
            <a:r>
              <a:rPr lang="id-ID" dirty="0" smtClean="0"/>
              <a:t>Pancasila tepatnya </a:t>
            </a:r>
            <a:r>
              <a:rPr lang="id-ID" dirty="0" smtClean="0"/>
              <a:t>sila ketiga dengan bentuk negara yang dianut oleh Indonesia, </a:t>
            </a:r>
            <a:r>
              <a:rPr lang="id-ID" dirty="0" smtClean="0"/>
              <a:t>yaitu sebagai </a:t>
            </a:r>
            <a:r>
              <a:rPr lang="id-ID" dirty="0" smtClean="0"/>
              <a:t>negara kesatuan bukan sebagai negara serikat.</a:t>
            </a: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d-ID" dirty="0" smtClean="0"/>
              <a:t>    </a:t>
            </a:r>
            <a:r>
              <a:rPr lang="pt-BR" dirty="0" smtClean="0"/>
              <a:t>Indonesia </a:t>
            </a:r>
            <a:r>
              <a:rPr lang="pt-BR" dirty="0" smtClean="0"/>
              <a:t>menganut bentuk negara republik bukan </a:t>
            </a:r>
            <a:r>
              <a:rPr lang="pt-BR" dirty="0" smtClean="0"/>
              <a:t>despot</a:t>
            </a:r>
            <a:r>
              <a:rPr lang="id-ID" dirty="0" smtClean="0"/>
              <a:t> (tuan </a:t>
            </a:r>
            <a:r>
              <a:rPr lang="id-ID" dirty="0" smtClean="0"/>
              <a:t>rumah) atau absolutisme (pemerintahan yang sewenang-wenang). </a:t>
            </a:r>
            <a:r>
              <a:rPr lang="id-ID" dirty="0" smtClean="0"/>
              <a:t>Konsep negara </a:t>
            </a:r>
            <a:r>
              <a:rPr lang="id-ID" dirty="0" smtClean="0"/>
              <a:t>republik sejalan dengan sila kedua dan keempat Pancasila, yaitu </a:t>
            </a:r>
            <a:r>
              <a:rPr lang="id-ID" dirty="0" smtClean="0"/>
              <a:t>negara hukum </a:t>
            </a:r>
            <a:r>
              <a:rPr lang="id-ID" dirty="0" smtClean="0"/>
              <a:t>yang demokratis. Demikian pula dalam Pasal 1 ayat (2) UUD </a:t>
            </a:r>
            <a:r>
              <a:rPr lang="id-ID" dirty="0" smtClean="0"/>
              <a:t>Negara </a:t>
            </a:r>
            <a:r>
              <a:rPr lang="sv-SE" dirty="0" smtClean="0"/>
              <a:t>Republik </a:t>
            </a:r>
            <a:r>
              <a:rPr lang="sv-SE" dirty="0" smtClean="0"/>
              <a:t>Indonesia 1945, “kedaulatan berada di tangan rakyat dan </a:t>
            </a:r>
            <a:r>
              <a:rPr lang="sv-SE" dirty="0" smtClean="0"/>
              <a:t>dilaksanakan</a:t>
            </a:r>
            <a:r>
              <a:rPr lang="id-ID" dirty="0" smtClean="0"/>
              <a:t> menurut </a:t>
            </a:r>
            <a:r>
              <a:rPr lang="id-ID" dirty="0" smtClean="0"/>
              <a:t>Undang-Undang Dasar”. Hal tersebut menegaskan bahwa </a:t>
            </a:r>
            <a:r>
              <a:rPr lang="id-ID" dirty="0" smtClean="0"/>
              <a:t>negara republik </a:t>
            </a:r>
            <a:r>
              <a:rPr lang="id-ID" dirty="0" smtClean="0"/>
              <a:t>Indonesia menganut demokrasi konstitusional bukan demokrasi </a:t>
            </a:r>
            <a:r>
              <a:rPr lang="id-ID" dirty="0" smtClean="0"/>
              <a:t>rakyat seperti </a:t>
            </a:r>
            <a:r>
              <a:rPr lang="id-ID" dirty="0" smtClean="0"/>
              <a:t>yang terdapat pada konsep negara-negara komunis.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d-ID" dirty="0" smtClean="0"/>
              <a:t>    Di </a:t>
            </a:r>
            <a:r>
              <a:rPr lang="id-ID" dirty="0" smtClean="0"/>
              <a:t>sisi lain, pada </a:t>
            </a:r>
            <a:r>
              <a:rPr lang="id-ID" dirty="0" smtClean="0"/>
              <a:t>Pasal 1 </a:t>
            </a:r>
            <a:r>
              <a:rPr lang="id-ID" dirty="0" smtClean="0"/>
              <a:t>ayat (3) UUD Negara Republik Indonesia 1945, ditegaskan bahwa, “</a:t>
            </a:r>
            <a:r>
              <a:rPr lang="id-ID" dirty="0" smtClean="0"/>
              <a:t>negara Indonesia </a:t>
            </a:r>
            <a:r>
              <a:rPr lang="id-ID" dirty="0" smtClean="0"/>
              <a:t>adalah negara hukum”. Prinsip tersebut mencerminkan bahwa </a:t>
            </a:r>
            <a:r>
              <a:rPr lang="id-ID" dirty="0" smtClean="0"/>
              <a:t>negara </a:t>
            </a:r>
            <a:r>
              <a:rPr lang="it-IT" dirty="0" smtClean="0"/>
              <a:t>Indonesia </a:t>
            </a:r>
            <a:r>
              <a:rPr lang="it-IT" dirty="0" smtClean="0"/>
              <a:t>sejalan dengan sila kedua Pancasila.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mbukaan UUD 1945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575" y="255432"/>
            <a:ext cx="6461125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5638800" cy="23622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 smtClean="0">
              <a:latin typeface="Lucida Sans Unicode" pitchFamily="34" charset="0"/>
              <a:cs typeface="Lucida Sans Unicode" pitchFamily="34" charset="0"/>
              <a:hlinkClick r:id="rId3" action="ppaction://hlinksldjump"/>
            </a:endParaRPr>
          </a:p>
          <a:p>
            <a:pPr algn="ctr"/>
            <a:endParaRPr lang="es-ES" sz="2800" b="1" dirty="0" smtClean="0">
              <a:latin typeface="Lucida Sans Unicode" pitchFamily="34" charset="0"/>
              <a:cs typeface="Lucida Sans Unicode" pitchFamily="34" charset="0"/>
              <a:hlinkClick r:id="rId3" action="ppaction://hlinksldjump"/>
            </a:endParaRPr>
          </a:p>
          <a:p>
            <a:pPr algn="ctr"/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A.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Hubungan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Pancasila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dengan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Pembukaan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Undang-Undang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Dasar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Negara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Republik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Indonesia (UUD NRI) </a:t>
            </a:r>
            <a:r>
              <a:rPr lang="es-ES" sz="2800" b="1" dirty="0" err="1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Tahun</a:t>
            </a:r>
            <a:r>
              <a:rPr lang="es-ES" sz="2800" b="1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 1945 </a:t>
            </a:r>
            <a:endParaRPr lang="en-US" sz="2800" dirty="0" smtClean="0">
              <a:latin typeface="Lucida Sans Unicode" pitchFamily="34" charset="0"/>
              <a:cs typeface="Lucida Sans Unicode" pitchFamily="34" charset="0"/>
              <a:hlinkClick r:id="rId3" action="ppaction://hlinksldjump"/>
            </a:endParaRPr>
          </a:p>
          <a:p>
            <a:pPr algn="ctr"/>
            <a:r>
              <a:rPr lang="es-ES" sz="2800" dirty="0" smtClean="0">
                <a:latin typeface="Lucida Sans Unicode" pitchFamily="34" charset="0"/>
                <a:cs typeface="Lucida Sans Unicode" pitchFamily="34" charset="0"/>
                <a:hlinkClick r:id="rId3" action="ppaction://hlinksldjump"/>
              </a:rPr>
              <a:t> 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962400"/>
            <a:ext cx="5334000" cy="198120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Lucida Sans Unicode" pitchFamily="34" charset="0"/>
              <a:cs typeface="Lucida Sans Unicode" pitchFamily="34" charset="0"/>
              <a:hlinkClick r:id="rId4" action="ppaction://hlinksldjump"/>
            </a:endParaRPr>
          </a:p>
          <a:p>
            <a:pPr algn="ctr"/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B.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Penjabaran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Pancasila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dalam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Batang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Tubuh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UUD NRI </a:t>
            </a:r>
            <a:r>
              <a:rPr lang="en-US" sz="3200" b="1" dirty="0" err="1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Tahun</a:t>
            </a: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  <a:hlinkClick r:id="rId4" action="ppaction://hlinksldjump"/>
              </a:rPr>
              <a:t> 1945 </a:t>
            </a:r>
            <a:endParaRPr lang="en-US" sz="3200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endParaRPr lang="en-US" sz="32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4" descr="50f8e85f415099ad99d0619fd580044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28600"/>
            <a:ext cx="24384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733800" cy="4267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b="1" dirty="0" smtClean="0">
                <a:solidFill>
                  <a:schemeClr val="bg1"/>
                </a:solidFill>
              </a:rPr>
              <a:t>	</a:t>
            </a:r>
            <a:r>
              <a:rPr lang="es-ES" b="1" dirty="0" err="1" smtClean="0">
                <a:solidFill>
                  <a:schemeClr val="bg1"/>
                </a:solidFill>
              </a:rPr>
              <a:t>Berdasarkan</a:t>
            </a:r>
            <a:r>
              <a:rPr lang="es-ES" b="1" dirty="0" smtClean="0">
                <a:solidFill>
                  <a:schemeClr val="bg1"/>
                </a:solidFill>
              </a:rPr>
              <a:t> ajaran </a:t>
            </a:r>
            <a:r>
              <a:rPr lang="es-ES" b="1" dirty="0" err="1" smtClean="0">
                <a:solidFill>
                  <a:schemeClr val="bg1"/>
                </a:solidFill>
              </a:rPr>
              <a:t>Stuffen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theory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dari</a:t>
            </a:r>
            <a:r>
              <a:rPr lang="es-ES" b="1" dirty="0" smtClean="0">
                <a:solidFill>
                  <a:schemeClr val="bg1"/>
                </a:solidFill>
              </a:rPr>
              <a:t> Hans </a:t>
            </a:r>
            <a:r>
              <a:rPr lang="es-ES" b="1" dirty="0" err="1" smtClean="0">
                <a:solidFill>
                  <a:schemeClr val="bg1"/>
                </a:solidFill>
              </a:rPr>
              <a:t>Kelsen</a:t>
            </a:r>
            <a:r>
              <a:rPr lang="es-ES" b="1" dirty="0" smtClean="0">
                <a:solidFill>
                  <a:schemeClr val="bg1"/>
                </a:solidFill>
              </a:rPr>
              <a:t>, </a:t>
            </a:r>
            <a:r>
              <a:rPr lang="es-ES" b="1" dirty="0" err="1" smtClean="0">
                <a:solidFill>
                  <a:schemeClr val="bg1"/>
                </a:solidFill>
              </a:rPr>
              <a:t>menurut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Abdullah</a:t>
            </a:r>
            <a:r>
              <a:rPr lang="es-ES" b="1" dirty="0" smtClean="0">
                <a:solidFill>
                  <a:schemeClr val="bg1"/>
                </a:solidFill>
              </a:rPr>
              <a:t> (1984: 71), </a:t>
            </a:r>
            <a:r>
              <a:rPr lang="es-ES" b="1" dirty="0" err="1" smtClean="0">
                <a:solidFill>
                  <a:schemeClr val="bg1"/>
                </a:solidFill>
              </a:rPr>
              <a:t>hubungan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Pancasila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dengan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err="1" smtClean="0">
                <a:solidFill>
                  <a:schemeClr val="bg1"/>
                </a:solidFill>
              </a:rPr>
              <a:t>Pembukaan</a:t>
            </a:r>
            <a:r>
              <a:rPr lang="es-ES" b="1" dirty="0" smtClean="0">
                <a:solidFill>
                  <a:schemeClr val="bg1"/>
                </a:solidFill>
              </a:rPr>
              <a:t>  UUD  NRI  </a:t>
            </a:r>
            <a:r>
              <a:rPr lang="es-ES" b="1" dirty="0" err="1" smtClean="0">
                <a:solidFill>
                  <a:schemeClr val="bg1"/>
                </a:solidFill>
              </a:rPr>
              <a:t>Tahun</a:t>
            </a:r>
            <a:r>
              <a:rPr lang="es-ES" b="1" dirty="0" smtClean="0">
                <a:solidFill>
                  <a:schemeClr val="bg1"/>
                </a:solidFill>
              </a:rPr>
              <a:t> 1945dapat  </a:t>
            </a:r>
            <a:r>
              <a:rPr lang="es-ES" b="1" dirty="0" err="1" smtClean="0">
                <a:solidFill>
                  <a:schemeClr val="bg1"/>
                </a:solidFill>
              </a:rPr>
              <a:t>digambarkan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sebagai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berikut</a:t>
            </a:r>
            <a:r>
              <a:rPr lang="es-E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1746" name="Picture 2" descr="4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9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5029200"/>
            <a:ext cx="8382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Piramidal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menunjukkan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Pancasila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sebagai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cita-cita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berada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puncak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tiga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570</TotalTime>
  <Words>597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PANCASILA SEBAGAI DASAR NEGARA (HUBUNGAN PANCASILA DENGAN PEMBUKAAN  UUD 1945)  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Sistem pemerintahan negara dan kelembagaan negara </vt:lpstr>
      <vt:lpstr>Slide 18</vt:lpstr>
      <vt:lpstr>Analisis soal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KEBUN 2</dc:title>
  <dc:creator>user</dc:creator>
  <cp:lastModifiedBy>Zeco</cp:lastModifiedBy>
  <cp:revision>74</cp:revision>
  <dcterms:created xsi:type="dcterms:W3CDTF">2016-06-06T04:19:56Z</dcterms:created>
  <dcterms:modified xsi:type="dcterms:W3CDTF">2020-09-27T16:14:39Z</dcterms:modified>
</cp:coreProperties>
</file>