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1"/>
  </p:notes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9" r:id="rId9"/>
    <p:sldId id="270" r:id="rId10"/>
    <p:sldId id="277" r:id="rId11"/>
    <p:sldId id="272" r:id="rId12"/>
    <p:sldId id="278" r:id="rId13"/>
    <p:sldId id="273" r:id="rId14"/>
    <p:sldId id="274" r:id="rId15"/>
    <p:sldId id="276" r:id="rId16"/>
    <p:sldId id="279" r:id="rId17"/>
    <p:sldId id="280" r:id="rId18"/>
    <p:sldId id="281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D3FC1-D79B-4DAC-A428-356AB2BCBB3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8C2E9-7E97-4FD1-AAE2-2D9A03500EE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524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119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2630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8775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746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78451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2432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6669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17562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922368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12B5953-FE39-4688-9A7C-D59DB4D46AD9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127527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6233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22772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2644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36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7338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278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8993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3827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A89E8-3EF0-4D0D-86DD-D55F1C107DFA}" type="datetimeFigureOut">
              <a:rPr lang="id-ID" smtClean="0"/>
              <a:t>13/11/2020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3BA9B-87C3-4C9F-85C3-1DDB6C6FDF2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61451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Wisata</a:t>
            </a:r>
            <a:r>
              <a:rPr lang="en-US" dirty="0"/>
              <a:t> Sungai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Danau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967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68877" y="5111613"/>
            <a:ext cx="644996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dirty="0">
                <a:latin typeface="Arial" panose="020B0604020202020204" pitchFamily="34" charset="0"/>
              </a:rPr>
              <a:t>Melalui partisipasi masyarakat </a:t>
            </a:r>
            <a:r>
              <a:rPr lang="id-ID" dirty="0" smtClean="0">
                <a:latin typeface="Arial" panose="020B0604020202020204" pitchFamily="34" charset="0"/>
              </a:rPr>
              <a:t>maka keseimbangan </a:t>
            </a:r>
            <a:r>
              <a:rPr lang="id-ID" dirty="0">
                <a:latin typeface="Arial" panose="020B0604020202020204" pitchFamily="34" charset="0"/>
              </a:rPr>
              <a:t>ekologi di sekitar </a:t>
            </a:r>
            <a:r>
              <a:rPr lang="id-ID" dirty="0" smtClean="0">
                <a:latin typeface="Arial" panose="020B0604020202020204" pitchFamily="34" charset="0"/>
              </a:rPr>
              <a:t>sungai/danau tetap </a:t>
            </a:r>
            <a:r>
              <a:rPr lang="id-ID" dirty="0">
                <a:latin typeface="Arial" panose="020B0604020202020204" pitchFamily="34" charset="0"/>
              </a:rPr>
              <a:t>terpelihara</a:t>
            </a: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2885766" y="2988838"/>
            <a:ext cx="7733071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d-ID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Dibutuhkan perencanaan terkait </a:t>
            </a:r>
            <a:r>
              <a: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 Pengembangan Ekowisata </a:t>
            </a:r>
            <a:r>
              <a:rPr lang="id-ID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Sungai/Danau dalam Pengembangan Partisipasi Masyarakat.</a:t>
            </a:r>
          </a:p>
        </p:txBody>
      </p:sp>
      <p:sp>
        <p:nvSpPr>
          <p:cNvPr id="5" name="Rectangle 4"/>
          <p:cNvSpPr/>
          <p:nvPr/>
        </p:nvSpPr>
        <p:spPr>
          <a:xfrm>
            <a:off x="1646901" y="558288"/>
            <a:ext cx="8971936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Ekowisata memberikan peluang untuk mendapatkan keuntungan bagi penyelenggara, pemerintah dan masyarakat setempat, melalui kegiatan-kegiatan yang non ekstraktif, sehingga meningkatkan perekonomian daerah setempat dan dapat menjamin kesinambungan usaha.</a:t>
            </a:r>
          </a:p>
        </p:txBody>
      </p:sp>
    </p:spTree>
    <p:extLst>
      <p:ext uri="{BB962C8B-B14F-4D97-AF65-F5344CB8AC3E}">
        <p14:creationId xmlns:p14="http://schemas.microsoft.com/office/powerpoint/2010/main" val="290585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58645" y="1502158"/>
            <a:ext cx="10087897" cy="3970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sz="2800" dirty="0" smtClean="0"/>
              <a:t>Peran </a:t>
            </a:r>
            <a:r>
              <a:rPr lang="id-ID" sz="2800" dirty="0"/>
              <a:t>utama </a:t>
            </a:r>
            <a:r>
              <a:rPr lang="id-ID" sz="2800" dirty="0" smtClean="0"/>
              <a:t>pemerintah </a:t>
            </a:r>
            <a:r>
              <a:rPr lang="id-ID" sz="2800" dirty="0"/>
              <a:t>daerah (termasuk pemerintah desa) dalam mengembangkan pariwisata </a:t>
            </a:r>
            <a:r>
              <a:rPr lang="id-ID" sz="2800" dirty="0" smtClean="0"/>
              <a:t>:</a:t>
            </a:r>
          </a:p>
          <a:p>
            <a:endParaRPr lang="id-ID" sz="2800" dirty="0"/>
          </a:p>
          <a:p>
            <a:r>
              <a:rPr lang="id-ID" sz="2800" dirty="0" smtClean="0"/>
              <a:t>Berupa </a:t>
            </a:r>
            <a:r>
              <a:rPr lang="id-ID" sz="2800" dirty="0"/>
              <a:t>pengembangan kebijakan, fasilitas dan kerja sama dengan berbagai pihak. </a:t>
            </a:r>
            <a:endParaRPr lang="id-ID" sz="2800" dirty="0" smtClean="0"/>
          </a:p>
          <a:p>
            <a:endParaRPr lang="id-ID" sz="2800" dirty="0"/>
          </a:p>
          <a:p>
            <a:r>
              <a:rPr lang="id-ID" sz="2800" dirty="0"/>
              <a:t>Persepsi pemerintah daerah terhadap pengembangan ekowisata menjadi dasar </a:t>
            </a:r>
            <a:r>
              <a:rPr lang="id-ID" sz="2800" dirty="0" smtClean="0"/>
              <a:t>pengembangan </a:t>
            </a:r>
            <a:r>
              <a:rPr lang="id-ID" sz="2800" dirty="0"/>
              <a:t>kebijakan, infrastruktur, dan kerja sama semua pihak. </a:t>
            </a:r>
          </a:p>
        </p:txBody>
      </p:sp>
    </p:spTree>
    <p:extLst>
      <p:ext uri="{BB962C8B-B14F-4D97-AF65-F5344CB8AC3E}">
        <p14:creationId xmlns:p14="http://schemas.microsoft.com/office/powerpoint/2010/main" val="407160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9542" y="579280"/>
            <a:ext cx="10731909" cy="30839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d-ID" dirty="0">
                <a:solidFill>
                  <a:schemeClr val="bg1"/>
                </a:solidFill>
                <a:latin typeface="Arial" panose="020B0604020202020204" pitchFamily="34" charset="0"/>
              </a:rPr>
              <a:t>Pengelolaan Sungai Ciliwung </a:t>
            </a:r>
            <a:r>
              <a:rPr lang="id-ID" dirty="0" smtClean="0">
                <a:solidFill>
                  <a:schemeClr val="bg1"/>
                </a:solidFill>
                <a:latin typeface="Arial" panose="020B0604020202020204" pitchFamily="34" charset="0"/>
              </a:rPr>
              <a:t>yang </a:t>
            </a:r>
            <a:r>
              <a:rPr lang="id-ID" dirty="0">
                <a:solidFill>
                  <a:schemeClr val="bg1"/>
                </a:solidFill>
                <a:latin typeface="Arial" panose="020B0604020202020204" pitchFamily="34" charset="0"/>
              </a:rPr>
              <a:t>dilakukan secara terintegrasi dan tidak lepas dari peran kelembagaan Pemerintah dan </a:t>
            </a:r>
            <a:r>
              <a:rPr lang="id-ID" dirty="0" smtClean="0">
                <a:solidFill>
                  <a:schemeClr val="bg1"/>
                </a:solidFill>
                <a:latin typeface="Arial" panose="020B0604020202020204" pitchFamily="34" charset="0"/>
              </a:rPr>
              <a:t>stakeholder yang </a:t>
            </a:r>
            <a:r>
              <a:rPr lang="id-ID" dirty="0">
                <a:solidFill>
                  <a:schemeClr val="bg1"/>
                </a:solidFill>
                <a:latin typeface="Arial" panose="020B0604020202020204" pitchFamily="34" charset="0"/>
              </a:rPr>
              <a:t>mendukungnya. </a:t>
            </a:r>
            <a:endParaRPr lang="id-ID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id-ID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id-ID" dirty="0" smtClean="0">
                <a:solidFill>
                  <a:schemeClr val="bg1"/>
                </a:solidFill>
                <a:latin typeface="Arial" panose="020B0604020202020204" pitchFamily="34" charset="0"/>
              </a:rPr>
              <a:t>Pemanfaatan bantaran Sungai </a:t>
            </a:r>
            <a:r>
              <a:rPr lang="id-ID" dirty="0">
                <a:solidFill>
                  <a:schemeClr val="bg1"/>
                </a:solidFill>
                <a:latin typeface="Arial" panose="020B0604020202020204" pitchFamily="34" charset="0"/>
              </a:rPr>
              <a:t>Ciliwung sebagai objek pengembangan ekowisata membutuhkan peran serta masyarakat agar dapat berkelanjutan</a:t>
            </a:r>
            <a:r>
              <a:rPr lang="id-ID" dirty="0" smtClean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id-ID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id-ID" dirty="0" smtClean="0">
                <a:solidFill>
                  <a:schemeClr val="bg1"/>
                </a:solidFill>
                <a:latin typeface="Arial" panose="020B0604020202020204" pitchFamily="34" charset="0"/>
              </a:rPr>
              <a:t>Pelibatan peran serta </a:t>
            </a:r>
            <a:r>
              <a:rPr lang="id-ID" dirty="0">
                <a:solidFill>
                  <a:schemeClr val="bg1"/>
                </a:solidFill>
                <a:latin typeface="Arial" panose="020B0604020202020204" pitchFamily="34" charset="0"/>
              </a:rPr>
              <a:t>masyarakat dalam perencanaan pembangunan sangat penting, guna </a:t>
            </a:r>
            <a:r>
              <a:rPr lang="id-ID" b="1" dirty="0">
                <a:solidFill>
                  <a:schemeClr val="bg1"/>
                </a:solidFill>
                <a:latin typeface="Arial" panose="020B0604020202020204" pitchFamily="34" charset="0"/>
              </a:rPr>
              <a:t>menumbuhkan rasa tanggung jawab </a:t>
            </a:r>
            <a:r>
              <a:rPr lang="id-ID" dirty="0">
                <a:solidFill>
                  <a:schemeClr val="bg1"/>
                </a:solidFill>
                <a:latin typeface="Arial" panose="020B0604020202020204" pitchFamily="34" charset="0"/>
              </a:rPr>
              <a:t>masyarakat </a:t>
            </a:r>
            <a:r>
              <a:rPr lang="id-ID" dirty="0" smtClean="0">
                <a:solidFill>
                  <a:schemeClr val="bg1"/>
                </a:solidFill>
                <a:latin typeface="Arial" panose="020B0604020202020204" pitchFamily="34" charset="0"/>
              </a:rPr>
              <a:t>terhadap objek </a:t>
            </a:r>
            <a:r>
              <a:rPr lang="id-ID" dirty="0">
                <a:solidFill>
                  <a:schemeClr val="bg1"/>
                </a:solidFill>
                <a:latin typeface="Arial" panose="020B0604020202020204" pitchFamily="34" charset="0"/>
              </a:rPr>
              <a:t>wisata yang ada di daerahnya sehingga perlu diketahui bagaimana tingkat partisipasi </a:t>
            </a:r>
            <a:r>
              <a:rPr lang="id-ID" dirty="0" smtClean="0">
                <a:solidFill>
                  <a:schemeClr val="bg1"/>
                </a:solidFill>
                <a:latin typeface="Arial" panose="020B0604020202020204" pitchFamily="34" charset="0"/>
              </a:rPr>
              <a:t>masyarakat sekitar.</a:t>
            </a:r>
            <a:endParaRPr lang="id-ID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639" y="3950375"/>
            <a:ext cx="3940278" cy="2621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960" y="3950375"/>
            <a:ext cx="3717523" cy="2624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951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2168" y="688452"/>
            <a:ext cx="9542206" cy="1938992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d-ID" sz="2000" dirty="0" smtClean="0">
                <a:solidFill>
                  <a:schemeClr val="bg1"/>
                </a:solidFill>
              </a:rPr>
              <a:t>Pengelolaan </a:t>
            </a:r>
            <a:r>
              <a:rPr lang="id-ID" sz="2000" dirty="0">
                <a:solidFill>
                  <a:schemeClr val="bg1"/>
                </a:solidFill>
              </a:rPr>
              <a:t>potensi </a:t>
            </a:r>
            <a:r>
              <a:rPr lang="id-ID" sz="2000" dirty="0" smtClean="0">
                <a:solidFill>
                  <a:schemeClr val="bg1"/>
                </a:solidFill>
              </a:rPr>
              <a:t>ekowisata tidak hanya </a:t>
            </a:r>
            <a:r>
              <a:rPr lang="id-ID" sz="2000" dirty="0">
                <a:solidFill>
                  <a:schemeClr val="bg1"/>
                </a:solidFill>
              </a:rPr>
              <a:t>berdasarkan keinginan </a:t>
            </a:r>
            <a:r>
              <a:rPr lang="id-ID" sz="2000" dirty="0" smtClean="0">
                <a:solidFill>
                  <a:schemeClr val="bg1"/>
                </a:solidFill>
              </a:rPr>
              <a:t>manajer </a:t>
            </a:r>
            <a:r>
              <a:rPr lang="id-ID" sz="2000" dirty="0">
                <a:solidFill>
                  <a:schemeClr val="bg1"/>
                </a:solidFill>
              </a:rPr>
              <a:t>tetapi juga dapat menduga </a:t>
            </a:r>
            <a:r>
              <a:rPr lang="id-ID" sz="2000" dirty="0" smtClean="0">
                <a:solidFill>
                  <a:schemeClr val="bg1"/>
                </a:solidFill>
              </a:rPr>
              <a:t>keinginan </a:t>
            </a:r>
            <a:r>
              <a:rPr lang="id-ID" sz="2000" dirty="0">
                <a:solidFill>
                  <a:schemeClr val="bg1"/>
                </a:solidFill>
              </a:rPr>
              <a:t>klien/pengunjung dengan </a:t>
            </a:r>
            <a:r>
              <a:rPr lang="id-ID" sz="2000" dirty="0" smtClean="0">
                <a:solidFill>
                  <a:schemeClr val="bg1"/>
                </a:solidFill>
              </a:rPr>
              <a:t>cara </a:t>
            </a:r>
            <a:r>
              <a:rPr lang="id-ID" sz="2000" dirty="0">
                <a:solidFill>
                  <a:schemeClr val="bg1"/>
                </a:solidFill>
              </a:rPr>
              <a:t>survey jumlah </a:t>
            </a:r>
            <a:r>
              <a:rPr lang="id-ID" sz="2000" dirty="0" smtClean="0">
                <a:solidFill>
                  <a:schemeClr val="bg1"/>
                </a:solidFill>
              </a:rPr>
              <a:t>pengguna atau </a:t>
            </a:r>
            <a:r>
              <a:rPr lang="id-ID" sz="2000" dirty="0">
                <a:solidFill>
                  <a:schemeClr val="bg1"/>
                </a:solidFill>
              </a:rPr>
              <a:t>daya dukung (DD), dimana DD </a:t>
            </a:r>
            <a:r>
              <a:rPr lang="id-ID" sz="2000" dirty="0" smtClean="0">
                <a:solidFill>
                  <a:schemeClr val="bg1"/>
                </a:solidFill>
              </a:rPr>
              <a:t>= </a:t>
            </a:r>
            <a:r>
              <a:rPr lang="id-ID" sz="2000" dirty="0">
                <a:solidFill>
                  <a:schemeClr val="bg1"/>
                </a:solidFill>
              </a:rPr>
              <a:t>f(populasi, area, waktu). </a:t>
            </a:r>
            <a:endParaRPr lang="id-ID" sz="2000" dirty="0" smtClean="0">
              <a:solidFill>
                <a:schemeClr val="bg1"/>
              </a:solidFill>
            </a:endParaRPr>
          </a:p>
          <a:p>
            <a:endParaRPr lang="id-ID" sz="2000" dirty="0">
              <a:solidFill>
                <a:schemeClr val="bg1"/>
              </a:solidFill>
            </a:endParaRPr>
          </a:p>
          <a:p>
            <a:r>
              <a:rPr lang="id-ID" sz="2000" dirty="0" smtClean="0">
                <a:solidFill>
                  <a:schemeClr val="bg1"/>
                </a:solidFill>
              </a:rPr>
              <a:t>Untuk memperkirakan </a:t>
            </a:r>
            <a:r>
              <a:rPr lang="id-ID" sz="2000" dirty="0">
                <a:solidFill>
                  <a:schemeClr val="bg1"/>
                </a:solidFill>
              </a:rPr>
              <a:t>kebutuhan ruang </a:t>
            </a:r>
            <a:r>
              <a:rPr lang="id-ID" sz="2000" dirty="0" smtClean="0">
                <a:solidFill>
                  <a:schemeClr val="bg1"/>
                </a:solidFill>
              </a:rPr>
              <a:t>sebuah </a:t>
            </a:r>
            <a:r>
              <a:rPr lang="id-ID" sz="2000" dirty="0">
                <a:solidFill>
                  <a:schemeClr val="bg1"/>
                </a:solidFill>
              </a:rPr>
              <a:t>aktivitas rekreasi atau daya </a:t>
            </a:r>
            <a:r>
              <a:rPr lang="id-ID" sz="2000" dirty="0" smtClean="0">
                <a:solidFill>
                  <a:schemeClr val="bg1"/>
                </a:solidFill>
              </a:rPr>
              <a:t>tampung </a:t>
            </a:r>
            <a:r>
              <a:rPr lang="id-ID" sz="2000" dirty="0">
                <a:solidFill>
                  <a:schemeClr val="bg1"/>
                </a:solidFill>
              </a:rPr>
              <a:t>pengunjung digunakan </a:t>
            </a:r>
            <a:r>
              <a:rPr lang="id-ID" sz="2000" dirty="0" smtClean="0">
                <a:solidFill>
                  <a:schemeClr val="bg1"/>
                </a:solidFill>
              </a:rPr>
              <a:t>formulasi </a:t>
            </a:r>
            <a:r>
              <a:rPr lang="id-ID" sz="2000" dirty="0">
                <a:solidFill>
                  <a:schemeClr val="bg1"/>
                </a:solidFill>
              </a:rPr>
              <a:t>menurut Douglass (1982</a:t>
            </a:r>
            <a:r>
              <a:rPr lang="id-ID" sz="2000" dirty="0" smtClean="0">
                <a:solidFill>
                  <a:schemeClr val="bg1"/>
                </a:solidFill>
              </a:rPr>
              <a:t>):</a:t>
            </a:r>
            <a:endParaRPr lang="id-ID" sz="2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4925" t="41834" r="8550" b="28730"/>
          <a:stretch/>
        </p:blipFill>
        <p:spPr>
          <a:xfrm>
            <a:off x="3406878" y="3441094"/>
            <a:ext cx="4793226" cy="2990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127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806" t="32963" r="5830" b="22077"/>
          <a:stretch/>
        </p:blipFill>
        <p:spPr>
          <a:xfrm>
            <a:off x="781664" y="1017637"/>
            <a:ext cx="10648336" cy="4468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224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143" t="12399" r="37682" b="10786"/>
          <a:stretch/>
        </p:blipFill>
        <p:spPr>
          <a:xfrm>
            <a:off x="250723" y="88493"/>
            <a:ext cx="11356258" cy="669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97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1681316" y="1007807"/>
            <a:ext cx="8534400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d-ID" altLang="id-ID" sz="2400" dirty="0">
                <a:solidFill>
                  <a:srgbClr val="FF0000"/>
                </a:solidFill>
                <a:latin typeface="Arial Black" panose="020B0A04020102020204" pitchFamily="34" charset="0"/>
              </a:rPr>
              <a:t>Sifat alami lingkungan perairan</a:t>
            </a:r>
            <a:endParaRPr lang="id-ID" altLang="id-ID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endParaRPr lang="id-ID" altLang="id-ID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530225" lvl="4" indent="-530225">
              <a:lnSpc>
                <a:spcPct val="150000"/>
              </a:lnSpc>
              <a:buFontTx/>
              <a:buAutoNum type="arabicPeriod"/>
            </a:pPr>
            <a:r>
              <a:rPr lang="id-ID" altLang="id-ID" dirty="0">
                <a:solidFill>
                  <a:schemeClr val="bg1"/>
                </a:solidFill>
                <a:cs typeface="Arial" panose="020B0604020202020204" pitchFamily="34" charset="0"/>
              </a:rPr>
              <a:t>Dinamis dan sensitif</a:t>
            </a:r>
          </a:p>
          <a:p>
            <a:pPr marL="530225" lvl="4" indent="-530225">
              <a:lnSpc>
                <a:spcPct val="150000"/>
              </a:lnSpc>
              <a:buFontTx/>
              <a:buAutoNum type="arabicPeriod"/>
            </a:pPr>
            <a:r>
              <a:rPr lang="id-ID" altLang="id-ID" dirty="0">
                <a:solidFill>
                  <a:schemeClr val="bg1"/>
                </a:solidFill>
                <a:cs typeface="Arial" panose="020B0604020202020204" pitchFamily="34" charset="0"/>
              </a:rPr>
              <a:t>Saling berhubungan (Interconnected)</a:t>
            </a:r>
          </a:p>
          <a:p>
            <a:pPr marL="530225" lvl="4" indent="-530225">
              <a:lnSpc>
                <a:spcPct val="150000"/>
              </a:lnSpc>
              <a:buFontTx/>
              <a:buAutoNum type="arabicPeriod"/>
            </a:pPr>
            <a:r>
              <a:rPr lang="id-ID" altLang="id-ID" dirty="0">
                <a:solidFill>
                  <a:schemeClr val="bg1"/>
                </a:solidFill>
                <a:cs typeface="Arial" panose="020B0604020202020204" pitchFamily="34" charset="0"/>
              </a:rPr>
              <a:t>Sebagai pusat penampung limbah, dapat memberikan dampak </a:t>
            </a:r>
            <a:r>
              <a:rPr lang="id-ID" altLang="id-ID" dirty="0" smtClean="0">
                <a:solidFill>
                  <a:schemeClr val="bg1"/>
                </a:solidFill>
                <a:cs typeface="Arial" panose="020B0604020202020204" pitchFamily="34" charset="0"/>
              </a:rPr>
              <a:t>negatif </a:t>
            </a:r>
            <a:r>
              <a:rPr lang="id-ID" altLang="id-ID" dirty="0">
                <a:solidFill>
                  <a:schemeClr val="bg1"/>
                </a:solidFill>
                <a:cs typeface="Arial" panose="020B0604020202020204" pitchFamily="34" charset="0"/>
              </a:rPr>
              <a:t>terhadap pemanfaatan dan sebaliknya</a:t>
            </a:r>
          </a:p>
          <a:p>
            <a:pPr marL="530225" lvl="4" indent="-530225">
              <a:lnSpc>
                <a:spcPct val="150000"/>
              </a:lnSpc>
              <a:buFontTx/>
              <a:buAutoNum type="arabicPeriod"/>
            </a:pPr>
            <a:r>
              <a:rPr lang="id-ID" altLang="id-ID" dirty="0">
                <a:solidFill>
                  <a:schemeClr val="bg1"/>
                </a:solidFill>
                <a:cs typeface="Arial" panose="020B0604020202020204" pitchFamily="34" charset="0"/>
              </a:rPr>
              <a:t>Ekosistem yg terbuka</a:t>
            </a:r>
          </a:p>
          <a:p>
            <a:pPr marL="530225" lvl="4" indent="-530225">
              <a:lnSpc>
                <a:spcPct val="150000"/>
              </a:lnSpc>
              <a:buFontTx/>
              <a:buAutoNum type="arabicPeriod"/>
            </a:pPr>
            <a:r>
              <a:rPr lang="id-ID" altLang="id-ID" dirty="0">
                <a:solidFill>
                  <a:schemeClr val="bg1"/>
                </a:solidFill>
                <a:cs typeface="Arial" panose="020B0604020202020204" pitchFamily="34" charset="0"/>
              </a:rPr>
              <a:t>Merupakan milik umum (</a:t>
            </a:r>
            <a:r>
              <a:rPr lang="id-ID" altLang="id-ID" i="1" dirty="0">
                <a:solidFill>
                  <a:schemeClr val="bg1"/>
                </a:solidFill>
                <a:cs typeface="Arial" panose="020B0604020202020204" pitchFamily="34" charset="0"/>
              </a:rPr>
              <a:t>common property</a:t>
            </a:r>
            <a:r>
              <a:rPr lang="id-ID" altLang="id-ID" dirty="0">
                <a:solidFill>
                  <a:schemeClr val="bg1"/>
                </a:solidFill>
                <a:cs typeface="Arial" panose="020B0604020202020204" pitchFamily="34" charset="0"/>
              </a:rPr>
              <a:t>)</a:t>
            </a:r>
          </a:p>
          <a:p>
            <a:pPr lvl="2">
              <a:buFontTx/>
              <a:buChar char="•"/>
            </a:pPr>
            <a:endParaRPr lang="en-US" altLang="id-ID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>
              <a:spcBef>
                <a:spcPct val="50000"/>
              </a:spcBef>
            </a:pPr>
            <a:endParaRPr lang="en-US" altLang="id-ID" sz="2000" dirty="0">
              <a:latin typeface="Arial Black" panose="020B0A040201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id-ID" dirty="0">
                <a:latin typeface="Arial Black" panose="020B0A04020102020204" pitchFamily="34" charset="0"/>
              </a:rPr>
              <a:t>	</a:t>
            </a:r>
            <a:endParaRPr lang="en-US" altLang="id-ID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>
              <a:spcBef>
                <a:spcPct val="50000"/>
              </a:spcBef>
            </a:pPr>
            <a:endParaRPr lang="en-US" altLang="id-ID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40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9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9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9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9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9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9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696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1415845" y="771833"/>
            <a:ext cx="8534400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d-ID" altLang="id-ID" sz="2400" dirty="0">
                <a:solidFill>
                  <a:srgbClr val="FF0000"/>
                </a:solidFill>
                <a:latin typeface="Arial Black" panose="020B0A04020102020204" pitchFamily="34" charset="0"/>
              </a:rPr>
              <a:t>Konflik pemanfaatan dan isu sektoral</a:t>
            </a:r>
            <a:endParaRPr lang="id-ID" altLang="id-ID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endParaRPr lang="id-ID" altLang="id-ID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442913" lvl="4" indent="-4429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Isu klasik: pertentangan antara perlindungan konservasi dan pembangunan (industri) atau antara ekologi dan ekonomi</a:t>
            </a:r>
          </a:p>
          <a:p>
            <a:pPr marL="442913" lvl="4" indent="-4429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Ekowisata sangat sensitif terhadap keberadaan industri lain</a:t>
            </a:r>
          </a:p>
          <a:p>
            <a:pPr marL="442913" lvl="4" indent="-4429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Banyak industri tidak kompatibel dengan ekowisata (terutama perikanan komersial, pelabuhan, eksploitasi minyak lepas pantai) </a:t>
            </a:r>
          </a:p>
          <a:p>
            <a:pPr marL="442913" lvl="4" indent="-4429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Konflik </a:t>
            </a: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intrasektoral (dengan pariwisata konvensional)</a:t>
            </a:r>
          </a:p>
          <a:p>
            <a:pPr marL="442913" lvl="4" indent="-4429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Komplikasi </a:t>
            </a: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dengan hak adat, kearifan lokan dll</a:t>
            </a:r>
          </a:p>
          <a:p>
            <a:pPr marL="442913" lvl="4" indent="-4429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Gap antara daerah pusat dan pinggiran pembangunan wisata dapat menjadi masalah dalam pengembangan ekowisata</a:t>
            </a:r>
          </a:p>
          <a:p>
            <a:pPr lvl="4"/>
            <a:endParaRPr lang="en-US" altLang="id-ID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>
              <a:spcBef>
                <a:spcPct val="50000"/>
              </a:spcBef>
            </a:pPr>
            <a:endParaRPr lang="en-US" altLang="id-ID" sz="2000" dirty="0">
              <a:latin typeface="Arial Black" panose="020B0A040201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id-ID" dirty="0">
                <a:latin typeface="Arial Black" panose="020B0A04020102020204" pitchFamily="34" charset="0"/>
              </a:rPr>
              <a:t>	</a:t>
            </a:r>
            <a:endParaRPr lang="en-US" altLang="id-ID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>
              <a:spcBef>
                <a:spcPct val="50000"/>
              </a:spcBef>
            </a:pPr>
            <a:endParaRPr lang="en-US" altLang="id-ID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46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0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0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0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0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0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06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0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0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0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70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0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706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7065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1932039" y="565355"/>
            <a:ext cx="8534400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id-ID" altLang="id-ID" sz="2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id-ID" altLang="id-ID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Issue </a:t>
            </a:r>
            <a:r>
              <a:rPr lang="id-ID" altLang="id-ID" sz="2400" dirty="0">
                <a:solidFill>
                  <a:srgbClr val="FF0000"/>
                </a:solidFill>
                <a:latin typeface="Arial Black" panose="020B0A04020102020204" pitchFamily="34" charset="0"/>
              </a:rPr>
              <a:t>regulasi</a:t>
            </a:r>
            <a:endParaRPr lang="id-ID" altLang="id-ID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</a:pPr>
            <a:endParaRPr lang="id-ID" altLang="id-ID" sz="20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54013" lvl="4" indent="-3540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Terlalu </a:t>
            </a: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sektoral dan kurang koordinasi</a:t>
            </a:r>
          </a:p>
          <a:p>
            <a:pPr marL="354013" lvl="4" indent="-3540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 Perencanaan tidak mencakup ekowisata</a:t>
            </a:r>
          </a:p>
          <a:p>
            <a:pPr marL="354013" lvl="4" indent="-3540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 Tidak </a:t>
            </a: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kompatibel dengan prasarana yg ada</a:t>
            </a:r>
          </a:p>
          <a:p>
            <a:pPr marL="354013" lvl="4" indent="-3540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Kurangnya </a:t>
            </a: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dukungan dari </a:t>
            </a:r>
            <a:r>
              <a:rPr lang="id-ID" altLang="id-ID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otoritas </a:t>
            </a: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yg lebih tinggi</a:t>
            </a:r>
          </a:p>
          <a:p>
            <a:pPr marL="354013" lvl="4" indent="-3540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Penolakan berpartisipasi </a:t>
            </a:r>
          </a:p>
          <a:p>
            <a:pPr marL="354013" lvl="4" indent="-3540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Perbedaan </a:t>
            </a: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penafsiran terhadap aturan nasional dan internasional</a:t>
            </a:r>
          </a:p>
          <a:p>
            <a:pPr marL="354013" lvl="4" indent="-354013">
              <a:lnSpc>
                <a:spcPct val="150000"/>
              </a:lnSpc>
              <a:buFontTx/>
              <a:buAutoNum type="arabicPeriod"/>
            </a:pPr>
            <a:r>
              <a:rPr lang="id-ID" altLang="id-ID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Kegagalan </a:t>
            </a:r>
            <a:r>
              <a:rPr lang="id-ID" altLang="id-ID" sz="2000" dirty="0">
                <a:solidFill>
                  <a:schemeClr val="bg1"/>
                </a:solidFill>
                <a:cs typeface="Arial" panose="020B0604020202020204" pitchFamily="34" charset="0"/>
              </a:rPr>
              <a:t>perencana dalam mengapresiasi dinamika </a:t>
            </a:r>
            <a:r>
              <a:rPr lang="id-ID" altLang="id-ID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darat/laut</a:t>
            </a:r>
            <a:endParaRPr lang="en-US" altLang="id-ID" sz="2000" dirty="0">
              <a:latin typeface="Arial Black" panose="020B0A040201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id-ID" dirty="0">
                <a:latin typeface="Arial Black" panose="020B0A04020102020204" pitchFamily="34" charset="0"/>
              </a:rPr>
              <a:t>	</a:t>
            </a:r>
            <a:endParaRPr lang="en-US" altLang="id-ID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>
              <a:spcBef>
                <a:spcPct val="50000"/>
              </a:spcBef>
            </a:pPr>
            <a:endParaRPr lang="en-US" altLang="id-ID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23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6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6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16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16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16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716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716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716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716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6048" y="2613374"/>
            <a:ext cx="611128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TERIMA KASIH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681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2087564" y="1154113"/>
            <a:ext cx="3241675" cy="3122612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1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id-ID" b="1" i="1" dirty="0">
                <a:latin typeface="Arial Black" panose="020B0A04020102020204" pitchFamily="34" charset="0"/>
              </a:rPr>
              <a:t>SUMBERDAYA FISIK :</a:t>
            </a:r>
          </a:p>
          <a:p>
            <a:r>
              <a:rPr lang="en-US" altLang="id-ID" b="1" i="1" dirty="0">
                <a:solidFill>
                  <a:srgbClr val="006600"/>
                </a:solidFill>
              </a:rPr>
              <a:t>A.  AIR TAWAR</a:t>
            </a:r>
          </a:p>
          <a:p>
            <a:pPr>
              <a:buFontTx/>
              <a:buChar char="-"/>
            </a:pPr>
            <a:r>
              <a:rPr lang="en-US" altLang="id-ID" dirty="0"/>
              <a:t>DANAU; WADUK</a:t>
            </a:r>
          </a:p>
          <a:p>
            <a:pPr>
              <a:buFontTx/>
              <a:buChar char="-"/>
            </a:pPr>
            <a:r>
              <a:rPr lang="en-US" altLang="id-ID" dirty="0"/>
              <a:t>SUNGAI</a:t>
            </a:r>
          </a:p>
          <a:p>
            <a:pPr>
              <a:buFontTx/>
              <a:buChar char="-"/>
            </a:pPr>
            <a:r>
              <a:rPr lang="en-US" altLang="id-ID" dirty="0"/>
              <a:t>RAWA</a:t>
            </a:r>
          </a:p>
          <a:p>
            <a:pPr>
              <a:buFontTx/>
              <a:buChar char="-"/>
            </a:pPr>
            <a:r>
              <a:rPr lang="en-US" altLang="id-ID" dirty="0"/>
              <a:t>EMBUNG, SITU</a:t>
            </a:r>
          </a:p>
          <a:p>
            <a:endParaRPr lang="en-US" altLang="id-ID" dirty="0"/>
          </a:p>
          <a:p>
            <a:r>
              <a:rPr lang="en-US" altLang="id-ID" dirty="0">
                <a:solidFill>
                  <a:srgbClr val="002060"/>
                </a:solidFill>
              </a:rPr>
              <a:t>B.  </a:t>
            </a:r>
            <a:r>
              <a:rPr lang="en-US" altLang="id-ID" dirty="0">
                <a:solidFill>
                  <a:srgbClr val="000099"/>
                </a:solidFill>
              </a:rPr>
              <a:t>AIR PAYAU / ASIN</a:t>
            </a:r>
          </a:p>
          <a:p>
            <a:pPr>
              <a:buFontTx/>
              <a:buChar char="-"/>
            </a:pPr>
            <a:r>
              <a:rPr lang="en-US" altLang="id-ID" dirty="0"/>
              <a:t>  PANTAI; PPK</a:t>
            </a:r>
          </a:p>
          <a:p>
            <a:pPr>
              <a:buFontTx/>
              <a:buChar char="-"/>
            </a:pPr>
            <a:r>
              <a:rPr lang="en-US" altLang="id-ID" dirty="0"/>
              <a:t>  ESTUARI</a:t>
            </a:r>
          </a:p>
          <a:p>
            <a:r>
              <a:rPr lang="en-US" altLang="id-ID" dirty="0"/>
              <a:t>-  </a:t>
            </a:r>
            <a:r>
              <a:rPr lang="id-ID" altLang="id-ID" dirty="0" smtClean="0"/>
              <a:t>  </a:t>
            </a:r>
            <a:r>
              <a:rPr lang="en-US" altLang="id-ID" dirty="0" smtClean="0"/>
              <a:t>LAUT</a:t>
            </a:r>
            <a:endParaRPr lang="en-US" altLang="id-ID" dirty="0"/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6816725" y="1200151"/>
            <a:ext cx="3455988" cy="312261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2425" indent="-352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25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id-ID" b="1" i="1">
                <a:latin typeface="Arial Black" panose="020B0A04020102020204" pitchFamily="34" charset="0"/>
              </a:rPr>
              <a:t>SUMBERDAYA</a:t>
            </a:r>
            <a:r>
              <a:rPr lang="en-US" altLang="id-ID" i="1">
                <a:latin typeface="Arial Black" panose="020B0A04020102020204" pitchFamily="34" charset="0"/>
              </a:rPr>
              <a:t> HAYATI :</a:t>
            </a:r>
          </a:p>
          <a:p>
            <a:r>
              <a:rPr lang="en-US" altLang="id-ID" b="1">
                <a:solidFill>
                  <a:srgbClr val="336600"/>
                </a:solidFill>
              </a:rPr>
              <a:t>-  TERUMBU KARANG</a:t>
            </a:r>
          </a:p>
          <a:p>
            <a:r>
              <a:rPr lang="en-US" altLang="id-ID" b="1">
                <a:solidFill>
                  <a:srgbClr val="336600"/>
                </a:solidFill>
              </a:rPr>
              <a:t>-  MANGROVE</a:t>
            </a:r>
          </a:p>
          <a:p>
            <a:r>
              <a:rPr lang="en-US" altLang="id-ID" b="1">
                <a:solidFill>
                  <a:srgbClr val="336600"/>
                </a:solidFill>
              </a:rPr>
              <a:t>-  PADANG LAMUN</a:t>
            </a:r>
          </a:p>
          <a:p>
            <a:r>
              <a:rPr lang="en-US" altLang="id-ID" b="1">
                <a:solidFill>
                  <a:srgbClr val="336600"/>
                </a:solidFill>
              </a:rPr>
              <a:t>-  TUMBUHAN AIR</a:t>
            </a:r>
          </a:p>
          <a:p>
            <a:r>
              <a:rPr lang="en-US" altLang="id-ID" b="1">
                <a:solidFill>
                  <a:srgbClr val="336600"/>
                </a:solidFill>
              </a:rPr>
              <a:t>-  IKAN DEMERSAL</a:t>
            </a:r>
          </a:p>
          <a:p>
            <a:r>
              <a:rPr lang="en-US" altLang="id-ID" b="1">
                <a:solidFill>
                  <a:srgbClr val="336600"/>
                </a:solidFill>
              </a:rPr>
              <a:t>-  IKAN PELAGIS</a:t>
            </a:r>
          </a:p>
          <a:p>
            <a:r>
              <a:rPr lang="en-US" altLang="id-ID" b="1">
                <a:solidFill>
                  <a:srgbClr val="336600"/>
                </a:solidFill>
              </a:rPr>
              <a:t>-  IKAN KARANG</a:t>
            </a:r>
          </a:p>
          <a:p>
            <a:r>
              <a:rPr lang="en-US" altLang="id-ID" b="1">
                <a:solidFill>
                  <a:srgbClr val="336600"/>
                </a:solidFill>
              </a:rPr>
              <a:t>-  MAMALIA AIR</a:t>
            </a:r>
          </a:p>
          <a:p>
            <a:r>
              <a:rPr lang="en-US" altLang="id-ID" b="1">
                <a:solidFill>
                  <a:srgbClr val="336600"/>
                </a:solidFill>
              </a:rPr>
              <a:t>-  MOLUSKA</a:t>
            </a:r>
          </a:p>
          <a:p>
            <a:r>
              <a:rPr lang="en-US" altLang="id-ID" b="1">
                <a:solidFill>
                  <a:srgbClr val="336600"/>
                </a:solidFill>
              </a:rPr>
              <a:t>-  ECHINODERMATA</a:t>
            </a:r>
            <a:endParaRPr lang="en-US" altLang="id-ID">
              <a:solidFill>
                <a:srgbClr val="336600"/>
              </a:solidFill>
            </a:endParaRP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4341813" y="333376"/>
            <a:ext cx="3816350" cy="650875"/>
          </a:xfrm>
          <a:prstGeom prst="rect">
            <a:avLst/>
          </a:prstGeom>
          <a:solidFill>
            <a:srgbClr val="00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id-ID" b="1"/>
              <a:t>SUMBERDAYA ALAM DAN LINGKUNGAN PERAIRAN</a:t>
            </a:r>
          </a:p>
        </p:txBody>
      </p:sp>
      <p:sp>
        <p:nvSpPr>
          <p:cNvPr id="4111" name="AutoShape 15"/>
          <p:cNvSpPr>
            <a:spLocks noChangeArrowheads="1"/>
          </p:cNvSpPr>
          <p:nvPr/>
        </p:nvSpPr>
        <p:spPr bwMode="auto">
          <a:xfrm>
            <a:off x="6096001" y="979489"/>
            <a:ext cx="574675" cy="2592387"/>
          </a:xfrm>
          <a:prstGeom prst="curvedRightArrow">
            <a:avLst>
              <a:gd name="adj1" fmla="val 90221"/>
              <a:gd name="adj2" fmla="val 18044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113" name="AutoShape 17"/>
          <p:cNvSpPr>
            <a:spLocks noChangeArrowheads="1"/>
          </p:cNvSpPr>
          <p:nvPr/>
        </p:nvSpPr>
        <p:spPr bwMode="auto">
          <a:xfrm>
            <a:off x="5446713" y="998539"/>
            <a:ext cx="576262" cy="2592387"/>
          </a:xfrm>
          <a:prstGeom prst="curvedLeftArrow">
            <a:avLst>
              <a:gd name="adj1" fmla="val 89973"/>
              <a:gd name="adj2" fmla="val 17994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4511676" y="5514976"/>
            <a:ext cx="2879725" cy="650875"/>
          </a:xfrm>
          <a:prstGeom prst="rect">
            <a:avLst/>
          </a:prstGeom>
          <a:solidFill>
            <a:srgbClr val="00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id-ID" b="1"/>
              <a:t>BENTUK, </a:t>
            </a:r>
          </a:p>
          <a:p>
            <a:pPr algn="ctr"/>
            <a:r>
              <a:rPr lang="en-US" altLang="id-ID" b="1"/>
              <a:t>KUANTITAS, KUALITAS</a:t>
            </a:r>
          </a:p>
        </p:txBody>
      </p:sp>
      <p:sp>
        <p:nvSpPr>
          <p:cNvPr id="4119" name="AutoShape 23"/>
          <p:cNvSpPr>
            <a:spLocks noChangeArrowheads="1"/>
          </p:cNvSpPr>
          <p:nvPr/>
        </p:nvSpPr>
        <p:spPr bwMode="auto">
          <a:xfrm>
            <a:off x="4295775" y="4292600"/>
            <a:ext cx="3455988" cy="1081088"/>
          </a:xfrm>
          <a:prstGeom prst="downArrowCallout">
            <a:avLst>
              <a:gd name="adj1" fmla="val 79919"/>
              <a:gd name="adj2" fmla="val 79919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127" name="AutoShape 31"/>
          <p:cNvSpPr>
            <a:spLocks noChangeArrowheads="1"/>
          </p:cNvSpPr>
          <p:nvPr/>
        </p:nvSpPr>
        <p:spPr bwMode="auto">
          <a:xfrm>
            <a:off x="7391400" y="4868863"/>
            <a:ext cx="3098800" cy="1916112"/>
          </a:xfrm>
          <a:prstGeom prst="leftArrowCallout">
            <a:avLst>
              <a:gd name="adj1" fmla="val 25000"/>
              <a:gd name="adj2" fmla="val 25000"/>
              <a:gd name="adj3" fmla="val 26954"/>
              <a:gd name="adj4" fmla="val 66667"/>
            </a:avLst>
          </a:prstGeom>
          <a:solidFill>
            <a:srgbClr val="33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128" name="Text Box 32"/>
          <p:cNvSpPr txBox="1">
            <a:spLocks noChangeArrowheads="1"/>
          </p:cNvSpPr>
          <p:nvPr/>
        </p:nvSpPr>
        <p:spPr bwMode="auto">
          <a:xfrm>
            <a:off x="8543925" y="5445125"/>
            <a:ext cx="1944688" cy="65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"/>
              </a:spcBef>
            </a:pPr>
            <a:r>
              <a:rPr lang="en-US" altLang="id-ID" b="1" i="1"/>
              <a:t>KESESUAIAN</a:t>
            </a:r>
          </a:p>
          <a:p>
            <a:pPr algn="ctr">
              <a:spcBef>
                <a:spcPct val="5000"/>
              </a:spcBef>
            </a:pPr>
            <a:r>
              <a:rPr lang="en-US" altLang="id-ID" b="1" i="1"/>
              <a:t>DAYA DUKUNG</a:t>
            </a:r>
          </a:p>
        </p:txBody>
      </p:sp>
    </p:spTree>
    <p:extLst>
      <p:ext uri="{BB962C8B-B14F-4D97-AF65-F5344CB8AC3E}">
        <p14:creationId xmlns:p14="http://schemas.microsoft.com/office/powerpoint/2010/main" val="155441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3271" y="2296027"/>
            <a:ext cx="10323871" cy="34163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sz="2000" b="1" dirty="0" smtClean="0"/>
              <a:t>Ekowisata</a:t>
            </a:r>
            <a:r>
              <a:rPr lang="id-ID" sz="2000" dirty="0" smtClean="0"/>
              <a:t> </a:t>
            </a:r>
            <a:r>
              <a:rPr lang="id-ID" sz="2000" dirty="0"/>
              <a:t>sebagai </a:t>
            </a:r>
            <a:r>
              <a:rPr lang="id-ID" sz="2000" dirty="0" smtClean="0"/>
              <a:t>sebuah </a:t>
            </a:r>
            <a:r>
              <a:rPr lang="id-ID" sz="2000" dirty="0"/>
              <a:t>perjalanan yang </a:t>
            </a:r>
            <a:r>
              <a:rPr lang="id-ID" sz="2000" b="1" dirty="0"/>
              <a:t>bertanggung jawab </a:t>
            </a:r>
            <a:r>
              <a:rPr lang="id-ID" sz="2000" dirty="0"/>
              <a:t>ke wilayah </a:t>
            </a:r>
            <a:r>
              <a:rPr lang="id-ID" sz="2000" dirty="0" smtClean="0"/>
              <a:t>alami/buatan </a:t>
            </a:r>
            <a:r>
              <a:rPr lang="id-ID" sz="2000" dirty="0"/>
              <a:t>yang terjaga </a:t>
            </a:r>
            <a:r>
              <a:rPr lang="id-ID" sz="2000" dirty="0" smtClean="0"/>
              <a:t>lingkungannya </a:t>
            </a:r>
            <a:r>
              <a:rPr lang="id-ID" sz="2000" dirty="0"/>
              <a:t>dan meningkatkan kesejahteraan penduduk lokal</a:t>
            </a:r>
            <a:r>
              <a:rPr lang="id-ID" sz="2000" dirty="0" smtClean="0"/>
              <a:t>.</a:t>
            </a:r>
          </a:p>
          <a:p>
            <a:pPr>
              <a:lnSpc>
                <a:spcPct val="120000"/>
              </a:lnSpc>
            </a:pPr>
            <a:endParaRPr lang="id-ID" dirty="0" smtClean="0"/>
          </a:p>
          <a:p>
            <a:pPr>
              <a:lnSpc>
                <a:spcPct val="120000"/>
              </a:lnSpc>
            </a:pPr>
            <a:r>
              <a:rPr lang="id-ID" sz="2000" dirty="0" smtClean="0"/>
              <a:t>Inti </a:t>
            </a:r>
            <a:r>
              <a:rPr lang="id-ID" sz="2000" dirty="0"/>
              <a:t>utama dalam </a:t>
            </a:r>
            <a:r>
              <a:rPr lang="id-ID" sz="2000" dirty="0" smtClean="0"/>
              <a:t>konsep </a:t>
            </a:r>
            <a:r>
              <a:rPr lang="id-ID" sz="2000" dirty="0"/>
              <a:t>ekowisata adalah </a:t>
            </a:r>
            <a:r>
              <a:rPr lang="id-ID" sz="2000" dirty="0" smtClean="0"/>
              <a:t>:</a:t>
            </a:r>
          </a:p>
          <a:p>
            <a:pPr marL="342900" indent="-342900">
              <a:lnSpc>
                <a:spcPct val="120000"/>
              </a:lnSpc>
              <a:buAutoNum type="arabicParenR"/>
            </a:pPr>
            <a:r>
              <a:rPr lang="id-ID" sz="2000" dirty="0" smtClean="0"/>
              <a:t>melindungi </a:t>
            </a:r>
            <a:r>
              <a:rPr lang="id-ID" sz="2000" dirty="0"/>
              <a:t>dan memperkaya ekosistem, </a:t>
            </a:r>
            <a:endParaRPr lang="id-ID" sz="2000" dirty="0" smtClean="0"/>
          </a:p>
          <a:p>
            <a:pPr marL="342900" indent="-342900">
              <a:lnSpc>
                <a:spcPct val="120000"/>
              </a:lnSpc>
              <a:buAutoNum type="arabicParenR"/>
            </a:pPr>
            <a:r>
              <a:rPr lang="id-ID" sz="2000" dirty="0" smtClean="0"/>
              <a:t>menghargai budaya </a:t>
            </a:r>
            <a:r>
              <a:rPr lang="id-ID" sz="2000" dirty="0"/>
              <a:t>lokal dan menyediakan keuntungan yang nyata kepada komunitas tuan rumah, </a:t>
            </a:r>
          </a:p>
          <a:p>
            <a:pPr>
              <a:lnSpc>
                <a:spcPct val="120000"/>
              </a:lnSpc>
            </a:pPr>
            <a:r>
              <a:rPr lang="id-ID" sz="2000" dirty="0"/>
              <a:t>3) memberikan pendidikan sekaligus kegiatan yang menyenangkan kepada </a:t>
            </a:r>
            <a:r>
              <a:rPr lang="id-ID" sz="2000" dirty="0" smtClean="0"/>
              <a:t>ekowisatawan </a:t>
            </a:r>
          </a:p>
          <a:p>
            <a:pPr>
              <a:lnSpc>
                <a:spcPct val="120000"/>
              </a:lnSpc>
            </a:pPr>
            <a:r>
              <a:rPr lang="id-ID" sz="2000" dirty="0"/>
              <a:t> </a:t>
            </a:r>
            <a:r>
              <a:rPr lang="id-ID" sz="2000" dirty="0" smtClean="0"/>
              <a:t>   yang datang</a:t>
            </a:r>
            <a:endParaRPr lang="id-ID" sz="2000" dirty="0"/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4870449" y="650108"/>
            <a:ext cx="2449513" cy="466725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id-ID" altLang="id-ID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</a:t>
            </a:r>
            <a:r>
              <a:rPr lang="en-US" altLang="id-ID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WISATA</a:t>
            </a:r>
            <a:endParaRPr lang="en-US" altLang="id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3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151313" y="1719263"/>
            <a:ext cx="3744912" cy="406400"/>
          </a:xfrm>
          <a:prstGeom prst="rect">
            <a:avLst/>
          </a:prstGeom>
          <a:solidFill>
            <a:srgbClr val="00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id-ID" sz="2000" b="1"/>
              <a:t>JASA-JASA LINGKUNGAN</a:t>
            </a: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5375275" y="2205039"/>
            <a:ext cx="1296988" cy="719137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4800601" y="3024189"/>
            <a:ext cx="2447925" cy="376237"/>
          </a:xfrm>
          <a:prstGeom prst="rect">
            <a:avLst/>
          </a:prstGeom>
          <a:solidFill>
            <a:srgbClr val="00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id-ID" b="1">
                <a:latin typeface="Castellar" panose="020A0402060406010301" pitchFamily="18" charset="0"/>
              </a:rPr>
              <a:t>A M E N I T  Y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800601" y="4268789"/>
            <a:ext cx="2447925" cy="528637"/>
          </a:xfrm>
          <a:prstGeom prst="rect">
            <a:avLst/>
          </a:prstGeom>
          <a:solidFill>
            <a:srgbClr val="00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id-ID" sz="2800" b="1">
                <a:latin typeface="Arial Black" panose="020B0A04020102020204" pitchFamily="34" charset="0"/>
              </a:rPr>
              <a:t>KEPUASAN</a:t>
            </a:r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5375275" y="3500439"/>
            <a:ext cx="1296988" cy="719137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5375275" y="4868864"/>
            <a:ext cx="1296988" cy="719137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4151314" y="5657851"/>
            <a:ext cx="3743325" cy="650875"/>
          </a:xfrm>
          <a:prstGeom prst="rect">
            <a:avLst/>
          </a:prstGeom>
          <a:solidFill>
            <a:srgbClr val="00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id-ID" b="1">
                <a:latin typeface="Castellar" panose="020A0402060406010301" pitchFamily="18" charset="0"/>
              </a:rPr>
              <a:t>PENGUNJUNG WISATA MAU MEMBAYAR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4870451" y="369889"/>
            <a:ext cx="2449513" cy="466725"/>
          </a:xfrm>
          <a:prstGeom prst="rect">
            <a:avLst/>
          </a:prstGeom>
          <a:solidFill>
            <a:srgbClr val="00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id-ID" sz="2400" b="1">
                <a:latin typeface="Agency FB" panose="020B0503020202020204" pitchFamily="34" charset="0"/>
              </a:rPr>
              <a:t>OBYEK WISATA</a:t>
            </a:r>
          </a:p>
        </p:txBody>
      </p:sp>
      <p:sp>
        <p:nvSpPr>
          <p:cNvPr id="5132" name="AutoShape 12"/>
          <p:cNvSpPr>
            <a:spLocks noChangeArrowheads="1"/>
          </p:cNvSpPr>
          <p:nvPr/>
        </p:nvSpPr>
        <p:spPr bwMode="auto">
          <a:xfrm>
            <a:off x="5446714" y="920750"/>
            <a:ext cx="1296987" cy="71913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0731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0604" t="11996" r="21927" b="14415"/>
          <a:stretch/>
        </p:blipFill>
        <p:spPr>
          <a:xfrm>
            <a:off x="609600" y="274639"/>
            <a:ext cx="10972800" cy="625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5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0603" t="11792" r="21474" b="17038"/>
          <a:stretch/>
        </p:blipFill>
        <p:spPr>
          <a:xfrm>
            <a:off x="639097" y="525362"/>
            <a:ext cx="10967884" cy="596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2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9924" t="11593" r="21700" b="11190"/>
          <a:stretch/>
        </p:blipFill>
        <p:spPr>
          <a:xfrm>
            <a:off x="609600" y="274639"/>
            <a:ext cx="10972800" cy="628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8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90715" y="1140821"/>
            <a:ext cx="10532807" cy="19055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sz="2000" dirty="0" smtClean="0"/>
              <a:t>Objek </a:t>
            </a:r>
            <a:r>
              <a:rPr lang="id-ID" sz="2000" dirty="0"/>
              <a:t>wisata ini belum ada peningkatan pengembangan </a:t>
            </a:r>
            <a:r>
              <a:rPr lang="id-ID" sz="2000" dirty="0" smtClean="0"/>
              <a:t>yang </a:t>
            </a:r>
            <a:r>
              <a:rPr lang="id-ID" sz="2000" dirty="0"/>
              <a:t>baik, terutama </a:t>
            </a:r>
            <a:r>
              <a:rPr lang="id-ID" sz="2000" dirty="0" smtClean="0"/>
              <a:t>dari :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id-ID" sz="2000" dirty="0" smtClean="0"/>
              <a:t>Kebersihan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id-ID" sz="2000" dirty="0" smtClean="0"/>
              <a:t>Keamanan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id-ID" sz="2000" dirty="0"/>
              <a:t>P</a:t>
            </a:r>
            <a:r>
              <a:rPr lang="id-ID" sz="2000" dirty="0" smtClean="0"/>
              <a:t>enataan </a:t>
            </a:r>
            <a:r>
              <a:rPr lang="id-ID" sz="2000" dirty="0"/>
              <a:t>yang kurang </a:t>
            </a:r>
            <a:r>
              <a:rPr lang="id-ID" sz="2000" dirty="0" smtClean="0"/>
              <a:t>diperhatikan </a:t>
            </a:r>
            <a:r>
              <a:rPr lang="id-ID" sz="2000" dirty="0"/>
              <a:t>serta sarana dan prasarana yang masih kurang, sehingga belum </a:t>
            </a:r>
            <a:r>
              <a:rPr lang="id-ID" sz="2000" dirty="0" smtClean="0"/>
              <a:t>memberikan </a:t>
            </a:r>
            <a:r>
              <a:rPr lang="id-ID" sz="2000" dirty="0"/>
              <a:t>hasil yang </a:t>
            </a:r>
            <a:r>
              <a:rPr lang="id-ID" sz="2000" dirty="0" smtClean="0"/>
              <a:t>maksimal</a:t>
            </a:r>
            <a:r>
              <a:rPr lang="id-ID" sz="2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5111543" y="4694741"/>
            <a:ext cx="6096000" cy="13234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id-ID" sz="2000" dirty="0" smtClean="0"/>
              <a:t>Memperbaiki </a:t>
            </a:r>
            <a:r>
              <a:rPr lang="id-ID" sz="2000" dirty="0"/>
              <a:t>sarana dan prasarana objek wisata, membentuk kelompok sadar </a:t>
            </a:r>
          </a:p>
          <a:p>
            <a:r>
              <a:rPr lang="id-ID" sz="2000" dirty="0"/>
              <a:t>wisata dan memberikan penyuluhan kepada masyarakat </a:t>
            </a:r>
            <a:r>
              <a:rPr lang="id-ID" sz="2000" dirty="0" smtClean="0"/>
              <a:t>sekitar</a:t>
            </a:r>
            <a:endParaRPr lang="id-ID" sz="2000" dirty="0"/>
          </a:p>
        </p:txBody>
      </p:sp>
      <p:sp>
        <p:nvSpPr>
          <p:cNvPr id="5" name="Rectangle 4"/>
          <p:cNvSpPr/>
          <p:nvPr/>
        </p:nvSpPr>
        <p:spPr>
          <a:xfrm>
            <a:off x="1560871" y="286950"/>
            <a:ext cx="9217742" cy="461665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sz="2400" b="1" dirty="0" smtClean="0">
                <a:latin typeface="Arial" panose="020B0604020202020204" pitchFamily="34" charset="0"/>
              </a:rPr>
              <a:t>Permasalahan yang sering terjadi pada kawasan objek wisata </a:t>
            </a:r>
            <a:endParaRPr lang="id-ID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2861375" y="3590796"/>
            <a:ext cx="4476675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d-ID" sz="2800" b="1" dirty="0" smtClean="0"/>
              <a:t>Perlu </a:t>
            </a:r>
            <a:r>
              <a:rPr lang="id-ID" sz="2800" b="1" dirty="0"/>
              <a:t>dikelola secara baik</a:t>
            </a:r>
          </a:p>
        </p:txBody>
      </p:sp>
      <p:sp>
        <p:nvSpPr>
          <p:cNvPr id="7" name="Bent-Up Arrow 6"/>
          <p:cNvSpPr/>
          <p:nvPr/>
        </p:nvSpPr>
        <p:spPr>
          <a:xfrm rot="5400000">
            <a:off x="1600868" y="3090470"/>
            <a:ext cx="920657" cy="1000652"/>
          </a:xfrm>
          <a:prstGeom prst="bent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Bent-Up Arrow 7"/>
          <p:cNvSpPr/>
          <p:nvPr/>
        </p:nvSpPr>
        <p:spPr>
          <a:xfrm rot="5400000">
            <a:off x="3818042" y="4334251"/>
            <a:ext cx="920657" cy="1000652"/>
          </a:xfrm>
          <a:prstGeom prst="bent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0997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22091" y="456438"/>
            <a:ext cx="9178413" cy="264072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Wisatawan yang senang akan berkunjung </a:t>
            </a:r>
            <a:r>
              <a:rPr lang="id-ID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 </a:t>
            </a:r>
            <a:r>
              <a:rPr lang="id-ID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 tempat apabila merasa aman, tentram, tidak takut. </a:t>
            </a:r>
            <a:endParaRPr lang="id-ID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id-ID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id-ID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Keamanan </a:t>
            </a:r>
            <a:r>
              <a:rPr lang="id-ID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id-ID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dimaksud </a:t>
            </a:r>
            <a:r>
              <a:rPr lang="id-ID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 kondisi </a:t>
            </a:r>
            <a:r>
              <a:rPr lang="id-ID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 memberikan </a:t>
            </a:r>
            <a:r>
              <a:rPr lang="id-ID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suasana tentram bagi wisatawan, bebas </a:t>
            </a:r>
            <a:r>
              <a:rPr lang="id-ID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</a:t>
            </a:r>
            <a:r>
              <a:rPr lang="id-ID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rasa takut dan tidak khawatir akan keselamatan jiwa, raga dan harta milik, </a:t>
            </a:r>
            <a:r>
              <a:rPr lang="id-ID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bebas </a:t>
            </a:r>
            <a:r>
              <a:rPr lang="id-ID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ancaman gangguan dan tindakan kekerasan.</a:t>
            </a:r>
          </a:p>
        </p:txBody>
      </p:sp>
      <p:sp>
        <p:nvSpPr>
          <p:cNvPr id="5" name="Curved Right Arrow 4"/>
          <p:cNvSpPr/>
          <p:nvPr/>
        </p:nvSpPr>
        <p:spPr>
          <a:xfrm>
            <a:off x="294967" y="2020528"/>
            <a:ext cx="1814052" cy="3023420"/>
          </a:xfrm>
          <a:prstGeom prst="curved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091" y="4372460"/>
            <a:ext cx="4827638" cy="64633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d-ID" sz="3600" b="1" dirty="0"/>
              <a:t>Willingness to Pay</a:t>
            </a:r>
            <a:r>
              <a:rPr lang="id-ID" sz="3600" dirty="0"/>
              <a:t> </a:t>
            </a:r>
            <a:endParaRPr lang="id-ID" sz="3600" b="1" dirty="0"/>
          </a:p>
        </p:txBody>
      </p:sp>
    </p:spTree>
    <p:extLst>
      <p:ext uri="{BB962C8B-B14F-4D97-AF65-F5344CB8AC3E}">
        <p14:creationId xmlns:p14="http://schemas.microsoft.com/office/powerpoint/2010/main" val="252098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321</TotalTime>
  <Words>642</Words>
  <Application>Microsoft Office PowerPoint</Application>
  <PresentationFormat>Widescreen</PresentationFormat>
  <Paragraphs>102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Agency FB</vt:lpstr>
      <vt:lpstr>Arial</vt:lpstr>
      <vt:lpstr>Arial Black</vt:lpstr>
      <vt:lpstr>Calibri</vt:lpstr>
      <vt:lpstr>Castellar</vt:lpstr>
      <vt:lpstr>Trebuchet MS</vt:lpstr>
      <vt:lpstr>Wingdings</vt:lpstr>
      <vt:lpstr>Berlin</vt:lpstr>
      <vt:lpstr>Pengelolaan Wisata Sungai dan Danau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Pengelolaan Wisata Sungai dan Danau</dc:title>
  <dc:creator>Windows User</dc:creator>
  <cp:lastModifiedBy>Windows User</cp:lastModifiedBy>
  <cp:revision>20</cp:revision>
  <dcterms:created xsi:type="dcterms:W3CDTF">2020-11-12T12:59:51Z</dcterms:created>
  <dcterms:modified xsi:type="dcterms:W3CDTF">2020-11-13T07:47:05Z</dcterms:modified>
</cp:coreProperties>
</file>