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bhaya Libre Regular" charset="0"/>
      <p:regular r:id="rId22"/>
    </p:embeddedFont>
    <p:embeddedFont>
      <p:font typeface="Arimo" charset="0"/>
      <p:regular r:id="rId23"/>
    </p:embeddedFont>
    <p:embeddedFont>
      <p:font typeface="Calibri" pitchFamily="34" charset="0"/>
      <p:regular r:id="rId24"/>
      <p:bold r:id="rId25"/>
      <p:italic r:id="rId26"/>
      <p:boldItalic r:id="rId27"/>
    </p:embeddedFont>
    <p:embeddedFont>
      <p:font typeface="Arimo Bold" charset="0"/>
      <p:regular r:id="rId28"/>
    </p:embeddedFont>
    <p:embeddedFont>
      <p:font typeface="Cambria Math"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7" d="100"/>
          <a:sy n="47" d="100"/>
        </p:scale>
        <p:origin x="-456"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15579726" y="4225924"/>
            <a:ext cx="2016926" cy="2299702"/>
            <a:chOff x="0" y="0"/>
            <a:chExt cx="2689235" cy="3066269"/>
          </a:xfrm>
        </p:grpSpPr>
        <p:sp>
          <p:nvSpPr>
            <p:cNvPr id="96" name="Freeform 96"/>
            <p:cNvSpPr/>
            <p:nvPr/>
          </p:nvSpPr>
          <p:spPr>
            <a:xfrm>
              <a:off x="0" y="0"/>
              <a:ext cx="2689225" cy="3066288"/>
            </a:xfrm>
            <a:custGeom>
              <a:avLst/>
              <a:gdLst/>
              <a:ahLst/>
              <a:cxnLst/>
              <a:rect l="l" t="t" r="r" b="b"/>
              <a:pathLst>
                <a:path w="2689225" h="3066288">
                  <a:moveTo>
                    <a:pt x="0" y="0"/>
                  </a:moveTo>
                  <a:lnTo>
                    <a:pt x="2689225" y="0"/>
                  </a:lnTo>
                  <a:lnTo>
                    <a:pt x="2689225" y="3066288"/>
                  </a:lnTo>
                  <a:lnTo>
                    <a:pt x="0" y="3066288"/>
                  </a:lnTo>
                  <a:close/>
                </a:path>
              </a:pathLst>
            </a:custGeom>
            <a:solidFill>
              <a:srgbClr val="203864"/>
            </a:solidFill>
          </p:spPr>
        </p:sp>
      </p:grpSp>
      <p:grpSp>
        <p:nvGrpSpPr>
          <p:cNvPr id="97" name="Group 97"/>
          <p:cNvGrpSpPr/>
          <p:nvPr/>
        </p:nvGrpSpPr>
        <p:grpSpPr>
          <a:xfrm rot="5400000">
            <a:off x="15580484" y="6524582"/>
            <a:ext cx="2015406" cy="2016926"/>
            <a:chOff x="0" y="0"/>
            <a:chExt cx="2687208" cy="2689235"/>
          </a:xfrm>
        </p:grpSpPr>
        <p:sp>
          <p:nvSpPr>
            <p:cNvPr id="98" name="Freeform 98"/>
            <p:cNvSpPr/>
            <p:nvPr/>
          </p:nvSpPr>
          <p:spPr>
            <a:xfrm>
              <a:off x="0" y="0"/>
              <a:ext cx="2687193" cy="2689225"/>
            </a:xfrm>
            <a:custGeom>
              <a:avLst/>
              <a:gdLst/>
              <a:ahLst/>
              <a:cxnLst/>
              <a:rect l="l" t="t" r="r" b="b"/>
              <a:pathLst>
                <a:path w="2687193" h="2689225">
                  <a:moveTo>
                    <a:pt x="0" y="0"/>
                  </a:moveTo>
                  <a:lnTo>
                    <a:pt x="0" y="2689225"/>
                  </a:lnTo>
                  <a:lnTo>
                    <a:pt x="2687193" y="0"/>
                  </a:lnTo>
                  <a:close/>
                </a:path>
              </a:pathLst>
            </a:custGeom>
            <a:solidFill>
              <a:srgbClr val="111E35"/>
            </a:solidFill>
          </p:spPr>
        </p:sp>
      </p:grpSp>
      <p:grpSp>
        <p:nvGrpSpPr>
          <p:cNvPr id="99" name="Group 99"/>
          <p:cNvGrpSpPr/>
          <p:nvPr/>
        </p:nvGrpSpPr>
        <p:grpSpPr>
          <a:xfrm>
            <a:off x="17596650" y="6525342"/>
            <a:ext cx="691348" cy="2015406"/>
            <a:chOff x="0" y="0"/>
            <a:chExt cx="921797" cy="2687208"/>
          </a:xfrm>
        </p:grpSpPr>
        <p:sp>
          <p:nvSpPr>
            <p:cNvPr id="100" name="Freeform 100"/>
            <p:cNvSpPr/>
            <p:nvPr/>
          </p:nvSpPr>
          <p:spPr>
            <a:xfrm>
              <a:off x="0" y="0"/>
              <a:ext cx="921766" cy="2687193"/>
            </a:xfrm>
            <a:custGeom>
              <a:avLst/>
              <a:gdLst/>
              <a:ahLst/>
              <a:cxnLst/>
              <a:rect l="l" t="t" r="r" b="b"/>
              <a:pathLst>
                <a:path w="921766" h="2687193">
                  <a:moveTo>
                    <a:pt x="0" y="0"/>
                  </a:moveTo>
                  <a:lnTo>
                    <a:pt x="921766" y="0"/>
                  </a:lnTo>
                  <a:lnTo>
                    <a:pt x="921766" y="2687193"/>
                  </a:lnTo>
                  <a:lnTo>
                    <a:pt x="0" y="2687193"/>
                  </a:lnTo>
                  <a:close/>
                </a:path>
              </a:pathLst>
            </a:custGeom>
            <a:solidFill>
              <a:srgbClr val="203864"/>
            </a:solidFill>
          </p:spPr>
        </p:sp>
      </p:grpSp>
      <p:grpSp>
        <p:nvGrpSpPr>
          <p:cNvPr id="101" name="Group 101"/>
          <p:cNvGrpSpPr/>
          <p:nvPr/>
        </p:nvGrpSpPr>
        <p:grpSpPr>
          <a:xfrm>
            <a:off x="1470024" y="0"/>
            <a:ext cx="1152524" cy="4225924"/>
            <a:chOff x="0" y="0"/>
            <a:chExt cx="1536699" cy="5634565"/>
          </a:xfrm>
        </p:grpSpPr>
        <p:sp>
          <p:nvSpPr>
            <p:cNvPr id="102" name="Freeform 102"/>
            <p:cNvSpPr/>
            <p:nvPr/>
          </p:nvSpPr>
          <p:spPr>
            <a:xfrm>
              <a:off x="0" y="0"/>
              <a:ext cx="1536700" cy="5634609"/>
            </a:xfrm>
            <a:custGeom>
              <a:avLst/>
              <a:gdLst/>
              <a:ahLst/>
              <a:cxnLst/>
              <a:rect l="l" t="t" r="r" b="b"/>
              <a:pathLst>
                <a:path w="1536700" h="5634609">
                  <a:moveTo>
                    <a:pt x="1536700" y="0"/>
                  </a:moveTo>
                  <a:lnTo>
                    <a:pt x="0" y="0"/>
                  </a:lnTo>
                  <a:lnTo>
                    <a:pt x="0" y="5634609"/>
                  </a:lnTo>
                  <a:lnTo>
                    <a:pt x="1536700" y="5634609"/>
                  </a:lnTo>
                  <a:close/>
                </a:path>
              </a:pathLst>
            </a:custGeom>
            <a:solidFill>
              <a:srgbClr val="FFC000"/>
            </a:solidFill>
          </p:spPr>
        </p:sp>
      </p:grpSp>
      <p:grpSp>
        <p:nvGrpSpPr>
          <p:cNvPr id="103" name="Group 103"/>
          <p:cNvGrpSpPr/>
          <p:nvPr/>
        </p:nvGrpSpPr>
        <p:grpSpPr>
          <a:xfrm>
            <a:off x="-10194" y="2209806"/>
            <a:ext cx="15579977" cy="2016118"/>
            <a:chOff x="0" y="0"/>
            <a:chExt cx="20773302" cy="2688157"/>
          </a:xfrm>
        </p:grpSpPr>
        <p:sp>
          <p:nvSpPr>
            <p:cNvPr id="104" name="Freeform 104"/>
            <p:cNvSpPr/>
            <p:nvPr/>
          </p:nvSpPr>
          <p:spPr>
            <a:xfrm>
              <a:off x="0" y="0"/>
              <a:ext cx="20773262" cy="2688209"/>
            </a:xfrm>
            <a:custGeom>
              <a:avLst/>
              <a:gdLst/>
              <a:ahLst/>
              <a:cxnLst/>
              <a:rect l="l" t="t" r="r" b="b"/>
              <a:pathLst>
                <a:path w="20773262" h="2688209">
                  <a:moveTo>
                    <a:pt x="0" y="0"/>
                  </a:moveTo>
                  <a:lnTo>
                    <a:pt x="20773262" y="0"/>
                  </a:lnTo>
                  <a:lnTo>
                    <a:pt x="20773262" y="2688209"/>
                  </a:lnTo>
                  <a:lnTo>
                    <a:pt x="0" y="2688209"/>
                  </a:lnTo>
                  <a:close/>
                </a:path>
              </a:pathLst>
            </a:custGeom>
            <a:solidFill>
              <a:srgbClr val="203864"/>
            </a:solidFill>
          </p:spPr>
        </p:sp>
      </p:grpSp>
      <p:grpSp>
        <p:nvGrpSpPr>
          <p:cNvPr id="105" name="Group 105"/>
          <p:cNvGrpSpPr/>
          <p:nvPr/>
        </p:nvGrpSpPr>
        <p:grpSpPr>
          <a:xfrm>
            <a:off x="15560258" y="2209800"/>
            <a:ext cx="2015871" cy="2016118"/>
            <a:chOff x="0" y="0"/>
            <a:chExt cx="2687829" cy="2688157"/>
          </a:xfrm>
        </p:grpSpPr>
        <p:sp>
          <p:nvSpPr>
            <p:cNvPr id="106" name="Freeform 106"/>
            <p:cNvSpPr/>
            <p:nvPr/>
          </p:nvSpPr>
          <p:spPr>
            <a:xfrm>
              <a:off x="0" y="0"/>
              <a:ext cx="2687828" cy="2688209"/>
            </a:xfrm>
            <a:custGeom>
              <a:avLst/>
              <a:gdLst/>
              <a:ahLst/>
              <a:cxnLst/>
              <a:rect l="l" t="t" r="r" b="b"/>
              <a:pathLst>
                <a:path w="2687828" h="2688209">
                  <a:moveTo>
                    <a:pt x="0" y="2688209"/>
                  </a:moveTo>
                  <a:lnTo>
                    <a:pt x="0" y="0"/>
                  </a:lnTo>
                  <a:lnTo>
                    <a:pt x="2687828" y="2688209"/>
                  </a:lnTo>
                  <a:close/>
                </a:path>
              </a:pathLst>
            </a:custGeom>
            <a:solidFill>
              <a:srgbClr val="111E35"/>
            </a:solidFill>
          </p:spPr>
        </p:sp>
      </p:grpSp>
      <p:sp>
        <p:nvSpPr>
          <p:cNvPr id="107" name="TextBox 107"/>
          <p:cNvSpPr txBox="1"/>
          <p:nvPr/>
        </p:nvSpPr>
        <p:spPr>
          <a:xfrm>
            <a:off x="201440" y="2601091"/>
            <a:ext cx="15435369" cy="1028700"/>
          </a:xfrm>
          <a:prstGeom prst="rect">
            <a:avLst/>
          </a:prstGeom>
        </p:spPr>
        <p:txBody>
          <a:bodyPr lIns="0" tIns="0" rIns="0" bIns="0" rtlCol="0" anchor="t">
            <a:spAutoFit/>
          </a:bodyPr>
          <a:lstStyle/>
          <a:p>
            <a:pPr algn="l">
              <a:lnSpc>
                <a:spcPts val="7800"/>
              </a:lnSpc>
            </a:pPr>
            <a:r>
              <a:rPr lang="en-US" sz="6500">
                <a:solidFill>
                  <a:srgbClr val="FFFFFF"/>
                </a:solidFill>
                <a:latin typeface="Arimo Bold"/>
              </a:rPr>
              <a:t>Macam-Macam Percobaan Pengukuran</a:t>
            </a:r>
          </a:p>
        </p:txBody>
      </p:sp>
      <p:grpSp>
        <p:nvGrpSpPr>
          <p:cNvPr id="108" name="Group 108"/>
          <p:cNvGrpSpPr/>
          <p:nvPr/>
        </p:nvGrpSpPr>
        <p:grpSpPr>
          <a:xfrm rot="-5400000">
            <a:off x="1471315" y="4224633"/>
            <a:ext cx="1149346" cy="1151928"/>
            <a:chOff x="0" y="0"/>
            <a:chExt cx="1532461" cy="1535904"/>
          </a:xfrm>
        </p:grpSpPr>
        <p:sp>
          <p:nvSpPr>
            <p:cNvPr id="109" name="Freeform 109"/>
            <p:cNvSpPr/>
            <p:nvPr/>
          </p:nvSpPr>
          <p:spPr>
            <a:xfrm>
              <a:off x="0" y="0"/>
              <a:ext cx="1532509" cy="1535938"/>
            </a:xfrm>
            <a:custGeom>
              <a:avLst/>
              <a:gdLst/>
              <a:ahLst/>
              <a:cxnLst/>
              <a:rect l="l" t="t" r="r" b="b"/>
              <a:pathLst>
                <a:path w="1532509" h="1535938">
                  <a:moveTo>
                    <a:pt x="1532509" y="1535938"/>
                  </a:moveTo>
                  <a:lnTo>
                    <a:pt x="1532509" y="0"/>
                  </a:lnTo>
                  <a:lnTo>
                    <a:pt x="0" y="1535938"/>
                  </a:lnTo>
                  <a:close/>
                </a:path>
              </a:pathLst>
            </a:custGeom>
            <a:solidFill>
              <a:srgbClr val="D09E00"/>
            </a:solidFill>
          </p:spPr>
        </p:sp>
      </p:grpSp>
      <p:grpSp>
        <p:nvGrpSpPr>
          <p:cNvPr id="110" name="Group 110"/>
          <p:cNvGrpSpPr/>
          <p:nvPr/>
        </p:nvGrpSpPr>
        <p:grpSpPr>
          <a:xfrm>
            <a:off x="2621952" y="4225928"/>
            <a:ext cx="15666048" cy="1149346"/>
            <a:chOff x="0" y="0"/>
            <a:chExt cx="20888064" cy="1532461"/>
          </a:xfrm>
        </p:grpSpPr>
        <p:sp>
          <p:nvSpPr>
            <p:cNvPr id="111" name="Freeform 111"/>
            <p:cNvSpPr/>
            <p:nvPr/>
          </p:nvSpPr>
          <p:spPr>
            <a:xfrm>
              <a:off x="0" y="0"/>
              <a:ext cx="20888071" cy="1532509"/>
            </a:xfrm>
            <a:custGeom>
              <a:avLst/>
              <a:gdLst/>
              <a:ahLst/>
              <a:cxnLst/>
              <a:rect l="l" t="t" r="r" b="b"/>
              <a:pathLst>
                <a:path w="20888071" h="1532509">
                  <a:moveTo>
                    <a:pt x="20888071" y="0"/>
                  </a:moveTo>
                  <a:lnTo>
                    <a:pt x="0" y="0"/>
                  </a:lnTo>
                  <a:lnTo>
                    <a:pt x="0" y="1532509"/>
                  </a:lnTo>
                  <a:lnTo>
                    <a:pt x="20888071" y="1532509"/>
                  </a:lnTo>
                  <a:close/>
                </a:path>
              </a:pathLst>
            </a:custGeom>
            <a:solidFill>
              <a:srgbClr val="FFC000"/>
            </a:solidFill>
          </p:spPr>
        </p:sp>
      </p:grpSp>
      <p:sp>
        <p:nvSpPr>
          <p:cNvPr id="112" name="TextBox 112"/>
          <p:cNvSpPr txBox="1"/>
          <p:nvPr/>
        </p:nvSpPr>
        <p:spPr>
          <a:xfrm>
            <a:off x="738336" y="6609796"/>
            <a:ext cx="7345682" cy="2180084"/>
          </a:xfrm>
          <a:prstGeom prst="rect">
            <a:avLst/>
          </a:prstGeom>
        </p:spPr>
        <p:txBody>
          <a:bodyPr lIns="0" tIns="0" rIns="0" bIns="0" rtlCol="0" anchor="t">
            <a:spAutoFit/>
          </a:bodyPr>
          <a:lstStyle/>
          <a:p>
            <a:pPr>
              <a:lnSpc>
                <a:spcPts val="3359"/>
              </a:lnSpc>
            </a:pPr>
            <a:r>
              <a:rPr lang="en-US" sz="2799" dirty="0" err="1">
                <a:solidFill>
                  <a:srgbClr val="595959"/>
                </a:solidFill>
                <a:latin typeface="Arimo"/>
              </a:rPr>
              <a:t>Oleh</a:t>
            </a:r>
            <a:r>
              <a:rPr lang="en-US" sz="2799" dirty="0">
                <a:solidFill>
                  <a:srgbClr val="595959"/>
                </a:solidFill>
                <a:latin typeface="Arimo"/>
              </a:rPr>
              <a:t>:</a:t>
            </a:r>
          </a:p>
          <a:p>
            <a:pPr>
              <a:lnSpc>
                <a:spcPts val="3359"/>
              </a:lnSpc>
            </a:pPr>
            <a:r>
              <a:rPr lang="en-US" sz="2799" dirty="0" err="1">
                <a:solidFill>
                  <a:srgbClr val="595959"/>
                </a:solidFill>
                <a:latin typeface="Arimo"/>
              </a:rPr>
              <a:t>Kelompok</a:t>
            </a:r>
            <a:r>
              <a:rPr lang="en-US" sz="2799" dirty="0">
                <a:solidFill>
                  <a:srgbClr val="595959"/>
                </a:solidFill>
                <a:latin typeface="Arimo"/>
              </a:rPr>
              <a:t> 1</a:t>
            </a:r>
          </a:p>
          <a:p>
            <a:pPr marL="604519" lvl="1" indent="-302260">
              <a:lnSpc>
                <a:spcPts val="3359"/>
              </a:lnSpc>
              <a:buFont typeface="Arial"/>
              <a:buChar char="•"/>
            </a:pPr>
            <a:r>
              <a:rPr lang="en-US" sz="2799" dirty="0" err="1">
                <a:solidFill>
                  <a:srgbClr val="595959"/>
                </a:solidFill>
                <a:latin typeface="Arimo"/>
              </a:rPr>
              <a:t>Dea</a:t>
            </a:r>
            <a:r>
              <a:rPr lang="en-US" sz="2799" dirty="0">
                <a:solidFill>
                  <a:srgbClr val="595959"/>
                </a:solidFill>
                <a:latin typeface="Arimo"/>
              </a:rPr>
              <a:t> Citra </a:t>
            </a:r>
            <a:r>
              <a:rPr lang="en-US" sz="2799" dirty="0" err="1">
                <a:solidFill>
                  <a:srgbClr val="595959"/>
                </a:solidFill>
                <a:latin typeface="Arimo"/>
              </a:rPr>
              <a:t>Kharisma</a:t>
            </a:r>
            <a:r>
              <a:rPr lang="en-US" sz="2799" dirty="0">
                <a:solidFill>
                  <a:srgbClr val="595959"/>
                </a:solidFill>
                <a:latin typeface="Arimo"/>
              </a:rPr>
              <a:t>   2013022003</a:t>
            </a:r>
          </a:p>
          <a:p>
            <a:pPr marL="604519" lvl="1" indent="-302260">
              <a:lnSpc>
                <a:spcPts val="3359"/>
              </a:lnSpc>
              <a:buFont typeface="Arial"/>
              <a:buChar char="•"/>
            </a:pPr>
            <a:r>
              <a:rPr lang="en-US" sz="2799" dirty="0" err="1">
                <a:solidFill>
                  <a:srgbClr val="595959"/>
                </a:solidFill>
                <a:latin typeface="Arimo"/>
              </a:rPr>
              <a:t>Ananda</a:t>
            </a:r>
            <a:r>
              <a:rPr lang="en-US" sz="2799" dirty="0">
                <a:solidFill>
                  <a:srgbClr val="595959"/>
                </a:solidFill>
                <a:latin typeface="Arimo"/>
              </a:rPr>
              <a:t> </a:t>
            </a:r>
            <a:r>
              <a:rPr lang="en-US" sz="2799" dirty="0" err="1">
                <a:solidFill>
                  <a:srgbClr val="595959"/>
                </a:solidFill>
                <a:latin typeface="Arimo"/>
              </a:rPr>
              <a:t>Resya</a:t>
            </a:r>
            <a:r>
              <a:rPr lang="en-US" sz="2799" dirty="0">
                <a:solidFill>
                  <a:srgbClr val="595959"/>
                </a:solidFill>
                <a:latin typeface="Arimo"/>
              </a:rPr>
              <a:t> </a:t>
            </a:r>
            <a:r>
              <a:rPr lang="en-US" sz="2799" dirty="0" err="1">
                <a:solidFill>
                  <a:srgbClr val="595959"/>
                </a:solidFill>
                <a:latin typeface="Arimo"/>
              </a:rPr>
              <a:t>Putri</a:t>
            </a:r>
            <a:r>
              <a:rPr lang="en-US" sz="2799" dirty="0">
                <a:solidFill>
                  <a:srgbClr val="595959"/>
                </a:solidFill>
                <a:latin typeface="Arimo"/>
              </a:rPr>
              <a:t>   2013022011</a:t>
            </a:r>
          </a:p>
          <a:p>
            <a:pPr marL="604519" lvl="1" indent="-302260">
              <a:lnSpc>
                <a:spcPts val="3359"/>
              </a:lnSpc>
              <a:buFont typeface="Arial"/>
              <a:buChar char="•"/>
            </a:pPr>
            <a:r>
              <a:rPr lang="en-US" sz="2799" dirty="0" err="1">
                <a:solidFill>
                  <a:srgbClr val="595959"/>
                </a:solidFill>
                <a:latin typeface="Arimo"/>
              </a:rPr>
              <a:t>Ayu</a:t>
            </a:r>
            <a:r>
              <a:rPr lang="en-US" sz="2799" dirty="0">
                <a:solidFill>
                  <a:srgbClr val="595959"/>
                </a:solidFill>
                <a:latin typeface="Arimo"/>
              </a:rPr>
              <a:t> </a:t>
            </a:r>
            <a:r>
              <a:rPr lang="en-US" sz="2799" dirty="0" err="1">
                <a:solidFill>
                  <a:srgbClr val="595959"/>
                </a:solidFill>
                <a:latin typeface="Arimo"/>
              </a:rPr>
              <a:t>Iin</a:t>
            </a:r>
            <a:r>
              <a:rPr lang="en-US" sz="2799" dirty="0">
                <a:solidFill>
                  <a:srgbClr val="595959"/>
                </a:solidFill>
                <a:latin typeface="Arimo"/>
              </a:rPr>
              <a:t> </a:t>
            </a:r>
            <a:r>
              <a:rPr lang="en-US" sz="2799" dirty="0" err="1">
                <a:solidFill>
                  <a:srgbClr val="595959"/>
                </a:solidFill>
                <a:latin typeface="Arimo"/>
              </a:rPr>
              <a:t>Hidayah</a:t>
            </a:r>
            <a:r>
              <a:rPr lang="en-US" sz="2799">
                <a:solidFill>
                  <a:srgbClr val="595959"/>
                </a:solidFill>
                <a:latin typeface="Arimo"/>
              </a:rPr>
              <a:t>          </a:t>
            </a:r>
            <a:r>
              <a:rPr lang="en-US" sz="2799" smtClean="0">
                <a:solidFill>
                  <a:srgbClr val="595959"/>
                </a:solidFill>
                <a:latin typeface="Arimo"/>
              </a:rPr>
              <a:t>2013022017</a:t>
            </a:r>
            <a:endParaRPr lang="en-US" sz="2799" dirty="0">
              <a:solidFill>
                <a:srgbClr val="595959"/>
              </a:solidFill>
              <a:latin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0" y="8754008"/>
            <a:ext cx="4285152" cy="720024"/>
            <a:chOff x="0" y="0"/>
            <a:chExt cx="5713536" cy="960032"/>
          </a:xfrm>
        </p:grpSpPr>
        <p:sp>
          <p:nvSpPr>
            <p:cNvPr id="96" name="Freeform 96"/>
            <p:cNvSpPr/>
            <p:nvPr/>
          </p:nvSpPr>
          <p:spPr>
            <a:xfrm>
              <a:off x="0" y="0"/>
              <a:ext cx="5713476" cy="959993"/>
            </a:xfrm>
            <a:custGeom>
              <a:avLst/>
              <a:gdLst/>
              <a:ahLst/>
              <a:cxnLst/>
              <a:rect l="l" t="t" r="r" b="b"/>
              <a:pathLst>
                <a:path w="5713476" h="959993">
                  <a:moveTo>
                    <a:pt x="5713476" y="0"/>
                  </a:moveTo>
                  <a:lnTo>
                    <a:pt x="0" y="0"/>
                  </a:lnTo>
                  <a:lnTo>
                    <a:pt x="0" y="959993"/>
                  </a:lnTo>
                  <a:lnTo>
                    <a:pt x="5713476" y="959993"/>
                  </a:lnTo>
                  <a:close/>
                </a:path>
              </a:pathLst>
            </a:custGeom>
            <a:solidFill>
              <a:srgbClr val="203864"/>
            </a:solidFill>
          </p:spPr>
        </p:sp>
      </p:grpSp>
      <p:grpSp>
        <p:nvGrpSpPr>
          <p:cNvPr id="97" name="Group 97"/>
          <p:cNvGrpSpPr/>
          <p:nvPr/>
        </p:nvGrpSpPr>
        <p:grpSpPr>
          <a:xfrm>
            <a:off x="4285152" y="8754526"/>
            <a:ext cx="720000" cy="720024"/>
            <a:chOff x="0" y="0"/>
            <a:chExt cx="960000" cy="960032"/>
          </a:xfrm>
        </p:grpSpPr>
        <p:sp>
          <p:nvSpPr>
            <p:cNvPr id="98" name="Freeform 9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99" name="Group 99"/>
          <p:cNvGrpSpPr/>
          <p:nvPr/>
        </p:nvGrpSpPr>
        <p:grpSpPr>
          <a:xfrm>
            <a:off x="2" y="9469788"/>
            <a:ext cx="3934682" cy="360010"/>
            <a:chOff x="0" y="0"/>
            <a:chExt cx="5246243" cy="480013"/>
          </a:xfrm>
        </p:grpSpPr>
        <p:sp>
          <p:nvSpPr>
            <p:cNvPr id="100" name="Freeform 100"/>
            <p:cNvSpPr/>
            <p:nvPr/>
          </p:nvSpPr>
          <p:spPr>
            <a:xfrm>
              <a:off x="0" y="0"/>
              <a:ext cx="5246243" cy="480060"/>
            </a:xfrm>
            <a:custGeom>
              <a:avLst/>
              <a:gdLst/>
              <a:ahLst/>
              <a:cxnLst/>
              <a:rect l="l" t="t" r="r" b="b"/>
              <a:pathLst>
                <a:path w="5246243" h="480060">
                  <a:moveTo>
                    <a:pt x="0" y="0"/>
                  </a:moveTo>
                  <a:lnTo>
                    <a:pt x="5246243" y="0"/>
                  </a:lnTo>
                  <a:lnTo>
                    <a:pt x="5246243" y="480060"/>
                  </a:lnTo>
                  <a:lnTo>
                    <a:pt x="0" y="480060"/>
                  </a:lnTo>
                  <a:close/>
                </a:path>
              </a:pathLst>
            </a:custGeom>
            <a:solidFill>
              <a:srgbClr val="FFC000"/>
            </a:solidFill>
          </p:spPr>
        </p:sp>
      </p:grpSp>
      <p:grpSp>
        <p:nvGrpSpPr>
          <p:cNvPr id="101" name="Group 101"/>
          <p:cNvGrpSpPr/>
          <p:nvPr/>
        </p:nvGrpSpPr>
        <p:grpSpPr>
          <a:xfrm>
            <a:off x="3934680" y="9469786"/>
            <a:ext cx="360000" cy="360012"/>
            <a:chOff x="0" y="0"/>
            <a:chExt cx="480000" cy="480016"/>
          </a:xfrm>
        </p:grpSpPr>
        <p:sp>
          <p:nvSpPr>
            <p:cNvPr id="102" name="Freeform 102"/>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grpSp>
        <p:nvGrpSpPr>
          <p:cNvPr id="103" name="Group 103"/>
          <p:cNvGrpSpPr/>
          <p:nvPr/>
        </p:nvGrpSpPr>
        <p:grpSpPr>
          <a:xfrm>
            <a:off x="5000386" y="7678218"/>
            <a:ext cx="13287614" cy="720024"/>
            <a:chOff x="0" y="0"/>
            <a:chExt cx="17716819" cy="960032"/>
          </a:xfrm>
        </p:grpSpPr>
        <p:sp>
          <p:nvSpPr>
            <p:cNvPr id="104" name="Freeform 104"/>
            <p:cNvSpPr/>
            <p:nvPr/>
          </p:nvSpPr>
          <p:spPr>
            <a:xfrm>
              <a:off x="0" y="0"/>
              <a:ext cx="17716881" cy="959993"/>
            </a:xfrm>
            <a:custGeom>
              <a:avLst/>
              <a:gdLst/>
              <a:ahLst/>
              <a:cxnLst/>
              <a:rect l="l" t="t" r="r" b="b"/>
              <a:pathLst>
                <a:path w="17716881" h="959993">
                  <a:moveTo>
                    <a:pt x="17716881" y="0"/>
                  </a:moveTo>
                  <a:lnTo>
                    <a:pt x="0" y="0"/>
                  </a:lnTo>
                  <a:lnTo>
                    <a:pt x="0" y="959993"/>
                  </a:lnTo>
                  <a:lnTo>
                    <a:pt x="17716881" y="959993"/>
                  </a:lnTo>
                  <a:close/>
                </a:path>
              </a:pathLst>
            </a:custGeom>
            <a:solidFill>
              <a:srgbClr val="203864"/>
            </a:solidFill>
          </p:spPr>
        </p:sp>
      </p:grpSp>
      <p:grpSp>
        <p:nvGrpSpPr>
          <p:cNvPr id="105" name="Group 105"/>
          <p:cNvGrpSpPr/>
          <p:nvPr/>
        </p:nvGrpSpPr>
        <p:grpSpPr>
          <a:xfrm>
            <a:off x="4280388" y="8393998"/>
            <a:ext cx="14007612" cy="360010"/>
            <a:chOff x="0" y="0"/>
            <a:chExt cx="18676816" cy="480013"/>
          </a:xfrm>
        </p:grpSpPr>
        <p:sp>
          <p:nvSpPr>
            <p:cNvPr id="106" name="Freeform 106"/>
            <p:cNvSpPr/>
            <p:nvPr/>
          </p:nvSpPr>
          <p:spPr>
            <a:xfrm>
              <a:off x="0" y="0"/>
              <a:ext cx="18676874" cy="480060"/>
            </a:xfrm>
            <a:custGeom>
              <a:avLst/>
              <a:gdLst/>
              <a:ahLst/>
              <a:cxnLst/>
              <a:rect l="l" t="t" r="r" b="b"/>
              <a:pathLst>
                <a:path w="18676874" h="480060">
                  <a:moveTo>
                    <a:pt x="0" y="0"/>
                  </a:moveTo>
                  <a:lnTo>
                    <a:pt x="18676874" y="0"/>
                  </a:lnTo>
                  <a:lnTo>
                    <a:pt x="18676874" y="480060"/>
                  </a:lnTo>
                  <a:lnTo>
                    <a:pt x="0" y="480060"/>
                  </a:lnTo>
                  <a:close/>
                </a:path>
              </a:pathLst>
            </a:custGeom>
            <a:solidFill>
              <a:srgbClr val="FFC000"/>
            </a:solidFill>
          </p:spPr>
        </p:sp>
      </p:grpSp>
      <p:grpSp>
        <p:nvGrpSpPr>
          <p:cNvPr id="107" name="Group 107"/>
          <p:cNvGrpSpPr/>
          <p:nvPr/>
        </p:nvGrpSpPr>
        <p:grpSpPr>
          <a:xfrm rot="-10800000">
            <a:off x="4280384" y="7673974"/>
            <a:ext cx="720000" cy="720024"/>
            <a:chOff x="0" y="0"/>
            <a:chExt cx="960000" cy="960032"/>
          </a:xfrm>
        </p:grpSpPr>
        <p:sp>
          <p:nvSpPr>
            <p:cNvPr id="108" name="Freeform 10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109" name="Group 109"/>
          <p:cNvGrpSpPr/>
          <p:nvPr/>
        </p:nvGrpSpPr>
        <p:grpSpPr>
          <a:xfrm rot="-10800000">
            <a:off x="3920388" y="8393998"/>
            <a:ext cx="360000" cy="360012"/>
            <a:chOff x="0" y="0"/>
            <a:chExt cx="480000" cy="480016"/>
          </a:xfrm>
        </p:grpSpPr>
        <p:sp>
          <p:nvSpPr>
            <p:cNvPr id="110" name="Freeform 110"/>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pic>
        <p:nvPicPr>
          <p:cNvPr id="111" name="Picture 111"/>
          <p:cNvPicPr>
            <a:picLocks noChangeAspect="1"/>
          </p:cNvPicPr>
          <p:nvPr/>
        </p:nvPicPr>
        <p:blipFill>
          <a:blip r:embed="rId2"/>
          <a:srcRect r="234"/>
          <a:stretch>
            <a:fillRect/>
          </a:stretch>
        </p:blipFill>
        <p:spPr>
          <a:xfrm>
            <a:off x="3781424" y="765174"/>
            <a:ext cx="863600" cy="1524000"/>
          </a:xfrm>
          <a:prstGeom prst="rect">
            <a:avLst/>
          </a:prstGeom>
        </p:spPr>
      </p:pic>
      <p:pic>
        <p:nvPicPr>
          <p:cNvPr id="112" name="Picture 112"/>
          <p:cNvPicPr>
            <a:picLocks noChangeAspect="1"/>
          </p:cNvPicPr>
          <p:nvPr/>
        </p:nvPicPr>
        <p:blipFill>
          <a:blip r:embed="rId3"/>
          <a:srcRect r="92"/>
          <a:stretch>
            <a:fillRect/>
          </a:stretch>
        </p:blipFill>
        <p:spPr>
          <a:xfrm>
            <a:off x="1009650" y="5591174"/>
            <a:ext cx="1120774" cy="1987550"/>
          </a:xfrm>
          <a:prstGeom prst="rect">
            <a:avLst/>
          </a:prstGeom>
        </p:spPr>
      </p:pic>
      <p:pic>
        <p:nvPicPr>
          <p:cNvPr id="113" name="Picture 113"/>
          <p:cNvPicPr>
            <a:picLocks noChangeAspect="1"/>
          </p:cNvPicPr>
          <p:nvPr/>
        </p:nvPicPr>
        <p:blipFill>
          <a:blip r:embed="rId4"/>
          <a:srcRect r="181"/>
          <a:stretch>
            <a:fillRect/>
          </a:stretch>
        </p:blipFill>
        <p:spPr>
          <a:xfrm>
            <a:off x="6848474" y="4464050"/>
            <a:ext cx="1743074" cy="476250"/>
          </a:xfrm>
          <a:prstGeom prst="rect">
            <a:avLst/>
          </a:prstGeom>
        </p:spPr>
      </p:pic>
      <p:pic>
        <p:nvPicPr>
          <p:cNvPr id="114" name="Picture 114"/>
          <p:cNvPicPr>
            <a:picLocks noChangeAspect="1"/>
          </p:cNvPicPr>
          <p:nvPr/>
        </p:nvPicPr>
        <p:blipFill>
          <a:blip r:embed="rId5"/>
          <a:srcRect/>
          <a:stretch>
            <a:fillRect/>
          </a:stretch>
        </p:blipFill>
        <p:spPr>
          <a:xfrm>
            <a:off x="-1252549" y="707940"/>
            <a:ext cx="8650657" cy="5305737"/>
          </a:xfrm>
          <a:prstGeom prst="rect">
            <a:avLst/>
          </a:prstGeom>
        </p:spPr>
      </p:pic>
      <p:sp>
        <p:nvSpPr>
          <p:cNvPr id="115" name="TextBox 115"/>
          <p:cNvSpPr txBox="1"/>
          <p:nvPr/>
        </p:nvSpPr>
        <p:spPr>
          <a:xfrm>
            <a:off x="1265388" y="782667"/>
            <a:ext cx="16189934" cy="542925"/>
          </a:xfrm>
          <a:prstGeom prst="rect">
            <a:avLst/>
          </a:prstGeom>
        </p:spPr>
        <p:txBody>
          <a:bodyPr lIns="0" tIns="0" rIns="0" bIns="0" rtlCol="0" anchor="t">
            <a:spAutoFit/>
          </a:bodyPr>
          <a:lstStyle/>
          <a:p>
            <a:pPr algn="l">
              <a:lnSpc>
                <a:spcPts val="4199"/>
              </a:lnSpc>
            </a:pPr>
            <a:r>
              <a:rPr lang="en-US" sz="3499">
                <a:solidFill>
                  <a:srgbClr val="203864"/>
                </a:solidFill>
                <a:latin typeface="Arimo Bold"/>
              </a:rPr>
              <a:t>Contoh Menghitung Hasil Pengukuran Volume Benda yang Tidak Beraturan</a:t>
            </a:r>
          </a:p>
        </p:txBody>
      </p:sp>
      <mc:AlternateContent xmlns:mc="http://schemas.openxmlformats.org/markup-compatibility/2006" xmlns:a14="http://schemas.microsoft.com/office/drawing/2010/main">
        <mc:Choice Requires="a14">
          <p:sp>
            <p:nvSpPr>
              <p:cNvPr id="116" name="TextBox 116"/>
              <p:cNvSpPr txBox="1"/>
              <p:nvPr/>
            </p:nvSpPr>
            <p:spPr>
              <a:xfrm>
                <a:off x="5383689" y="2316497"/>
                <a:ext cx="14325284" cy="3199582"/>
              </a:xfrm>
              <a:prstGeom prst="rect">
                <a:avLst/>
              </a:prstGeom>
            </p:spPr>
            <p:txBody>
              <a:bodyPr lIns="0" tIns="0" rIns="0" bIns="0" rtlCol="0" anchor="t">
                <a:spAutoFit/>
              </a:bodyPr>
              <a:lstStyle/>
              <a:p>
                <a:pPr algn="just">
                  <a:lnSpc>
                    <a:spcPts val="4245"/>
                  </a:lnSpc>
                </a:pPr>
                <a:r>
                  <a:rPr lang="en-US" sz="3032" dirty="0">
                    <a:solidFill>
                      <a:srgbClr val="203864"/>
                    </a:solidFill>
                    <a:latin typeface="Arimo"/>
                  </a:rPr>
                  <a:t>Dari </a:t>
                </a:r>
                <a:r>
                  <a:rPr lang="en-US" sz="3032" dirty="0" err="1">
                    <a:solidFill>
                      <a:srgbClr val="203864"/>
                    </a:solidFill>
                    <a:latin typeface="Arimo"/>
                  </a:rPr>
                  <a:t>gambar</a:t>
                </a:r>
                <a:r>
                  <a:rPr lang="en-US" sz="3032" dirty="0">
                    <a:solidFill>
                      <a:srgbClr val="203864"/>
                    </a:solidFill>
                    <a:latin typeface="Arimo"/>
                  </a:rPr>
                  <a:t> di </a:t>
                </a:r>
                <a:r>
                  <a:rPr lang="en-US" sz="3032" dirty="0" err="1">
                    <a:solidFill>
                      <a:srgbClr val="203864"/>
                    </a:solidFill>
                    <a:latin typeface="Arimo"/>
                  </a:rPr>
                  <a:t>samping</a:t>
                </a:r>
                <a:r>
                  <a:rPr lang="en-US" sz="3032" dirty="0">
                    <a:solidFill>
                      <a:srgbClr val="203864"/>
                    </a:solidFill>
                    <a:latin typeface="Arimo"/>
                  </a:rPr>
                  <a:t>, </a:t>
                </a:r>
              </a:p>
              <a:p>
                <a:pPr algn="just">
                  <a:lnSpc>
                    <a:spcPts val="4245"/>
                  </a:lnSpc>
                </a:pPr>
                <a:r>
                  <a:rPr lang="en-US" sz="3032" dirty="0" err="1">
                    <a:solidFill>
                      <a:srgbClr val="203864"/>
                    </a:solidFill>
                    <a:latin typeface="Arimo"/>
                  </a:rPr>
                  <a:t>Diketahui</a:t>
                </a:r>
                <a:r>
                  <a:rPr lang="en-US" sz="3032" dirty="0">
                    <a:solidFill>
                      <a:srgbClr val="203864"/>
                    </a:solidFill>
                    <a:latin typeface="Arimo"/>
                  </a:rPr>
                  <a:t> </a:t>
                </a:r>
                <a:r>
                  <a:rPr lang="en-US" sz="3032" dirty="0" err="1">
                    <a:solidFill>
                      <a:srgbClr val="203864"/>
                    </a:solidFill>
                    <a:latin typeface="Arimo"/>
                  </a:rPr>
                  <a:t>bahwa</a:t>
                </a:r>
                <a:r>
                  <a:rPr lang="en-US" sz="3032" dirty="0">
                    <a:solidFill>
                      <a:srgbClr val="203864"/>
                    </a:solidFill>
                    <a:latin typeface="Arimo"/>
                  </a:rPr>
                  <a:t>:</a:t>
                </a:r>
              </a:p>
              <a:p>
                <a:pPr algn="just">
                  <a:lnSpc>
                    <a:spcPts val="4245"/>
                  </a:lnSpc>
                </a:pPr>
                <a:r>
                  <a:rPr lang="en-US" sz="3032" dirty="0">
                    <a:solidFill>
                      <a:srgbClr val="203864"/>
                    </a:solidFill>
                    <a:latin typeface="Arimo"/>
                  </a:rPr>
                  <a:t>Volume yang </a:t>
                </a:r>
                <a:r>
                  <a:rPr lang="en-US" sz="3032" dirty="0" err="1">
                    <a:solidFill>
                      <a:srgbClr val="203864"/>
                    </a:solidFill>
                    <a:latin typeface="Arimo"/>
                  </a:rPr>
                  <a:t>terbaca</a:t>
                </a:r>
                <a:r>
                  <a:rPr lang="en-US" sz="3032" dirty="0">
                    <a:solidFill>
                      <a:srgbClr val="203864"/>
                    </a:solidFill>
                    <a:latin typeface="Arimo"/>
                  </a:rPr>
                  <a:t> </a:t>
                </a:r>
                <a:r>
                  <a:rPr lang="en-US" sz="3032" dirty="0" err="1">
                    <a:solidFill>
                      <a:srgbClr val="203864"/>
                    </a:solidFill>
                    <a:latin typeface="Arimo"/>
                  </a:rPr>
                  <a:t>yaitu</a:t>
                </a:r>
                <a:r>
                  <a:rPr lang="en-US" sz="3032" dirty="0">
                    <a:solidFill>
                      <a:srgbClr val="203864"/>
                    </a:solidFill>
                    <a:latin typeface="Arimo"/>
                  </a:rPr>
                  <a:t> </a:t>
                </a:r>
                <a14:m>
                  <m:oMath xmlns:m="http://schemas.openxmlformats.org/officeDocument/2006/math">
                    <m:sSub>
                      <m:sSubPr>
                        <m:ctrlPr>
                          <a:rPr lang="en-US" sz="3032" i="1" smtClean="0">
                            <a:solidFill>
                              <a:srgbClr val="203864"/>
                            </a:solidFill>
                            <a:latin typeface="Cambria Math"/>
                          </a:rPr>
                        </m:ctrlPr>
                      </m:sSubPr>
                      <m:e>
                        <m:r>
                          <a:rPr lang="en-US" sz="3032" b="0" i="1" smtClean="0">
                            <a:solidFill>
                              <a:srgbClr val="203864"/>
                            </a:solidFill>
                            <a:latin typeface="Cambria Math" panose="02040503050406030204" pitchFamily="18" charset="0"/>
                          </a:rPr>
                          <m:t>𝑉</m:t>
                        </m:r>
                      </m:e>
                      <m:sub>
                        <m:r>
                          <a:rPr lang="en-US" sz="3032" b="0" i="1" smtClean="0">
                            <a:solidFill>
                              <a:srgbClr val="203864"/>
                            </a:solidFill>
                            <a:latin typeface="Cambria Math" panose="02040503050406030204" pitchFamily="18" charset="0"/>
                          </a:rPr>
                          <m:t>1</m:t>
                        </m:r>
                      </m:sub>
                    </m:sSub>
                  </m:oMath>
                </a14:m>
                <a:r>
                  <a:rPr lang="en-US" sz="3032" dirty="0">
                    <a:solidFill>
                      <a:srgbClr val="203864"/>
                    </a:solidFill>
                    <a:latin typeface="Arimo"/>
                  </a:rPr>
                  <a:t> = 30 </a:t>
                </a:r>
                <a14:m>
                  <m:oMath xmlns:m="http://schemas.openxmlformats.org/officeDocument/2006/math">
                    <m:sSup>
                      <m:sSupPr>
                        <m:ctrlPr>
                          <a:rPr lang="en-US" sz="3032" i="1" smtClean="0">
                            <a:solidFill>
                              <a:srgbClr val="203864"/>
                            </a:solidFill>
                            <a:latin typeface="Cambria Math"/>
                          </a:rPr>
                        </m:ctrlPr>
                      </m:sSupPr>
                      <m:e>
                        <m:r>
                          <a:rPr lang="en-US" sz="3032" b="0" i="1" smtClean="0">
                            <a:solidFill>
                              <a:srgbClr val="203864"/>
                            </a:solidFill>
                            <a:latin typeface="Cambria Math" panose="02040503050406030204" pitchFamily="18" charset="0"/>
                          </a:rPr>
                          <m:t>𝑐𝑚</m:t>
                        </m:r>
                      </m:e>
                      <m:sup>
                        <m:r>
                          <a:rPr lang="en-US" sz="3032" b="0" i="1" smtClean="0">
                            <a:solidFill>
                              <a:srgbClr val="203864"/>
                            </a:solidFill>
                            <a:latin typeface="Cambria Math" panose="02040503050406030204" pitchFamily="18" charset="0"/>
                          </a:rPr>
                          <m:t>3</m:t>
                        </m:r>
                      </m:sup>
                    </m:sSup>
                  </m:oMath>
                </a14:m>
                <a:endParaRPr lang="en-US" sz="3032" dirty="0">
                  <a:solidFill>
                    <a:srgbClr val="203864"/>
                  </a:solidFill>
                  <a:latin typeface="Arimo"/>
                </a:endParaRPr>
              </a:p>
              <a:p>
                <a:pPr algn="just">
                  <a:lnSpc>
                    <a:spcPts val="4245"/>
                  </a:lnSpc>
                </a:pPr>
                <a:r>
                  <a:rPr lang="en-US" sz="3032" dirty="0" err="1">
                    <a:solidFill>
                      <a:srgbClr val="203864"/>
                    </a:solidFill>
                    <a:latin typeface="Arimo"/>
                  </a:rPr>
                  <a:t>Setelah</a:t>
                </a:r>
                <a:r>
                  <a:rPr lang="en-US" sz="3032" dirty="0">
                    <a:solidFill>
                      <a:srgbClr val="203864"/>
                    </a:solidFill>
                    <a:latin typeface="Arimo"/>
                  </a:rPr>
                  <a:t> </a:t>
                </a:r>
                <a:r>
                  <a:rPr lang="en-US" sz="3032" dirty="0" err="1">
                    <a:solidFill>
                      <a:srgbClr val="203864"/>
                    </a:solidFill>
                    <a:latin typeface="Arimo"/>
                  </a:rPr>
                  <a:t>bendanya</a:t>
                </a:r>
                <a:r>
                  <a:rPr lang="en-US" sz="3032" dirty="0">
                    <a:solidFill>
                      <a:srgbClr val="203864"/>
                    </a:solidFill>
                    <a:latin typeface="Arimo"/>
                  </a:rPr>
                  <a:t> </a:t>
                </a:r>
                <a:r>
                  <a:rPr lang="en-US" sz="3032" dirty="0" err="1">
                    <a:solidFill>
                      <a:srgbClr val="203864"/>
                    </a:solidFill>
                    <a:latin typeface="Arimo"/>
                  </a:rPr>
                  <a:t>dimasukkan</a:t>
                </a:r>
                <a:r>
                  <a:rPr lang="en-US" sz="3032" dirty="0">
                    <a:solidFill>
                      <a:srgbClr val="203864"/>
                    </a:solidFill>
                    <a:latin typeface="Arimo"/>
                  </a:rPr>
                  <a:t> </a:t>
                </a:r>
                <a:r>
                  <a:rPr lang="en-US" sz="3032" dirty="0" err="1">
                    <a:solidFill>
                      <a:srgbClr val="203864"/>
                    </a:solidFill>
                    <a:latin typeface="Arimo"/>
                  </a:rPr>
                  <a:t>volumenya</a:t>
                </a:r>
                <a:r>
                  <a:rPr lang="en-US" sz="3032" dirty="0">
                    <a:solidFill>
                      <a:srgbClr val="203864"/>
                    </a:solidFill>
                    <a:latin typeface="Arimo"/>
                  </a:rPr>
                  <a:t> </a:t>
                </a:r>
                <a:r>
                  <a:rPr lang="en-US" sz="3032" dirty="0" err="1">
                    <a:solidFill>
                      <a:srgbClr val="203864"/>
                    </a:solidFill>
                    <a:latin typeface="Arimo"/>
                  </a:rPr>
                  <a:t>menjadi</a:t>
                </a:r>
                <a:r>
                  <a:rPr lang="en-US" sz="3032" dirty="0">
                    <a:solidFill>
                      <a:srgbClr val="203864"/>
                    </a:solidFill>
                    <a:latin typeface="Arimo"/>
                  </a:rPr>
                  <a:t> </a:t>
                </a:r>
                <a14:m>
                  <m:oMath xmlns:m="http://schemas.openxmlformats.org/officeDocument/2006/math">
                    <m:sSub>
                      <m:sSubPr>
                        <m:ctrlPr>
                          <a:rPr lang="en-US" sz="3032" i="1" smtClean="0">
                            <a:solidFill>
                              <a:srgbClr val="203864"/>
                            </a:solidFill>
                            <a:latin typeface="Cambria Math"/>
                          </a:rPr>
                        </m:ctrlPr>
                      </m:sSubPr>
                      <m:e>
                        <m:r>
                          <a:rPr lang="en-US" sz="3032" b="0" i="1" smtClean="0">
                            <a:solidFill>
                              <a:srgbClr val="203864"/>
                            </a:solidFill>
                            <a:latin typeface="Cambria Math" panose="02040503050406030204" pitchFamily="18" charset="0"/>
                          </a:rPr>
                          <m:t>𝑉</m:t>
                        </m:r>
                      </m:e>
                      <m:sub>
                        <m:r>
                          <a:rPr lang="en-US" sz="3032" b="0" i="1" smtClean="0">
                            <a:solidFill>
                              <a:srgbClr val="203864"/>
                            </a:solidFill>
                            <a:latin typeface="Cambria Math" panose="02040503050406030204" pitchFamily="18" charset="0"/>
                          </a:rPr>
                          <m:t>2</m:t>
                        </m:r>
                      </m:sub>
                    </m:sSub>
                  </m:oMath>
                </a14:m>
                <a:r>
                  <a:rPr lang="en-US" sz="3032" dirty="0">
                    <a:solidFill>
                      <a:srgbClr val="203864"/>
                    </a:solidFill>
                    <a:latin typeface="Arimo"/>
                  </a:rPr>
                  <a:t> = 40 </a:t>
                </a:r>
                <a14:m>
                  <m:oMath xmlns:m="http://schemas.openxmlformats.org/officeDocument/2006/math">
                    <m:sSup>
                      <m:sSupPr>
                        <m:ctrlPr>
                          <a:rPr lang="en-US" sz="3032" i="1">
                            <a:solidFill>
                              <a:srgbClr val="203864"/>
                            </a:solidFill>
                            <a:latin typeface="Cambria Math"/>
                          </a:rPr>
                        </m:ctrlPr>
                      </m:sSupPr>
                      <m:e>
                        <m:r>
                          <a:rPr lang="en-US" sz="3032" i="1">
                            <a:solidFill>
                              <a:srgbClr val="203864"/>
                            </a:solidFill>
                            <a:latin typeface="Cambria Math" panose="02040503050406030204" pitchFamily="18" charset="0"/>
                          </a:rPr>
                          <m:t>𝑐𝑚</m:t>
                        </m:r>
                      </m:e>
                      <m:sup>
                        <m:r>
                          <a:rPr lang="en-US" sz="3032" i="1">
                            <a:solidFill>
                              <a:srgbClr val="203864"/>
                            </a:solidFill>
                            <a:latin typeface="Cambria Math" panose="02040503050406030204" pitchFamily="18" charset="0"/>
                          </a:rPr>
                          <m:t>3</m:t>
                        </m:r>
                      </m:sup>
                    </m:sSup>
                  </m:oMath>
                </a14:m>
                <a:endParaRPr lang="en-US" sz="3032" dirty="0">
                  <a:solidFill>
                    <a:srgbClr val="203864"/>
                  </a:solidFill>
                  <a:latin typeface="Arimo"/>
                </a:endParaRPr>
              </a:p>
              <a:p>
                <a:pPr algn="just">
                  <a:lnSpc>
                    <a:spcPts val="4245"/>
                  </a:lnSpc>
                </a:pPr>
                <a:r>
                  <a:rPr lang="en-US" sz="3032" dirty="0" err="1">
                    <a:solidFill>
                      <a:srgbClr val="203864"/>
                    </a:solidFill>
                    <a:latin typeface="Arimo"/>
                  </a:rPr>
                  <a:t>Sehingga</a:t>
                </a:r>
                <a:r>
                  <a:rPr lang="en-US" sz="3032" dirty="0">
                    <a:solidFill>
                      <a:srgbClr val="203864"/>
                    </a:solidFill>
                    <a:latin typeface="Arimo"/>
                  </a:rPr>
                  <a:t>, volume </a:t>
                </a:r>
                <a:r>
                  <a:rPr lang="en-US" sz="3032" dirty="0" err="1">
                    <a:solidFill>
                      <a:srgbClr val="203864"/>
                    </a:solidFill>
                    <a:latin typeface="Arimo"/>
                  </a:rPr>
                  <a:t>benda</a:t>
                </a:r>
                <a:r>
                  <a:rPr lang="en-US" sz="3032" dirty="0">
                    <a:solidFill>
                      <a:srgbClr val="203864"/>
                    </a:solidFill>
                    <a:latin typeface="Arimo"/>
                  </a:rPr>
                  <a:t> </a:t>
                </a:r>
                <a:r>
                  <a:rPr lang="en-US" sz="3032" dirty="0" err="1">
                    <a:solidFill>
                      <a:srgbClr val="203864"/>
                    </a:solidFill>
                    <a:latin typeface="Arimo"/>
                  </a:rPr>
                  <a:t>tersebut</a:t>
                </a:r>
                <a:r>
                  <a:rPr lang="en-US" sz="3032" dirty="0">
                    <a:solidFill>
                      <a:srgbClr val="203864"/>
                    </a:solidFill>
                    <a:latin typeface="Arimo"/>
                  </a:rPr>
                  <a:t> </a:t>
                </a:r>
                <a:r>
                  <a:rPr lang="en-US" sz="3032" dirty="0" err="1">
                    <a:solidFill>
                      <a:srgbClr val="203864"/>
                    </a:solidFill>
                    <a:latin typeface="Arimo"/>
                  </a:rPr>
                  <a:t>adalah</a:t>
                </a:r>
                <a:endParaRPr lang="en-US" sz="3032" dirty="0">
                  <a:solidFill>
                    <a:srgbClr val="203864"/>
                  </a:solidFill>
                  <a:latin typeface="Arimo"/>
                </a:endParaRPr>
              </a:p>
              <a:p>
                <a:pPr algn="just">
                  <a:lnSpc>
                    <a:spcPts val="4245"/>
                  </a:lnSpc>
                </a:pPr>
                <a:r>
                  <a:rPr lang="en-US" sz="3032" dirty="0">
                    <a:solidFill>
                      <a:srgbClr val="203864"/>
                    </a:solidFill>
                    <a:latin typeface="Arimo"/>
                  </a:rPr>
                  <a:t> </a:t>
                </a:r>
                <a14:m>
                  <m:oMath xmlns:m="http://schemas.openxmlformats.org/officeDocument/2006/math">
                    <m:sSub>
                      <m:sSubPr>
                        <m:ctrlPr>
                          <a:rPr lang="en-US" sz="3032" i="1" smtClean="0">
                            <a:solidFill>
                              <a:srgbClr val="203864"/>
                            </a:solidFill>
                            <a:latin typeface="Cambria Math"/>
                          </a:rPr>
                        </m:ctrlPr>
                      </m:sSubPr>
                      <m:e>
                        <m:r>
                          <a:rPr lang="en-US" sz="3032" b="0" i="1" smtClean="0">
                            <a:solidFill>
                              <a:srgbClr val="203864"/>
                            </a:solidFill>
                            <a:latin typeface="Cambria Math" panose="02040503050406030204" pitchFamily="18" charset="0"/>
                          </a:rPr>
                          <m:t>𝑉</m:t>
                        </m:r>
                      </m:e>
                      <m:sub>
                        <m:r>
                          <a:rPr lang="en-US" sz="3032" b="0" i="1" smtClean="0">
                            <a:solidFill>
                              <a:srgbClr val="203864"/>
                            </a:solidFill>
                            <a:latin typeface="Cambria Math" panose="02040503050406030204" pitchFamily="18" charset="0"/>
                          </a:rPr>
                          <m:t>2</m:t>
                        </m:r>
                      </m:sub>
                    </m:sSub>
                  </m:oMath>
                </a14:m>
                <a:r>
                  <a:rPr lang="en-US" sz="3032" dirty="0">
                    <a:solidFill>
                      <a:srgbClr val="203864"/>
                    </a:solidFill>
                    <a:latin typeface="Arimo"/>
                  </a:rPr>
                  <a:t> -</a:t>
                </a:r>
                <a:r>
                  <a:rPr lang="en-US" sz="3032" dirty="0">
                    <a:solidFill>
                      <a:srgbClr val="203864"/>
                    </a:solidFill>
                  </a:rPr>
                  <a:t> </a:t>
                </a:r>
                <a14:m>
                  <m:oMath xmlns:m="http://schemas.openxmlformats.org/officeDocument/2006/math">
                    <m:sSub>
                      <m:sSubPr>
                        <m:ctrlPr>
                          <a:rPr lang="en-US" sz="3032" i="1">
                            <a:solidFill>
                              <a:srgbClr val="203864"/>
                            </a:solidFill>
                            <a:latin typeface="Cambria Math"/>
                          </a:rPr>
                        </m:ctrlPr>
                      </m:sSubPr>
                      <m:e>
                        <m:r>
                          <a:rPr lang="en-US" sz="3032" i="1">
                            <a:solidFill>
                              <a:srgbClr val="203864"/>
                            </a:solidFill>
                            <a:latin typeface="Cambria Math" panose="02040503050406030204" pitchFamily="18" charset="0"/>
                          </a:rPr>
                          <m:t>𝑉</m:t>
                        </m:r>
                      </m:e>
                      <m:sub>
                        <m:r>
                          <a:rPr lang="en-US" sz="3032" i="1">
                            <a:solidFill>
                              <a:srgbClr val="203864"/>
                            </a:solidFill>
                            <a:latin typeface="Cambria Math" panose="02040503050406030204" pitchFamily="18" charset="0"/>
                          </a:rPr>
                          <m:t>1</m:t>
                        </m:r>
                      </m:sub>
                    </m:sSub>
                  </m:oMath>
                </a14:m>
                <a:r>
                  <a:rPr lang="en-US" sz="3032" dirty="0">
                    <a:solidFill>
                      <a:srgbClr val="203864"/>
                    </a:solidFill>
                    <a:latin typeface="Arimo"/>
                  </a:rPr>
                  <a:t> = 40 </a:t>
                </a:r>
                <a14:m>
                  <m:oMath xmlns:m="http://schemas.openxmlformats.org/officeDocument/2006/math">
                    <m:sSup>
                      <m:sSupPr>
                        <m:ctrlPr>
                          <a:rPr lang="en-US" sz="3032" i="1">
                            <a:solidFill>
                              <a:srgbClr val="203864"/>
                            </a:solidFill>
                            <a:latin typeface="Cambria Math"/>
                          </a:rPr>
                        </m:ctrlPr>
                      </m:sSupPr>
                      <m:e>
                        <m:r>
                          <a:rPr lang="en-US" sz="3032" i="1">
                            <a:solidFill>
                              <a:srgbClr val="203864"/>
                            </a:solidFill>
                            <a:latin typeface="Cambria Math" panose="02040503050406030204" pitchFamily="18" charset="0"/>
                          </a:rPr>
                          <m:t>𝑐𝑚</m:t>
                        </m:r>
                      </m:e>
                      <m:sup>
                        <m:r>
                          <a:rPr lang="en-US" sz="3032" i="1">
                            <a:solidFill>
                              <a:srgbClr val="203864"/>
                            </a:solidFill>
                            <a:latin typeface="Cambria Math" panose="02040503050406030204" pitchFamily="18" charset="0"/>
                          </a:rPr>
                          <m:t>3</m:t>
                        </m:r>
                      </m:sup>
                    </m:sSup>
                  </m:oMath>
                </a14:m>
                <a:r>
                  <a:rPr lang="en-US" sz="3032" dirty="0">
                    <a:solidFill>
                      <a:srgbClr val="203864"/>
                    </a:solidFill>
                    <a:latin typeface="Arimo"/>
                  </a:rPr>
                  <a:t> - 30 </a:t>
                </a:r>
                <a14:m>
                  <m:oMath xmlns:m="http://schemas.openxmlformats.org/officeDocument/2006/math">
                    <m:sSup>
                      <m:sSupPr>
                        <m:ctrlPr>
                          <a:rPr lang="en-US" sz="3032" i="1">
                            <a:solidFill>
                              <a:srgbClr val="203864"/>
                            </a:solidFill>
                            <a:latin typeface="Cambria Math"/>
                          </a:rPr>
                        </m:ctrlPr>
                      </m:sSupPr>
                      <m:e>
                        <m:r>
                          <a:rPr lang="en-US" sz="3032" i="1">
                            <a:solidFill>
                              <a:srgbClr val="203864"/>
                            </a:solidFill>
                            <a:latin typeface="Cambria Math" panose="02040503050406030204" pitchFamily="18" charset="0"/>
                          </a:rPr>
                          <m:t>𝑐𝑚</m:t>
                        </m:r>
                      </m:e>
                      <m:sup>
                        <m:r>
                          <a:rPr lang="en-US" sz="3032" i="1">
                            <a:solidFill>
                              <a:srgbClr val="203864"/>
                            </a:solidFill>
                            <a:latin typeface="Cambria Math" panose="02040503050406030204" pitchFamily="18" charset="0"/>
                          </a:rPr>
                          <m:t>3</m:t>
                        </m:r>
                      </m:sup>
                    </m:sSup>
                  </m:oMath>
                </a14:m>
                <a:r>
                  <a:rPr lang="en-US" sz="3032" dirty="0">
                    <a:solidFill>
                      <a:srgbClr val="203864"/>
                    </a:solidFill>
                    <a:latin typeface="Arimo"/>
                  </a:rPr>
                  <a:t> = 10 </a:t>
                </a:r>
                <a14:m>
                  <m:oMath xmlns:m="http://schemas.openxmlformats.org/officeDocument/2006/math">
                    <m:sSup>
                      <m:sSupPr>
                        <m:ctrlPr>
                          <a:rPr lang="en-US" sz="3032" i="1">
                            <a:solidFill>
                              <a:srgbClr val="203864"/>
                            </a:solidFill>
                            <a:latin typeface="Cambria Math"/>
                          </a:rPr>
                        </m:ctrlPr>
                      </m:sSupPr>
                      <m:e>
                        <m:r>
                          <a:rPr lang="en-US" sz="3032" i="1">
                            <a:solidFill>
                              <a:srgbClr val="203864"/>
                            </a:solidFill>
                            <a:latin typeface="Cambria Math" panose="02040503050406030204" pitchFamily="18" charset="0"/>
                          </a:rPr>
                          <m:t>𝑐𝑚</m:t>
                        </m:r>
                      </m:e>
                      <m:sup>
                        <m:r>
                          <a:rPr lang="en-US" sz="3032" i="1">
                            <a:solidFill>
                              <a:srgbClr val="203864"/>
                            </a:solidFill>
                            <a:latin typeface="Cambria Math" panose="02040503050406030204" pitchFamily="18" charset="0"/>
                          </a:rPr>
                          <m:t>3</m:t>
                        </m:r>
                      </m:sup>
                    </m:sSup>
                  </m:oMath>
                </a14:m>
                <a:endParaRPr lang="en-US" sz="3032" dirty="0">
                  <a:solidFill>
                    <a:srgbClr val="203864"/>
                  </a:solidFill>
                  <a:latin typeface="Arimo"/>
                </a:endParaRPr>
              </a:p>
            </p:txBody>
          </p:sp>
        </mc:Choice>
        <mc:Fallback xmlns="">
          <p:sp>
            <p:nvSpPr>
              <p:cNvPr id="116" name="TextBox 116"/>
              <p:cNvSpPr txBox="1">
                <a:spLocks noRot="1" noChangeAspect="1" noMove="1" noResize="1" noEditPoints="1" noAdjustHandles="1" noChangeArrowheads="1" noChangeShapeType="1" noTextEdit="1"/>
              </p:cNvSpPr>
              <p:nvPr/>
            </p:nvSpPr>
            <p:spPr>
              <a:xfrm>
                <a:off x="5383689" y="2316497"/>
                <a:ext cx="14325284" cy="3199582"/>
              </a:xfrm>
              <a:prstGeom prst="rect">
                <a:avLst/>
              </a:prstGeom>
              <a:blipFill>
                <a:blip r:embed="rId6"/>
                <a:stretch>
                  <a:fillRect l="-1617" t="-2667" b="-6095"/>
                </a:stretch>
              </a:blipFill>
            </p:spPr>
            <p:txBody>
              <a:bodyPr/>
              <a:lstStyle/>
              <a:p>
                <a:r>
                  <a:rPr lang="en-ID">
                    <a:noFill/>
                  </a:rPr>
                  <a:t> </a:t>
                </a:r>
              </a:p>
            </p:txBody>
          </p:sp>
        </mc:Fallback>
      </mc:AlternateContent>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3" name="AutoShape 3"/>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4" name="AutoShape 4"/>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5" name="AutoShape 5"/>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6" name="AutoShape 6"/>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7" name="AutoShape 7"/>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8" name="AutoShape 8"/>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9" name="AutoShape 9"/>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0" name="AutoShape 10"/>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1" name="AutoShape 11"/>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2" name="AutoShape 12"/>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3" name="AutoShape 13"/>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4" name="AutoShape 14"/>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5" name="AutoShape 15"/>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6" name="AutoShape 16"/>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7" name="AutoShape 17"/>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18" name="AutoShape 18"/>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19" name="AutoShape 19"/>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0" name="AutoShape 20"/>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1" name="AutoShape 21"/>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2" name="AutoShape 22"/>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3" name="AutoShape 23"/>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4" name="AutoShape 24"/>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5" name="AutoShape 25"/>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6" name="AutoShape 26"/>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7" name="AutoShape 27"/>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28" name="AutoShape 28"/>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29" name="AutoShape 29"/>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0" name="AutoShape 30"/>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1" name="AutoShape 31"/>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2" name="AutoShape 32"/>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3" name="AutoShape 33"/>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4" name="AutoShape 34"/>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5" name="AutoShape 35"/>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6" name="AutoShape 36"/>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7" name="AutoShape 37"/>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38" name="AutoShape 38"/>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39" name="AutoShape 39"/>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0" name="AutoShape 40"/>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1" name="AutoShape 41"/>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2" name="AutoShape 42"/>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3" name="AutoShape 43"/>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4" name="AutoShape 44"/>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5" name="AutoShape 45"/>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6" name="AutoShape 46"/>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7" name="AutoShape 47"/>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48" name="AutoShape 48"/>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49" name="AutoShape 49"/>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0" name="AutoShape 50"/>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1" name="AutoShape 51"/>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2" name="AutoShape 52"/>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3" name="AutoShape 53"/>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4" name="AutoShape 54"/>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5" name="AutoShape 55"/>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6" name="AutoShape 56"/>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7" name="AutoShape 57"/>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58" name="AutoShape 58"/>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59" name="AutoShape 59"/>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0" name="AutoShape 60"/>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1" name="AutoShape 61"/>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2" name="AutoShape 62"/>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3" name="AutoShape 63"/>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4" name="AutoShape 64"/>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5" name="AutoShape 65"/>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6" name="AutoShape 66"/>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7" name="AutoShape 67"/>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68" name="AutoShape 68"/>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69" name="AutoShape 69"/>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0" name="AutoShape 70"/>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1" name="AutoShape 71"/>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2" name="AutoShape 72"/>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3" name="AutoShape 73"/>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4" name="AutoShape 74"/>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5" name="AutoShape 75"/>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6" name="AutoShape 76"/>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7" name="AutoShape 77"/>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78" name="AutoShape 78"/>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79" name="AutoShape 79"/>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0" name="AutoShape 80"/>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1" name="AutoShape 81"/>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2" name="AutoShape 82"/>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3" name="AutoShape 83"/>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4" name="AutoShape 84"/>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5" name="AutoShape 85"/>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6" name="AutoShape 86"/>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7" name="AutoShape 87"/>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88" name="AutoShape 88"/>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89" name="AutoShape 89"/>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0" name="AutoShape 90"/>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1" name="AutoShape 91"/>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2" name="AutoShape 92"/>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3" name="Group 93"/>
          <p:cNvGrpSpPr/>
          <p:nvPr/>
        </p:nvGrpSpPr>
        <p:grpSpPr>
          <a:xfrm>
            <a:off x="5619750" y="0"/>
            <a:ext cx="1152524" cy="4670424"/>
            <a:chOff x="0" y="0"/>
            <a:chExt cx="1536699" cy="6227232"/>
          </a:xfrm>
        </p:grpSpPr>
        <p:sp>
          <p:nvSpPr>
            <p:cNvPr id="94" name="Freeform 94"/>
            <p:cNvSpPr/>
            <p:nvPr/>
          </p:nvSpPr>
          <p:spPr>
            <a:xfrm>
              <a:off x="0" y="0"/>
              <a:ext cx="1536700" cy="6227191"/>
            </a:xfrm>
            <a:custGeom>
              <a:avLst/>
              <a:gdLst/>
              <a:ahLst/>
              <a:cxnLst/>
              <a:rect l="l" t="t" r="r" b="b"/>
              <a:pathLst>
                <a:path w="1536700" h="6227191">
                  <a:moveTo>
                    <a:pt x="1536700" y="0"/>
                  </a:moveTo>
                  <a:lnTo>
                    <a:pt x="0" y="0"/>
                  </a:lnTo>
                  <a:lnTo>
                    <a:pt x="0" y="6227191"/>
                  </a:lnTo>
                  <a:lnTo>
                    <a:pt x="1536700" y="6227191"/>
                  </a:lnTo>
                  <a:close/>
                </a:path>
              </a:pathLst>
            </a:custGeom>
            <a:solidFill>
              <a:srgbClr val="FFC000"/>
            </a:solidFill>
          </p:spPr>
        </p:sp>
      </p:grpSp>
      <p:sp>
        <p:nvSpPr>
          <p:cNvPr id="95" name="TextBox 95"/>
          <p:cNvSpPr txBox="1"/>
          <p:nvPr/>
        </p:nvSpPr>
        <p:spPr>
          <a:xfrm>
            <a:off x="3752214" y="429894"/>
            <a:ext cx="1630044" cy="3000375"/>
          </a:xfrm>
          <a:prstGeom prst="rect">
            <a:avLst/>
          </a:prstGeom>
        </p:spPr>
        <p:txBody>
          <a:bodyPr lIns="0" tIns="0" rIns="0" bIns="0" rtlCol="0" anchor="t">
            <a:spAutoFit/>
          </a:bodyPr>
          <a:lstStyle/>
          <a:p>
            <a:pPr algn="l">
              <a:lnSpc>
                <a:spcPts val="23039"/>
              </a:lnSpc>
            </a:pPr>
            <a:r>
              <a:rPr lang="en-US" sz="19200">
                <a:solidFill>
                  <a:srgbClr val="A6A6A6"/>
                </a:solidFill>
                <a:latin typeface="Arimo"/>
              </a:rPr>
              <a:t>3</a:t>
            </a:r>
          </a:p>
        </p:txBody>
      </p:sp>
      <p:grpSp>
        <p:nvGrpSpPr>
          <p:cNvPr id="96" name="Group 96"/>
          <p:cNvGrpSpPr/>
          <p:nvPr/>
        </p:nvGrpSpPr>
        <p:grpSpPr>
          <a:xfrm>
            <a:off x="1714500" y="4670424"/>
            <a:ext cx="1800224" cy="5616574"/>
            <a:chOff x="0" y="0"/>
            <a:chExt cx="2400299" cy="7488765"/>
          </a:xfrm>
        </p:grpSpPr>
        <p:sp>
          <p:nvSpPr>
            <p:cNvPr id="97" name="Freeform 97"/>
            <p:cNvSpPr/>
            <p:nvPr/>
          </p:nvSpPr>
          <p:spPr>
            <a:xfrm>
              <a:off x="0" y="0"/>
              <a:ext cx="2400300" cy="7488809"/>
            </a:xfrm>
            <a:custGeom>
              <a:avLst/>
              <a:gdLst/>
              <a:ahLst/>
              <a:cxnLst/>
              <a:rect l="l" t="t" r="r" b="b"/>
              <a:pathLst>
                <a:path w="2400300" h="7488809">
                  <a:moveTo>
                    <a:pt x="0" y="0"/>
                  </a:moveTo>
                  <a:lnTo>
                    <a:pt x="2400300" y="0"/>
                  </a:lnTo>
                  <a:lnTo>
                    <a:pt x="2400300" y="7488809"/>
                  </a:lnTo>
                  <a:lnTo>
                    <a:pt x="0" y="7488809"/>
                  </a:lnTo>
                  <a:close/>
                </a:path>
              </a:pathLst>
            </a:custGeom>
            <a:solidFill>
              <a:srgbClr val="203864"/>
            </a:solidFill>
          </p:spPr>
        </p:sp>
      </p:grpSp>
      <p:grpSp>
        <p:nvGrpSpPr>
          <p:cNvPr id="98" name="Group 98"/>
          <p:cNvGrpSpPr/>
          <p:nvPr/>
        </p:nvGrpSpPr>
        <p:grpSpPr>
          <a:xfrm>
            <a:off x="3514521" y="2867976"/>
            <a:ext cx="14773479" cy="1799274"/>
            <a:chOff x="0" y="0"/>
            <a:chExt cx="19697972" cy="2399032"/>
          </a:xfrm>
        </p:grpSpPr>
        <p:sp>
          <p:nvSpPr>
            <p:cNvPr id="99" name="Freeform 99"/>
            <p:cNvSpPr/>
            <p:nvPr/>
          </p:nvSpPr>
          <p:spPr>
            <a:xfrm>
              <a:off x="0" y="0"/>
              <a:ext cx="19697954" cy="2399030"/>
            </a:xfrm>
            <a:custGeom>
              <a:avLst/>
              <a:gdLst/>
              <a:ahLst/>
              <a:cxnLst/>
              <a:rect l="l" t="t" r="r" b="b"/>
              <a:pathLst>
                <a:path w="19697954" h="2399030">
                  <a:moveTo>
                    <a:pt x="0" y="0"/>
                  </a:moveTo>
                  <a:lnTo>
                    <a:pt x="19697954" y="0"/>
                  </a:lnTo>
                  <a:lnTo>
                    <a:pt x="19697954" y="2399030"/>
                  </a:lnTo>
                  <a:lnTo>
                    <a:pt x="0" y="2399030"/>
                  </a:lnTo>
                  <a:close/>
                </a:path>
              </a:pathLst>
            </a:custGeom>
            <a:solidFill>
              <a:srgbClr val="203864"/>
            </a:solidFill>
          </p:spPr>
        </p:sp>
      </p:grpSp>
      <p:grpSp>
        <p:nvGrpSpPr>
          <p:cNvPr id="100" name="Group 100"/>
          <p:cNvGrpSpPr/>
          <p:nvPr/>
        </p:nvGrpSpPr>
        <p:grpSpPr>
          <a:xfrm rot="-5400000">
            <a:off x="1714873" y="2863477"/>
            <a:ext cx="1799274" cy="1800019"/>
            <a:chOff x="0" y="0"/>
            <a:chExt cx="2399032" cy="2400025"/>
          </a:xfrm>
        </p:grpSpPr>
        <p:sp>
          <p:nvSpPr>
            <p:cNvPr id="101" name="Freeform 101"/>
            <p:cNvSpPr/>
            <p:nvPr/>
          </p:nvSpPr>
          <p:spPr>
            <a:xfrm>
              <a:off x="0" y="0"/>
              <a:ext cx="2399030" cy="2400046"/>
            </a:xfrm>
            <a:custGeom>
              <a:avLst/>
              <a:gdLst/>
              <a:ahLst/>
              <a:cxnLst/>
              <a:rect l="l" t="t" r="r" b="b"/>
              <a:pathLst>
                <a:path w="2399030" h="2400046">
                  <a:moveTo>
                    <a:pt x="0" y="2400046"/>
                  </a:moveTo>
                  <a:lnTo>
                    <a:pt x="0" y="0"/>
                  </a:lnTo>
                  <a:lnTo>
                    <a:pt x="2399030" y="2400046"/>
                  </a:lnTo>
                  <a:close/>
                </a:path>
              </a:pathLst>
            </a:custGeom>
            <a:solidFill>
              <a:srgbClr val="111E35"/>
            </a:solidFill>
          </p:spPr>
        </p:sp>
      </p:grpSp>
      <p:sp>
        <p:nvSpPr>
          <p:cNvPr id="102" name="TextBox 102"/>
          <p:cNvSpPr txBox="1"/>
          <p:nvPr/>
        </p:nvSpPr>
        <p:spPr>
          <a:xfrm>
            <a:off x="3752214" y="2793003"/>
            <a:ext cx="14264597" cy="1971675"/>
          </a:xfrm>
          <a:prstGeom prst="rect">
            <a:avLst/>
          </a:prstGeom>
        </p:spPr>
        <p:txBody>
          <a:bodyPr lIns="0" tIns="0" rIns="0" bIns="0" rtlCol="0" anchor="t">
            <a:spAutoFit/>
          </a:bodyPr>
          <a:lstStyle/>
          <a:p>
            <a:pPr algn="l">
              <a:lnSpc>
                <a:spcPts val="7680"/>
              </a:lnSpc>
            </a:pPr>
            <a:r>
              <a:rPr lang="en-US" sz="6400">
                <a:solidFill>
                  <a:srgbClr val="FFFFFF"/>
                </a:solidFill>
                <a:latin typeface="Arimo Bold"/>
              </a:rPr>
              <a:t>Percobaan Pengukuran dengan Termometer </a:t>
            </a:r>
          </a:p>
        </p:txBody>
      </p:sp>
      <p:grpSp>
        <p:nvGrpSpPr>
          <p:cNvPr id="103" name="Group 103"/>
          <p:cNvGrpSpPr/>
          <p:nvPr/>
        </p:nvGrpSpPr>
        <p:grpSpPr>
          <a:xfrm rot="-10800000">
            <a:off x="5620186" y="4661846"/>
            <a:ext cx="1152088" cy="1151578"/>
            <a:chOff x="0" y="0"/>
            <a:chExt cx="1536118" cy="1535437"/>
          </a:xfrm>
        </p:grpSpPr>
        <p:sp>
          <p:nvSpPr>
            <p:cNvPr id="104" name="Freeform 104"/>
            <p:cNvSpPr/>
            <p:nvPr/>
          </p:nvSpPr>
          <p:spPr>
            <a:xfrm>
              <a:off x="0" y="0"/>
              <a:ext cx="1536065" cy="1535430"/>
            </a:xfrm>
            <a:custGeom>
              <a:avLst/>
              <a:gdLst/>
              <a:ahLst/>
              <a:cxnLst/>
              <a:rect l="l" t="t" r="r" b="b"/>
              <a:pathLst>
                <a:path w="1536065" h="1535430">
                  <a:moveTo>
                    <a:pt x="1536065" y="1535430"/>
                  </a:moveTo>
                  <a:lnTo>
                    <a:pt x="1536065" y="0"/>
                  </a:lnTo>
                  <a:lnTo>
                    <a:pt x="0" y="1535430"/>
                  </a:lnTo>
                  <a:close/>
                </a:path>
              </a:pathLst>
            </a:custGeom>
            <a:solidFill>
              <a:srgbClr val="D09E00"/>
            </a:solidFill>
          </p:spPr>
        </p:sp>
      </p:grpSp>
      <p:grpSp>
        <p:nvGrpSpPr>
          <p:cNvPr id="105" name="Group 105"/>
          <p:cNvGrpSpPr/>
          <p:nvPr/>
        </p:nvGrpSpPr>
        <p:grpSpPr>
          <a:xfrm>
            <a:off x="0" y="4657724"/>
            <a:ext cx="5620184" cy="1151578"/>
            <a:chOff x="0" y="0"/>
            <a:chExt cx="7493578" cy="1535437"/>
          </a:xfrm>
        </p:grpSpPr>
        <p:sp>
          <p:nvSpPr>
            <p:cNvPr id="106" name="Freeform 106"/>
            <p:cNvSpPr/>
            <p:nvPr/>
          </p:nvSpPr>
          <p:spPr>
            <a:xfrm>
              <a:off x="0" y="0"/>
              <a:ext cx="7493635" cy="1535430"/>
            </a:xfrm>
            <a:custGeom>
              <a:avLst/>
              <a:gdLst/>
              <a:ahLst/>
              <a:cxnLst/>
              <a:rect l="l" t="t" r="r" b="b"/>
              <a:pathLst>
                <a:path w="7493635" h="1535430">
                  <a:moveTo>
                    <a:pt x="7493635" y="0"/>
                  </a:moveTo>
                  <a:lnTo>
                    <a:pt x="0" y="0"/>
                  </a:lnTo>
                  <a:lnTo>
                    <a:pt x="0" y="1535430"/>
                  </a:lnTo>
                  <a:lnTo>
                    <a:pt x="7493635" y="1535430"/>
                  </a:lnTo>
                  <a:close/>
                </a:path>
              </a:pathLst>
            </a:custGeom>
            <a:solidFill>
              <a:srgbClr val="FFC000"/>
            </a:solidFill>
          </p:spPr>
        </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0" y="8754008"/>
            <a:ext cx="4285152" cy="720024"/>
            <a:chOff x="0" y="0"/>
            <a:chExt cx="5713536" cy="960032"/>
          </a:xfrm>
        </p:grpSpPr>
        <p:sp>
          <p:nvSpPr>
            <p:cNvPr id="96" name="Freeform 96"/>
            <p:cNvSpPr/>
            <p:nvPr/>
          </p:nvSpPr>
          <p:spPr>
            <a:xfrm>
              <a:off x="0" y="0"/>
              <a:ext cx="5713476" cy="959993"/>
            </a:xfrm>
            <a:custGeom>
              <a:avLst/>
              <a:gdLst/>
              <a:ahLst/>
              <a:cxnLst/>
              <a:rect l="l" t="t" r="r" b="b"/>
              <a:pathLst>
                <a:path w="5713476" h="959993">
                  <a:moveTo>
                    <a:pt x="5713476" y="0"/>
                  </a:moveTo>
                  <a:lnTo>
                    <a:pt x="0" y="0"/>
                  </a:lnTo>
                  <a:lnTo>
                    <a:pt x="0" y="959993"/>
                  </a:lnTo>
                  <a:lnTo>
                    <a:pt x="5713476" y="959993"/>
                  </a:lnTo>
                  <a:close/>
                </a:path>
              </a:pathLst>
            </a:custGeom>
            <a:solidFill>
              <a:srgbClr val="203864"/>
            </a:solidFill>
          </p:spPr>
        </p:sp>
      </p:grpSp>
      <p:grpSp>
        <p:nvGrpSpPr>
          <p:cNvPr id="97" name="Group 97"/>
          <p:cNvGrpSpPr/>
          <p:nvPr/>
        </p:nvGrpSpPr>
        <p:grpSpPr>
          <a:xfrm>
            <a:off x="4285152" y="8754526"/>
            <a:ext cx="720000" cy="720024"/>
            <a:chOff x="0" y="0"/>
            <a:chExt cx="960000" cy="960032"/>
          </a:xfrm>
        </p:grpSpPr>
        <p:sp>
          <p:nvSpPr>
            <p:cNvPr id="98" name="Freeform 9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99" name="Group 99"/>
          <p:cNvGrpSpPr/>
          <p:nvPr/>
        </p:nvGrpSpPr>
        <p:grpSpPr>
          <a:xfrm>
            <a:off x="2" y="9469788"/>
            <a:ext cx="3934682" cy="360010"/>
            <a:chOff x="0" y="0"/>
            <a:chExt cx="5246243" cy="480013"/>
          </a:xfrm>
        </p:grpSpPr>
        <p:sp>
          <p:nvSpPr>
            <p:cNvPr id="100" name="Freeform 100"/>
            <p:cNvSpPr/>
            <p:nvPr/>
          </p:nvSpPr>
          <p:spPr>
            <a:xfrm>
              <a:off x="0" y="0"/>
              <a:ext cx="5246243" cy="480060"/>
            </a:xfrm>
            <a:custGeom>
              <a:avLst/>
              <a:gdLst/>
              <a:ahLst/>
              <a:cxnLst/>
              <a:rect l="l" t="t" r="r" b="b"/>
              <a:pathLst>
                <a:path w="5246243" h="480060">
                  <a:moveTo>
                    <a:pt x="0" y="0"/>
                  </a:moveTo>
                  <a:lnTo>
                    <a:pt x="5246243" y="0"/>
                  </a:lnTo>
                  <a:lnTo>
                    <a:pt x="5246243" y="480060"/>
                  </a:lnTo>
                  <a:lnTo>
                    <a:pt x="0" y="480060"/>
                  </a:lnTo>
                  <a:close/>
                </a:path>
              </a:pathLst>
            </a:custGeom>
            <a:solidFill>
              <a:srgbClr val="FFC000"/>
            </a:solidFill>
          </p:spPr>
        </p:sp>
      </p:grpSp>
      <p:grpSp>
        <p:nvGrpSpPr>
          <p:cNvPr id="101" name="Group 101"/>
          <p:cNvGrpSpPr/>
          <p:nvPr/>
        </p:nvGrpSpPr>
        <p:grpSpPr>
          <a:xfrm>
            <a:off x="3934680" y="9469786"/>
            <a:ext cx="360000" cy="360012"/>
            <a:chOff x="0" y="0"/>
            <a:chExt cx="480000" cy="480016"/>
          </a:xfrm>
        </p:grpSpPr>
        <p:sp>
          <p:nvSpPr>
            <p:cNvPr id="102" name="Freeform 102"/>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grpSp>
        <p:nvGrpSpPr>
          <p:cNvPr id="103" name="Group 103"/>
          <p:cNvGrpSpPr/>
          <p:nvPr/>
        </p:nvGrpSpPr>
        <p:grpSpPr>
          <a:xfrm>
            <a:off x="5000386" y="7678218"/>
            <a:ext cx="13287614" cy="720024"/>
            <a:chOff x="0" y="0"/>
            <a:chExt cx="17716819" cy="960032"/>
          </a:xfrm>
        </p:grpSpPr>
        <p:sp>
          <p:nvSpPr>
            <p:cNvPr id="104" name="Freeform 104"/>
            <p:cNvSpPr/>
            <p:nvPr/>
          </p:nvSpPr>
          <p:spPr>
            <a:xfrm>
              <a:off x="0" y="0"/>
              <a:ext cx="17716881" cy="959993"/>
            </a:xfrm>
            <a:custGeom>
              <a:avLst/>
              <a:gdLst/>
              <a:ahLst/>
              <a:cxnLst/>
              <a:rect l="l" t="t" r="r" b="b"/>
              <a:pathLst>
                <a:path w="17716881" h="959993">
                  <a:moveTo>
                    <a:pt x="17716881" y="0"/>
                  </a:moveTo>
                  <a:lnTo>
                    <a:pt x="0" y="0"/>
                  </a:lnTo>
                  <a:lnTo>
                    <a:pt x="0" y="959993"/>
                  </a:lnTo>
                  <a:lnTo>
                    <a:pt x="17716881" y="959993"/>
                  </a:lnTo>
                  <a:close/>
                </a:path>
              </a:pathLst>
            </a:custGeom>
            <a:solidFill>
              <a:srgbClr val="203864"/>
            </a:solidFill>
          </p:spPr>
        </p:sp>
      </p:grpSp>
      <p:grpSp>
        <p:nvGrpSpPr>
          <p:cNvPr id="105" name="Group 105"/>
          <p:cNvGrpSpPr/>
          <p:nvPr/>
        </p:nvGrpSpPr>
        <p:grpSpPr>
          <a:xfrm>
            <a:off x="4280388" y="8393998"/>
            <a:ext cx="14007612" cy="360010"/>
            <a:chOff x="0" y="0"/>
            <a:chExt cx="18676816" cy="480013"/>
          </a:xfrm>
        </p:grpSpPr>
        <p:sp>
          <p:nvSpPr>
            <p:cNvPr id="106" name="Freeform 106"/>
            <p:cNvSpPr/>
            <p:nvPr/>
          </p:nvSpPr>
          <p:spPr>
            <a:xfrm>
              <a:off x="0" y="0"/>
              <a:ext cx="18676874" cy="480060"/>
            </a:xfrm>
            <a:custGeom>
              <a:avLst/>
              <a:gdLst/>
              <a:ahLst/>
              <a:cxnLst/>
              <a:rect l="l" t="t" r="r" b="b"/>
              <a:pathLst>
                <a:path w="18676874" h="480060">
                  <a:moveTo>
                    <a:pt x="0" y="0"/>
                  </a:moveTo>
                  <a:lnTo>
                    <a:pt x="18676874" y="0"/>
                  </a:lnTo>
                  <a:lnTo>
                    <a:pt x="18676874" y="480060"/>
                  </a:lnTo>
                  <a:lnTo>
                    <a:pt x="0" y="480060"/>
                  </a:lnTo>
                  <a:close/>
                </a:path>
              </a:pathLst>
            </a:custGeom>
            <a:solidFill>
              <a:srgbClr val="FFC000"/>
            </a:solidFill>
          </p:spPr>
        </p:sp>
      </p:grpSp>
      <p:grpSp>
        <p:nvGrpSpPr>
          <p:cNvPr id="107" name="Group 107"/>
          <p:cNvGrpSpPr/>
          <p:nvPr/>
        </p:nvGrpSpPr>
        <p:grpSpPr>
          <a:xfrm rot="-10800000">
            <a:off x="4280384" y="7673974"/>
            <a:ext cx="720000" cy="720024"/>
            <a:chOff x="0" y="0"/>
            <a:chExt cx="960000" cy="960032"/>
          </a:xfrm>
        </p:grpSpPr>
        <p:sp>
          <p:nvSpPr>
            <p:cNvPr id="108" name="Freeform 10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109" name="Group 109"/>
          <p:cNvGrpSpPr/>
          <p:nvPr/>
        </p:nvGrpSpPr>
        <p:grpSpPr>
          <a:xfrm rot="-10800000">
            <a:off x="3920388" y="8393998"/>
            <a:ext cx="360000" cy="360012"/>
            <a:chOff x="0" y="0"/>
            <a:chExt cx="480000" cy="480016"/>
          </a:xfrm>
        </p:grpSpPr>
        <p:sp>
          <p:nvSpPr>
            <p:cNvPr id="110" name="Freeform 110"/>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pic>
        <p:nvPicPr>
          <p:cNvPr id="111" name="Picture 111"/>
          <p:cNvPicPr>
            <a:picLocks noChangeAspect="1"/>
          </p:cNvPicPr>
          <p:nvPr/>
        </p:nvPicPr>
        <p:blipFill>
          <a:blip r:embed="rId2"/>
          <a:srcRect r="234"/>
          <a:stretch>
            <a:fillRect/>
          </a:stretch>
        </p:blipFill>
        <p:spPr>
          <a:xfrm>
            <a:off x="3781424" y="765174"/>
            <a:ext cx="863600" cy="1524000"/>
          </a:xfrm>
          <a:prstGeom prst="rect">
            <a:avLst/>
          </a:prstGeom>
        </p:spPr>
      </p:pic>
      <p:pic>
        <p:nvPicPr>
          <p:cNvPr id="112" name="Picture 112"/>
          <p:cNvPicPr>
            <a:picLocks noChangeAspect="1"/>
          </p:cNvPicPr>
          <p:nvPr/>
        </p:nvPicPr>
        <p:blipFill>
          <a:blip r:embed="rId3"/>
          <a:srcRect r="92"/>
          <a:stretch>
            <a:fillRect/>
          </a:stretch>
        </p:blipFill>
        <p:spPr>
          <a:xfrm>
            <a:off x="1009650" y="5591174"/>
            <a:ext cx="1120774" cy="1987550"/>
          </a:xfrm>
          <a:prstGeom prst="rect">
            <a:avLst/>
          </a:prstGeom>
        </p:spPr>
      </p:pic>
      <p:pic>
        <p:nvPicPr>
          <p:cNvPr id="113" name="Picture 113"/>
          <p:cNvPicPr>
            <a:picLocks noChangeAspect="1"/>
          </p:cNvPicPr>
          <p:nvPr/>
        </p:nvPicPr>
        <p:blipFill>
          <a:blip r:embed="rId4"/>
          <a:srcRect r="181"/>
          <a:stretch>
            <a:fillRect/>
          </a:stretch>
        </p:blipFill>
        <p:spPr>
          <a:xfrm>
            <a:off x="6848474" y="4464050"/>
            <a:ext cx="1743074" cy="476250"/>
          </a:xfrm>
          <a:prstGeom prst="rect">
            <a:avLst/>
          </a:prstGeom>
        </p:spPr>
      </p:pic>
      <p:pic>
        <p:nvPicPr>
          <p:cNvPr id="114" name="Picture 114"/>
          <p:cNvPicPr>
            <a:picLocks noChangeAspect="1"/>
          </p:cNvPicPr>
          <p:nvPr/>
        </p:nvPicPr>
        <p:blipFill>
          <a:blip r:embed="rId5"/>
          <a:srcRect l="1669" r="1669"/>
          <a:stretch>
            <a:fillRect/>
          </a:stretch>
        </p:blipFill>
        <p:spPr>
          <a:xfrm>
            <a:off x="681445" y="3464038"/>
            <a:ext cx="6120265" cy="3541995"/>
          </a:xfrm>
          <a:prstGeom prst="rect">
            <a:avLst/>
          </a:prstGeom>
        </p:spPr>
      </p:pic>
      <p:pic>
        <p:nvPicPr>
          <p:cNvPr id="115" name="Picture 115"/>
          <p:cNvPicPr>
            <a:picLocks noChangeAspect="1"/>
          </p:cNvPicPr>
          <p:nvPr/>
        </p:nvPicPr>
        <p:blipFill>
          <a:blip r:embed="rId6"/>
          <a:srcRect/>
          <a:stretch>
            <a:fillRect/>
          </a:stretch>
        </p:blipFill>
        <p:spPr>
          <a:xfrm>
            <a:off x="4174258" y="310653"/>
            <a:ext cx="2958062" cy="2958062"/>
          </a:xfrm>
          <a:prstGeom prst="rect">
            <a:avLst/>
          </a:prstGeom>
        </p:spPr>
      </p:pic>
      <p:sp>
        <p:nvSpPr>
          <p:cNvPr id="116" name="TextBox 116"/>
          <p:cNvSpPr txBox="1"/>
          <p:nvPr/>
        </p:nvSpPr>
        <p:spPr>
          <a:xfrm>
            <a:off x="7519935" y="1567409"/>
            <a:ext cx="9601116" cy="3390900"/>
          </a:xfrm>
          <a:prstGeom prst="rect">
            <a:avLst/>
          </a:prstGeom>
        </p:spPr>
        <p:txBody>
          <a:bodyPr lIns="0" tIns="0" rIns="0" bIns="0" rtlCol="0" anchor="t">
            <a:spAutoFit/>
          </a:bodyPr>
          <a:lstStyle/>
          <a:p>
            <a:pPr algn="just">
              <a:lnSpc>
                <a:spcPts val="5400"/>
              </a:lnSpc>
            </a:pPr>
            <a:r>
              <a:rPr lang="en-US" sz="3000">
                <a:solidFill>
                  <a:srgbClr val="000000"/>
                </a:solidFill>
                <a:latin typeface="Arimo"/>
              </a:rPr>
              <a:t>Termometer dibuat berdasarkan pemuaian suatu zat bilamana dipanaskan. Termometer terbuat dari batang gelas yang didalamnya berisi alkohol (merah) atau raksa (perak). Pada termometer terdapat skala yang menunjukkan tingkatan panas dari benda yang diukur.</a:t>
            </a:r>
          </a:p>
        </p:txBody>
      </p:sp>
      <p:sp>
        <p:nvSpPr>
          <p:cNvPr id="117" name="TextBox 117"/>
          <p:cNvSpPr txBox="1"/>
          <p:nvPr/>
        </p:nvSpPr>
        <p:spPr>
          <a:xfrm>
            <a:off x="7543143" y="475159"/>
            <a:ext cx="7392717" cy="609600"/>
          </a:xfrm>
          <a:prstGeom prst="rect">
            <a:avLst/>
          </a:prstGeom>
        </p:spPr>
        <p:txBody>
          <a:bodyPr lIns="0" tIns="0" rIns="0" bIns="0" rtlCol="0" anchor="t">
            <a:spAutoFit/>
          </a:bodyPr>
          <a:lstStyle/>
          <a:p>
            <a:pPr algn="l">
              <a:lnSpc>
                <a:spcPts val="4799"/>
              </a:lnSpc>
            </a:pPr>
            <a:r>
              <a:rPr lang="en-US" sz="3999">
                <a:solidFill>
                  <a:srgbClr val="203864"/>
                </a:solidFill>
                <a:latin typeface="Arimo Bold"/>
              </a:rPr>
              <a:t>Rasional</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0" y="8754008"/>
            <a:ext cx="4285152" cy="720024"/>
            <a:chOff x="0" y="0"/>
            <a:chExt cx="5713536" cy="960032"/>
          </a:xfrm>
        </p:grpSpPr>
        <p:sp>
          <p:nvSpPr>
            <p:cNvPr id="96" name="Freeform 96"/>
            <p:cNvSpPr/>
            <p:nvPr/>
          </p:nvSpPr>
          <p:spPr>
            <a:xfrm>
              <a:off x="0" y="0"/>
              <a:ext cx="5713476" cy="959993"/>
            </a:xfrm>
            <a:custGeom>
              <a:avLst/>
              <a:gdLst/>
              <a:ahLst/>
              <a:cxnLst/>
              <a:rect l="l" t="t" r="r" b="b"/>
              <a:pathLst>
                <a:path w="5713476" h="959993">
                  <a:moveTo>
                    <a:pt x="5713476" y="0"/>
                  </a:moveTo>
                  <a:lnTo>
                    <a:pt x="0" y="0"/>
                  </a:lnTo>
                  <a:lnTo>
                    <a:pt x="0" y="959993"/>
                  </a:lnTo>
                  <a:lnTo>
                    <a:pt x="5713476" y="959993"/>
                  </a:lnTo>
                  <a:close/>
                </a:path>
              </a:pathLst>
            </a:custGeom>
            <a:solidFill>
              <a:srgbClr val="203864"/>
            </a:solidFill>
          </p:spPr>
        </p:sp>
      </p:grpSp>
      <p:grpSp>
        <p:nvGrpSpPr>
          <p:cNvPr id="97" name="Group 97"/>
          <p:cNvGrpSpPr/>
          <p:nvPr/>
        </p:nvGrpSpPr>
        <p:grpSpPr>
          <a:xfrm>
            <a:off x="4285152" y="8754526"/>
            <a:ext cx="720000" cy="720024"/>
            <a:chOff x="0" y="0"/>
            <a:chExt cx="960000" cy="960032"/>
          </a:xfrm>
        </p:grpSpPr>
        <p:sp>
          <p:nvSpPr>
            <p:cNvPr id="98" name="Freeform 9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99" name="Group 99"/>
          <p:cNvGrpSpPr/>
          <p:nvPr/>
        </p:nvGrpSpPr>
        <p:grpSpPr>
          <a:xfrm>
            <a:off x="2" y="9469788"/>
            <a:ext cx="3934682" cy="360010"/>
            <a:chOff x="0" y="0"/>
            <a:chExt cx="5246243" cy="480013"/>
          </a:xfrm>
        </p:grpSpPr>
        <p:sp>
          <p:nvSpPr>
            <p:cNvPr id="100" name="Freeform 100"/>
            <p:cNvSpPr/>
            <p:nvPr/>
          </p:nvSpPr>
          <p:spPr>
            <a:xfrm>
              <a:off x="0" y="0"/>
              <a:ext cx="5246243" cy="480060"/>
            </a:xfrm>
            <a:custGeom>
              <a:avLst/>
              <a:gdLst/>
              <a:ahLst/>
              <a:cxnLst/>
              <a:rect l="l" t="t" r="r" b="b"/>
              <a:pathLst>
                <a:path w="5246243" h="480060">
                  <a:moveTo>
                    <a:pt x="0" y="0"/>
                  </a:moveTo>
                  <a:lnTo>
                    <a:pt x="5246243" y="0"/>
                  </a:lnTo>
                  <a:lnTo>
                    <a:pt x="5246243" y="480060"/>
                  </a:lnTo>
                  <a:lnTo>
                    <a:pt x="0" y="480060"/>
                  </a:lnTo>
                  <a:close/>
                </a:path>
              </a:pathLst>
            </a:custGeom>
            <a:solidFill>
              <a:srgbClr val="FFC000"/>
            </a:solidFill>
          </p:spPr>
        </p:sp>
      </p:grpSp>
      <p:grpSp>
        <p:nvGrpSpPr>
          <p:cNvPr id="101" name="Group 101"/>
          <p:cNvGrpSpPr/>
          <p:nvPr/>
        </p:nvGrpSpPr>
        <p:grpSpPr>
          <a:xfrm>
            <a:off x="3934680" y="9469786"/>
            <a:ext cx="360000" cy="360012"/>
            <a:chOff x="0" y="0"/>
            <a:chExt cx="480000" cy="480016"/>
          </a:xfrm>
        </p:grpSpPr>
        <p:sp>
          <p:nvSpPr>
            <p:cNvPr id="102" name="Freeform 102"/>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grpSp>
        <p:nvGrpSpPr>
          <p:cNvPr id="103" name="Group 103"/>
          <p:cNvGrpSpPr/>
          <p:nvPr/>
        </p:nvGrpSpPr>
        <p:grpSpPr>
          <a:xfrm>
            <a:off x="5000386" y="7678218"/>
            <a:ext cx="13287614" cy="720024"/>
            <a:chOff x="0" y="0"/>
            <a:chExt cx="17716819" cy="960032"/>
          </a:xfrm>
        </p:grpSpPr>
        <p:sp>
          <p:nvSpPr>
            <p:cNvPr id="104" name="Freeform 104"/>
            <p:cNvSpPr/>
            <p:nvPr/>
          </p:nvSpPr>
          <p:spPr>
            <a:xfrm>
              <a:off x="0" y="0"/>
              <a:ext cx="17716881" cy="959993"/>
            </a:xfrm>
            <a:custGeom>
              <a:avLst/>
              <a:gdLst/>
              <a:ahLst/>
              <a:cxnLst/>
              <a:rect l="l" t="t" r="r" b="b"/>
              <a:pathLst>
                <a:path w="17716881" h="959993">
                  <a:moveTo>
                    <a:pt x="17716881" y="0"/>
                  </a:moveTo>
                  <a:lnTo>
                    <a:pt x="0" y="0"/>
                  </a:lnTo>
                  <a:lnTo>
                    <a:pt x="0" y="959993"/>
                  </a:lnTo>
                  <a:lnTo>
                    <a:pt x="17716881" y="959993"/>
                  </a:lnTo>
                  <a:close/>
                </a:path>
              </a:pathLst>
            </a:custGeom>
            <a:solidFill>
              <a:srgbClr val="203864"/>
            </a:solidFill>
          </p:spPr>
        </p:sp>
      </p:grpSp>
      <p:grpSp>
        <p:nvGrpSpPr>
          <p:cNvPr id="105" name="Group 105"/>
          <p:cNvGrpSpPr/>
          <p:nvPr/>
        </p:nvGrpSpPr>
        <p:grpSpPr>
          <a:xfrm>
            <a:off x="4280388" y="8393998"/>
            <a:ext cx="14007612" cy="360010"/>
            <a:chOff x="0" y="0"/>
            <a:chExt cx="18676816" cy="480013"/>
          </a:xfrm>
        </p:grpSpPr>
        <p:sp>
          <p:nvSpPr>
            <p:cNvPr id="106" name="Freeform 106"/>
            <p:cNvSpPr/>
            <p:nvPr/>
          </p:nvSpPr>
          <p:spPr>
            <a:xfrm>
              <a:off x="0" y="0"/>
              <a:ext cx="18676874" cy="480060"/>
            </a:xfrm>
            <a:custGeom>
              <a:avLst/>
              <a:gdLst/>
              <a:ahLst/>
              <a:cxnLst/>
              <a:rect l="l" t="t" r="r" b="b"/>
              <a:pathLst>
                <a:path w="18676874" h="480060">
                  <a:moveTo>
                    <a:pt x="0" y="0"/>
                  </a:moveTo>
                  <a:lnTo>
                    <a:pt x="18676874" y="0"/>
                  </a:lnTo>
                  <a:lnTo>
                    <a:pt x="18676874" y="480060"/>
                  </a:lnTo>
                  <a:lnTo>
                    <a:pt x="0" y="480060"/>
                  </a:lnTo>
                  <a:close/>
                </a:path>
              </a:pathLst>
            </a:custGeom>
            <a:solidFill>
              <a:srgbClr val="FFC000"/>
            </a:solidFill>
          </p:spPr>
        </p:sp>
      </p:grpSp>
      <p:grpSp>
        <p:nvGrpSpPr>
          <p:cNvPr id="107" name="Group 107"/>
          <p:cNvGrpSpPr/>
          <p:nvPr/>
        </p:nvGrpSpPr>
        <p:grpSpPr>
          <a:xfrm rot="-10800000">
            <a:off x="4280384" y="7673974"/>
            <a:ext cx="720000" cy="720024"/>
            <a:chOff x="0" y="0"/>
            <a:chExt cx="960000" cy="960032"/>
          </a:xfrm>
        </p:grpSpPr>
        <p:sp>
          <p:nvSpPr>
            <p:cNvPr id="108" name="Freeform 10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109" name="Group 109"/>
          <p:cNvGrpSpPr/>
          <p:nvPr/>
        </p:nvGrpSpPr>
        <p:grpSpPr>
          <a:xfrm rot="-10800000">
            <a:off x="3920388" y="8393998"/>
            <a:ext cx="360000" cy="360012"/>
            <a:chOff x="0" y="0"/>
            <a:chExt cx="480000" cy="480016"/>
          </a:xfrm>
        </p:grpSpPr>
        <p:sp>
          <p:nvSpPr>
            <p:cNvPr id="110" name="Freeform 110"/>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pic>
        <p:nvPicPr>
          <p:cNvPr id="111" name="Picture 111"/>
          <p:cNvPicPr>
            <a:picLocks noChangeAspect="1"/>
          </p:cNvPicPr>
          <p:nvPr/>
        </p:nvPicPr>
        <p:blipFill>
          <a:blip r:embed="rId2"/>
          <a:srcRect r="234"/>
          <a:stretch>
            <a:fillRect/>
          </a:stretch>
        </p:blipFill>
        <p:spPr>
          <a:xfrm>
            <a:off x="3781424" y="765174"/>
            <a:ext cx="863600" cy="1524000"/>
          </a:xfrm>
          <a:prstGeom prst="rect">
            <a:avLst/>
          </a:prstGeom>
        </p:spPr>
      </p:pic>
      <p:pic>
        <p:nvPicPr>
          <p:cNvPr id="112" name="Picture 112"/>
          <p:cNvPicPr>
            <a:picLocks noChangeAspect="1"/>
          </p:cNvPicPr>
          <p:nvPr/>
        </p:nvPicPr>
        <p:blipFill>
          <a:blip r:embed="rId3"/>
          <a:srcRect r="92"/>
          <a:stretch>
            <a:fillRect/>
          </a:stretch>
        </p:blipFill>
        <p:spPr>
          <a:xfrm>
            <a:off x="1009650" y="5591174"/>
            <a:ext cx="1120774" cy="1987550"/>
          </a:xfrm>
          <a:prstGeom prst="rect">
            <a:avLst/>
          </a:prstGeom>
        </p:spPr>
      </p:pic>
      <p:pic>
        <p:nvPicPr>
          <p:cNvPr id="113" name="Picture 113"/>
          <p:cNvPicPr>
            <a:picLocks noChangeAspect="1"/>
          </p:cNvPicPr>
          <p:nvPr/>
        </p:nvPicPr>
        <p:blipFill>
          <a:blip r:embed="rId4"/>
          <a:srcRect r="181"/>
          <a:stretch>
            <a:fillRect/>
          </a:stretch>
        </p:blipFill>
        <p:spPr>
          <a:xfrm>
            <a:off x="6848474" y="4464050"/>
            <a:ext cx="1743074" cy="476250"/>
          </a:xfrm>
          <a:prstGeom prst="rect">
            <a:avLst/>
          </a:prstGeom>
        </p:spPr>
      </p:pic>
      <p:pic>
        <p:nvPicPr>
          <p:cNvPr id="114" name="Picture 114"/>
          <p:cNvPicPr>
            <a:picLocks noChangeAspect="1"/>
          </p:cNvPicPr>
          <p:nvPr/>
        </p:nvPicPr>
        <p:blipFill>
          <a:blip r:embed="rId5"/>
          <a:srcRect l="1669" r="1669"/>
          <a:stretch>
            <a:fillRect/>
          </a:stretch>
        </p:blipFill>
        <p:spPr>
          <a:xfrm>
            <a:off x="681445" y="3464038"/>
            <a:ext cx="6120265" cy="3541995"/>
          </a:xfrm>
          <a:prstGeom prst="rect">
            <a:avLst/>
          </a:prstGeom>
        </p:spPr>
      </p:pic>
      <p:pic>
        <p:nvPicPr>
          <p:cNvPr id="115" name="Picture 115"/>
          <p:cNvPicPr>
            <a:picLocks noChangeAspect="1"/>
          </p:cNvPicPr>
          <p:nvPr/>
        </p:nvPicPr>
        <p:blipFill>
          <a:blip r:embed="rId6"/>
          <a:srcRect/>
          <a:stretch>
            <a:fillRect/>
          </a:stretch>
        </p:blipFill>
        <p:spPr>
          <a:xfrm>
            <a:off x="4174258" y="310653"/>
            <a:ext cx="2958062" cy="2958062"/>
          </a:xfrm>
          <a:prstGeom prst="rect">
            <a:avLst/>
          </a:prstGeom>
        </p:spPr>
      </p:pic>
      <p:sp>
        <p:nvSpPr>
          <p:cNvPr id="116" name="TextBox 116"/>
          <p:cNvSpPr txBox="1"/>
          <p:nvPr/>
        </p:nvSpPr>
        <p:spPr>
          <a:xfrm>
            <a:off x="7489371" y="1685566"/>
            <a:ext cx="9466218" cy="5448300"/>
          </a:xfrm>
          <a:prstGeom prst="rect">
            <a:avLst/>
          </a:prstGeom>
        </p:spPr>
        <p:txBody>
          <a:bodyPr lIns="0" tIns="0" rIns="0" bIns="0" rtlCol="0" anchor="t">
            <a:spAutoFit/>
          </a:bodyPr>
          <a:lstStyle/>
          <a:p>
            <a:pPr algn="just">
              <a:lnSpc>
                <a:spcPts val="5400"/>
              </a:lnSpc>
            </a:pPr>
            <a:r>
              <a:rPr lang="en-US" sz="3000">
                <a:solidFill>
                  <a:srgbClr val="000000"/>
                </a:solidFill>
                <a:latin typeface="Arimo"/>
              </a:rPr>
              <a:t>Untuk membaca sebuah termometer perlu dihindari kesalahan penglihatan atau paralaks. Ada berbagai macam termometer yaitu antara lain termometer Celcius, termometer Reamur, dan termometer Fahrenheit. Untuk termometer Celcius harga skala adalah 1º C. Bilainana bagian atas pengisi termometer Celcius menunjuk garis ke X, berarti suhu dari benda terukur adalah XºC.</a:t>
            </a:r>
          </a:p>
        </p:txBody>
      </p:sp>
      <p:sp>
        <p:nvSpPr>
          <p:cNvPr id="117" name="TextBox 117"/>
          <p:cNvSpPr txBox="1"/>
          <p:nvPr/>
        </p:nvSpPr>
        <p:spPr>
          <a:xfrm>
            <a:off x="7543143" y="475159"/>
            <a:ext cx="7392717" cy="609600"/>
          </a:xfrm>
          <a:prstGeom prst="rect">
            <a:avLst/>
          </a:prstGeom>
        </p:spPr>
        <p:txBody>
          <a:bodyPr lIns="0" tIns="0" rIns="0" bIns="0" rtlCol="0" anchor="t">
            <a:spAutoFit/>
          </a:bodyPr>
          <a:lstStyle/>
          <a:p>
            <a:pPr algn="l">
              <a:lnSpc>
                <a:spcPts val="4799"/>
              </a:lnSpc>
            </a:pPr>
            <a:r>
              <a:rPr lang="en-US" sz="3999">
                <a:solidFill>
                  <a:srgbClr val="203864"/>
                </a:solidFill>
                <a:latin typeface="Arimo Bold"/>
              </a:rPr>
              <a:t>Rasional</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3" name="AutoShape 3"/>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4" name="AutoShape 4"/>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5" name="AutoShape 5"/>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6" name="AutoShape 6"/>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7" name="AutoShape 7"/>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8" name="AutoShape 8"/>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9" name="AutoShape 9"/>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0" name="AutoShape 10"/>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1" name="AutoShape 11"/>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2" name="AutoShape 12"/>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3" name="AutoShape 13"/>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4" name="AutoShape 14"/>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5" name="AutoShape 15"/>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6" name="AutoShape 16"/>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7" name="AutoShape 17"/>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18" name="AutoShape 18"/>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19" name="AutoShape 19"/>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0" name="AutoShape 20"/>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1" name="AutoShape 21"/>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2" name="AutoShape 22"/>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3" name="AutoShape 23"/>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4" name="AutoShape 24"/>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5" name="AutoShape 25"/>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6" name="AutoShape 26"/>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7" name="AutoShape 27"/>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28" name="AutoShape 28"/>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29" name="AutoShape 29"/>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0" name="AutoShape 30"/>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1" name="AutoShape 31"/>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2" name="AutoShape 32"/>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3" name="AutoShape 33"/>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4" name="AutoShape 34"/>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5" name="AutoShape 35"/>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6" name="AutoShape 36"/>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7" name="AutoShape 37"/>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38" name="AutoShape 38"/>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39" name="AutoShape 39"/>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0" name="AutoShape 40"/>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1" name="AutoShape 41"/>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2" name="AutoShape 42"/>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3" name="AutoShape 43"/>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4" name="AutoShape 44"/>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5" name="AutoShape 45"/>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6" name="AutoShape 46"/>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7" name="AutoShape 47"/>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48" name="AutoShape 48"/>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49" name="AutoShape 49"/>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0" name="AutoShape 50"/>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1" name="AutoShape 51"/>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2" name="AutoShape 52"/>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3" name="AutoShape 53"/>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4" name="AutoShape 54"/>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5" name="AutoShape 55"/>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6" name="AutoShape 56"/>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7" name="AutoShape 57"/>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58" name="AutoShape 58"/>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59" name="AutoShape 59"/>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0" name="AutoShape 60"/>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1" name="AutoShape 61"/>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2" name="AutoShape 62"/>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3" name="AutoShape 63"/>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4" name="AutoShape 64"/>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5" name="AutoShape 65"/>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6" name="AutoShape 66"/>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7" name="AutoShape 67"/>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68" name="AutoShape 68"/>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69" name="AutoShape 69"/>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0" name="AutoShape 70"/>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1" name="AutoShape 71"/>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2" name="AutoShape 72"/>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3" name="AutoShape 73"/>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4" name="AutoShape 74"/>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5" name="AutoShape 75"/>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6" name="AutoShape 76"/>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7" name="AutoShape 77"/>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78" name="AutoShape 78"/>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79" name="AutoShape 79"/>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0" name="AutoShape 80"/>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1" name="AutoShape 81"/>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2" name="AutoShape 82"/>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3" name="AutoShape 83"/>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4" name="AutoShape 84"/>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5" name="AutoShape 85"/>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6" name="AutoShape 86"/>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7" name="AutoShape 87"/>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88" name="AutoShape 88"/>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89" name="AutoShape 89"/>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0" name="AutoShape 90"/>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1" name="AutoShape 91"/>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2" name="AutoShape 92"/>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3" name="Group 93"/>
          <p:cNvGrpSpPr/>
          <p:nvPr/>
        </p:nvGrpSpPr>
        <p:grpSpPr>
          <a:xfrm>
            <a:off x="1187450" y="1193800"/>
            <a:ext cx="720724" cy="9093200"/>
            <a:chOff x="0" y="0"/>
            <a:chExt cx="960965" cy="12124267"/>
          </a:xfrm>
        </p:grpSpPr>
        <p:sp>
          <p:nvSpPr>
            <p:cNvPr id="94" name="Freeform 94"/>
            <p:cNvSpPr/>
            <p:nvPr/>
          </p:nvSpPr>
          <p:spPr>
            <a:xfrm>
              <a:off x="0" y="0"/>
              <a:ext cx="961009" cy="12124309"/>
            </a:xfrm>
            <a:custGeom>
              <a:avLst/>
              <a:gdLst/>
              <a:ahLst/>
              <a:cxnLst/>
              <a:rect l="l" t="t" r="r" b="b"/>
              <a:pathLst>
                <a:path w="961009" h="12124309">
                  <a:moveTo>
                    <a:pt x="961009" y="0"/>
                  </a:moveTo>
                  <a:lnTo>
                    <a:pt x="0" y="0"/>
                  </a:lnTo>
                  <a:lnTo>
                    <a:pt x="0" y="12124309"/>
                  </a:lnTo>
                  <a:lnTo>
                    <a:pt x="961009" y="12124309"/>
                  </a:lnTo>
                  <a:close/>
                </a:path>
              </a:pathLst>
            </a:custGeom>
            <a:solidFill>
              <a:srgbClr val="FFC000"/>
            </a:solidFill>
          </p:spPr>
        </p:sp>
      </p:grpSp>
      <p:grpSp>
        <p:nvGrpSpPr>
          <p:cNvPr id="95" name="Group 95"/>
          <p:cNvGrpSpPr/>
          <p:nvPr/>
        </p:nvGrpSpPr>
        <p:grpSpPr>
          <a:xfrm>
            <a:off x="6534150" y="0"/>
            <a:ext cx="1079500" cy="1193800"/>
            <a:chOff x="0" y="0"/>
            <a:chExt cx="1439333" cy="1591733"/>
          </a:xfrm>
        </p:grpSpPr>
        <p:sp>
          <p:nvSpPr>
            <p:cNvPr id="96" name="Freeform 96"/>
            <p:cNvSpPr/>
            <p:nvPr/>
          </p:nvSpPr>
          <p:spPr>
            <a:xfrm>
              <a:off x="0" y="0"/>
              <a:ext cx="1439291" cy="1591691"/>
            </a:xfrm>
            <a:custGeom>
              <a:avLst/>
              <a:gdLst/>
              <a:ahLst/>
              <a:cxnLst/>
              <a:rect l="l" t="t" r="r" b="b"/>
              <a:pathLst>
                <a:path w="1439291" h="1591691">
                  <a:moveTo>
                    <a:pt x="0" y="1591691"/>
                  </a:moveTo>
                  <a:lnTo>
                    <a:pt x="1439291" y="1591691"/>
                  </a:lnTo>
                  <a:lnTo>
                    <a:pt x="1439291" y="0"/>
                  </a:lnTo>
                  <a:lnTo>
                    <a:pt x="0" y="0"/>
                  </a:lnTo>
                  <a:close/>
                </a:path>
              </a:pathLst>
            </a:custGeom>
            <a:solidFill>
              <a:srgbClr val="203864"/>
            </a:solidFill>
          </p:spPr>
        </p:sp>
      </p:grpSp>
      <p:grpSp>
        <p:nvGrpSpPr>
          <p:cNvPr id="97" name="Group 97"/>
          <p:cNvGrpSpPr/>
          <p:nvPr/>
        </p:nvGrpSpPr>
        <p:grpSpPr>
          <a:xfrm rot="5400000">
            <a:off x="1187627" y="476073"/>
            <a:ext cx="719624" cy="719979"/>
            <a:chOff x="0" y="0"/>
            <a:chExt cx="959499" cy="959972"/>
          </a:xfrm>
        </p:grpSpPr>
        <p:sp>
          <p:nvSpPr>
            <p:cNvPr id="98" name="Freeform 98"/>
            <p:cNvSpPr/>
            <p:nvPr/>
          </p:nvSpPr>
          <p:spPr>
            <a:xfrm>
              <a:off x="0" y="0"/>
              <a:ext cx="959485" cy="959993"/>
            </a:xfrm>
            <a:custGeom>
              <a:avLst/>
              <a:gdLst/>
              <a:ahLst/>
              <a:cxnLst/>
              <a:rect l="l" t="t" r="r" b="b"/>
              <a:pathLst>
                <a:path w="959485" h="959993">
                  <a:moveTo>
                    <a:pt x="959485" y="0"/>
                  </a:moveTo>
                  <a:lnTo>
                    <a:pt x="959485" y="959993"/>
                  </a:lnTo>
                  <a:lnTo>
                    <a:pt x="0" y="0"/>
                  </a:lnTo>
                  <a:close/>
                </a:path>
              </a:pathLst>
            </a:custGeom>
            <a:solidFill>
              <a:srgbClr val="D09E00"/>
            </a:solidFill>
          </p:spPr>
        </p:sp>
      </p:grpSp>
      <p:grpSp>
        <p:nvGrpSpPr>
          <p:cNvPr id="99" name="Group 99"/>
          <p:cNvGrpSpPr/>
          <p:nvPr/>
        </p:nvGrpSpPr>
        <p:grpSpPr>
          <a:xfrm>
            <a:off x="1907427" y="477677"/>
            <a:ext cx="16380573" cy="722473"/>
            <a:chOff x="0" y="0"/>
            <a:chExt cx="21840764" cy="963297"/>
          </a:xfrm>
        </p:grpSpPr>
        <p:sp>
          <p:nvSpPr>
            <p:cNvPr id="100" name="Freeform 100"/>
            <p:cNvSpPr/>
            <p:nvPr/>
          </p:nvSpPr>
          <p:spPr>
            <a:xfrm>
              <a:off x="0" y="0"/>
              <a:ext cx="21840825" cy="963295"/>
            </a:xfrm>
            <a:custGeom>
              <a:avLst/>
              <a:gdLst/>
              <a:ahLst/>
              <a:cxnLst/>
              <a:rect l="l" t="t" r="r" b="b"/>
              <a:pathLst>
                <a:path w="21840825" h="963295">
                  <a:moveTo>
                    <a:pt x="21840825" y="0"/>
                  </a:moveTo>
                  <a:lnTo>
                    <a:pt x="0" y="0"/>
                  </a:lnTo>
                  <a:lnTo>
                    <a:pt x="0" y="963295"/>
                  </a:lnTo>
                  <a:lnTo>
                    <a:pt x="21840825" y="963295"/>
                  </a:lnTo>
                  <a:close/>
                </a:path>
              </a:pathLst>
            </a:custGeom>
            <a:solidFill>
              <a:srgbClr val="FFC000"/>
            </a:solidFill>
          </p:spPr>
        </p:sp>
      </p:grpSp>
      <p:grpSp>
        <p:nvGrpSpPr>
          <p:cNvPr id="101" name="Group 101"/>
          <p:cNvGrpSpPr/>
          <p:nvPr/>
        </p:nvGrpSpPr>
        <p:grpSpPr>
          <a:xfrm>
            <a:off x="0" y="1200150"/>
            <a:ext cx="6533721" cy="1079500"/>
            <a:chOff x="0" y="0"/>
            <a:chExt cx="8711628" cy="1439333"/>
          </a:xfrm>
        </p:grpSpPr>
        <p:sp>
          <p:nvSpPr>
            <p:cNvPr id="102" name="Freeform 102"/>
            <p:cNvSpPr/>
            <p:nvPr/>
          </p:nvSpPr>
          <p:spPr>
            <a:xfrm>
              <a:off x="0" y="0"/>
              <a:ext cx="8711565" cy="1439291"/>
            </a:xfrm>
            <a:custGeom>
              <a:avLst/>
              <a:gdLst/>
              <a:ahLst/>
              <a:cxnLst/>
              <a:rect l="l" t="t" r="r" b="b"/>
              <a:pathLst>
                <a:path w="8711565" h="1439291">
                  <a:moveTo>
                    <a:pt x="0" y="1439291"/>
                  </a:moveTo>
                  <a:lnTo>
                    <a:pt x="8711565" y="1439291"/>
                  </a:lnTo>
                  <a:lnTo>
                    <a:pt x="8711565" y="0"/>
                  </a:lnTo>
                  <a:lnTo>
                    <a:pt x="0" y="0"/>
                  </a:lnTo>
                  <a:close/>
                </a:path>
              </a:pathLst>
            </a:custGeom>
            <a:solidFill>
              <a:srgbClr val="203864"/>
            </a:solidFill>
          </p:spPr>
        </p:sp>
      </p:grpSp>
      <p:grpSp>
        <p:nvGrpSpPr>
          <p:cNvPr id="103" name="Group 103"/>
          <p:cNvGrpSpPr/>
          <p:nvPr/>
        </p:nvGrpSpPr>
        <p:grpSpPr>
          <a:xfrm>
            <a:off x="6533721" y="1200150"/>
            <a:ext cx="1079929" cy="1079500"/>
            <a:chOff x="0" y="0"/>
            <a:chExt cx="1439905" cy="1439333"/>
          </a:xfrm>
        </p:grpSpPr>
        <p:sp>
          <p:nvSpPr>
            <p:cNvPr id="104" name="Freeform 104"/>
            <p:cNvSpPr/>
            <p:nvPr/>
          </p:nvSpPr>
          <p:spPr>
            <a:xfrm>
              <a:off x="0" y="0"/>
              <a:ext cx="1439926" cy="1439291"/>
            </a:xfrm>
            <a:custGeom>
              <a:avLst/>
              <a:gdLst/>
              <a:ahLst/>
              <a:cxnLst/>
              <a:rect l="l" t="t" r="r" b="b"/>
              <a:pathLst>
                <a:path w="1439926" h="1439291">
                  <a:moveTo>
                    <a:pt x="0" y="0"/>
                  </a:moveTo>
                  <a:lnTo>
                    <a:pt x="0" y="1439291"/>
                  </a:lnTo>
                  <a:lnTo>
                    <a:pt x="1439926" y="0"/>
                  </a:lnTo>
                  <a:close/>
                </a:path>
              </a:pathLst>
            </a:custGeom>
            <a:solidFill>
              <a:srgbClr val="111E35"/>
            </a:solidFill>
          </p:spPr>
        </p:sp>
      </p:grpSp>
      <p:sp>
        <p:nvSpPr>
          <p:cNvPr id="105" name="TextBox 105"/>
          <p:cNvSpPr txBox="1"/>
          <p:nvPr/>
        </p:nvSpPr>
        <p:spPr>
          <a:xfrm>
            <a:off x="1262055" y="1337395"/>
            <a:ext cx="5271666" cy="800100"/>
          </a:xfrm>
          <a:prstGeom prst="rect">
            <a:avLst/>
          </a:prstGeom>
        </p:spPr>
        <p:txBody>
          <a:bodyPr lIns="0" tIns="0" rIns="0" bIns="0" rtlCol="0" anchor="t">
            <a:spAutoFit/>
          </a:bodyPr>
          <a:lstStyle/>
          <a:p>
            <a:pPr algn="l">
              <a:lnSpc>
                <a:spcPts val="3120"/>
              </a:lnSpc>
            </a:pPr>
            <a:r>
              <a:rPr lang="en-US" sz="2600">
                <a:solidFill>
                  <a:srgbClr val="FFFFFF"/>
                </a:solidFill>
                <a:latin typeface="Arimo Bold"/>
              </a:rPr>
              <a:t>Percobaan Pengukuran dengan Termometer </a:t>
            </a:r>
          </a:p>
        </p:txBody>
      </p:sp>
      <p:sp>
        <p:nvSpPr>
          <p:cNvPr id="106" name="TextBox 106"/>
          <p:cNvSpPr txBox="1"/>
          <p:nvPr/>
        </p:nvSpPr>
        <p:spPr>
          <a:xfrm>
            <a:off x="6614162" y="1440900"/>
            <a:ext cx="11673838" cy="1830070"/>
          </a:xfrm>
          <a:prstGeom prst="rect">
            <a:avLst/>
          </a:prstGeom>
        </p:spPr>
        <p:txBody>
          <a:bodyPr lIns="0" tIns="0" rIns="0" bIns="0" rtlCol="0" anchor="t">
            <a:spAutoFit/>
          </a:bodyPr>
          <a:lstStyle/>
          <a:p>
            <a:pPr algn="ctr">
              <a:lnSpc>
                <a:spcPts val="7279"/>
              </a:lnSpc>
            </a:pPr>
            <a:r>
              <a:rPr lang="en-US" sz="5199">
                <a:solidFill>
                  <a:srgbClr val="000000"/>
                </a:solidFill>
                <a:latin typeface="Arimo Bold"/>
              </a:rPr>
              <a:t>Langkah-langkah Percobaan Pengukuran</a:t>
            </a:r>
          </a:p>
        </p:txBody>
      </p:sp>
      <p:sp>
        <p:nvSpPr>
          <p:cNvPr id="107" name="TextBox 107"/>
          <p:cNvSpPr txBox="1"/>
          <p:nvPr/>
        </p:nvSpPr>
        <p:spPr>
          <a:xfrm>
            <a:off x="2465437" y="4800917"/>
            <a:ext cx="13662839" cy="3599815"/>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Arimo"/>
              </a:rPr>
              <a:t>Menyediakan sebuah termometer, bejana gelas, air dan pemanas</a:t>
            </a:r>
          </a:p>
          <a:p>
            <a:pPr marL="734059" lvl="1" indent="-367030">
              <a:lnSpc>
                <a:spcPts val="4759"/>
              </a:lnSpc>
              <a:buFont typeface="Arial"/>
              <a:buChar char="•"/>
            </a:pPr>
            <a:r>
              <a:rPr lang="en-US" sz="3399">
                <a:solidFill>
                  <a:srgbClr val="000000"/>
                </a:solidFill>
                <a:latin typeface="Arimo"/>
              </a:rPr>
              <a:t>Memanaskan air pada bejana yang berbeda</a:t>
            </a:r>
          </a:p>
          <a:p>
            <a:pPr marL="734059" lvl="1" indent="-367030">
              <a:lnSpc>
                <a:spcPts val="4759"/>
              </a:lnSpc>
              <a:buFont typeface="Arial"/>
              <a:buChar char="•"/>
            </a:pPr>
            <a:r>
              <a:rPr lang="en-US" sz="3399">
                <a:solidFill>
                  <a:srgbClr val="000000"/>
                </a:solidFill>
                <a:latin typeface="Arimo"/>
              </a:rPr>
              <a:t>menggantung termometer pada bejana sehingga termometer didalam air  ( tidak menyentuh bejana)</a:t>
            </a:r>
          </a:p>
          <a:p>
            <a:pPr marL="734059" lvl="1" indent="-367030">
              <a:lnSpc>
                <a:spcPts val="4759"/>
              </a:lnSpc>
              <a:buFont typeface="Arial"/>
              <a:buChar char="•"/>
            </a:pPr>
            <a:r>
              <a:rPr lang="en-US" sz="3399">
                <a:solidFill>
                  <a:srgbClr val="000000"/>
                </a:solidFill>
                <a:latin typeface="Arimo"/>
              </a:rPr>
              <a:t>Sebelum mengangkatnya, biarkan selama 3 sampai 5 menit untuk memberi waktu air raksa bergerak.</a:t>
            </a:r>
          </a:p>
        </p:txBody>
      </p:sp>
      <p:sp>
        <p:nvSpPr>
          <p:cNvPr id="108" name="AutoShape 108"/>
          <p:cNvSpPr/>
          <p:nvPr/>
        </p:nvSpPr>
        <p:spPr>
          <a:xfrm rot="4916836">
            <a:off x="7445145" y="4245428"/>
            <a:ext cx="2622648" cy="0"/>
          </a:xfrm>
          <a:prstGeom prst="line">
            <a:avLst/>
          </a:prstGeom>
          <a:ln w="9525" cap="rnd">
            <a:solidFill>
              <a:srgbClr val="CDCDCD"/>
            </a:solidFill>
            <a:prstDash val="solid"/>
            <a:headEnd type="none" w="sm" len="sm"/>
            <a:tailEnd type="none" w="sm" len="sm"/>
          </a:ln>
        </p:spPr>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3" name="AutoShape 3"/>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4" name="AutoShape 4"/>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5" name="AutoShape 5"/>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6" name="AutoShape 6"/>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7" name="AutoShape 7"/>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8" name="AutoShape 8"/>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9" name="AutoShape 9"/>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0" name="AutoShape 10"/>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1" name="AutoShape 11"/>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2" name="AutoShape 12"/>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3" name="AutoShape 13"/>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4" name="AutoShape 14"/>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5" name="AutoShape 15"/>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6" name="AutoShape 16"/>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7" name="AutoShape 17"/>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18" name="AutoShape 18"/>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19" name="AutoShape 19"/>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0" name="AutoShape 20"/>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1" name="AutoShape 21"/>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2" name="AutoShape 22"/>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3" name="AutoShape 23"/>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4" name="AutoShape 24"/>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5" name="AutoShape 25"/>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6" name="AutoShape 26"/>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7" name="AutoShape 27"/>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28" name="AutoShape 28"/>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29" name="AutoShape 29"/>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0" name="AutoShape 30"/>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1" name="AutoShape 31"/>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2" name="AutoShape 32"/>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3" name="AutoShape 33"/>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4" name="AutoShape 34"/>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5" name="AutoShape 35"/>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6" name="AutoShape 36"/>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7" name="AutoShape 37"/>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38" name="AutoShape 38"/>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39" name="AutoShape 39"/>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0" name="AutoShape 40"/>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1" name="AutoShape 41"/>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2" name="AutoShape 42"/>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3" name="AutoShape 43"/>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4" name="AutoShape 44"/>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5" name="AutoShape 45"/>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6" name="AutoShape 46"/>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7" name="AutoShape 47"/>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48" name="AutoShape 48"/>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49" name="AutoShape 49"/>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0" name="AutoShape 50"/>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1" name="AutoShape 51"/>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2" name="AutoShape 52"/>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3" name="AutoShape 53"/>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4" name="AutoShape 54"/>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5" name="AutoShape 55"/>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6" name="AutoShape 56"/>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7" name="AutoShape 57"/>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58" name="AutoShape 58"/>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59" name="AutoShape 59"/>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0" name="AutoShape 60"/>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1" name="AutoShape 61"/>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2" name="AutoShape 62"/>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3" name="AutoShape 63"/>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4" name="AutoShape 64"/>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5" name="AutoShape 65"/>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6" name="AutoShape 66"/>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7" name="AutoShape 67"/>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68" name="AutoShape 68"/>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69" name="AutoShape 69"/>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0" name="AutoShape 70"/>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1" name="AutoShape 71"/>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2" name="AutoShape 72"/>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3" name="AutoShape 73"/>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4" name="AutoShape 74"/>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5" name="AutoShape 75"/>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6" name="AutoShape 76"/>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7" name="AutoShape 77"/>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78" name="AutoShape 78"/>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79" name="AutoShape 79"/>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0" name="AutoShape 80"/>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1" name="AutoShape 81"/>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2" name="AutoShape 82"/>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3" name="AutoShape 83"/>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4" name="AutoShape 84"/>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5" name="AutoShape 85"/>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6" name="AutoShape 86"/>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7" name="AutoShape 87"/>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88" name="AutoShape 88"/>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89" name="AutoShape 89"/>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0" name="AutoShape 90"/>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1" name="AutoShape 91"/>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2" name="AutoShape 92"/>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3" name="Group 93"/>
          <p:cNvGrpSpPr/>
          <p:nvPr/>
        </p:nvGrpSpPr>
        <p:grpSpPr>
          <a:xfrm>
            <a:off x="1187450" y="1193800"/>
            <a:ext cx="720724" cy="9093200"/>
            <a:chOff x="0" y="0"/>
            <a:chExt cx="960965" cy="12124267"/>
          </a:xfrm>
        </p:grpSpPr>
        <p:sp>
          <p:nvSpPr>
            <p:cNvPr id="94" name="Freeform 94"/>
            <p:cNvSpPr/>
            <p:nvPr/>
          </p:nvSpPr>
          <p:spPr>
            <a:xfrm>
              <a:off x="0" y="0"/>
              <a:ext cx="961009" cy="12124309"/>
            </a:xfrm>
            <a:custGeom>
              <a:avLst/>
              <a:gdLst/>
              <a:ahLst/>
              <a:cxnLst/>
              <a:rect l="l" t="t" r="r" b="b"/>
              <a:pathLst>
                <a:path w="961009" h="12124309">
                  <a:moveTo>
                    <a:pt x="961009" y="0"/>
                  </a:moveTo>
                  <a:lnTo>
                    <a:pt x="0" y="0"/>
                  </a:lnTo>
                  <a:lnTo>
                    <a:pt x="0" y="12124309"/>
                  </a:lnTo>
                  <a:lnTo>
                    <a:pt x="961009" y="12124309"/>
                  </a:lnTo>
                  <a:close/>
                </a:path>
              </a:pathLst>
            </a:custGeom>
            <a:solidFill>
              <a:srgbClr val="FFC000"/>
            </a:solidFill>
          </p:spPr>
        </p:sp>
      </p:grpSp>
      <p:grpSp>
        <p:nvGrpSpPr>
          <p:cNvPr id="95" name="Group 95"/>
          <p:cNvGrpSpPr/>
          <p:nvPr/>
        </p:nvGrpSpPr>
        <p:grpSpPr>
          <a:xfrm>
            <a:off x="6534150" y="0"/>
            <a:ext cx="1079500" cy="1193800"/>
            <a:chOff x="0" y="0"/>
            <a:chExt cx="1439333" cy="1591733"/>
          </a:xfrm>
        </p:grpSpPr>
        <p:sp>
          <p:nvSpPr>
            <p:cNvPr id="96" name="Freeform 96"/>
            <p:cNvSpPr/>
            <p:nvPr/>
          </p:nvSpPr>
          <p:spPr>
            <a:xfrm>
              <a:off x="0" y="0"/>
              <a:ext cx="1439291" cy="1591691"/>
            </a:xfrm>
            <a:custGeom>
              <a:avLst/>
              <a:gdLst/>
              <a:ahLst/>
              <a:cxnLst/>
              <a:rect l="l" t="t" r="r" b="b"/>
              <a:pathLst>
                <a:path w="1439291" h="1591691">
                  <a:moveTo>
                    <a:pt x="0" y="1591691"/>
                  </a:moveTo>
                  <a:lnTo>
                    <a:pt x="1439291" y="1591691"/>
                  </a:lnTo>
                  <a:lnTo>
                    <a:pt x="1439291" y="0"/>
                  </a:lnTo>
                  <a:lnTo>
                    <a:pt x="0" y="0"/>
                  </a:lnTo>
                  <a:close/>
                </a:path>
              </a:pathLst>
            </a:custGeom>
            <a:solidFill>
              <a:srgbClr val="203864"/>
            </a:solidFill>
          </p:spPr>
        </p:sp>
      </p:grpSp>
      <p:grpSp>
        <p:nvGrpSpPr>
          <p:cNvPr id="97" name="Group 97"/>
          <p:cNvGrpSpPr/>
          <p:nvPr/>
        </p:nvGrpSpPr>
        <p:grpSpPr>
          <a:xfrm rot="5400000">
            <a:off x="1187627" y="476073"/>
            <a:ext cx="719624" cy="719979"/>
            <a:chOff x="0" y="0"/>
            <a:chExt cx="959499" cy="959972"/>
          </a:xfrm>
        </p:grpSpPr>
        <p:sp>
          <p:nvSpPr>
            <p:cNvPr id="98" name="Freeform 98"/>
            <p:cNvSpPr/>
            <p:nvPr/>
          </p:nvSpPr>
          <p:spPr>
            <a:xfrm>
              <a:off x="0" y="0"/>
              <a:ext cx="959485" cy="959993"/>
            </a:xfrm>
            <a:custGeom>
              <a:avLst/>
              <a:gdLst/>
              <a:ahLst/>
              <a:cxnLst/>
              <a:rect l="l" t="t" r="r" b="b"/>
              <a:pathLst>
                <a:path w="959485" h="959993">
                  <a:moveTo>
                    <a:pt x="959485" y="0"/>
                  </a:moveTo>
                  <a:lnTo>
                    <a:pt x="959485" y="959993"/>
                  </a:lnTo>
                  <a:lnTo>
                    <a:pt x="0" y="0"/>
                  </a:lnTo>
                  <a:close/>
                </a:path>
              </a:pathLst>
            </a:custGeom>
            <a:solidFill>
              <a:srgbClr val="D09E00"/>
            </a:solidFill>
          </p:spPr>
        </p:sp>
      </p:grpSp>
      <p:grpSp>
        <p:nvGrpSpPr>
          <p:cNvPr id="99" name="Group 99"/>
          <p:cNvGrpSpPr/>
          <p:nvPr/>
        </p:nvGrpSpPr>
        <p:grpSpPr>
          <a:xfrm>
            <a:off x="1907427" y="477677"/>
            <a:ext cx="16380573" cy="722473"/>
            <a:chOff x="0" y="0"/>
            <a:chExt cx="21840764" cy="963297"/>
          </a:xfrm>
        </p:grpSpPr>
        <p:sp>
          <p:nvSpPr>
            <p:cNvPr id="100" name="Freeform 100"/>
            <p:cNvSpPr/>
            <p:nvPr/>
          </p:nvSpPr>
          <p:spPr>
            <a:xfrm>
              <a:off x="0" y="0"/>
              <a:ext cx="21840825" cy="963295"/>
            </a:xfrm>
            <a:custGeom>
              <a:avLst/>
              <a:gdLst/>
              <a:ahLst/>
              <a:cxnLst/>
              <a:rect l="l" t="t" r="r" b="b"/>
              <a:pathLst>
                <a:path w="21840825" h="963295">
                  <a:moveTo>
                    <a:pt x="21840825" y="0"/>
                  </a:moveTo>
                  <a:lnTo>
                    <a:pt x="0" y="0"/>
                  </a:lnTo>
                  <a:lnTo>
                    <a:pt x="0" y="963295"/>
                  </a:lnTo>
                  <a:lnTo>
                    <a:pt x="21840825" y="963295"/>
                  </a:lnTo>
                  <a:close/>
                </a:path>
              </a:pathLst>
            </a:custGeom>
            <a:solidFill>
              <a:srgbClr val="FFC000"/>
            </a:solidFill>
          </p:spPr>
        </p:sp>
      </p:grpSp>
      <p:grpSp>
        <p:nvGrpSpPr>
          <p:cNvPr id="101" name="Group 101"/>
          <p:cNvGrpSpPr/>
          <p:nvPr/>
        </p:nvGrpSpPr>
        <p:grpSpPr>
          <a:xfrm>
            <a:off x="0" y="1200150"/>
            <a:ext cx="6533721" cy="1079500"/>
            <a:chOff x="0" y="0"/>
            <a:chExt cx="8711628" cy="1439333"/>
          </a:xfrm>
        </p:grpSpPr>
        <p:sp>
          <p:nvSpPr>
            <p:cNvPr id="102" name="Freeform 102"/>
            <p:cNvSpPr/>
            <p:nvPr/>
          </p:nvSpPr>
          <p:spPr>
            <a:xfrm>
              <a:off x="0" y="0"/>
              <a:ext cx="8711565" cy="1439291"/>
            </a:xfrm>
            <a:custGeom>
              <a:avLst/>
              <a:gdLst/>
              <a:ahLst/>
              <a:cxnLst/>
              <a:rect l="l" t="t" r="r" b="b"/>
              <a:pathLst>
                <a:path w="8711565" h="1439291">
                  <a:moveTo>
                    <a:pt x="0" y="1439291"/>
                  </a:moveTo>
                  <a:lnTo>
                    <a:pt x="8711565" y="1439291"/>
                  </a:lnTo>
                  <a:lnTo>
                    <a:pt x="8711565" y="0"/>
                  </a:lnTo>
                  <a:lnTo>
                    <a:pt x="0" y="0"/>
                  </a:lnTo>
                  <a:close/>
                </a:path>
              </a:pathLst>
            </a:custGeom>
            <a:solidFill>
              <a:srgbClr val="203864"/>
            </a:solidFill>
          </p:spPr>
        </p:sp>
      </p:grpSp>
      <p:grpSp>
        <p:nvGrpSpPr>
          <p:cNvPr id="103" name="Group 103"/>
          <p:cNvGrpSpPr/>
          <p:nvPr/>
        </p:nvGrpSpPr>
        <p:grpSpPr>
          <a:xfrm>
            <a:off x="6533721" y="1200150"/>
            <a:ext cx="1079929" cy="1079500"/>
            <a:chOff x="0" y="0"/>
            <a:chExt cx="1439905" cy="1439333"/>
          </a:xfrm>
        </p:grpSpPr>
        <p:sp>
          <p:nvSpPr>
            <p:cNvPr id="104" name="Freeform 104"/>
            <p:cNvSpPr/>
            <p:nvPr/>
          </p:nvSpPr>
          <p:spPr>
            <a:xfrm>
              <a:off x="0" y="0"/>
              <a:ext cx="1439926" cy="1439291"/>
            </a:xfrm>
            <a:custGeom>
              <a:avLst/>
              <a:gdLst/>
              <a:ahLst/>
              <a:cxnLst/>
              <a:rect l="l" t="t" r="r" b="b"/>
              <a:pathLst>
                <a:path w="1439926" h="1439291">
                  <a:moveTo>
                    <a:pt x="0" y="0"/>
                  </a:moveTo>
                  <a:lnTo>
                    <a:pt x="0" y="1439291"/>
                  </a:lnTo>
                  <a:lnTo>
                    <a:pt x="1439926" y="0"/>
                  </a:lnTo>
                  <a:close/>
                </a:path>
              </a:pathLst>
            </a:custGeom>
            <a:solidFill>
              <a:srgbClr val="111E35"/>
            </a:solidFill>
          </p:spPr>
        </p:sp>
      </p:grpSp>
      <p:sp>
        <p:nvSpPr>
          <p:cNvPr id="105" name="AutoShape 105"/>
          <p:cNvSpPr/>
          <p:nvPr/>
        </p:nvSpPr>
        <p:spPr>
          <a:xfrm rot="4916836">
            <a:off x="7445145" y="4245428"/>
            <a:ext cx="2622648" cy="0"/>
          </a:xfrm>
          <a:prstGeom prst="line">
            <a:avLst/>
          </a:prstGeom>
          <a:ln w="9525" cap="rnd">
            <a:solidFill>
              <a:srgbClr val="CDCDCD"/>
            </a:solidFill>
            <a:prstDash val="solid"/>
            <a:headEnd type="none" w="sm" len="sm"/>
            <a:tailEnd type="none" w="sm" len="sm"/>
          </a:ln>
        </p:spPr>
      </p:sp>
      <p:pic>
        <p:nvPicPr>
          <p:cNvPr id="106" name="Picture 106"/>
          <p:cNvPicPr>
            <a:picLocks noChangeAspect="1"/>
          </p:cNvPicPr>
          <p:nvPr/>
        </p:nvPicPr>
        <p:blipFill>
          <a:blip r:embed="rId2"/>
          <a:srcRect t="1162" b="1162"/>
          <a:stretch>
            <a:fillRect/>
          </a:stretch>
        </p:blipFill>
        <p:spPr>
          <a:xfrm>
            <a:off x="5600396" y="2615441"/>
            <a:ext cx="9360920" cy="6522904"/>
          </a:xfrm>
          <a:prstGeom prst="rect">
            <a:avLst/>
          </a:prstGeom>
        </p:spPr>
      </p:pic>
      <p:sp>
        <p:nvSpPr>
          <p:cNvPr id="107" name="TextBox 107"/>
          <p:cNvSpPr txBox="1"/>
          <p:nvPr/>
        </p:nvSpPr>
        <p:spPr>
          <a:xfrm>
            <a:off x="1262055" y="1337395"/>
            <a:ext cx="5271666" cy="800100"/>
          </a:xfrm>
          <a:prstGeom prst="rect">
            <a:avLst/>
          </a:prstGeom>
        </p:spPr>
        <p:txBody>
          <a:bodyPr lIns="0" tIns="0" rIns="0" bIns="0" rtlCol="0" anchor="t">
            <a:spAutoFit/>
          </a:bodyPr>
          <a:lstStyle/>
          <a:p>
            <a:pPr algn="l">
              <a:lnSpc>
                <a:spcPts val="3120"/>
              </a:lnSpc>
            </a:pPr>
            <a:r>
              <a:rPr lang="en-US" sz="2600">
                <a:solidFill>
                  <a:srgbClr val="FFFFFF"/>
                </a:solidFill>
                <a:latin typeface="Arimo Bold"/>
              </a:rPr>
              <a:t>Percobaan Pengukuran dengan Termometer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5619750" y="0"/>
            <a:ext cx="1152524" cy="4670424"/>
            <a:chOff x="0" y="0"/>
            <a:chExt cx="1536699" cy="6227232"/>
          </a:xfrm>
        </p:grpSpPr>
        <p:sp>
          <p:nvSpPr>
            <p:cNvPr id="96" name="Freeform 96"/>
            <p:cNvSpPr/>
            <p:nvPr/>
          </p:nvSpPr>
          <p:spPr>
            <a:xfrm>
              <a:off x="0" y="0"/>
              <a:ext cx="1536700" cy="6227191"/>
            </a:xfrm>
            <a:custGeom>
              <a:avLst/>
              <a:gdLst/>
              <a:ahLst/>
              <a:cxnLst/>
              <a:rect l="l" t="t" r="r" b="b"/>
              <a:pathLst>
                <a:path w="1536700" h="6227191">
                  <a:moveTo>
                    <a:pt x="1536700" y="0"/>
                  </a:moveTo>
                  <a:lnTo>
                    <a:pt x="0" y="0"/>
                  </a:lnTo>
                  <a:lnTo>
                    <a:pt x="0" y="6227191"/>
                  </a:lnTo>
                  <a:lnTo>
                    <a:pt x="1536700" y="6227191"/>
                  </a:lnTo>
                  <a:close/>
                </a:path>
              </a:pathLst>
            </a:custGeom>
            <a:solidFill>
              <a:srgbClr val="FFC000"/>
            </a:solidFill>
          </p:spPr>
        </p:sp>
      </p:grpSp>
      <p:sp>
        <p:nvSpPr>
          <p:cNvPr id="97" name="TextBox 97"/>
          <p:cNvSpPr txBox="1"/>
          <p:nvPr/>
        </p:nvSpPr>
        <p:spPr>
          <a:xfrm>
            <a:off x="3752214" y="429894"/>
            <a:ext cx="1630044" cy="3000375"/>
          </a:xfrm>
          <a:prstGeom prst="rect">
            <a:avLst/>
          </a:prstGeom>
        </p:spPr>
        <p:txBody>
          <a:bodyPr lIns="0" tIns="0" rIns="0" bIns="0" rtlCol="0" anchor="t">
            <a:spAutoFit/>
          </a:bodyPr>
          <a:lstStyle/>
          <a:p>
            <a:pPr algn="l">
              <a:lnSpc>
                <a:spcPts val="23039"/>
              </a:lnSpc>
            </a:pPr>
            <a:r>
              <a:rPr lang="en-US" sz="19200">
                <a:solidFill>
                  <a:srgbClr val="A6A6A6"/>
                </a:solidFill>
                <a:latin typeface="Arimo"/>
              </a:rPr>
              <a:t>4</a:t>
            </a:r>
          </a:p>
        </p:txBody>
      </p:sp>
      <p:grpSp>
        <p:nvGrpSpPr>
          <p:cNvPr id="98" name="Group 98"/>
          <p:cNvGrpSpPr/>
          <p:nvPr/>
        </p:nvGrpSpPr>
        <p:grpSpPr>
          <a:xfrm>
            <a:off x="1714500" y="4670424"/>
            <a:ext cx="1800224" cy="5616574"/>
            <a:chOff x="0" y="0"/>
            <a:chExt cx="2400299" cy="7488765"/>
          </a:xfrm>
        </p:grpSpPr>
        <p:sp>
          <p:nvSpPr>
            <p:cNvPr id="99" name="Freeform 99"/>
            <p:cNvSpPr/>
            <p:nvPr/>
          </p:nvSpPr>
          <p:spPr>
            <a:xfrm>
              <a:off x="0" y="0"/>
              <a:ext cx="2400300" cy="7488809"/>
            </a:xfrm>
            <a:custGeom>
              <a:avLst/>
              <a:gdLst/>
              <a:ahLst/>
              <a:cxnLst/>
              <a:rect l="l" t="t" r="r" b="b"/>
              <a:pathLst>
                <a:path w="2400300" h="7488809">
                  <a:moveTo>
                    <a:pt x="0" y="0"/>
                  </a:moveTo>
                  <a:lnTo>
                    <a:pt x="2400300" y="0"/>
                  </a:lnTo>
                  <a:lnTo>
                    <a:pt x="2400300" y="7488809"/>
                  </a:lnTo>
                  <a:lnTo>
                    <a:pt x="0" y="7488809"/>
                  </a:lnTo>
                  <a:close/>
                </a:path>
              </a:pathLst>
            </a:custGeom>
            <a:solidFill>
              <a:srgbClr val="203864"/>
            </a:solidFill>
          </p:spPr>
        </p:sp>
      </p:grpSp>
      <p:grpSp>
        <p:nvGrpSpPr>
          <p:cNvPr id="100" name="Group 100"/>
          <p:cNvGrpSpPr/>
          <p:nvPr/>
        </p:nvGrpSpPr>
        <p:grpSpPr>
          <a:xfrm>
            <a:off x="3475919" y="2867976"/>
            <a:ext cx="14773479" cy="1799274"/>
            <a:chOff x="0" y="0"/>
            <a:chExt cx="19697972" cy="2399032"/>
          </a:xfrm>
        </p:grpSpPr>
        <p:sp>
          <p:nvSpPr>
            <p:cNvPr id="101" name="Freeform 101"/>
            <p:cNvSpPr/>
            <p:nvPr/>
          </p:nvSpPr>
          <p:spPr>
            <a:xfrm>
              <a:off x="0" y="0"/>
              <a:ext cx="19697954" cy="2399030"/>
            </a:xfrm>
            <a:custGeom>
              <a:avLst/>
              <a:gdLst/>
              <a:ahLst/>
              <a:cxnLst/>
              <a:rect l="l" t="t" r="r" b="b"/>
              <a:pathLst>
                <a:path w="19697954" h="2399030">
                  <a:moveTo>
                    <a:pt x="0" y="0"/>
                  </a:moveTo>
                  <a:lnTo>
                    <a:pt x="19697954" y="0"/>
                  </a:lnTo>
                  <a:lnTo>
                    <a:pt x="19697954" y="2399030"/>
                  </a:lnTo>
                  <a:lnTo>
                    <a:pt x="0" y="2399030"/>
                  </a:lnTo>
                  <a:close/>
                </a:path>
              </a:pathLst>
            </a:custGeom>
            <a:solidFill>
              <a:srgbClr val="203864"/>
            </a:solidFill>
          </p:spPr>
        </p:sp>
      </p:grpSp>
      <p:grpSp>
        <p:nvGrpSpPr>
          <p:cNvPr id="102" name="Group 102"/>
          <p:cNvGrpSpPr/>
          <p:nvPr/>
        </p:nvGrpSpPr>
        <p:grpSpPr>
          <a:xfrm rot="-5400000">
            <a:off x="1714873" y="2863477"/>
            <a:ext cx="1799274" cy="1800019"/>
            <a:chOff x="0" y="0"/>
            <a:chExt cx="2399032" cy="2400025"/>
          </a:xfrm>
        </p:grpSpPr>
        <p:sp>
          <p:nvSpPr>
            <p:cNvPr id="103" name="Freeform 103"/>
            <p:cNvSpPr/>
            <p:nvPr/>
          </p:nvSpPr>
          <p:spPr>
            <a:xfrm>
              <a:off x="0" y="0"/>
              <a:ext cx="2399030" cy="2400046"/>
            </a:xfrm>
            <a:custGeom>
              <a:avLst/>
              <a:gdLst/>
              <a:ahLst/>
              <a:cxnLst/>
              <a:rect l="l" t="t" r="r" b="b"/>
              <a:pathLst>
                <a:path w="2399030" h="2400046">
                  <a:moveTo>
                    <a:pt x="0" y="2400046"/>
                  </a:moveTo>
                  <a:lnTo>
                    <a:pt x="0" y="0"/>
                  </a:lnTo>
                  <a:lnTo>
                    <a:pt x="2399030" y="2400046"/>
                  </a:lnTo>
                  <a:close/>
                </a:path>
              </a:pathLst>
            </a:custGeom>
            <a:solidFill>
              <a:srgbClr val="111E35"/>
            </a:solidFill>
          </p:spPr>
        </p:sp>
      </p:grpSp>
      <p:sp>
        <p:nvSpPr>
          <p:cNvPr id="104" name="TextBox 104"/>
          <p:cNvSpPr txBox="1"/>
          <p:nvPr/>
        </p:nvSpPr>
        <p:spPr>
          <a:xfrm>
            <a:off x="4023403" y="2707503"/>
            <a:ext cx="11474922" cy="1971675"/>
          </a:xfrm>
          <a:prstGeom prst="rect">
            <a:avLst/>
          </a:prstGeom>
        </p:spPr>
        <p:txBody>
          <a:bodyPr lIns="0" tIns="0" rIns="0" bIns="0" rtlCol="0" anchor="t">
            <a:spAutoFit/>
          </a:bodyPr>
          <a:lstStyle/>
          <a:p>
            <a:pPr algn="l">
              <a:lnSpc>
                <a:spcPts val="7680"/>
              </a:lnSpc>
            </a:pPr>
            <a:r>
              <a:rPr lang="en-US" sz="6400">
                <a:solidFill>
                  <a:srgbClr val="FFFFFF"/>
                </a:solidFill>
                <a:latin typeface="Arimo Bold"/>
              </a:rPr>
              <a:t>Percobaan Pengukuran Kuat Arus dengan Ampermeter</a:t>
            </a:r>
          </a:p>
        </p:txBody>
      </p:sp>
      <p:grpSp>
        <p:nvGrpSpPr>
          <p:cNvPr id="105" name="Group 105"/>
          <p:cNvGrpSpPr/>
          <p:nvPr/>
        </p:nvGrpSpPr>
        <p:grpSpPr>
          <a:xfrm rot="-10800000">
            <a:off x="5620186" y="4661846"/>
            <a:ext cx="1152088" cy="1151578"/>
            <a:chOff x="0" y="0"/>
            <a:chExt cx="1536118" cy="1535437"/>
          </a:xfrm>
        </p:grpSpPr>
        <p:sp>
          <p:nvSpPr>
            <p:cNvPr id="106" name="Freeform 106"/>
            <p:cNvSpPr/>
            <p:nvPr/>
          </p:nvSpPr>
          <p:spPr>
            <a:xfrm>
              <a:off x="0" y="0"/>
              <a:ext cx="1536065" cy="1535430"/>
            </a:xfrm>
            <a:custGeom>
              <a:avLst/>
              <a:gdLst/>
              <a:ahLst/>
              <a:cxnLst/>
              <a:rect l="l" t="t" r="r" b="b"/>
              <a:pathLst>
                <a:path w="1536065" h="1535430">
                  <a:moveTo>
                    <a:pt x="1536065" y="1535430"/>
                  </a:moveTo>
                  <a:lnTo>
                    <a:pt x="1536065" y="0"/>
                  </a:lnTo>
                  <a:lnTo>
                    <a:pt x="0" y="1535430"/>
                  </a:lnTo>
                  <a:close/>
                </a:path>
              </a:pathLst>
            </a:custGeom>
            <a:solidFill>
              <a:srgbClr val="D09E00"/>
            </a:solidFill>
          </p:spPr>
        </p:sp>
      </p:grpSp>
      <p:grpSp>
        <p:nvGrpSpPr>
          <p:cNvPr id="107" name="Group 107"/>
          <p:cNvGrpSpPr/>
          <p:nvPr/>
        </p:nvGrpSpPr>
        <p:grpSpPr>
          <a:xfrm>
            <a:off x="0" y="4657724"/>
            <a:ext cx="5620184" cy="1151578"/>
            <a:chOff x="0" y="0"/>
            <a:chExt cx="7493578" cy="1535437"/>
          </a:xfrm>
        </p:grpSpPr>
        <p:sp>
          <p:nvSpPr>
            <p:cNvPr id="108" name="Freeform 108"/>
            <p:cNvSpPr/>
            <p:nvPr/>
          </p:nvSpPr>
          <p:spPr>
            <a:xfrm>
              <a:off x="0" y="0"/>
              <a:ext cx="7493635" cy="1535430"/>
            </a:xfrm>
            <a:custGeom>
              <a:avLst/>
              <a:gdLst/>
              <a:ahLst/>
              <a:cxnLst/>
              <a:rect l="l" t="t" r="r" b="b"/>
              <a:pathLst>
                <a:path w="7493635" h="1535430">
                  <a:moveTo>
                    <a:pt x="7493635" y="0"/>
                  </a:moveTo>
                  <a:lnTo>
                    <a:pt x="0" y="0"/>
                  </a:lnTo>
                  <a:lnTo>
                    <a:pt x="0" y="1535430"/>
                  </a:lnTo>
                  <a:lnTo>
                    <a:pt x="7493635" y="1535430"/>
                  </a:lnTo>
                  <a:close/>
                </a:path>
              </a:pathLst>
            </a:custGeom>
            <a:solidFill>
              <a:srgbClr val="FFC000"/>
            </a:solidFill>
          </p:spPr>
        </p:sp>
      </p:grpSp>
      <p:pic>
        <p:nvPicPr>
          <p:cNvPr id="109" name="Picture 109"/>
          <p:cNvPicPr>
            <a:picLocks noChangeAspect="1"/>
          </p:cNvPicPr>
          <p:nvPr/>
        </p:nvPicPr>
        <p:blipFill>
          <a:blip r:embed="rId2"/>
          <a:srcRect/>
          <a:stretch>
            <a:fillRect/>
          </a:stretch>
        </p:blipFill>
        <p:spPr>
          <a:xfrm>
            <a:off x="13313659" y="5087220"/>
            <a:ext cx="4935740" cy="4935740"/>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0" y="5257800"/>
            <a:ext cx="16780620" cy="720724"/>
            <a:chOff x="0" y="0"/>
            <a:chExt cx="22374161" cy="960965"/>
          </a:xfrm>
        </p:grpSpPr>
        <p:sp>
          <p:nvSpPr>
            <p:cNvPr id="96" name="Freeform 96"/>
            <p:cNvSpPr/>
            <p:nvPr/>
          </p:nvSpPr>
          <p:spPr>
            <a:xfrm>
              <a:off x="0" y="0"/>
              <a:ext cx="22374098" cy="961009"/>
            </a:xfrm>
            <a:custGeom>
              <a:avLst/>
              <a:gdLst/>
              <a:ahLst/>
              <a:cxnLst/>
              <a:rect l="l" t="t" r="r" b="b"/>
              <a:pathLst>
                <a:path w="22374098" h="961009">
                  <a:moveTo>
                    <a:pt x="0" y="0"/>
                  </a:moveTo>
                  <a:lnTo>
                    <a:pt x="22374098" y="0"/>
                  </a:lnTo>
                  <a:lnTo>
                    <a:pt x="22374098" y="961009"/>
                  </a:lnTo>
                  <a:lnTo>
                    <a:pt x="0" y="961009"/>
                  </a:lnTo>
                  <a:close/>
                </a:path>
              </a:pathLst>
            </a:custGeom>
            <a:solidFill>
              <a:srgbClr val="203864"/>
            </a:solidFill>
          </p:spPr>
        </p:sp>
      </p:grpSp>
      <p:grpSp>
        <p:nvGrpSpPr>
          <p:cNvPr id="97" name="Group 97"/>
          <p:cNvGrpSpPr/>
          <p:nvPr/>
        </p:nvGrpSpPr>
        <p:grpSpPr>
          <a:xfrm rot="-10800000">
            <a:off x="16780620" y="5257800"/>
            <a:ext cx="719980" cy="720724"/>
            <a:chOff x="0" y="0"/>
            <a:chExt cx="959973" cy="960965"/>
          </a:xfrm>
        </p:grpSpPr>
        <p:sp>
          <p:nvSpPr>
            <p:cNvPr id="98" name="Freeform 98"/>
            <p:cNvSpPr/>
            <p:nvPr/>
          </p:nvSpPr>
          <p:spPr>
            <a:xfrm>
              <a:off x="0" y="0"/>
              <a:ext cx="959993" cy="961009"/>
            </a:xfrm>
            <a:custGeom>
              <a:avLst/>
              <a:gdLst/>
              <a:ahLst/>
              <a:cxnLst/>
              <a:rect l="l" t="t" r="r" b="b"/>
              <a:pathLst>
                <a:path w="959993" h="961009">
                  <a:moveTo>
                    <a:pt x="959993" y="0"/>
                  </a:moveTo>
                  <a:lnTo>
                    <a:pt x="959993" y="961009"/>
                  </a:lnTo>
                  <a:lnTo>
                    <a:pt x="0" y="0"/>
                  </a:lnTo>
                  <a:close/>
                </a:path>
              </a:pathLst>
            </a:custGeom>
            <a:solidFill>
              <a:srgbClr val="111E35"/>
            </a:solidFill>
          </p:spPr>
        </p:sp>
      </p:grpSp>
      <p:grpSp>
        <p:nvGrpSpPr>
          <p:cNvPr id="99" name="Group 99"/>
          <p:cNvGrpSpPr/>
          <p:nvPr/>
        </p:nvGrpSpPr>
        <p:grpSpPr>
          <a:xfrm>
            <a:off x="4511674" y="0"/>
            <a:ext cx="358774" cy="5257800"/>
            <a:chOff x="0" y="0"/>
            <a:chExt cx="478365" cy="7010400"/>
          </a:xfrm>
        </p:grpSpPr>
        <p:sp>
          <p:nvSpPr>
            <p:cNvPr id="100" name="Freeform 100"/>
            <p:cNvSpPr/>
            <p:nvPr/>
          </p:nvSpPr>
          <p:spPr>
            <a:xfrm>
              <a:off x="0" y="0"/>
              <a:ext cx="478409" cy="7010400"/>
            </a:xfrm>
            <a:custGeom>
              <a:avLst/>
              <a:gdLst/>
              <a:ahLst/>
              <a:cxnLst/>
              <a:rect l="l" t="t" r="r" b="b"/>
              <a:pathLst>
                <a:path w="478409" h="7010400">
                  <a:moveTo>
                    <a:pt x="478409" y="0"/>
                  </a:moveTo>
                  <a:lnTo>
                    <a:pt x="0" y="0"/>
                  </a:lnTo>
                  <a:lnTo>
                    <a:pt x="0" y="7010400"/>
                  </a:lnTo>
                  <a:lnTo>
                    <a:pt x="478409" y="7010400"/>
                  </a:lnTo>
                  <a:close/>
                </a:path>
              </a:pathLst>
            </a:custGeom>
            <a:solidFill>
              <a:srgbClr val="FFC000"/>
            </a:solidFill>
          </p:spPr>
        </p:sp>
      </p:grpSp>
      <p:grpSp>
        <p:nvGrpSpPr>
          <p:cNvPr id="101" name="Group 101"/>
          <p:cNvGrpSpPr/>
          <p:nvPr/>
        </p:nvGrpSpPr>
        <p:grpSpPr>
          <a:xfrm rot="-10800000">
            <a:off x="4518024" y="5972174"/>
            <a:ext cx="360025" cy="358774"/>
            <a:chOff x="0" y="0"/>
            <a:chExt cx="480033" cy="478365"/>
          </a:xfrm>
        </p:grpSpPr>
        <p:sp>
          <p:nvSpPr>
            <p:cNvPr id="102" name="Freeform 102"/>
            <p:cNvSpPr/>
            <p:nvPr/>
          </p:nvSpPr>
          <p:spPr>
            <a:xfrm>
              <a:off x="0" y="0"/>
              <a:ext cx="480060" cy="478409"/>
            </a:xfrm>
            <a:custGeom>
              <a:avLst/>
              <a:gdLst/>
              <a:ahLst/>
              <a:cxnLst/>
              <a:rect l="l" t="t" r="r" b="b"/>
              <a:pathLst>
                <a:path w="480060" h="478409">
                  <a:moveTo>
                    <a:pt x="0" y="478409"/>
                  </a:moveTo>
                  <a:lnTo>
                    <a:pt x="0" y="0"/>
                  </a:lnTo>
                  <a:lnTo>
                    <a:pt x="480060" y="478409"/>
                  </a:lnTo>
                  <a:close/>
                </a:path>
              </a:pathLst>
            </a:custGeom>
            <a:solidFill>
              <a:srgbClr val="D09E00"/>
            </a:solidFill>
          </p:spPr>
        </p:sp>
      </p:grpSp>
      <p:grpSp>
        <p:nvGrpSpPr>
          <p:cNvPr id="103" name="Group 103"/>
          <p:cNvGrpSpPr/>
          <p:nvPr/>
        </p:nvGrpSpPr>
        <p:grpSpPr>
          <a:xfrm>
            <a:off x="4878049" y="5972174"/>
            <a:ext cx="13409949" cy="358772"/>
            <a:chOff x="0" y="0"/>
            <a:chExt cx="17879932" cy="478363"/>
          </a:xfrm>
        </p:grpSpPr>
        <p:sp>
          <p:nvSpPr>
            <p:cNvPr id="104" name="Freeform 104"/>
            <p:cNvSpPr/>
            <p:nvPr/>
          </p:nvSpPr>
          <p:spPr>
            <a:xfrm>
              <a:off x="0" y="0"/>
              <a:ext cx="17879949" cy="478409"/>
            </a:xfrm>
            <a:custGeom>
              <a:avLst/>
              <a:gdLst/>
              <a:ahLst/>
              <a:cxnLst/>
              <a:rect l="l" t="t" r="r" b="b"/>
              <a:pathLst>
                <a:path w="17879949" h="478409">
                  <a:moveTo>
                    <a:pt x="17879949" y="0"/>
                  </a:moveTo>
                  <a:lnTo>
                    <a:pt x="0" y="0"/>
                  </a:lnTo>
                  <a:lnTo>
                    <a:pt x="0" y="478409"/>
                  </a:lnTo>
                  <a:lnTo>
                    <a:pt x="17879949" y="478409"/>
                  </a:lnTo>
                  <a:close/>
                </a:path>
              </a:pathLst>
            </a:custGeom>
            <a:solidFill>
              <a:srgbClr val="FFC000"/>
            </a:solidFill>
          </p:spPr>
        </p:sp>
      </p:grpSp>
      <p:grpSp>
        <p:nvGrpSpPr>
          <p:cNvPr id="105" name="Group 105"/>
          <p:cNvGrpSpPr/>
          <p:nvPr/>
        </p:nvGrpSpPr>
        <p:grpSpPr>
          <a:xfrm>
            <a:off x="17500461" y="6330950"/>
            <a:ext cx="787539" cy="712223"/>
            <a:chOff x="0" y="0"/>
            <a:chExt cx="1050052" cy="949631"/>
          </a:xfrm>
        </p:grpSpPr>
        <p:sp>
          <p:nvSpPr>
            <p:cNvPr id="106" name="Freeform 106"/>
            <p:cNvSpPr/>
            <p:nvPr/>
          </p:nvSpPr>
          <p:spPr>
            <a:xfrm>
              <a:off x="0" y="0"/>
              <a:ext cx="1050036" cy="949579"/>
            </a:xfrm>
            <a:custGeom>
              <a:avLst/>
              <a:gdLst/>
              <a:ahLst/>
              <a:cxnLst/>
              <a:rect l="l" t="t" r="r" b="b"/>
              <a:pathLst>
                <a:path w="1050036" h="949579">
                  <a:moveTo>
                    <a:pt x="0" y="0"/>
                  </a:moveTo>
                  <a:lnTo>
                    <a:pt x="1050036" y="0"/>
                  </a:lnTo>
                  <a:lnTo>
                    <a:pt x="1050036" y="949579"/>
                  </a:lnTo>
                  <a:lnTo>
                    <a:pt x="0" y="949579"/>
                  </a:lnTo>
                  <a:close/>
                </a:path>
              </a:pathLst>
            </a:custGeom>
            <a:solidFill>
              <a:srgbClr val="203864"/>
            </a:solidFill>
          </p:spPr>
        </p:sp>
      </p:grpSp>
      <p:grpSp>
        <p:nvGrpSpPr>
          <p:cNvPr id="107" name="Group 107"/>
          <p:cNvGrpSpPr/>
          <p:nvPr/>
        </p:nvGrpSpPr>
        <p:grpSpPr>
          <a:xfrm>
            <a:off x="16779876" y="6330952"/>
            <a:ext cx="720585" cy="720722"/>
            <a:chOff x="0" y="0"/>
            <a:chExt cx="960780" cy="960963"/>
          </a:xfrm>
        </p:grpSpPr>
        <p:sp>
          <p:nvSpPr>
            <p:cNvPr id="108" name="Freeform 108"/>
            <p:cNvSpPr/>
            <p:nvPr/>
          </p:nvSpPr>
          <p:spPr>
            <a:xfrm>
              <a:off x="0" y="0"/>
              <a:ext cx="960755" cy="961009"/>
            </a:xfrm>
            <a:custGeom>
              <a:avLst/>
              <a:gdLst/>
              <a:ahLst/>
              <a:cxnLst/>
              <a:rect l="l" t="t" r="r" b="b"/>
              <a:pathLst>
                <a:path w="960755" h="961009">
                  <a:moveTo>
                    <a:pt x="960755" y="0"/>
                  </a:moveTo>
                  <a:lnTo>
                    <a:pt x="960755" y="961009"/>
                  </a:lnTo>
                  <a:lnTo>
                    <a:pt x="0" y="0"/>
                  </a:lnTo>
                  <a:close/>
                </a:path>
              </a:pathLst>
            </a:custGeom>
            <a:solidFill>
              <a:srgbClr val="111E35"/>
            </a:solidFill>
          </p:spPr>
        </p:sp>
      </p:grpSp>
      <p:pic>
        <p:nvPicPr>
          <p:cNvPr id="109" name="Picture 109"/>
          <p:cNvPicPr>
            <a:picLocks noChangeAspect="1"/>
          </p:cNvPicPr>
          <p:nvPr/>
        </p:nvPicPr>
        <p:blipFill>
          <a:blip r:embed="rId2"/>
          <a:srcRect l="37173" t="50547" r="43320" b="33988"/>
          <a:stretch>
            <a:fillRect/>
          </a:stretch>
        </p:blipFill>
        <p:spPr>
          <a:xfrm>
            <a:off x="11311743" y="7051674"/>
            <a:ext cx="6123497" cy="2730749"/>
          </a:xfrm>
          <a:prstGeom prst="rect">
            <a:avLst/>
          </a:prstGeom>
        </p:spPr>
      </p:pic>
      <p:pic>
        <p:nvPicPr>
          <p:cNvPr id="110" name="Picture 110"/>
          <p:cNvPicPr>
            <a:picLocks noChangeAspect="1"/>
          </p:cNvPicPr>
          <p:nvPr/>
        </p:nvPicPr>
        <p:blipFill>
          <a:blip r:embed="rId3"/>
          <a:srcRect/>
          <a:stretch>
            <a:fillRect/>
          </a:stretch>
        </p:blipFill>
        <p:spPr>
          <a:xfrm>
            <a:off x="11170740" y="76590"/>
            <a:ext cx="7104081" cy="5166604"/>
          </a:xfrm>
          <a:prstGeom prst="rect">
            <a:avLst/>
          </a:prstGeom>
        </p:spPr>
      </p:pic>
      <p:sp>
        <p:nvSpPr>
          <p:cNvPr id="111" name="TextBox 111"/>
          <p:cNvSpPr txBox="1"/>
          <p:nvPr/>
        </p:nvSpPr>
        <p:spPr>
          <a:xfrm>
            <a:off x="5238114" y="775969"/>
            <a:ext cx="5745852" cy="4097655"/>
          </a:xfrm>
          <a:prstGeom prst="rect">
            <a:avLst/>
          </a:prstGeom>
        </p:spPr>
        <p:txBody>
          <a:bodyPr lIns="0" tIns="0" rIns="0" bIns="0" rtlCol="0" anchor="t">
            <a:spAutoFit/>
          </a:bodyPr>
          <a:lstStyle/>
          <a:p>
            <a:pPr algn="just">
              <a:lnSpc>
                <a:spcPts val="4679"/>
              </a:lnSpc>
            </a:pPr>
            <a:r>
              <a:rPr lang="en-US" sz="2599">
                <a:solidFill>
                  <a:srgbClr val="000000"/>
                </a:solidFill>
                <a:latin typeface="Arimo"/>
              </a:rPr>
              <a:t>alat pengukur kuat arus adalah Ampermeter. Kuat arus didefinisikan sebagai banyaknya muatan yang mengalir lewat suatu penghantar persatuan waktu. Satuan kuat arus dalam sistem SI adalah amper dengan simbol A.</a:t>
            </a:r>
          </a:p>
        </p:txBody>
      </p:sp>
      <p:sp>
        <p:nvSpPr>
          <p:cNvPr id="112" name="TextBox 112"/>
          <p:cNvSpPr txBox="1"/>
          <p:nvPr/>
        </p:nvSpPr>
        <p:spPr>
          <a:xfrm>
            <a:off x="401027" y="6085921"/>
            <a:ext cx="7392717" cy="542925"/>
          </a:xfrm>
          <a:prstGeom prst="rect">
            <a:avLst/>
          </a:prstGeom>
        </p:spPr>
        <p:txBody>
          <a:bodyPr lIns="0" tIns="0" rIns="0" bIns="0" rtlCol="0" anchor="t">
            <a:spAutoFit/>
          </a:bodyPr>
          <a:lstStyle/>
          <a:p>
            <a:pPr algn="l">
              <a:lnSpc>
                <a:spcPts val="4199"/>
              </a:lnSpc>
            </a:pPr>
            <a:r>
              <a:rPr lang="en-US" sz="3499">
                <a:solidFill>
                  <a:srgbClr val="203864"/>
                </a:solidFill>
                <a:latin typeface="Arimo Bold"/>
              </a:rPr>
              <a:t>Rasional</a:t>
            </a:r>
          </a:p>
        </p:txBody>
      </p:sp>
      <p:sp>
        <p:nvSpPr>
          <p:cNvPr id="113" name="TextBox 113"/>
          <p:cNvSpPr txBox="1"/>
          <p:nvPr/>
        </p:nvSpPr>
        <p:spPr>
          <a:xfrm>
            <a:off x="410552" y="6654923"/>
            <a:ext cx="11314967" cy="3333750"/>
          </a:xfrm>
          <a:prstGeom prst="rect">
            <a:avLst/>
          </a:prstGeom>
        </p:spPr>
        <p:txBody>
          <a:bodyPr lIns="0" tIns="0" rIns="0" bIns="0" rtlCol="0" anchor="t">
            <a:spAutoFit/>
          </a:bodyPr>
          <a:lstStyle/>
          <a:p>
            <a:pPr algn="just">
              <a:lnSpc>
                <a:spcPts val="4499"/>
              </a:lnSpc>
            </a:pPr>
            <a:r>
              <a:rPr lang="en-US" sz="2499">
                <a:solidFill>
                  <a:srgbClr val="000000"/>
                </a:solidFill>
                <a:latin typeface="Arimo"/>
              </a:rPr>
              <a:t>Pada suatu rangkaian tertutup bilamana terdapat baterai, maka pada rangkaian itu akan timbul arus listrik (I). Besarnya kuat arus ini bergantung pada besarnya beda potensial dari baterai dan besarnya hambatan yang dipasang. Dengan tegangan baterai yang besar dan hambatan yang kecil akan menghasilkan kuat arus yang besar. Begitupula sebaliknya, bila tegangan kecil dan hambatan besar akan menghasilkan kuat arus yang kecil. </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79" name="AutoShape 79"/>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0" name="AutoShape 80"/>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1" name="AutoShape 81"/>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2" name="AutoShape 82"/>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3" name="AutoShape 83"/>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4" name="AutoShape 84"/>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5" name="AutoShape 85"/>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6" name="AutoShape 86"/>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7" name="AutoShape 87"/>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8" name="AutoShape 88"/>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89" name="AutoShape 89"/>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0" name="AutoShape 90"/>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1" name="AutoShape 91"/>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2" name="AutoShape 92"/>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3" name="AutoShape 93"/>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4" name="Group 94"/>
          <p:cNvGrpSpPr/>
          <p:nvPr/>
        </p:nvGrpSpPr>
        <p:grpSpPr>
          <a:xfrm>
            <a:off x="14002848" y="1515008"/>
            <a:ext cx="4285152" cy="720024"/>
            <a:chOff x="0" y="0"/>
            <a:chExt cx="5713536" cy="960032"/>
          </a:xfrm>
        </p:grpSpPr>
        <p:sp>
          <p:nvSpPr>
            <p:cNvPr id="95" name="Freeform 95"/>
            <p:cNvSpPr/>
            <p:nvPr/>
          </p:nvSpPr>
          <p:spPr>
            <a:xfrm>
              <a:off x="0" y="0"/>
              <a:ext cx="5713476" cy="959993"/>
            </a:xfrm>
            <a:custGeom>
              <a:avLst/>
              <a:gdLst/>
              <a:ahLst/>
              <a:cxnLst/>
              <a:rect l="l" t="t" r="r" b="b"/>
              <a:pathLst>
                <a:path w="5713476" h="959993">
                  <a:moveTo>
                    <a:pt x="0" y="0"/>
                  </a:moveTo>
                  <a:lnTo>
                    <a:pt x="5713476" y="0"/>
                  </a:lnTo>
                  <a:lnTo>
                    <a:pt x="5713476" y="959993"/>
                  </a:lnTo>
                  <a:lnTo>
                    <a:pt x="0" y="959993"/>
                  </a:lnTo>
                  <a:close/>
                </a:path>
              </a:pathLst>
            </a:custGeom>
            <a:solidFill>
              <a:srgbClr val="203864"/>
            </a:solidFill>
          </p:spPr>
        </p:sp>
      </p:grpSp>
      <p:grpSp>
        <p:nvGrpSpPr>
          <p:cNvPr id="96" name="Group 96"/>
          <p:cNvGrpSpPr/>
          <p:nvPr/>
        </p:nvGrpSpPr>
        <p:grpSpPr>
          <a:xfrm>
            <a:off x="13282848" y="1515526"/>
            <a:ext cx="720000" cy="720024"/>
            <a:chOff x="0" y="0"/>
            <a:chExt cx="960000" cy="960032"/>
          </a:xfrm>
        </p:grpSpPr>
        <p:sp>
          <p:nvSpPr>
            <p:cNvPr id="97" name="Freeform 97"/>
            <p:cNvSpPr/>
            <p:nvPr/>
          </p:nvSpPr>
          <p:spPr>
            <a:xfrm>
              <a:off x="0" y="0"/>
              <a:ext cx="959993" cy="959993"/>
            </a:xfrm>
            <a:custGeom>
              <a:avLst/>
              <a:gdLst/>
              <a:ahLst/>
              <a:cxnLst/>
              <a:rect l="l" t="t" r="r" b="b"/>
              <a:pathLst>
                <a:path w="959993" h="959993">
                  <a:moveTo>
                    <a:pt x="959993" y="0"/>
                  </a:moveTo>
                  <a:lnTo>
                    <a:pt x="959993" y="959993"/>
                  </a:lnTo>
                  <a:lnTo>
                    <a:pt x="0" y="0"/>
                  </a:lnTo>
                  <a:close/>
                </a:path>
              </a:pathLst>
            </a:custGeom>
            <a:solidFill>
              <a:srgbClr val="111E35"/>
            </a:solidFill>
          </p:spPr>
        </p:sp>
      </p:grpSp>
      <p:grpSp>
        <p:nvGrpSpPr>
          <p:cNvPr id="98" name="Group 98"/>
          <p:cNvGrpSpPr/>
          <p:nvPr/>
        </p:nvGrpSpPr>
        <p:grpSpPr>
          <a:xfrm>
            <a:off x="14353316" y="2230788"/>
            <a:ext cx="3934682" cy="360010"/>
            <a:chOff x="0" y="0"/>
            <a:chExt cx="5246243" cy="480013"/>
          </a:xfrm>
        </p:grpSpPr>
        <p:sp>
          <p:nvSpPr>
            <p:cNvPr id="99" name="Freeform 99"/>
            <p:cNvSpPr/>
            <p:nvPr/>
          </p:nvSpPr>
          <p:spPr>
            <a:xfrm>
              <a:off x="0" y="0"/>
              <a:ext cx="5246243" cy="480060"/>
            </a:xfrm>
            <a:custGeom>
              <a:avLst/>
              <a:gdLst/>
              <a:ahLst/>
              <a:cxnLst/>
              <a:rect l="l" t="t" r="r" b="b"/>
              <a:pathLst>
                <a:path w="5246243" h="480060">
                  <a:moveTo>
                    <a:pt x="5246243" y="0"/>
                  </a:moveTo>
                  <a:lnTo>
                    <a:pt x="0" y="0"/>
                  </a:lnTo>
                  <a:lnTo>
                    <a:pt x="0" y="480060"/>
                  </a:lnTo>
                  <a:lnTo>
                    <a:pt x="5246243" y="480060"/>
                  </a:lnTo>
                  <a:close/>
                </a:path>
              </a:pathLst>
            </a:custGeom>
            <a:solidFill>
              <a:srgbClr val="FFC000"/>
            </a:solidFill>
          </p:spPr>
        </p:sp>
      </p:grpSp>
      <p:grpSp>
        <p:nvGrpSpPr>
          <p:cNvPr id="100" name="Group 100"/>
          <p:cNvGrpSpPr/>
          <p:nvPr/>
        </p:nvGrpSpPr>
        <p:grpSpPr>
          <a:xfrm>
            <a:off x="13993320" y="2230786"/>
            <a:ext cx="360000" cy="360012"/>
            <a:chOff x="0" y="0"/>
            <a:chExt cx="480000" cy="480016"/>
          </a:xfrm>
        </p:grpSpPr>
        <p:sp>
          <p:nvSpPr>
            <p:cNvPr id="101" name="Freeform 101"/>
            <p:cNvSpPr/>
            <p:nvPr/>
          </p:nvSpPr>
          <p:spPr>
            <a:xfrm>
              <a:off x="0" y="0"/>
              <a:ext cx="480060" cy="480060"/>
            </a:xfrm>
            <a:custGeom>
              <a:avLst/>
              <a:gdLst/>
              <a:ahLst/>
              <a:cxnLst/>
              <a:rect l="l" t="t" r="r" b="b"/>
              <a:pathLst>
                <a:path w="480060" h="480060">
                  <a:moveTo>
                    <a:pt x="480060" y="0"/>
                  </a:moveTo>
                  <a:lnTo>
                    <a:pt x="480060" y="480060"/>
                  </a:lnTo>
                  <a:lnTo>
                    <a:pt x="0" y="0"/>
                  </a:lnTo>
                  <a:close/>
                </a:path>
              </a:pathLst>
            </a:custGeom>
            <a:solidFill>
              <a:srgbClr val="D09E00"/>
            </a:solidFill>
          </p:spPr>
        </p:sp>
      </p:grpSp>
      <p:grpSp>
        <p:nvGrpSpPr>
          <p:cNvPr id="102" name="Group 102"/>
          <p:cNvGrpSpPr/>
          <p:nvPr/>
        </p:nvGrpSpPr>
        <p:grpSpPr>
          <a:xfrm>
            <a:off x="0" y="439218"/>
            <a:ext cx="13287614" cy="720024"/>
            <a:chOff x="0" y="0"/>
            <a:chExt cx="17716819" cy="960032"/>
          </a:xfrm>
        </p:grpSpPr>
        <p:sp>
          <p:nvSpPr>
            <p:cNvPr id="103" name="Freeform 103"/>
            <p:cNvSpPr/>
            <p:nvPr/>
          </p:nvSpPr>
          <p:spPr>
            <a:xfrm>
              <a:off x="0" y="0"/>
              <a:ext cx="17716881" cy="959993"/>
            </a:xfrm>
            <a:custGeom>
              <a:avLst/>
              <a:gdLst/>
              <a:ahLst/>
              <a:cxnLst/>
              <a:rect l="l" t="t" r="r" b="b"/>
              <a:pathLst>
                <a:path w="17716881" h="959993">
                  <a:moveTo>
                    <a:pt x="0" y="0"/>
                  </a:moveTo>
                  <a:lnTo>
                    <a:pt x="17716881" y="0"/>
                  </a:lnTo>
                  <a:lnTo>
                    <a:pt x="17716881" y="959993"/>
                  </a:lnTo>
                  <a:lnTo>
                    <a:pt x="0" y="959993"/>
                  </a:lnTo>
                  <a:close/>
                </a:path>
              </a:pathLst>
            </a:custGeom>
            <a:solidFill>
              <a:srgbClr val="203864"/>
            </a:solidFill>
          </p:spPr>
        </p:sp>
      </p:grpSp>
      <p:grpSp>
        <p:nvGrpSpPr>
          <p:cNvPr id="104" name="Group 104"/>
          <p:cNvGrpSpPr/>
          <p:nvPr/>
        </p:nvGrpSpPr>
        <p:grpSpPr>
          <a:xfrm>
            <a:off x="0" y="1154998"/>
            <a:ext cx="14007612" cy="360010"/>
            <a:chOff x="0" y="0"/>
            <a:chExt cx="18676816" cy="480013"/>
          </a:xfrm>
        </p:grpSpPr>
        <p:sp>
          <p:nvSpPr>
            <p:cNvPr id="105" name="Freeform 105"/>
            <p:cNvSpPr/>
            <p:nvPr/>
          </p:nvSpPr>
          <p:spPr>
            <a:xfrm>
              <a:off x="0" y="0"/>
              <a:ext cx="18676874" cy="480060"/>
            </a:xfrm>
            <a:custGeom>
              <a:avLst/>
              <a:gdLst/>
              <a:ahLst/>
              <a:cxnLst/>
              <a:rect l="l" t="t" r="r" b="b"/>
              <a:pathLst>
                <a:path w="18676874" h="480060">
                  <a:moveTo>
                    <a:pt x="18676874" y="0"/>
                  </a:moveTo>
                  <a:lnTo>
                    <a:pt x="0" y="0"/>
                  </a:lnTo>
                  <a:lnTo>
                    <a:pt x="0" y="480060"/>
                  </a:lnTo>
                  <a:lnTo>
                    <a:pt x="18676874" y="480060"/>
                  </a:lnTo>
                  <a:close/>
                </a:path>
              </a:pathLst>
            </a:custGeom>
            <a:solidFill>
              <a:srgbClr val="FFC000"/>
            </a:solidFill>
          </p:spPr>
        </p:sp>
      </p:grpSp>
      <p:grpSp>
        <p:nvGrpSpPr>
          <p:cNvPr id="106" name="Group 106"/>
          <p:cNvGrpSpPr/>
          <p:nvPr/>
        </p:nvGrpSpPr>
        <p:grpSpPr>
          <a:xfrm rot="-10800000">
            <a:off x="13287616" y="434974"/>
            <a:ext cx="720000" cy="720024"/>
            <a:chOff x="0" y="0"/>
            <a:chExt cx="960000" cy="960032"/>
          </a:xfrm>
        </p:grpSpPr>
        <p:sp>
          <p:nvSpPr>
            <p:cNvPr id="107" name="Freeform 107"/>
            <p:cNvSpPr/>
            <p:nvPr/>
          </p:nvSpPr>
          <p:spPr>
            <a:xfrm>
              <a:off x="0" y="0"/>
              <a:ext cx="959993" cy="959993"/>
            </a:xfrm>
            <a:custGeom>
              <a:avLst/>
              <a:gdLst/>
              <a:ahLst/>
              <a:cxnLst/>
              <a:rect l="l" t="t" r="r" b="b"/>
              <a:pathLst>
                <a:path w="959993" h="959993">
                  <a:moveTo>
                    <a:pt x="959993" y="0"/>
                  </a:moveTo>
                  <a:lnTo>
                    <a:pt x="959993" y="959993"/>
                  </a:lnTo>
                  <a:lnTo>
                    <a:pt x="0" y="0"/>
                  </a:lnTo>
                  <a:close/>
                </a:path>
              </a:pathLst>
            </a:custGeom>
            <a:solidFill>
              <a:srgbClr val="111E35"/>
            </a:solidFill>
          </p:spPr>
        </p:sp>
      </p:grpSp>
      <p:grpSp>
        <p:nvGrpSpPr>
          <p:cNvPr id="108" name="Group 108"/>
          <p:cNvGrpSpPr/>
          <p:nvPr/>
        </p:nvGrpSpPr>
        <p:grpSpPr>
          <a:xfrm rot="-10800000">
            <a:off x="14007612" y="1154998"/>
            <a:ext cx="360000" cy="360012"/>
            <a:chOff x="0" y="0"/>
            <a:chExt cx="480000" cy="480016"/>
          </a:xfrm>
        </p:grpSpPr>
        <p:sp>
          <p:nvSpPr>
            <p:cNvPr id="109" name="Freeform 109"/>
            <p:cNvSpPr/>
            <p:nvPr/>
          </p:nvSpPr>
          <p:spPr>
            <a:xfrm>
              <a:off x="0" y="0"/>
              <a:ext cx="480060" cy="480060"/>
            </a:xfrm>
            <a:custGeom>
              <a:avLst/>
              <a:gdLst/>
              <a:ahLst/>
              <a:cxnLst/>
              <a:rect l="l" t="t" r="r" b="b"/>
              <a:pathLst>
                <a:path w="480060" h="480060">
                  <a:moveTo>
                    <a:pt x="480060" y="0"/>
                  </a:moveTo>
                  <a:lnTo>
                    <a:pt x="480060" y="480060"/>
                  </a:lnTo>
                  <a:lnTo>
                    <a:pt x="0" y="0"/>
                  </a:lnTo>
                  <a:close/>
                </a:path>
              </a:pathLst>
            </a:custGeom>
            <a:solidFill>
              <a:srgbClr val="D09E00"/>
            </a:solidFill>
          </p:spPr>
        </p:sp>
      </p:grpSp>
      <p:sp>
        <p:nvSpPr>
          <p:cNvPr id="110" name="TextBox 110"/>
          <p:cNvSpPr txBox="1"/>
          <p:nvPr/>
        </p:nvSpPr>
        <p:spPr>
          <a:xfrm>
            <a:off x="68293" y="602548"/>
            <a:ext cx="11474922" cy="447675"/>
          </a:xfrm>
          <a:prstGeom prst="rect">
            <a:avLst/>
          </a:prstGeom>
        </p:spPr>
        <p:txBody>
          <a:bodyPr lIns="0" tIns="0" rIns="0" bIns="0" rtlCol="0" anchor="t">
            <a:spAutoFit/>
          </a:bodyPr>
          <a:lstStyle/>
          <a:p>
            <a:pPr algn="l">
              <a:lnSpc>
                <a:spcPts val="3480"/>
              </a:lnSpc>
            </a:pPr>
            <a:r>
              <a:rPr lang="en-US" sz="2900">
                <a:solidFill>
                  <a:srgbClr val="FFFFFF"/>
                </a:solidFill>
                <a:latin typeface="Arimo Bold"/>
              </a:rPr>
              <a:t>Percobaan Pengukuran Kuat Arus dengan Ampermeter</a:t>
            </a:r>
          </a:p>
        </p:txBody>
      </p:sp>
      <p:sp>
        <p:nvSpPr>
          <p:cNvPr id="111" name="TextBox 111"/>
          <p:cNvSpPr txBox="1"/>
          <p:nvPr/>
        </p:nvSpPr>
        <p:spPr>
          <a:xfrm>
            <a:off x="181959" y="4921154"/>
            <a:ext cx="15197378" cy="3460115"/>
          </a:xfrm>
          <a:prstGeom prst="rect">
            <a:avLst/>
          </a:prstGeom>
        </p:spPr>
        <p:txBody>
          <a:bodyPr lIns="0" tIns="0" rIns="0" bIns="0" rtlCol="0" anchor="t">
            <a:spAutoFit/>
          </a:bodyPr>
          <a:lstStyle/>
          <a:p>
            <a:pPr marL="755651" lvl="1" indent="-377825">
              <a:lnSpc>
                <a:spcPts val="5530"/>
              </a:lnSpc>
              <a:buFont typeface="Arial"/>
              <a:buChar char="•"/>
            </a:pPr>
            <a:r>
              <a:rPr lang="en-US" sz="3500">
                <a:solidFill>
                  <a:srgbClr val="000000"/>
                </a:solidFill>
                <a:latin typeface="Arimo"/>
              </a:rPr>
              <a:t>Menyiapkan baterai, resistor, hambatan, kabel peghubung, saklar pemutus dan ampermeter</a:t>
            </a:r>
          </a:p>
          <a:p>
            <a:pPr marL="755651" lvl="1" indent="-377825">
              <a:lnSpc>
                <a:spcPts val="5530"/>
              </a:lnSpc>
              <a:buFont typeface="Arial"/>
              <a:buChar char="•"/>
            </a:pPr>
            <a:r>
              <a:rPr lang="en-US" sz="3500">
                <a:solidFill>
                  <a:srgbClr val="000000"/>
                </a:solidFill>
                <a:latin typeface="Arimo"/>
              </a:rPr>
              <a:t>Merangkai alat dan bahan tersebut dalam keadaan saklar terbuka</a:t>
            </a:r>
          </a:p>
          <a:p>
            <a:pPr marL="755651" lvl="1" indent="-377825">
              <a:lnSpc>
                <a:spcPts val="5530"/>
              </a:lnSpc>
              <a:buFont typeface="Arial"/>
              <a:buChar char="•"/>
            </a:pPr>
            <a:r>
              <a:rPr lang="en-US" sz="3500">
                <a:solidFill>
                  <a:srgbClr val="000000"/>
                </a:solidFill>
                <a:latin typeface="Arimo"/>
              </a:rPr>
              <a:t>Saat kondisi resistor berharga terbesar on kan saklar serta </a:t>
            </a:r>
          </a:p>
          <a:p>
            <a:pPr marL="755651" lvl="1" indent="-377825">
              <a:lnSpc>
                <a:spcPts val="5530"/>
              </a:lnSpc>
              <a:buFont typeface="Arial"/>
              <a:buChar char="•"/>
            </a:pPr>
            <a:r>
              <a:rPr lang="en-US" sz="3500">
                <a:solidFill>
                  <a:srgbClr val="000000"/>
                </a:solidFill>
                <a:latin typeface="Arimo"/>
              </a:rPr>
              <a:t>Mengamati arus listrik yang mengalir melalui ampermeter yang dipasang </a:t>
            </a:r>
          </a:p>
        </p:txBody>
      </p:sp>
      <p:sp>
        <p:nvSpPr>
          <p:cNvPr id="112" name="TextBox 112"/>
          <p:cNvSpPr txBox="1"/>
          <p:nvPr/>
        </p:nvSpPr>
        <p:spPr>
          <a:xfrm>
            <a:off x="351710" y="1944579"/>
            <a:ext cx="11673838" cy="1830070"/>
          </a:xfrm>
          <a:prstGeom prst="rect">
            <a:avLst/>
          </a:prstGeom>
        </p:spPr>
        <p:txBody>
          <a:bodyPr lIns="0" tIns="0" rIns="0" bIns="0" rtlCol="0" anchor="t">
            <a:spAutoFit/>
          </a:bodyPr>
          <a:lstStyle/>
          <a:p>
            <a:pPr algn="ctr">
              <a:lnSpc>
                <a:spcPts val="7279"/>
              </a:lnSpc>
            </a:pPr>
            <a:r>
              <a:rPr lang="en-US" sz="5199">
                <a:solidFill>
                  <a:srgbClr val="000000"/>
                </a:solidFill>
                <a:latin typeface="Arimo Bold"/>
              </a:rPr>
              <a:t>Langkah-langkah Percobaan Pengukuran</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0" y="8754008"/>
            <a:ext cx="4285152" cy="720024"/>
            <a:chOff x="0" y="0"/>
            <a:chExt cx="5713536" cy="960032"/>
          </a:xfrm>
        </p:grpSpPr>
        <p:sp>
          <p:nvSpPr>
            <p:cNvPr id="96" name="Freeform 96"/>
            <p:cNvSpPr/>
            <p:nvPr/>
          </p:nvSpPr>
          <p:spPr>
            <a:xfrm>
              <a:off x="0" y="0"/>
              <a:ext cx="5713476" cy="959993"/>
            </a:xfrm>
            <a:custGeom>
              <a:avLst/>
              <a:gdLst/>
              <a:ahLst/>
              <a:cxnLst/>
              <a:rect l="l" t="t" r="r" b="b"/>
              <a:pathLst>
                <a:path w="5713476" h="959993">
                  <a:moveTo>
                    <a:pt x="5713476" y="0"/>
                  </a:moveTo>
                  <a:lnTo>
                    <a:pt x="0" y="0"/>
                  </a:lnTo>
                  <a:lnTo>
                    <a:pt x="0" y="959993"/>
                  </a:lnTo>
                  <a:lnTo>
                    <a:pt x="5713476" y="959993"/>
                  </a:lnTo>
                  <a:close/>
                </a:path>
              </a:pathLst>
            </a:custGeom>
            <a:solidFill>
              <a:srgbClr val="203864"/>
            </a:solidFill>
          </p:spPr>
        </p:sp>
      </p:grpSp>
      <p:grpSp>
        <p:nvGrpSpPr>
          <p:cNvPr id="97" name="Group 97"/>
          <p:cNvGrpSpPr/>
          <p:nvPr/>
        </p:nvGrpSpPr>
        <p:grpSpPr>
          <a:xfrm>
            <a:off x="4285152" y="8754526"/>
            <a:ext cx="720000" cy="720024"/>
            <a:chOff x="0" y="0"/>
            <a:chExt cx="960000" cy="960032"/>
          </a:xfrm>
        </p:grpSpPr>
        <p:sp>
          <p:nvSpPr>
            <p:cNvPr id="98" name="Freeform 9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99" name="Group 99"/>
          <p:cNvGrpSpPr/>
          <p:nvPr/>
        </p:nvGrpSpPr>
        <p:grpSpPr>
          <a:xfrm>
            <a:off x="2" y="9469788"/>
            <a:ext cx="3934682" cy="360010"/>
            <a:chOff x="0" y="0"/>
            <a:chExt cx="5246243" cy="480013"/>
          </a:xfrm>
        </p:grpSpPr>
        <p:sp>
          <p:nvSpPr>
            <p:cNvPr id="100" name="Freeform 100"/>
            <p:cNvSpPr/>
            <p:nvPr/>
          </p:nvSpPr>
          <p:spPr>
            <a:xfrm>
              <a:off x="0" y="0"/>
              <a:ext cx="5246243" cy="480060"/>
            </a:xfrm>
            <a:custGeom>
              <a:avLst/>
              <a:gdLst/>
              <a:ahLst/>
              <a:cxnLst/>
              <a:rect l="l" t="t" r="r" b="b"/>
              <a:pathLst>
                <a:path w="5246243" h="480060">
                  <a:moveTo>
                    <a:pt x="0" y="0"/>
                  </a:moveTo>
                  <a:lnTo>
                    <a:pt x="5246243" y="0"/>
                  </a:lnTo>
                  <a:lnTo>
                    <a:pt x="5246243" y="480060"/>
                  </a:lnTo>
                  <a:lnTo>
                    <a:pt x="0" y="480060"/>
                  </a:lnTo>
                  <a:close/>
                </a:path>
              </a:pathLst>
            </a:custGeom>
            <a:solidFill>
              <a:srgbClr val="FFC000"/>
            </a:solidFill>
          </p:spPr>
        </p:sp>
      </p:grpSp>
      <p:grpSp>
        <p:nvGrpSpPr>
          <p:cNvPr id="101" name="Group 101"/>
          <p:cNvGrpSpPr/>
          <p:nvPr/>
        </p:nvGrpSpPr>
        <p:grpSpPr>
          <a:xfrm>
            <a:off x="3934680" y="9469786"/>
            <a:ext cx="360000" cy="360012"/>
            <a:chOff x="0" y="0"/>
            <a:chExt cx="480000" cy="480016"/>
          </a:xfrm>
        </p:grpSpPr>
        <p:sp>
          <p:nvSpPr>
            <p:cNvPr id="102" name="Freeform 102"/>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grpSp>
        <p:nvGrpSpPr>
          <p:cNvPr id="103" name="Group 103"/>
          <p:cNvGrpSpPr/>
          <p:nvPr/>
        </p:nvGrpSpPr>
        <p:grpSpPr>
          <a:xfrm>
            <a:off x="5000386" y="7678218"/>
            <a:ext cx="13287614" cy="720024"/>
            <a:chOff x="0" y="0"/>
            <a:chExt cx="17716819" cy="960032"/>
          </a:xfrm>
        </p:grpSpPr>
        <p:sp>
          <p:nvSpPr>
            <p:cNvPr id="104" name="Freeform 104"/>
            <p:cNvSpPr/>
            <p:nvPr/>
          </p:nvSpPr>
          <p:spPr>
            <a:xfrm>
              <a:off x="0" y="0"/>
              <a:ext cx="17716881" cy="959993"/>
            </a:xfrm>
            <a:custGeom>
              <a:avLst/>
              <a:gdLst/>
              <a:ahLst/>
              <a:cxnLst/>
              <a:rect l="l" t="t" r="r" b="b"/>
              <a:pathLst>
                <a:path w="17716881" h="959993">
                  <a:moveTo>
                    <a:pt x="17716881" y="0"/>
                  </a:moveTo>
                  <a:lnTo>
                    <a:pt x="0" y="0"/>
                  </a:lnTo>
                  <a:lnTo>
                    <a:pt x="0" y="959993"/>
                  </a:lnTo>
                  <a:lnTo>
                    <a:pt x="17716881" y="959993"/>
                  </a:lnTo>
                  <a:close/>
                </a:path>
              </a:pathLst>
            </a:custGeom>
            <a:solidFill>
              <a:srgbClr val="203864"/>
            </a:solidFill>
          </p:spPr>
        </p:sp>
      </p:grpSp>
      <p:grpSp>
        <p:nvGrpSpPr>
          <p:cNvPr id="105" name="Group 105"/>
          <p:cNvGrpSpPr/>
          <p:nvPr/>
        </p:nvGrpSpPr>
        <p:grpSpPr>
          <a:xfrm>
            <a:off x="4280388" y="8393998"/>
            <a:ext cx="14007612" cy="360010"/>
            <a:chOff x="0" y="0"/>
            <a:chExt cx="18676816" cy="480013"/>
          </a:xfrm>
        </p:grpSpPr>
        <p:sp>
          <p:nvSpPr>
            <p:cNvPr id="106" name="Freeform 106"/>
            <p:cNvSpPr/>
            <p:nvPr/>
          </p:nvSpPr>
          <p:spPr>
            <a:xfrm>
              <a:off x="0" y="0"/>
              <a:ext cx="18676874" cy="480060"/>
            </a:xfrm>
            <a:custGeom>
              <a:avLst/>
              <a:gdLst/>
              <a:ahLst/>
              <a:cxnLst/>
              <a:rect l="l" t="t" r="r" b="b"/>
              <a:pathLst>
                <a:path w="18676874" h="480060">
                  <a:moveTo>
                    <a:pt x="0" y="0"/>
                  </a:moveTo>
                  <a:lnTo>
                    <a:pt x="18676874" y="0"/>
                  </a:lnTo>
                  <a:lnTo>
                    <a:pt x="18676874" y="480060"/>
                  </a:lnTo>
                  <a:lnTo>
                    <a:pt x="0" y="480060"/>
                  </a:lnTo>
                  <a:close/>
                </a:path>
              </a:pathLst>
            </a:custGeom>
            <a:solidFill>
              <a:srgbClr val="FFC000"/>
            </a:solidFill>
          </p:spPr>
        </p:sp>
      </p:grpSp>
      <p:grpSp>
        <p:nvGrpSpPr>
          <p:cNvPr id="107" name="Group 107"/>
          <p:cNvGrpSpPr/>
          <p:nvPr/>
        </p:nvGrpSpPr>
        <p:grpSpPr>
          <a:xfrm rot="-10800000">
            <a:off x="4280384" y="7673974"/>
            <a:ext cx="720000" cy="720024"/>
            <a:chOff x="0" y="0"/>
            <a:chExt cx="960000" cy="960032"/>
          </a:xfrm>
        </p:grpSpPr>
        <p:sp>
          <p:nvSpPr>
            <p:cNvPr id="108" name="Freeform 10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109" name="Group 109"/>
          <p:cNvGrpSpPr/>
          <p:nvPr/>
        </p:nvGrpSpPr>
        <p:grpSpPr>
          <a:xfrm rot="-10800000">
            <a:off x="3920388" y="8393998"/>
            <a:ext cx="360000" cy="360012"/>
            <a:chOff x="0" y="0"/>
            <a:chExt cx="480000" cy="480016"/>
          </a:xfrm>
        </p:grpSpPr>
        <p:sp>
          <p:nvSpPr>
            <p:cNvPr id="110" name="Freeform 110"/>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pic>
        <p:nvPicPr>
          <p:cNvPr id="111" name="Picture 111"/>
          <p:cNvPicPr>
            <a:picLocks noChangeAspect="1"/>
          </p:cNvPicPr>
          <p:nvPr/>
        </p:nvPicPr>
        <p:blipFill>
          <a:blip r:embed="rId2"/>
          <a:srcRect r="234"/>
          <a:stretch>
            <a:fillRect/>
          </a:stretch>
        </p:blipFill>
        <p:spPr>
          <a:xfrm>
            <a:off x="3781424" y="765174"/>
            <a:ext cx="863600" cy="1524000"/>
          </a:xfrm>
          <a:prstGeom prst="rect">
            <a:avLst/>
          </a:prstGeom>
        </p:spPr>
      </p:pic>
      <p:pic>
        <p:nvPicPr>
          <p:cNvPr id="112" name="Picture 112"/>
          <p:cNvPicPr>
            <a:picLocks noChangeAspect="1"/>
          </p:cNvPicPr>
          <p:nvPr/>
        </p:nvPicPr>
        <p:blipFill>
          <a:blip r:embed="rId3"/>
          <a:srcRect r="92"/>
          <a:stretch>
            <a:fillRect/>
          </a:stretch>
        </p:blipFill>
        <p:spPr>
          <a:xfrm>
            <a:off x="1009650" y="5591174"/>
            <a:ext cx="1120774" cy="1987550"/>
          </a:xfrm>
          <a:prstGeom prst="rect">
            <a:avLst/>
          </a:prstGeom>
        </p:spPr>
      </p:pic>
      <p:pic>
        <p:nvPicPr>
          <p:cNvPr id="113" name="Picture 113"/>
          <p:cNvPicPr>
            <a:picLocks noChangeAspect="1"/>
          </p:cNvPicPr>
          <p:nvPr/>
        </p:nvPicPr>
        <p:blipFill>
          <a:blip r:embed="rId4"/>
          <a:srcRect r="181"/>
          <a:stretch>
            <a:fillRect/>
          </a:stretch>
        </p:blipFill>
        <p:spPr>
          <a:xfrm>
            <a:off x="6848474" y="4464050"/>
            <a:ext cx="1743074" cy="476250"/>
          </a:xfrm>
          <a:prstGeom prst="rect">
            <a:avLst/>
          </a:prstGeom>
        </p:spPr>
      </p:pic>
      <p:pic>
        <p:nvPicPr>
          <p:cNvPr id="114" name="Picture 114"/>
          <p:cNvPicPr>
            <a:picLocks noChangeAspect="1"/>
          </p:cNvPicPr>
          <p:nvPr/>
        </p:nvPicPr>
        <p:blipFill>
          <a:blip r:embed="rId5"/>
          <a:srcRect/>
          <a:stretch>
            <a:fillRect/>
          </a:stretch>
        </p:blipFill>
        <p:spPr>
          <a:xfrm>
            <a:off x="-26933" y="2039475"/>
            <a:ext cx="9126993" cy="4220008"/>
          </a:xfrm>
          <a:prstGeom prst="rect">
            <a:avLst/>
          </a:prstGeom>
        </p:spPr>
      </p:pic>
      <p:sp>
        <p:nvSpPr>
          <p:cNvPr id="115" name="TextBox 115"/>
          <p:cNvSpPr txBox="1"/>
          <p:nvPr/>
        </p:nvSpPr>
        <p:spPr>
          <a:xfrm>
            <a:off x="5447642" y="605519"/>
            <a:ext cx="7392717" cy="542925"/>
          </a:xfrm>
          <a:prstGeom prst="rect">
            <a:avLst/>
          </a:prstGeom>
        </p:spPr>
        <p:txBody>
          <a:bodyPr lIns="0" tIns="0" rIns="0" bIns="0" rtlCol="0" anchor="t">
            <a:spAutoFit/>
          </a:bodyPr>
          <a:lstStyle/>
          <a:p>
            <a:pPr algn="l">
              <a:lnSpc>
                <a:spcPts val="4199"/>
              </a:lnSpc>
            </a:pPr>
            <a:r>
              <a:rPr lang="en-US" sz="3499">
                <a:solidFill>
                  <a:srgbClr val="203864"/>
                </a:solidFill>
                <a:latin typeface="Arimo Bold"/>
              </a:rPr>
              <a:t>Cara Membaca Ampermeter</a:t>
            </a:r>
          </a:p>
        </p:txBody>
      </p:sp>
      <mc:AlternateContent xmlns:mc="http://schemas.openxmlformats.org/markup-compatibility/2006" xmlns:a14="http://schemas.microsoft.com/office/drawing/2010/main">
        <mc:Choice Requires="a14">
          <p:sp>
            <p:nvSpPr>
              <p:cNvPr id="116" name="TextBox 116"/>
              <p:cNvSpPr txBox="1"/>
              <p:nvPr/>
            </p:nvSpPr>
            <p:spPr>
              <a:xfrm>
                <a:off x="9360355" y="2786458"/>
                <a:ext cx="8542338" cy="538865"/>
              </a:xfrm>
              <a:prstGeom prst="rect">
                <a:avLst/>
              </a:prstGeom>
            </p:spPr>
            <p:txBody>
              <a:bodyPr lIns="0" tIns="0" rIns="0" bIns="0" rtlCol="0" anchor="t">
                <a:spAutoFit/>
              </a:bodyPr>
              <a:lstStyle/>
              <a:p>
                <a:pPr>
                  <a:lnSpc>
                    <a:spcPts val="3599"/>
                  </a:lnSpc>
                  <a:spcBef>
                    <a:spcPct val="0"/>
                  </a:spcBef>
                </a:pPr>
                <a14:m>
                  <m:oMath xmlns:m="http://schemas.openxmlformats.org/officeDocument/2006/math">
                    <m:r>
                      <m:rPr>
                        <m:sty m:val="p"/>
                      </m:rPr>
                      <a:rPr lang="en-US" sz="2999" b="0" i="0" smtClean="0">
                        <a:solidFill>
                          <a:srgbClr val="203864"/>
                        </a:solidFill>
                        <a:latin typeface="Cambria Math" panose="02040503050406030204" pitchFamily="18" charset="0"/>
                      </a:rPr>
                      <m:t>I</m:t>
                    </m:r>
                    <m:r>
                      <a:rPr lang="en-US" sz="2999" b="0" i="0" smtClean="0">
                        <a:solidFill>
                          <a:srgbClr val="203864"/>
                        </a:solidFill>
                        <a:latin typeface="Cambria Math" panose="02040503050406030204" pitchFamily="18" charset="0"/>
                      </a:rPr>
                      <m:t>=</m:t>
                    </m:r>
                    <m:f>
                      <m:fPr>
                        <m:ctrlPr>
                          <a:rPr lang="en-US" sz="2999" i="1" smtClean="0">
                            <a:solidFill>
                              <a:srgbClr val="203864"/>
                            </a:solidFill>
                            <a:latin typeface="Cambria Math"/>
                          </a:rPr>
                        </m:ctrlPr>
                      </m:fPr>
                      <m:num>
                        <m:r>
                          <m:rPr>
                            <m:nor/>
                          </m:rPr>
                          <a:rPr lang="en-US" sz="2999" dirty="0">
                            <a:solidFill>
                              <a:srgbClr val="203864"/>
                            </a:solidFill>
                            <a:latin typeface="Arimo"/>
                          </a:rPr>
                          <m:t>skala</m:t>
                        </m:r>
                        <m:r>
                          <m:rPr>
                            <m:nor/>
                          </m:rPr>
                          <a:rPr lang="en-US" sz="2999" dirty="0">
                            <a:solidFill>
                              <a:srgbClr val="203864"/>
                            </a:solidFill>
                            <a:latin typeface="Arimo"/>
                          </a:rPr>
                          <m:t> </m:t>
                        </m:r>
                        <m:r>
                          <m:rPr>
                            <m:nor/>
                          </m:rPr>
                          <a:rPr lang="en-US" sz="2999" dirty="0">
                            <a:solidFill>
                              <a:srgbClr val="203864"/>
                            </a:solidFill>
                            <a:latin typeface="Arimo"/>
                          </a:rPr>
                          <m:t>terbaca</m:t>
                        </m:r>
                      </m:num>
                      <m:den>
                        <m:r>
                          <m:rPr>
                            <m:nor/>
                          </m:rPr>
                          <a:rPr lang="en-US" sz="2999" dirty="0">
                            <a:solidFill>
                              <a:srgbClr val="203864"/>
                            </a:solidFill>
                            <a:latin typeface="Arimo"/>
                          </a:rPr>
                          <m:t>skala</m:t>
                        </m:r>
                        <m:r>
                          <m:rPr>
                            <m:nor/>
                          </m:rPr>
                          <a:rPr lang="en-US" sz="2999" dirty="0">
                            <a:solidFill>
                              <a:srgbClr val="203864"/>
                            </a:solidFill>
                            <a:latin typeface="Arimo"/>
                          </a:rPr>
                          <m:t> </m:t>
                        </m:r>
                        <m:r>
                          <m:rPr>
                            <m:nor/>
                          </m:rPr>
                          <a:rPr lang="en-US" sz="2999" dirty="0">
                            <a:solidFill>
                              <a:srgbClr val="203864"/>
                            </a:solidFill>
                            <a:latin typeface="Arimo"/>
                          </a:rPr>
                          <m:t>maksimum</m:t>
                        </m:r>
                      </m:den>
                    </m:f>
                  </m:oMath>
                </a14:m>
                <a:r>
                  <a:rPr lang="en-US" sz="2999" dirty="0">
                    <a:solidFill>
                      <a:srgbClr val="203864"/>
                    </a:solidFill>
                    <a:latin typeface="Arimo"/>
                  </a:rPr>
                  <a:t> x batas </a:t>
                </a:r>
                <a:r>
                  <a:rPr lang="en-US" sz="2999" dirty="0" err="1">
                    <a:solidFill>
                      <a:srgbClr val="203864"/>
                    </a:solidFill>
                    <a:latin typeface="Arimo"/>
                  </a:rPr>
                  <a:t>ukur</a:t>
                </a:r>
                <a:r>
                  <a:rPr lang="en-US" sz="2999" dirty="0">
                    <a:solidFill>
                      <a:srgbClr val="203864"/>
                    </a:solidFill>
                    <a:latin typeface="Arimo"/>
                  </a:rPr>
                  <a:t> </a:t>
                </a:r>
              </a:p>
            </p:txBody>
          </p:sp>
        </mc:Choice>
        <mc:Fallback xmlns="">
          <p:sp>
            <p:nvSpPr>
              <p:cNvPr id="116" name="TextBox 116"/>
              <p:cNvSpPr txBox="1">
                <a:spLocks noRot="1" noChangeAspect="1" noMove="1" noResize="1" noEditPoints="1" noAdjustHandles="1" noChangeArrowheads="1" noChangeShapeType="1" noTextEdit="1"/>
              </p:cNvSpPr>
              <p:nvPr/>
            </p:nvSpPr>
            <p:spPr>
              <a:xfrm>
                <a:off x="9360355" y="2786458"/>
                <a:ext cx="8542338" cy="538865"/>
              </a:xfrm>
              <a:prstGeom prst="rect">
                <a:avLst/>
              </a:prstGeom>
              <a:blipFill>
                <a:blip r:embed="rId6"/>
                <a:stretch>
                  <a:fillRect t="-32955" b="-19318"/>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xmlns="" id="{7E335E02-CBCE-B592-A2D0-C34ECCA7547C}"/>
                  </a:ext>
                </a:extLst>
              </p:cNvPr>
              <p:cNvSpPr txBox="1"/>
              <p:nvPr/>
            </p:nvSpPr>
            <p:spPr>
              <a:xfrm>
                <a:off x="6038579" y="3731310"/>
                <a:ext cx="9437914" cy="9105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m:t>
                      </m:r>
                      <m:r>
                        <a:rPr lang="en-US" sz="2800" b="0" i="1" smtClean="0">
                          <a:latin typeface="Cambria Math" panose="02040503050406030204" pitchFamily="18" charset="0"/>
                        </a:rPr>
                        <m:t>=</m:t>
                      </m:r>
                      <m:f>
                        <m:fPr>
                          <m:ctrlPr>
                            <a:rPr lang="en-ID" sz="2800" i="1" smtClean="0">
                              <a:latin typeface="Cambria Math"/>
                            </a:rPr>
                          </m:ctrlPr>
                        </m:fPr>
                        <m:num>
                          <m:r>
                            <a:rPr lang="en-US" sz="2800" b="0" i="1" smtClean="0">
                              <a:latin typeface="Cambria Math" panose="02040503050406030204" pitchFamily="18" charset="0"/>
                            </a:rPr>
                            <m:t>35</m:t>
                          </m:r>
                        </m:num>
                        <m:den>
                          <m:r>
                            <a:rPr lang="en-US" sz="2800" b="0" i="1" smtClean="0">
                              <a:latin typeface="Cambria Math" panose="02040503050406030204" pitchFamily="18" charset="0"/>
                            </a:rPr>
                            <m:t>70</m:t>
                          </m:r>
                        </m:den>
                      </m:f>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 5=2,5 </m:t>
                      </m:r>
                      <m:r>
                        <a:rPr lang="en-US" sz="2800" b="0" i="1" smtClean="0">
                          <a:latin typeface="Cambria Math" panose="02040503050406030204" pitchFamily="18" charset="0"/>
                        </a:rPr>
                        <m:t>𝐴</m:t>
                      </m:r>
                    </m:oMath>
                  </m:oMathPara>
                </a14:m>
                <a:endParaRPr lang="en-US" sz="2800" b="0" dirty="0"/>
              </a:p>
            </p:txBody>
          </p:sp>
        </mc:Choice>
        <mc:Fallback xmlns="">
          <p:sp>
            <p:nvSpPr>
              <p:cNvPr id="118" name="TextBox 117">
                <a:extLst>
                  <a:ext uri="{FF2B5EF4-FFF2-40B4-BE49-F238E27FC236}">
                    <a16:creationId xmlns:a16="http://schemas.microsoft.com/office/drawing/2014/main" id="{7E335E02-CBCE-B592-A2D0-C34ECCA7547C}"/>
                  </a:ext>
                </a:extLst>
              </p:cNvPr>
              <p:cNvSpPr txBox="1">
                <a:spLocks noRot="1" noChangeAspect="1" noMove="1" noResize="1" noEditPoints="1" noAdjustHandles="1" noChangeArrowheads="1" noChangeShapeType="1" noTextEdit="1"/>
              </p:cNvSpPr>
              <p:nvPr/>
            </p:nvSpPr>
            <p:spPr>
              <a:xfrm>
                <a:off x="6038579" y="3731310"/>
                <a:ext cx="9437914" cy="910570"/>
              </a:xfrm>
              <a:prstGeom prst="rect">
                <a:avLst/>
              </a:prstGeom>
              <a:blipFill>
                <a:blip r:embed="rId7"/>
                <a:stretch>
                  <a:fillRect/>
                </a:stretch>
              </a:blipFill>
            </p:spPr>
            <p:txBody>
              <a:bodyPr/>
              <a:lstStyle/>
              <a:p>
                <a:r>
                  <a:rPr lang="en-ID">
                    <a:noFill/>
                  </a:rPr>
                  <a:t> </a:t>
                </a:r>
              </a:p>
            </p:txBody>
          </p:sp>
        </mc:Fallback>
      </mc:AlternateContent>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7" name="AutoShape 87"/>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8" name="AutoShape 88"/>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89" name="AutoShape 89"/>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0" name="AutoShape 90"/>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1" name="AutoShape 91"/>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2" name="AutoShape 92"/>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3" name="AutoShape 93"/>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4" name="Group 94"/>
          <p:cNvGrpSpPr/>
          <p:nvPr/>
        </p:nvGrpSpPr>
        <p:grpSpPr>
          <a:xfrm>
            <a:off x="2132618" y="2702970"/>
            <a:ext cx="5614243" cy="859582"/>
            <a:chOff x="0" y="0"/>
            <a:chExt cx="7485657" cy="1146109"/>
          </a:xfrm>
        </p:grpSpPr>
        <p:sp>
          <p:nvSpPr>
            <p:cNvPr id="95" name="Freeform 95"/>
            <p:cNvSpPr/>
            <p:nvPr/>
          </p:nvSpPr>
          <p:spPr>
            <a:xfrm>
              <a:off x="0" y="0"/>
              <a:ext cx="7485634" cy="1146048"/>
            </a:xfrm>
            <a:custGeom>
              <a:avLst/>
              <a:gdLst/>
              <a:ahLst/>
              <a:cxnLst/>
              <a:rect l="l" t="t" r="r" b="b"/>
              <a:pathLst>
                <a:path w="7485634" h="1146048">
                  <a:moveTo>
                    <a:pt x="0" y="0"/>
                  </a:moveTo>
                  <a:lnTo>
                    <a:pt x="7485634" y="0"/>
                  </a:lnTo>
                  <a:lnTo>
                    <a:pt x="7485634" y="1146048"/>
                  </a:lnTo>
                  <a:lnTo>
                    <a:pt x="0" y="1146048"/>
                  </a:lnTo>
                  <a:close/>
                </a:path>
              </a:pathLst>
            </a:custGeom>
            <a:solidFill>
              <a:srgbClr val="203864"/>
            </a:solidFill>
          </p:spPr>
        </p:sp>
      </p:grpSp>
      <p:grpSp>
        <p:nvGrpSpPr>
          <p:cNvPr id="96" name="Group 96"/>
          <p:cNvGrpSpPr/>
          <p:nvPr/>
        </p:nvGrpSpPr>
        <p:grpSpPr>
          <a:xfrm>
            <a:off x="7746869" y="2698564"/>
            <a:ext cx="863731" cy="864981"/>
            <a:chOff x="0" y="0"/>
            <a:chExt cx="1151641" cy="1153307"/>
          </a:xfrm>
        </p:grpSpPr>
        <p:sp>
          <p:nvSpPr>
            <p:cNvPr id="97" name="Freeform 97"/>
            <p:cNvSpPr/>
            <p:nvPr/>
          </p:nvSpPr>
          <p:spPr>
            <a:xfrm>
              <a:off x="0" y="0"/>
              <a:ext cx="1151636" cy="1153287"/>
            </a:xfrm>
            <a:custGeom>
              <a:avLst/>
              <a:gdLst/>
              <a:ahLst/>
              <a:cxnLst/>
              <a:rect l="l" t="t" r="r" b="b"/>
              <a:pathLst>
                <a:path w="1151636" h="1153287">
                  <a:moveTo>
                    <a:pt x="0" y="1153287"/>
                  </a:moveTo>
                  <a:lnTo>
                    <a:pt x="0" y="0"/>
                  </a:lnTo>
                  <a:lnTo>
                    <a:pt x="1151636" y="1153287"/>
                  </a:lnTo>
                  <a:close/>
                </a:path>
              </a:pathLst>
            </a:custGeom>
            <a:solidFill>
              <a:srgbClr val="111E35"/>
            </a:solidFill>
          </p:spPr>
        </p:sp>
      </p:grpSp>
      <p:grpSp>
        <p:nvGrpSpPr>
          <p:cNvPr id="98" name="Group 98"/>
          <p:cNvGrpSpPr/>
          <p:nvPr/>
        </p:nvGrpSpPr>
        <p:grpSpPr>
          <a:xfrm rot="5400000">
            <a:off x="2132202" y="3563963"/>
            <a:ext cx="576654" cy="575821"/>
            <a:chOff x="0" y="0"/>
            <a:chExt cx="768872" cy="767761"/>
          </a:xfrm>
        </p:grpSpPr>
        <p:sp>
          <p:nvSpPr>
            <p:cNvPr id="99" name="Freeform 99"/>
            <p:cNvSpPr/>
            <p:nvPr/>
          </p:nvSpPr>
          <p:spPr>
            <a:xfrm>
              <a:off x="0" y="0"/>
              <a:ext cx="768858" cy="767715"/>
            </a:xfrm>
            <a:custGeom>
              <a:avLst/>
              <a:gdLst/>
              <a:ahLst/>
              <a:cxnLst/>
              <a:rect l="l" t="t" r="r" b="b"/>
              <a:pathLst>
                <a:path w="768858" h="767715">
                  <a:moveTo>
                    <a:pt x="0" y="0"/>
                  </a:moveTo>
                  <a:lnTo>
                    <a:pt x="0" y="767715"/>
                  </a:lnTo>
                  <a:lnTo>
                    <a:pt x="768858" y="0"/>
                  </a:lnTo>
                  <a:close/>
                </a:path>
              </a:pathLst>
            </a:custGeom>
            <a:solidFill>
              <a:srgbClr val="D09E00"/>
            </a:solidFill>
          </p:spPr>
        </p:sp>
      </p:grpSp>
      <p:grpSp>
        <p:nvGrpSpPr>
          <p:cNvPr id="100" name="Group 100"/>
          <p:cNvGrpSpPr/>
          <p:nvPr/>
        </p:nvGrpSpPr>
        <p:grpSpPr>
          <a:xfrm>
            <a:off x="2701241" y="3564269"/>
            <a:ext cx="5909359" cy="569446"/>
            <a:chOff x="0" y="0"/>
            <a:chExt cx="7879145" cy="759261"/>
          </a:xfrm>
        </p:grpSpPr>
        <p:sp>
          <p:nvSpPr>
            <p:cNvPr id="101" name="Freeform 101"/>
            <p:cNvSpPr/>
            <p:nvPr/>
          </p:nvSpPr>
          <p:spPr>
            <a:xfrm>
              <a:off x="0" y="0"/>
              <a:ext cx="7879207" cy="759206"/>
            </a:xfrm>
            <a:custGeom>
              <a:avLst/>
              <a:gdLst/>
              <a:ahLst/>
              <a:cxnLst/>
              <a:rect l="l" t="t" r="r" b="b"/>
              <a:pathLst>
                <a:path w="7879207" h="759206">
                  <a:moveTo>
                    <a:pt x="7879207" y="0"/>
                  </a:moveTo>
                  <a:lnTo>
                    <a:pt x="0" y="0"/>
                  </a:lnTo>
                  <a:lnTo>
                    <a:pt x="0" y="759206"/>
                  </a:lnTo>
                  <a:lnTo>
                    <a:pt x="7879207" y="759206"/>
                  </a:lnTo>
                  <a:close/>
                </a:path>
              </a:pathLst>
            </a:custGeom>
            <a:solidFill>
              <a:srgbClr val="FFC000"/>
            </a:solidFill>
          </p:spPr>
        </p:sp>
      </p:grpSp>
      <p:grpSp>
        <p:nvGrpSpPr>
          <p:cNvPr id="102" name="Group 102"/>
          <p:cNvGrpSpPr/>
          <p:nvPr/>
        </p:nvGrpSpPr>
        <p:grpSpPr>
          <a:xfrm>
            <a:off x="2136219" y="2560693"/>
            <a:ext cx="568619" cy="144163"/>
            <a:chOff x="0" y="0"/>
            <a:chExt cx="758158" cy="192218"/>
          </a:xfrm>
        </p:grpSpPr>
        <p:sp>
          <p:nvSpPr>
            <p:cNvPr id="103" name="Freeform 103"/>
            <p:cNvSpPr/>
            <p:nvPr/>
          </p:nvSpPr>
          <p:spPr>
            <a:xfrm>
              <a:off x="0" y="0"/>
              <a:ext cx="758190" cy="192278"/>
            </a:xfrm>
            <a:custGeom>
              <a:avLst/>
              <a:gdLst/>
              <a:ahLst/>
              <a:cxnLst/>
              <a:rect l="l" t="t" r="r" b="b"/>
              <a:pathLst>
                <a:path w="758190" h="192278">
                  <a:moveTo>
                    <a:pt x="758190" y="0"/>
                  </a:moveTo>
                  <a:lnTo>
                    <a:pt x="0" y="0"/>
                  </a:lnTo>
                  <a:lnTo>
                    <a:pt x="0" y="192278"/>
                  </a:lnTo>
                  <a:lnTo>
                    <a:pt x="758190" y="192278"/>
                  </a:lnTo>
                  <a:close/>
                </a:path>
              </a:pathLst>
            </a:custGeom>
            <a:solidFill>
              <a:srgbClr val="FFC000"/>
            </a:solidFill>
          </p:spPr>
        </p:sp>
      </p:grpSp>
      <p:sp>
        <p:nvSpPr>
          <p:cNvPr id="104" name="TextBox 104"/>
          <p:cNvSpPr txBox="1"/>
          <p:nvPr/>
        </p:nvSpPr>
        <p:spPr>
          <a:xfrm>
            <a:off x="2395007" y="2688635"/>
            <a:ext cx="4941812" cy="857250"/>
          </a:xfrm>
          <a:prstGeom prst="rect">
            <a:avLst/>
          </a:prstGeom>
        </p:spPr>
        <p:txBody>
          <a:bodyPr lIns="0" tIns="0" rIns="0" bIns="0" rtlCol="0" anchor="t">
            <a:spAutoFit/>
          </a:bodyPr>
          <a:lstStyle/>
          <a:p>
            <a:pPr algn="l">
              <a:lnSpc>
                <a:spcPts val="3359"/>
              </a:lnSpc>
            </a:pPr>
            <a:r>
              <a:rPr lang="en-US" sz="2799">
                <a:solidFill>
                  <a:srgbClr val="FFFFFF"/>
                </a:solidFill>
                <a:latin typeface="Arimo"/>
              </a:rPr>
              <a:t>Percobaan pengukuran waktu dengan stopwatch</a:t>
            </a:r>
          </a:p>
        </p:txBody>
      </p:sp>
      <p:sp>
        <p:nvSpPr>
          <p:cNvPr id="105" name="TextBox 105"/>
          <p:cNvSpPr txBox="1"/>
          <p:nvPr/>
        </p:nvSpPr>
        <p:spPr>
          <a:xfrm>
            <a:off x="1120140" y="2157095"/>
            <a:ext cx="944881" cy="1739266"/>
          </a:xfrm>
          <a:prstGeom prst="rect">
            <a:avLst/>
          </a:prstGeom>
        </p:spPr>
        <p:txBody>
          <a:bodyPr lIns="0" tIns="0" rIns="0" bIns="0" rtlCol="0" anchor="t">
            <a:spAutoFit/>
          </a:bodyPr>
          <a:lstStyle/>
          <a:p>
            <a:pPr algn="l">
              <a:lnSpc>
                <a:spcPts val="12960"/>
              </a:lnSpc>
            </a:pPr>
            <a:r>
              <a:rPr lang="en-US" sz="10800">
                <a:solidFill>
                  <a:srgbClr val="A6A6A6"/>
                </a:solidFill>
                <a:latin typeface="Arimo"/>
              </a:rPr>
              <a:t>1</a:t>
            </a:r>
          </a:p>
        </p:txBody>
      </p:sp>
      <p:grpSp>
        <p:nvGrpSpPr>
          <p:cNvPr id="106" name="Group 106"/>
          <p:cNvGrpSpPr/>
          <p:nvPr/>
        </p:nvGrpSpPr>
        <p:grpSpPr>
          <a:xfrm>
            <a:off x="0" y="267673"/>
            <a:ext cx="18288000" cy="287859"/>
            <a:chOff x="0" y="0"/>
            <a:chExt cx="24384000" cy="383812"/>
          </a:xfrm>
        </p:grpSpPr>
        <p:sp>
          <p:nvSpPr>
            <p:cNvPr id="107" name="Freeform 107"/>
            <p:cNvSpPr/>
            <p:nvPr/>
          </p:nvSpPr>
          <p:spPr>
            <a:xfrm>
              <a:off x="0" y="0"/>
              <a:ext cx="24384000" cy="383794"/>
            </a:xfrm>
            <a:custGeom>
              <a:avLst/>
              <a:gdLst/>
              <a:ahLst/>
              <a:cxnLst/>
              <a:rect l="l" t="t" r="r" b="b"/>
              <a:pathLst>
                <a:path w="24384000" h="383794">
                  <a:moveTo>
                    <a:pt x="24384000" y="0"/>
                  </a:moveTo>
                  <a:lnTo>
                    <a:pt x="0" y="0"/>
                  </a:lnTo>
                  <a:lnTo>
                    <a:pt x="0" y="383794"/>
                  </a:lnTo>
                  <a:lnTo>
                    <a:pt x="24384000" y="383794"/>
                  </a:lnTo>
                  <a:close/>
                </a:path>
              </a:pathLst>
            </a:custGeom>
            <a:solidFill>
              <a:srgbClr val="FFC000"/>
            </a:solidFill>
          </p:spPr>
        </p:sp>
      </p:grpSp>
      <p:grpSp>
        <p:nvGrpSpPr>
          <p:cNvPr id="108" name="Group 108"/>
          <p:cNvGrpSpPr/>
          <p:nvPr/>
        </p:nvGrpSpPr>
        <p:grpSpPr>
          <a:xfrm>
            <a:off x="6657949" y="558824"/>
            <a:ext cx="5040000" cy="863576"/>
            <a:chOff x="0" y="0"/>
            <a:chExt cx="6720000" cy="1151435"/>
          </a:xfrm>
        </p:grpSpPr>
        <p:sp>
          <p:nvSpPr>
            <p:cNvPr id="109" name="Freeform 109"/>
            <p:cNvSpPr/>
            <p:nvPr/>
          </p:nvSpPr>
          <p:spPr>
            <a:xfrm>
              <a:off x="0" y="0"/>
              <a:ext cx="6719951" cy="1151382"/>
            </a:xfrm>
            <a:custGeom>
              <a:avLst/>
              <a:gdLst/>
              <a:ahLst/>
              <a:cxnLst/>
              <a:rect l="l" t="t" r="r" b="b"/>
              <a:pathLst>
                <a:path w="6719951" h="1151382">
                  <a:moveTo>
                    <a:pt x="0" y="0"/>
                  </a:moveTo>
                  <a:lnTo>
                    <a:pt x="6719951" y="0"/>
                  </a:lnTo>
                  <a:lnTo>
                    <a:pt x="6719951" y="1151382"/>
                  </a:lnTo>
                  <a:lnTo>
                    <a:pt x="0" y="1151382"/>
                  </a:lnTo>
                  <a:close/>
                </a:path>
              </a:pathLst>
            </a:custGeom>
            <a:solidFill>
              <a:srgbClr val="203864"/>
            </a:solidFill>
          </p:spPr>
        </p:sp>
      </p:grpSp>
      <p:grpSp>
        <p:nvGrpSpPr>
          <p:cNvPr id="110" name="Group 110"/>
          <p:cNvGrpSpPr/>
          <p:nvPr/>
        </p:nvGrpSpPr>
        <p:grpSpPr>
          <a:xfrm>
            <a:off x="11697949" y="558824"/>
            <a:ext cx="864000" cy="863576"/>
            <a:chOff x="0" y="0"/>
            <a:chExt cx="1152000" cy="1151435"/>
          </a:xfrm>
        </p:grpSpPr>
        <p:sp>
          <p:nvSpPr>
            <p:cNvPr id="111" name="Freeform 111"/>
            <p:cNvSpPr/>
            <p:nvPr/>
          </p:nvSpPr>
          <p:spPr>
            <a:xfrm>
              <a:off x="0" y="0"/>
              <a:ext cx="1152017" cy="1151382"/>
            </a:xfrm>
            <a:custGeom>
              <a:avLst/>
              <a:gdLst/>
              <a:ahLst/>
              <a:cxnLst/>
              <a:rect l="l" t="t" r="r" b="b"/>
              <a:pathLst>
                <a:path w="1152017" h="1151382">
                  <a:moveTo>
                    <a:pt x="0" y="0"/>
                  </a:moveTo>
                  <a:lnTo>
                    <a:pt x="0" y="1151382"/>
                  </a:lnTo>
                  <a:lnTo>
                    <a:pt x="1152017" y="0"/>
                  </a:lnTo>
                  <a:close/>
                </a:path>
              </a:pathLst>
            </a:custGeom>
            <a:solidFill>
              <a:srgbClr val="111E35"/>
            </a:solidFill>
          </p:spPr>
        </p:sp>
      </p:grpSp>
      <p:grpSp>
        <p:nvGrpSpPr>
          <p:cNvPr id="112" name="Group 112"/>
          <p:cNvGrpSpPr/>
          <p:nvPr/>
        </p:nvGrpSpPr>
        <p:grpSpPr>
          <a:xfrm>
            <a:off x="11697949" y="1"/>
            <a:ext cx="864000" cy="265956"/>
            <a:chOff x="0" y="0"/>
            <a:chExt cx="1152000" cy="354608"/>
          </a:xfrm>
        </p:grpSpPr>
        <p:sp>
          <p:nvSpPr>
            <p:cNvPr id="113" name="Freeform 113"/>
            <p:cNvSpPr/>
            <p:nvPr/>
          </p:nvSpPr>
          <p:spPr>
            <a:xfrm>
              <a:off x="0" y="0"/>
              <a:ext cx="1152017" cy="354584"/>
            </a:xfrm>
            <a:custGeom>
              <a:avLst/>
              <a:gdLst/>
              <a:ahLst/>
              <a:cxnLst/>
              <a:rect l="l" t="t" r="r" b="b"/>
              <a:pathLst>
                <a:path w="1152017" h="354584">
                  <a:moveTo>
                    <a:pt x="0" y="0"/>
                  </a:moveTo>
                  <a:lnTo>
                    <a:pt x="1152017" y="0"/>
                  </a:lnTo>
                  <a:lnTo>
                    <a:pt x="1152017" y="354584"/>
                  </a:lnTo>
                  <a:lnTo>
                    <a:pt x="0" y="354584"/>
                  </a:lnTo>
                  <a:close/>
                </a:path>
              </a:pathLst>
            </a:custGeom>
            <a:solidFill>
              <a:srgbClr val="203864"/>
            </a:solidFill>
          </p:spPr>
        </p:sp>
      </p:grpSp>
      <p:grpSp>
        <p:nvGrpSpPr>
          <p:cNvPr id="114" name="Group 114"/>
          <p:cNvGrpSpPr/>
          <p:nvPr/>
        </p:nvGrpSpPr>
        <p:grpSpPr>
          <a:xfrm>
            <a:off x="5793949" y="558824"/>
            <a:ext cx="864000" cy="863576"/>
            <a:chOff x="0" y="0"/>
            <a:chExt cx="1152000" cy="1151435"/>
          </a:xfrm>
        </p:grpSpPr>
        <p:sp>
          <p:nvSpPr>
            <p:cNvPr id="115" name="Freeform 115"/>
            <p:cNvSpPr/>
            <p:nvPr/>
          </p:nvSpPr>
          <p:spPr>
            <a:xfrm>
              <a:off x="0" y="0"/>
              <a:ext cx="1152017" cy="1151382"/>
            </a:xfrm>
            <a:custGeom>
              <a:avLst/>
              <a:gdLst/>
              <a:ahLst/>
              <a:cxnLst/>
              <a:rect l="l" t="t" r="r" b="b"/>
              <a:pathLst>
                <a:path w="1152017" h="1151382">
                  <a:moveTo>
                    <a:pt x="1152017" y="0"/>
                  </a:moveTo>
                  <a:lnTo>
                    <a:pt x="1152017" y="1151382"/>
                  </a:lnTo>
                  <a:lnTo>
                    <a:pt x="0" y="0"/>
                  </a:lnTo>
                  <a:close/>
                </a:path>
              </a:pathLst>
            </a:custGeom>
            <a:solidFill>
              <a:srgbClr val="111E35"/>
            </a:solidFill>
          </p:spPr>
        </p:sp>
      </p:grpSp>
      <p:grpSp>
        <p:nvGrpSpPr>
          <p:cNvPr id="116" name="Group 116"/>
          <p:cNvGrpSpPr/>
          <p:nvPr/>
        </p:nvGrpSpPr>
        <p:grpSpPr>
          <a:xfrm>
            <a:off x="5793949" y="0"/>
            <a:ext cx="864000" cy="557108"/>
            <a:chOff x="0" y="0"/>
            <a:chExt cx="1152000" cy="742810"/>
          </a:xfrm>
        </p:grpSpPr>
        <p:sp>
          <p:nvSpPr>
            <p:cNvPr id="117" name="Freeform 117"/>
            <p:cNvSpPr/>
            <p:nvPr/>
          </p:nvSpPr>
          <p:spPr>
            <a:xfrm>
              <a:off x="0" y="0"/>
              <a:ext cx="1152017" cy="742823"/>
            </a:xfrm>
            <a:custGeom>
              <a:avLst/>
              <a:gdLst/>
              <a:ahLst/>
              <a:cxnLst/>
              <a:rect l="l" t="t" r="r" b="b"/>
              <a:pathLst>
                <a:path w="1152017" h="742823">
                  <a:moveTo>
                    <a:pt x="0" y="0"/>
                  </a:moveTo>
                  <a:lnTo>
                    <a:pt x="1152017" y="0"/>
                  </a:lnTo>
                  <a:lnTo>
                    <a:pt x="1152017" y="742823"/>
                  </a:lnTo>
                  <a:lnTo>
                    <a:pt x="0" y="742823"/>
                  </a:lnTo>
                  <a:close/>
                </a:path>
              </a:pathLst>
            </a:custGeom>
            <a:solidFill>
              <a:srgbClr val="203864"/>
            </a:solidFill>
          </p:spPr>
        </p:sp>
      </p:grpSp>
      <p:sp>
        <p:nvSpPr>
          <p:cNvPr id="118" name="TextBox 118"/>
          <p:cNvSpPr txBox="1"/>
          <p:nvPr/>
        </p:nvSpPr>
        <p:spPr>
          <a:xfrm>
            <a:off x="7984741" y="669368"/>
            <a:ext cx="3041650" cy="514350"/>
          </a:xfrm>
          <a:prstGeom prst="rect">
            <a:avLst/>
          </a:prstGeom>
        </p:spPr>
        <p:txBody>
          <a:bodyPr lIns="0" tIns="0" rIns="0" bIns="0" rtlCol="0" anchor="t">
            <a:spAutoFit/>
          </a:bodyPr>
          <a:lstStyle/>
          <a:p>
            <a:pPr algn="l">
              <a:lnSpc>
                <a:spcPts val="3840"/>
              </a:lnSpc>
            </a:pPr>
            <a:r>
              <a:rPr lang="en-US" sz="3200">
                <a:solidFill>
                  <a:srgbClr val="FFFFFF"/>
                </a:solidFill>
                <a:latin typeface="Arimo"/>
              </a:rPr>
              <a:t>Sub Bahasan:</a:t>
            </a:r>
          </a:p>
        </p:txBody>
      </p:sp>
      <p:grpSp>
        <p:nvGrpSpPr>
          <p:cNvPr id="119" name="Group 119"/>
          <p:cNvGrpSpPr/>
          <p:nvPr/>
        </p:nvGrpSpPr>
        <p:grpSpPr>
          <a:xfrm>
            <a:off x="2132618" y="5141370"/>
            <a:ext cx="5614243" cy="859582"/>
            <a:chOff x="0" y="0"/>
            <a:chExt cx="7485657" cy="1146109"/>
          </a:xfrm>
        </p:grpSpPr>
        <p:sp>
          <p:nvSpPr>
            <p:cNvPr id="120" name="Freeform 120"/>
            <p:cNvSpPr/>
            <p:nvPr/>
          </p:nvSpPr>
          <p:spPr>
            <a:xfrm>
              <a:off x="0" y="0"/>
              <a:ext cx="7485634" cy="1146048"/>
            </a:xfrm>
            <a:custGeom>
              <a:avLst/>
              <a:gdLst/>
              <a:ahLst/>
              <a:cxnLst/>
              <a:rect l="l" t="t" r="r" b="b"/>
              <a:pathLst>
                <a:path w="7485634" h="1146048">
                  <a:moveTo>
                    <a:pt x="0" y="0"/>
                  </a:moveTo>
                  <a:lnTo>
                    <a:pt x="7485634" y="0"/>
                  </a:lnTo>
                  <a:lnTo>
                    <a:pt x="7485634" y="1146048"/>
                  </a:lnTo>
                  <a:lnTo>
                    <a:pt x="0" y="1146048"/>
                  </a:lnTo>
                  <a:close/>
                </a:path>
              </a:pathLst>
            </a:custGeom>
            <a:solidFill>
              <a:srgbClr val="203864"/>
            </a:solidFill>
          </p:spPr>
        </p:sp>
      </p:grpSp>
      <p:grpSp>
        <p:nvGrpSpPr>
          <p:cNvPr id="121" name="Group 121"/>
          <p:cNvGrpSpPr/>
          <p:nvPr/>
        </p:nvGrpSpPr>
        <p:grpSpPr>
          <a:xfrm>
            <a:off x="7746869" y="5136964"/>
            <a:ext cx="863731" cy="864981"/>
            <a:chOff x="0" y="0"/>
            <a:chExt cx="1151641" cy="1153307"/>
          </a:xfrm>
        </p:grpSpPr>
        <p:sp>
          <p:nvSpPr>
            <p:cNvPr id="122" name="Freeform 122"/>
            <p:cNvSpPr/>
            <p:nvPr/>
          </p:nvSpPr>
          <p:spPr>
            <a:xfrm>
              <a:off x="0" y="0"/>
              <a:ext cx="1151636" cy="1153287"/>
            </a:xfrm>
            <a:custGeom>
              <a:avLst/>
              <a:gdLst/>
              <a:ahLst/>
              <a:cxnLst/>
              <a:rect l="l" t="t" r="r" b="b"/>
              <a:pathLst>
                <a:path w="1151636" h="1153287">
                  <a:moveTo>
                    <a:pt x="0" y="1153287"/>
                  </a:moveTo>
                  <a:lnTo>
                    <a:pt x="0" y="0"/>
                  </a:lnTo>
                  <a:lnTo>
                    <a:pt x="1151636" y="1153287"/>
                  </a:lnTo>
                  <a:close/>
                </a:path>
              </a:pathLst>
            </a:custGeom>
            <a:solidFill>
              <a:srgbClr val="111E35"/>
            </a:solidFill>
          </p:spPr>
        </p:sp>
      </p:grpSp>
      <p:grpSp>
        <p:nvGrpSpPr>
          <p:cNvPr id="123" name="Group 123"/>
          <p:cNvGrpSpPr/>
          <p:nvPr/>
        </p:nvGrpSpPr>
        <p:grpSpPr>
          <a:xfrm rot="5400000">
            <a:off x="2132202" y="6002363"/>
            <a:ext cx="576654" cy="575821"/>
            <a:chOff x="0" y="0"/>
            <a:chExt cx="768872" cy="767761"/>
          </a:xfrm>
        </p:grpSpPr>
        <p:sp>
          <p:nvSpPr>
            <p:cNvPr id="124" name="Freeform 124"/>
            <p:cNvSpPr/>
            <p:nvPr/>
          </p:nvSpPr>
          <p:spPr>
            <a:xfrm>
              <a:off x="0" y="0"/>
              <a:ext cx="768858" cy="767715"/>
            </a:xfrm>
            <a:custGeom>
              <a:avLst/>
              <a:gdLst/>
              <a:ahLst/>
              <a:cxnLst/>
              <a:rect l="l" t="t" r="r" b="b"/>
              <a:pathLst>
                <a:path w="768858" h="767715">
                  <a:moveTo>
                    <a:pt x="0" y="0"/>
                  </a:moveTo>
                  <a:lnTo>
                    <a:pt x="0" y="767715"/>
                  </a:lnTo>
                  <a:lnTo>
                    <a:pt x="768858" y="0"/>
                  </a:lnTo>
                  <a:close/>
                </a:path>
              </a:pathLst>
            </a:custGeom>
            <a:solidFill>
              <a:srgbClr val="D09E00"/>
            </a:solidFill>
          </p:spPr>
        </p:sp>
      </p:grpSp>
      <p:grpSp>
        <p:nvGrpSpPr>
          <p:cNvPr id="125" name="Group 125"/>
          <p:cNvGrpSpPr/>
          <p:nvPr/>
        </p:nvGrpSpPr>
        <p:grpSpPr>
          <a:xfrm>
            <a:off x="2701241" y="6002669"/>
            <a:ext cx="5909359" cy="569446"/>
            <a:chOff x="0" y="0"/>
            <a:chExt cx="7879145" cy="759261"/>
          </a:xfrm>
        </p:grpSpPr>
        <p:sp>
          <p:nvSpPr>
            <p:cNvPr id="126" name="Freeform 126"/>
            <p:cNvSpPr/>
            <p:nvPr/>
          </p:nvSpPr>
          <p:spPr>
            <a:xfrm>
              <a:off x="0" y="0"/>
              <a:ext cx="7879207" cy="759206"/>
            </a:xfrm>
            <a:custGeom>
              <a:avLst/>
              <a:gdLst/>
              <a:ahLst/>
              <a:cxnLst/>
              <a:rect l="l" t="t" r="r" b="b"/>
              <a:pathLst>
                <a:path w="7879207" h="759206">
                  <a:moveTo>
                    <a:pt x="7879207" y="0"/>
                  </a:moveTo>
                  <a:lnTo>
                    <a:pt x="0" y="0"/>
                  </a:lnTo>
                  <a:lnTo>
                    <a:pt x="0" y="759206"/>
                  </a:lnTo>
                  <a:lnTo>
                    <a:pt x="7879207" y="759206"/>
                  </a:lnTo>
                  <a:close/>
                </a:path>
              </a:pathLst>
            </a:custGeom>
            <a:solidFill>
              <a:srgbClr val="FFC000"/>
            </a:solidFill>
          </p:spPr>
        </p:sp>
      </p:grpSp>
      <p:grpSp>
        <p:nvGrpSpPr>
          <p:cNvPr id="127" name="Group 127"/>
          <p:cNvGrpSpPr/>
          <p:nvPr/>
        </p:nvGrpSpPr>
        <p:grpSpPr>
          <a:xfrm>
            <a:off x="2136219" y="4999093"/>
            <a:ext cx="568619" cy="144163"/>
            <a:chOff x="0" y="0"/>
            <a:chExt cx="758158" cy="192218"/>
          </a:xfrm>
        </p:grpSpPr>
        <p:sp>
          <p:nvSpPr>
            <p:cNvPr id="128" name="Freeform 128"/>
            <p:cNvSpPr/>
            <p:nvPr/>
          </p:nvSpPr>
          <p:spPr>
            <a:xfrm>
              <a:off x="0" y="0"/>
              <a:ext cx="758190" cy="192278"/>
            </a:xfrm>
            <a:custGeom>
              <a:avLst/>
              <a:gdLst/>
              <a:ahLst/>
              <a:cxnLst/>
              <a:rect l="l" t="t" r="r" b="b"/>
              <a:pathLst>
                <a:path w="758190" h="192278">
                  <a:moveTo>
                    <a:pt x="758190" y="0"/>
                  </a:moveTo>
                  <a:lnTo>
                    <a:pt x="0" y="0"/>
                  </a:lnTo>
                  <a:lnTo>
                    <a:pt x="0" y="192278"/>
                  </a:lnTo>
                  <a:lnTo>
                    <a:pt x="758190" y="192278"/>
                  </a:lnTo>
                  <a:close/>
                </a:path>
              </a:pathLst>
            </a:custGeom>
            <a:solidFill>
              <a:srgbClr val="FFC000"/>
            </a:solidFill>
          </p:spPr>
        </p:sp>
      </p:grpSp>
      <p:sp>
        <p:nvSpPr>
          <p:cNvPr id="129" name="TextBox 129"/>
          <p:cNvSpPr txBox="1"/>
          <p:nvPr/>
        </p:nvSpPr>
        <p:spPr>
          <a:xfrm>
            <a:off x="2395007" y="5074753"/>
            <a:ext cx="5132312" cy="857250"/>
          </a:xfrm>
          <a:prstGeom prst="rect">
            <a:avLst/>
          </a:prstGeom>
        </p:spPr>
        <p:txBody>
          <a:bodyPr lIns="0" tIns="0" rIns="0" bIns="0" rtlCol="0" anchor="t">
            <a:spAutoFit/>
          </a:bodyPr>
          <a:lstStyle/>
          <a:p>
            <a:pPr algn="l">
              <a:lnSpc>
                <a:spcPts val="3359"/>
              </a:lnSpc>
            </a:pPr>
            <a:r>
              <a:rPr lang="en-US" sz="2799">
                <a:solidFill>
                  <a:srgbClr val="FFFFFF"/>
                </a:solidFill>
                <a:latin typeface="Arimo"/>
              </a:rPr>
              <a:t>Percobaan pengukuran volume benda yang tidak teratur</a:t>
            </a:r>
          </a:p>
        </p:txBody>
      </p:sp>
      <p:sp>
        <p:nvSpPr>
          <p:cNvPr id="130" name="TextBox 130"/>
          <p:cNvSpPr txBox="1"/>
          <p:nvPr/>
        </p:nvSpPr>
        <p:spPr>
          <a:xfrm>
            <a:off x="1120140" y="4595495"/>
            <a:ext cx="944881" cy="1739266"/>
          </a:xfrm>
          <a:prstGeom prst="rect">
            <a:avLst/>
          </a:prstGeom>
        </p:spPr>
        <p:txBody>
          <a:bodyPr lIns="0" tIns="0" rIns="0" bIns="0" rtlCol="0" anchor="t">
            <a:spAutoFit/>
          </a:bodyPr>
          <a:lstStyle/>
          <a:p>
            <a:pPr algn="l">
              <a:lnSpc>
                <a:spcPts val="12960"/>
              </a:lnSpc>
            </a:pPr>
            <a:r>
              <a:rPr lang="en-US" sz="10800">
                <a:solidFill>
                  <a:srgbClr val="A6A6A6"/>
                </a:solidFill>
                <a:latin typeface="Arimo"/>
              </a:rPr>
              <a:t>2</a:t>
            </a:r>
          </a:p>
        </p:txBody>
      </p:sp>
      <p:grpSp>
        <p:nvGrpSpPr>
          <p:cNvPr id="131" name="Group 131"/>
          <p:cNvGrpSpPr/>
          <p:nvPr/>
        </p:nvGrpSpPr>
        <p:grpSpPr>
          <a:xfrm>
            <a:off x="10501918" y="2696620"/>
            <a:ext cx="5614243" cy="859582"/>
            <a:chOff x="0" y="0"/>
            <a:chExt cx="7485657" cy="1146109"/>
          </a:xfrm>
        </p:grpSpPr>
        <p:sp>
          <p:nvSpPr>
            <p:cNvPr id="132" name="Freeform 132"/>
            <p:cNvSpPr/>
            <p:nvPr/>
          </p:nvSpPr>
          <p:spPr>
            <a:xfrm>
              <a:off x="0" y="0"/>
              <a:ext cx="7485634" cy="1146048"/>
            </a:xfrm>
            <a:custGeom>
              <a:avLst/>
              <a:gdLst/>
              <a:ahLst/>
              <a:cxnLst/>
              <a:rect l="l" t="t" r="r" b="b"/>
              <a:pathLst>
                <a:path w="7485634" h="1146048">
                  <a:moveTo>
                    <a:pt x="0" y="0"/>
                  </a:moveTo>
                  <a:lnTo>
                    <a:pt x="7485634" y="0"/>
                  </a:lnTo>
                  <a:lnTo>
                    <a:pt x="7485634" y="1146048"/>
                  </a:lnTo>
                  <a:lnTo>
                    <a:pt x="0" y="1146048"/>
                  </a:lnTo>
                  <a:close/>
                </a:path>
              </a:pathLst>
            </a:custGeom>
            <a:solidFill>
              <a:srgbClr val="203864"/>
            </a:solidFill>
          </p:spPr>
        </p:sp>
      </p:grpSp>
      <p:grpSp>
        <p:nvGrpSpPr>
          <p:cNvPr id="133" name="Group 133"/>
          <p:cNvGrpSpPr/>
          <p:nvPr/>
        </p:nvGrpSpPr>
        <p:grpSpPr>
          <a:xfrm>
            <a:off x="16116169" y="2692214"/>
            <a:ext cx="863731" cy="864981"/>
            <a:chOff x="0" y="0"/>
            <a:chExt cx="1151641" cy="1153307"/>
          </a:xfrm>
        </p:grpSpPr>
        <p:sp>
          <p:nvSpPr>
            <p:cNvPr id="134" name="Freeform 134"/>
            <p:cNvSpPr/>
            <p:nvPr/>
          </p:nvSpPr>
          <p:spPr>
            <a:xfrm>
              <a:off x="0" y="0"/>
              <a:ext cx="1151636" cy="1153287"/>
            </a:xfrm>
            <a:custGeom>
              <a:avLst/>
              <a:gdLst/>
              <a:ahLst/>
              <a:cxnLst/>
              <a:rect l="l" t="t" r="r" b="b"/>
              <a:pathLst>
                <a:path w="1151636" h="1153287">
                  <a:moveTo>
                    <a:pt x="0" y="1153287"/>
                  </a:moveTo>
                  <a:lnTo>
                    <a:pt x="0" y="0"/>
                  </a:lnTo>
                  <a:lnTo>
                    <a:pt x="1151636" y="1153287"/>
                  </a:lnTo>
                  <a:close/>
                </a:path>
              </a:pathLst>
            </a:custGeom>
            <a:solidFill>
              <a:srgbClr val="111E35"/>
            </a:solidFill>
          </p:spPr>
        </p:sp>
      </p:grpSp>
      <p:grpSp>
        <p:nvGrpSpPr>
          <p:cNvPr id="135" name="Group 135"/>
          <p:cNvGrpSpPr/>
          <p:nvPr/>
        </p:nvGrpSpPr>
        <p:grpSpPr>
          <a:xfrm rot="5400000">
            <a:off x="10501502" y="3557613"/>
            <a:ext cx="576654" cy="575821"/>
            <a:chOff x="0" y="0"/>
            <a:chExt cx="768872" cy="767761"/>
          </a:xfrm>
        </p:grpSpPr>
        <p:sp>
          <p:nvSpPr>
            <p:cNvPr id="136" name="Freeform 136"/>
            <p:cNvSpPr/>
            <p:nvPr/>
          </p:nvSpPr>
          <p:spPr>
            <a:xfrm>
              <a:off x="0" y="0"/>
              <a:ext cx="768858" cy="767715"/>
            </a:xfrm>
            <a:custGeom>
              <a:avLst/>
              <a:gdLst/>
              <a:ahLst/>
              <a:cxnLst/>
              <a:rect l="l" t="t" r="r" b="b"/>
              <a:pathLst>
                <a:path w="768858" h="767715">
                  <a:moveTo>
                    <a:pt x="0" y="0"/>
                  </a:moveTo>
                  <a:lnTo>
                    <a:pt x="0" y="767715"/>
                  </a:lnTo>
                  <a:lnTo>
                    <a:pt x="768858" y="0"/>
                  </a:lnTo>
                  <a:close/>
                </a:path>
              </a:pathLst>
            </a:custGeom>
            <a:solidFill>
              <a:srgbClr val="D09E00"/>
            </a:solidFill>
          </p:spPr>
        </p:sp>
      </p:grpSp>
      <p:grpSp>
        <p:nvGrpSpPr>
          <p:cNvPr id="137" name="Group 137"/>
          <p:cNvGrpSpPr/>
          <p:nvPr/>
        </p:nvGrpSpPr>
        <p:grpSpPr>
          <a:xfrm>
            <a:off x="11070541" y="3557919"/>
            <a:ext cx="5909359" cy="569446"/>
            <a:chOff x="0" y="0"/>
            <a:chExt cx="7879145" cy="759261"/>
          </a:xfrm>
        </p:grpSpPr>
        <p:sp>
          <p:nvSpPr>
            <p:cNvPr id="138" name="Freeform 138"/>
            <p:cNvSpPr/>
            <p:nvPr/>
          </p:nvSpPr>
          <p:spPr>
            <a:xfrm>
              <a:off x="0" y="0"/>
              <a:ext cx="7879207" cy="759206"/>
            </a:xfrm>
            <a:custGeom>
              <a:avLst/>
              <a:gdLst/>
              <a:ahLst/>
              <a:cxnLst/>
              <a:rect l="l" t="t" r="r" b="b"/>
              <a:pathLst>
                <a:path w="7879207" h="759206">
                  <a:moveTo>
                    <a:pt x="7879207" y="0"/>
                  </a:moveTo>
                  <a:lnTo>
                    <a:pt x="0" y="0"/>
                  </a:lnTo>
                  <a:lnTo>
                    <a:pt x="0" y="759206"/>
                  </a:lnTo>
                  <a:lnTo>
                    <a:pt x="7879207" y="759206"/>
                  </a:lnTo>
                  <a:close/>
                </a:path>
              </a:pathLst>
            </a:custGeom>
            <a:solidFill>
              <a:srgbClr val="FFC000"/>
            </a:solidFill>
          </p:spPr>
        </p:sp>
      </p:grpSp>
      <p:grpSp>
        <p:nvGrpSpPr>
          <p:cNvPr id="139" name="Group 139"/>
          <p:cNvGrpSpPr/>
          <p:nvPr/>
        </p:nvGrpSpPr>
        <p:grpSpPr>
          <a:xfrm>
            <a:off x="10505519" y="2554343"/>
            <a:ext cx="568619" cy="144163"/>
            <a:chOff x="0" y="0"/>
            <a:chExt cx="758158" cy="192218"/>
          </a:xfrm>
        </p:grpSpPr>
        <p:sp>
          <p:nvSpPr>
            <p:cNvPr id="140" name="Freeform 140"/>
            <p:cNvSpPr/>
            <p:nvPr/>
          </p:nvSpPr>
          <p:spPr>
            <a:xfrm>
              <a:off x="0" y="0"/>
              <a:ext cx="758190" cy="192278"/>
            </a:xfrm>
            <a:custGeom>
              <a:avLst/>
              <a:gdLst/>
              <a:ahLst/>
              <a:cxnLst/>
              <a:rect l="l" t="t" r="r" b="b"/>
              <a:pathLst>
                <a:path w="758190" h="192278">
                  <a:moveTo>
                    <a:pt x="758190" y="0"/>
                  </a:moveTo>
                  <a:lnTo>
                    <a:pt x="0" y="0"/>
                  </a:lnTo>
                  <a:lnTo>
                    <a:pt x="0" y="192278"/>
                  </a:lnTo>
                  <a:lnTo>
                    <a:pt x="758190" y="192278"/>
                  </a:lnTo>
                  <a:close/>
                </a:path>
              </a:pathLst>
            </a:custGeom>
            <a:solidFill>
              <a:srgbClr val="FFC000"/>
            </a:solidFill>
          </p:spPr>
        </p:sp>
      </p:grpSp>
      <p:sp>
        <p:nvSpPr>
          <p:cNvPr id="141" name="TextBox 141"/>
          <p:cNvSpPr txBox="1"/>
          <p:nvPr/>
        </p:nvSpPr>
        <p:spPr>
          <a:xfrm>
            <a:off x="10943953" y="2671371"/>
            <a:ext cx="4939483" cy="857250"/>
          </a:xfrm>
          <a:prstGeom prst="rect">
            <a:avLst/>
          </a:prstGeom>
        </p:spPr>
        <p:txBody>
          <a:bodyPr lIns="0" tIns="0" rIns="0" bIns="0" rtlCol="0" anchor="t">
            <a:spAutoFit/>
          </a:bodyPr>
          <a:lstStyle/>
          <a:p>
            <a:pPr algn="l">
              <a:lnSpc>
                <a:spcPts val="3359"/>
              </a:lnSpc>
            </a:pPr>
            <a:r>
              <a:rPr lang="en-US" sz="2799">
                <a:solidFill>
                  <a:srgbClr val="FFFFFF"/>
                </a:solidFill>
                <a:latin typeface="Arimo"/>
              </a:rPr>
              <a:t>Percobaan pengukuran dengan termometer </a:t>
            </a:r>
          </a:p>
        </p:txBody>
      </p:sp>
      <p:sp>
        <p:nvSpPr>
          <p:cNvPr id="142" name="TextBox 142"/>
          <p:cNvSpPr txBox="1"/>
          <p:nvPr/>
        </p:nvSpPr>
        <p:spPr>
          <a:xfrm>
            <a:off x="9246328" y="4541775"/>
            <a:ext cx="944881" cy="1739266"/>
          </a:xfrm>
          <a:prstGeom prst="rect">
            <a:avLst/>
          </a:prstGeom>
        </p:spPr>
        <p:txBody>
          <a:bodyPr lIns="0" tIns="0" rIns="0" bIns="0" rtlCol="0" anchor="t">
            <a:spAutoFit/>
          </a:bodyPr>
          <a:lstStyle/>
          <a:p>
            <a:pPr algn="l">
              <a:lnSpc>
                <a:spcPts val="12960"/>
              </a:lnSpc>
            </a:pPr>
            <a:r>
              <a:rPr lang="en-US" sz="10800">
                <a:solidFill>
                  <a:srgbClr val="A6A6A6"/>
                </a:solidFill>
                <a:latin typeface="Arimo"/>
              </a:rPr>
              <a:t>4</a:t>
            </a:r>
          </a:p>
        </p:txBody>
      </p:sp>
      <p:grpSp>
        <p:nvGrpSpPr>
          <p:cNvPr id="143" name="Group 143"/>
          <p:cNvGrpSpPr/>
          <p:nvPr/>
        </p:nvGrpSpPr>
        <p:grpSpPr>
          <a:xfrm>
            <a:off x="10501918" y="5135020"/>
            <a:ext cx="5614243" cy="859582"/>
            <a:chOff x="0" y="0"/>
            <a:chExt cx="7485657" cy="1146109"/>
          </a:xfrm>
        </p:grpSpPr>
        <p:sp>
          <p:nvSpPr>
            <p:cNvPr id="144" name="Freeform 144"/>
            <p:cNvSpPr/>
            <p:nvPr/>
          </p:nvSpPr>
          <p:spPr>
            <a:xfrm>
              <a:off x="0" y="0"/>
              <a:ext cx="7485634" cy="1146048"/>
            </a:xfrm>
            <a:custGeom>
              <a:avLst/>
              <a:gdLst/>
              <a:ahLst/>
              <a:cxnLst/>
              <a:rect l="l" t="t" r="r" b="b"/>
              <a:pathLst>
                <a:path w="7485634" h="1146048">
                  <a:moveTo>
                    <a:pt x="0" y="0"/>
                  </a:moveTo>
                  <a:lnTo>
                    <a:pt x="7485634" y="0"/>
                  </a:lnTo>
                  <a:lnTo>
                    <a:pt x="7485634" y="1146048"/>
                  </a:lnTo>
                  <a:lnTo>
                    <a:pt x="0" y="1146048"/>
                  </a:lnTo>
                  <a:close/>
                </a:path>
              </a:pathLst>
            </a:custGeom>
            <a:solidFill>
              <a:srgbClr val="203864"/>
            </a:solidFill>
          </p:spPr>
        </p:sp>
      </p:grpSp>
      <p:grpSp>
        <p:nvGrpSpPr>
          <p:cNvPr id="145" name="Group 145"/>
          <p:cNvGrpSpPr/>
          <p:nvPr/>
        </p:nvGrpSpPr>
        <p:grpSpPr>
          <a:xfrm>
            <a:off x="16116169" y="5130614"/>
            <a:ext cx="863731" cy="864981"/>
            <a:chOff x="0" y="0"/>
            <a:chExt cx="1151641" cy="1153307"/>
          </a:xfrm>
        </p:grpSpPr>
        <p:sp>
          <p:nvSpPr>
            <p:cNvPr id="146" name="Freeform 146"/>
            <p:cNvSpPr/>
            <p:nvPr/>
          </p:nvSpPr>
          <p:spPr>
            <a:xfrm>
              <a:off x="0" y="0"/>
              <a:ext cx="1151636" cy="1153287"/>
            </a:xfrm>
            <a:custGeom>
              <a:avLst/>
              <a:gdLst/>
              <a:ahLst/>
              <a:cxnLst/>
              <a:rect l="l" t="t" r="r" b="b"/>
              <a:pathLst>
                <a:path w="1151636" h="1153287">
                  <a:moveTo>
                    <a:pt x="0" y="1153287"/>
                  </a:moveTo>
                  <a:lnTo>
                    <a:pt x="0" y="0"/>
                  </a:lnTo>
                  <a:lnTo>
                    <a:pt x="1151636" y="1153287"/>
                  </a:lnTo>
                  <a:close/>
                </a:path>
              </a:pathLst>
            </a:custGeom>
            <a:solidFill>
              <a:srgbClr val="111E35"/>
            </a:solidFill>
          </p:spPr>
        </p:sp>
      </p:grpSp>
      <p:grpSp>
        <p:nvGrpSpPr>
          <p:cNvPr id="147" name="Group 147"/>
          <p:cNvGrpSpPr/>
          <p:nvPr/>
        </p:nvGrpSpPr>
        <p:grpSpPr>
          <a:xfrm rot="5400000">
            <a:off x="10501502" y="5996013"/>
            <a:ext cx="576654" cy="575821"/>
            <a:chOff x="0" y="0"/>
            <a:chExt cx="768872" cy="767761"/>
          </a:xfrm>
        </p:grpSpPr>
        <p:sp>
          <p:nvSpPr>
            <p:cNvPr id="148" name="Freeform 148"/>
            <p:cNvSpPr/>
            <p:nvPr/>
          </p:nvSpPr>
          <p:spPr>
            <a:xfrm>
              <a:off x="0" y="0"/>
              <a:ext cx="768858" cy="767715"/>
            </a:xfrm>
            <a:custGeom>
              <a:avLst/>
              <a:gdLst/>
              <a:ahLst/>
              <a:cxnLst/>
              <a:rect l="l" t="t" r="r" b="b"/>
              <a:pathLst>
                <a:path w="768858" h="767715">
                  <a:moveTo>
                    <a:pt x="0" y="0"/>
                  </a:moveTo>
                  <a:lnTo>
                    <a:pt x="0" y="767715"/>
                  </a:lnTo>
                  <a:lnTo>
                    <a:pt x="768858" y="0"/>
                  </a:lnTo>
                  <a:close/>
                </a:path>
              </a:pathLst>
            </a:custGeom>
            <a:solidFill>
              <a:srgbClr val="D09E00"/>
            </a:solidFill>
          </p:spPr>
        </p:sp>
      </p:grpSp>
      <p:grpSp>
        <p:nvGrpSpPr>
          <p:cNvPr id="149" name="Group 149"/>
          <p:cNvGrpSpPr/>
          <p:nvPr/>
        </p:nvGrpSpPr>
        <p:grpSpPr>
          <a:xfrm>
            <a:off x="11070541" y="5996319"/>
            <a:ext cx="5909359" cy="569446"/>
            <a:chOff x="0" y="0"/>
            <a:chExt cx="7879145" cy="759261"/>
          </a:xfrm>
        </p:grpSpPr>
        <p:sp>
          <p:nvSpPr>
            <p:cNvPr id="150" name="Freeform 150"/>
            <p:cNvSpPr/>
            <p:nvPr/>
          </p:nvSpPr>
          <p:spPr>
            <a:xfrm>
              <a:off x="0" y="0"/>
              <a:ext cx="7879207" cy="759206"/>
            </a:xfrm>
            <a:custGeom>
              <a:avLst/>
              <a:gdLst/>
              <a:ahLst/>
              <a:cxnLst/>
              <a:rect l="l" t="t" r="r" b="b"/>
              <a:pathLst>
                <a:path w="7879207" h="759206">
                  <a:moveTo>
                    <a:pt x="7879207" y="0"/>
                  </a:moveTo>
                  <a:lnTo>
                    <a:pt x="0" y="0"/>
                  </a:lnTo>
                  <a:lnTo>
                    <a:pt x="0" y="759206"/>
                  </a:lnTo>
                  <a:lnTo>
                    <a:pt x="7879207" y="759206"/>
                  </a:lnTo>
                  <a:close/>
                </a:path>
              </a:pathLst>
            </a:custGeom>
            <a:solidFill>
              <a:srgbClr val="FFC000"/>
            </a:solidFill>
          </p:spPr>
        </p:sp>
      </p:grpSp>
      <p:grpSp>
        <p:nvGrpSpPr>
          <p:cNvPr id="151" name="Group 151"/>
          <p:cNvGrpSpPr/>
          <p:nvPr/>
        </p:nvGrpSpPr>
        <p:grpSpPr>
          <a:xfrm>
            <a:off x="10505519" y="4992743"/>
            <a:ext cx="568619" cy="144163"/>
            <a:chOff x="0" y="0"/>
            <a:chExt cx="758158" cy="192218"/>
          </a:xfrm>
        </p:grpSpPr>
        <p:sp>
          <p:nvSpPr>
            <p:cNvPr id="152" name="Freeform 152"/>
            <p:cNvSpPr/>
            <p:nvPr/>
          </p:nvSpPr>
          <p:spPr>
            <a:xfrm>
              <a:off x="0" y="0"/>
              <a:ext cx="758190" cy="192278"/>
            </a:xfrm>
            <a:custGeom>
              <a:avLst/>
              <a:gdLst/>
              <a:ahLst/>
              <a:cxnLst/>
              <a:rect l="l" t="t" r="r" b="b"/>
              <a:pathLst>
                <a:path w="758190" h="192278">
                  <a:moveTo>
                    <a:pt x="758190" y="0"/>
                  </a:moveTo>
                  <a:lnTo>
                    <a:pt x="0" y="0"/>
                  </a:lnTo>
                  <a:lnTo>
                    <a:pt x="0" y="192278"/>
                  </a:lnTo>
                  <a:lnTo>
                    <a:pt x="758190" y="192278"/>
                  </a:lnTo>
                  <a:close/>
                </a:path>
              </a:pathLst>
            </a:custGeom>
            <a:solidFill>
              <a:srgbClr val="FFC000"/>
            </a:solidFill>
          </p:spPr>
        </p:sp>
      </p:grpSp>
      <p:sp>
        <p:nvSpPr>
          <p:cNvPr id="153" name="TextBox 153"/>
          <p:cNvSpPr txBox="1"/>
          <p:nvPr/>
        </p:nvSpPr>
        <p:spPr>
          <a:xfrm>
            <a:off x="10993491" y="5107369"/>
            <a:ext cx="5049439" cy="857250"/>
          </a:xfrm>
          <a:prstGeom prst="rect">
            <a:avLst/>
          </a:prstGeom>
        </p:spPr>
        <p:txBody>
          <a:bodyPr lIns="0" tIns="0" rIns="0" bIns="0" rtlCol="0" anchor="t">
            <a:spAutoFit/>
          </a:bodyPr>
          <a:lstStyle/>
          <a:p>
            <a:pPr algn="l">
              <a:lnSpc>
                <a:spcPts val="3359"/>
              </a:lnSpc>
            </a:pPr>
            <a:r>
              <a:rPr lang="en-US" sz="2799">
                <a:solidFill>
                  <a:srgbClr val="FFFFFF"/>
                </a:solidFill>
                <a:latin typeface="Arimo"/>
              </a:rPr>
              <a:t>Percobaan pengukuran kuat arus dengan amperemeter</a:t>
            </a:r>
          </a:p>
        </p:txBody>
      </p:sp>
      <p:sp>
        <p:nvSpPr>
          <p:cNvPr id="154" name="TextBox 154"/>
          <p:cNvSpPr txBox="1"/>
          <p:nvPr/>
        </p:nvSpPr>
        <p:spPr>
          <a:xfrm>
            <a:off x="9218022" y="2308495"/>
            <a:ext cx="944881" cy="1739266"/>
          </a:xfrm>
          <a:prstGeom prst="rect">
            <a:avLst/>
          </a:prstGeom>
        </p:spPr>
        <p:txBody>
          <a:bodyPr lIns="0" tIns="0" rIns="0" bIns="0" rtlCol="0" anchor="t">
            <a:spAutoFit/>
          </a:bodyPr>
          <a:lstStyle/>
          <a:p>
            <a:pPr algn="l">
              <a:lnSpc>
                <a:spcPts val="12960"/>
              </a:lnSpc>
            </a:pPr>
            <a:r>
              <a:rPr lang="en-US" sz="10800">
                <a:solidFill>
                  <a:srgbClr val="A6A6A6"/>
                </a:solidFill>
                <a:latin typeface="Arimo"/>
              </a:rPr>
              <a:t>3</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15259050" y="0"/>
            <a:ext cx="1152524" cy="4670424"/>
            <a:chOff x="0" y="0"/>
            <a:chExt cx="1536699" cy="6227232"/>
          </a:xfrm>
        </p:grpSpPr>
        <p:sp>
          <p:nvSpPr>
            <p:cNvPr id="96" name="Freeform 96"/>
            <p:cNvSpPr/>
            <p:nvPr/>
          </p:nvSpPr>
          <p:spPr>
            <a:xfrm>
              <a:off x="0" y="0"/>
              <a:ext cx="1536700" cy="6227191"/>
            </a:xfrm>
            <a:custGeom>
              <a:avLst/>
              <a:gdLst/>
              <a:ahLst/>
              <a:cxnLst/>
              <a:rect l="l" t="t" r="r" b="b"/>
              <a:pathLst>
                <a:path w="1536700" h="6227191">
                  <a:moveTo>
                    <a:pt x="1536700" y="0"/>
                  </a:moveTo>
                  <a:lnTo>
                    <a:pt x="0" y="0"/>
                  </a:lnTo>
                  <a:lnTo>
                    <a:pt x="0" y="6227191"/>
                  </a:lnTo>
                  <a:lnTo>
                    <a:pt x="1536700" y="6227191"/>
                  </a:lnTo>
                  <a:close/>
                </a:path>
              </a:pathLst>
            </a:custGeom>
            <a:solidFill>
              <a:srgbClr val="FFC000"/>
            </a:solidFill>
          </p:spPr>
        </p:sp>
      </p:grpSp>
      <p:grpSp>
        <p:nvGrpSpPr>
          <p:cNvPr id="97" name="Group 97"/>
          <p:cNvGrpSpPr/>
          <p:nvPr/>
        </p:nvGrpSpPr>
        <p:grpSpPr>
          <a:xfrm>
            <a:off x="1714500" y="4670424"/>
            <a:ext cx="1800224" cy="5616574"/>
            <a:chOff x="0" y="0"/>
            <a:chExt cx="2400299" cy="7488765"/>
          </a:xfrm>
        </p:grpSpPr>
        <p:sp>
          <p:nvSpPr>
            <p:cNvPr id="98" name="Freeform 98"/>
            <p:cNvSpPr/>
            <p:nvPr/>
          </p:nvSpPr>
          <p:spPr>
            <a:xfrm>
              <a:off x="0" y="0"/>
              <a:ext cx="2400300" cy="7488809"/>
            </a:xfrm>
            <a:custGeom>
              <a:avLst/>
              <a:gdLst/>
              <a:ahLst/>
              <a:cxnLst/>
              <a:rect l="l" t="t" r="r" b="b"/>
              <a:pathLst>
                <a:path w="2400300" h="7488809">
                  <a:moveTo>
                    <a:pt x="0" y="0"/>
                  </a:moveTo>
                  <a:lnTo>
                    <a:pt x="2400300" y="0"/>
                  </a:lnTo>
                  <a:lnTo>
                    <a:pt x="2400300" y="7488809"/>
                  </a:lnTo>
                  <a:lnTo>
                    <a:pt x="0" y="7488809"/>
                  </a:lnTo>
                  <a:close/>
                </a:path>
              </a:pathLst>
            </a:custGeom>
            <a:solidFill>
              <a:srgbClr val="203864"/>
            </a:solidFill>
          </p:spPr>
        </p:sp>
      </p:grpSp>
      <p:grpSp>
        <p:nvGrpSpPr>
          <p:cNvPr id="99" name="Group 99"/>
          <p:cNvGrpSpPr/>
          <p:nvPr/>
        </p:nvGrpSpPr>
        <p:grpSpPr>
          <a:xfrm>
            <a:off x="3514521" y="2867976"/>
            <a:ext cx="14773479" cy="1799274"/>
            <a:chOff x="0" y="0"/>
            <a:chExt cx="19697972" cy="2399032"/>
          </a:xfrm>
        </p:grpSpPr>
        <p:sp>
          <p:nvSpPr>
            <p:cNvPr id="100" name="Freeform 100"/>
            <p:cNvSpPr/>
            <p:nvPr/>
          </p:nvSpPr>
          <p:spPr>
            <a:xfrm>
              <a:off x="0" y="0"/>
              <a:ext cx="19697954" cy="2399030"/>
            </a:xfrm>
            <a:custGeom>
              <a:avLst/>
              <a:gdLst/>
              <a:ahLst/>
              <a:cxnLst/>
              <a:rect l="l" t="t" r="r" b="b"/>
              <a:pathLst>
                <a:path w="19697954" h="2399030">
                  <a:moveTo>
                    <a:pt x="0" y="0"/>
                  </a:moveTo>
                  <a:lnTo>
                    <a:pt x="19697954" y="0"/>
                  </a:lnTo>
                  <a:lnTo>
                    <a:pt x="19697954" y="2399030"/>
                  </a:lnTo>
                  <a:lnTo>
                    <a:pt x="0" y="2399030"/>
                  </a:lnTo>
                  <a:close/>
                </a:path>
              </a:pathLst>
            </a:custGeom>
            <a:solidFill>
              <a:srgbClr val="203864"/>
            </a:solidFill>
          </p:spPr>
        </p:sp>
      </p:grpSp>
      <p:grpSp>
        <p:nvGrpSpPr>
          <p:cNvPr id="101" name="Group 101"/>
          <p:cNvGrpSpPr/>
          <p:nvPr/>
        </p:nvGrpSpPr>
        <p:grpSpPr>
          <a:xfrm rot="-5400000">
            <a:off x="1714873" y="2863477"/>
            <a:ext cx="1799274" cy="1800019"/>
            <a:chOff x="0" y="0"/>
            <a:chExt cx="2399032" cy="2400025"/>
          </a:xfrm>
        </p:grpSpPr>
        <p:sp>
          <p:nvSpPr>
            <p:cNvPr id="102" name="Freeform 102"/>
            <p:cNvSpPr/>
            <p:nvPr/>
          </p:nvSpPr>
          <p:spPr>
            <a:xfrm>
              <a:off x="0" y="0"/>
              <a:ext cx="2399030" cy="2400046"/>
            </a:xfrm>
            <a:custGeom>
              <a:avLst/>
              <a:gdLst/>
              <a:ahLst/>
              <a:cxnLst/>
              <a:rect l="l" t="t" r="r" b="b"/>
              <a:pathLst>
                <a:path w="2399030" h="2400046">
                  <a:moveTo>
                    <a:pt x="0" y="2400046"/>
                  </a:moveTo>
                  <a:lnTo>
                    <a:pt x="0" y="0"/>
                  </a:lnTo>
                  <a:lnTo>
                    <a:pt x="2399030" y="2400046"/>
                  </a:lnTo>
                  <a:close/>
                </a:path>
              </a:pathLst>
            </a:custGeom>
            <a:solidFill>
              <a:srgbClr val="111E35"/>
            </a:solidFill>
          </p:spPr>
        </p:sp>
      </p:grpSp>
      <p:sp>
        <p:nvSpPr>
          <p:cNvPr id="103" name="TextBox 103"/>
          <p:cNvSpPr txBox="1"/>
          <p:nvPr/>
        </p:nvSpPr>
        <p:spPr>
          <a:xfrm>
            <a:off x="3919404" y="3194035"/>
            <a:ext cx="5320096" cy="1106213"/>
          </a:xfrm>
          <a:prstGeom prst="rect">
            <a:avLst/>
          </a:prstGeom>
        </p:spPr>
        <p:txBody>
          <a:bodyPr lIns="0" tIns="0" rIns="0" bIns="0" rtlCol="0" anchor="t">
            <a:spAutoFit/>
          </a:bodyPr>
          <a:lstStyle/>
          <a:p>
            <a:pPr algn="l">
              <a:lnSpc>
                <a:spcPts val="7680"/>
              </a:lnSpc>
            </a:pPr>
            <a:r>
              <a:rPr lang="en-US" sz="6400">
                <a:solidFill>
                  <a:srgbClr val="FFFFFF"/>
                </a:solidFill>
                <a:latin typeface="Arimo Bold"/>
              </a:rPr>
              <a:t>THANK YOU</a:t>
            </a:r>
          </a:p>
        </p:txBody>
      </p:sp>
      <p:grpSp>
        <p:nvGrpSpPr>
          <p:cNvPr id="104" name="Group 104"/>
          <p:cNvGrpSpPr/>
          <p:nvPr/>
        </p:nvGrpSpPr>
        <p:grpSpPr>
          <a:xfrm rot="-10800000">
            <a:off x="15259537" y="4661846"/>
            <a:ext cx="1152037" cy="1151578"/>
            <a:chOff x="0" y="0"/>
            <a:chExt cx="1536049" cy="1535437"/>
          </a:xfrm>
        </p:grpSpPr>
        <p:sp>
          <p:nvSpPr>
            <p:cNvPr id="105" name="Freeform 105"/>
            <p:cNvSpPr/>
            <p:nvPr/>
          </p:nvSpPr>
          <p:spPr>
            <a:xfrm>
              <a:off x="0" y="0"/>
              <a:ext cx="1536065" cy="1535430"/>
            </a:xfrm>
            <a:custGeom>
              <a:avLst/>
              <a:gdLst/>
              <a:ahLst/>
              <a:cxnLst/>
              <a:rect l="l" t="t" r="r" b="b"/>
              <a:pathLst>
                <a:path w="1536065" h="1535430">
                  <a:moveTo>
                    <a:pt x="1536065" y="1535430"/>
                  </a:moveTo>
                  <a:lnTo>
                    <a:pt x="1536065" y="0"/>
                  </a:lnTo>
                  <a:lnTo>
                    <a:pt x="0" y="1535430"/>
                  </a:lnTo>
                  <a:close/>
                </a:path>
              </a:pathLst>
            </a:custGeom>
            <a:solidFill>
              <a:srgbClr val="D09E00"/>
            </a:solidFill>
          </p:spPr>
        </p:sp>
      </p:grpSp>
      <p:grpSp>
        <p:nvGrpSpPr>
          <p:cNvPr id="106" name="Group 106"/>
          <p:cNvGrpSpPr/>
          <p:nvPr/>
        </p:nvGrpSpPr>
        <p:grpSpPr>
          <a:xfrm>
            <a:off x="0" y="4657724"/>
            <a:ext cx="15259535" cy="1151578"/>
            <a:chOff x="0" y="0"/>
            <a:chExt cx="20346047" cy="1535437"/>
          </a:xfrm>
        </p:grpSpPr>
        <p:sp>
          <p:nvSpPr>
            <p:cNvPr id="107" name="Freeform 107"/>
            <p:cNvSpPr/>
            <p:nvPr/>
          </p:nvSpPr>
          <p:spPr>
            <a:xfrm>
              <a:off x="0" y="0"/>
              <a:ext cx="20346036" cy="1535430"/>
            </a:xfrm>
            <a:custGeom>
              <a:avLst/>
              <a:gdLst/>
              <a:ahLst/>
              <a:cxnLst/>
              <a:rect l="l" t="t" r="r" b="b"/>
              <a:pathLst>
                <a:path w="20346036" h="1535430">
                  <a:moveTo>
                    <a:pt x="20346036" y="0"/>
                  </a:moveTo>
                  <a:lnTo>
                    <a:pt x="0" y="0"/>
                  </a:lnTo>
                  <a:lnTo>
                    <a:pt x="0" y="1535430"/>
                  </a:lnTo>
                  <a:lnTo>
                    <a:pt x="20346036" y="1535430"/>
                  </a:lnTo>
                  <a:close/>
                </a:path>
              </a:pathLst>
            </a:custGeom>
            <a:solidFill>
              <a:srgbClr val="FFC000"/>
            </a:solidFill>
          </p:spPr>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5619750" y="0"/>
            <a:ext cx="1152524" cy="4670424"/>
            <a:chOff x="0" y="0"/>
            <a:chExt cx="1536699" cy="6227232"/>
          </a:xfrm>
        </p:grpSpPr>
        <p:sp>
          <p:nvSpPr>
            <p:cNvPr id="96" name="Freeform 96"/>
            <p:cNvSpPr/>
            <p:nvPr/>
          </p:nvSpPr>
          <p:spPr>
            <a:xfrm>
              <a:off x="0" y="0"/>
              <a:ext cx="1536700" cy="6227191"/>
            </a:xfrm>
            <a:custGeom>
              <a:avLst/>
              <a:gdLst/>
              <a:ahLst/>
              <a:cxnLst/>
              <a:rect l="l" t="t" r="r" b="b"/>
              <a:pathLst>
                <a:path w="1536700" h="6227191">
                  <a:moveTo>
                    <a:pt x="1536700" y="0"/>
                  </a:moveTo>
                  <a:lnTo>
                    <a:pt x="0" y="0"/>
                  </a:lnTo>
                  <a:lnTo>
                    <a:pt x="0" y="6227191"/>
                  </a:lnTo>
                  <a:lnTo>
                    <a:pt x="1536700" y="6227191"/>
                  </a:lnTo>
                  <a:close/>
                </a:path>
              </a:pathLst>
            </a:custGeom>
            <a:solidFill>
              <a:srgbClr val="FFC000"/>
            </a:solidFill>
          </p:spPr>
        </p:sp>
      </p:grpSp>
      <p:sp>
        <p:nvSpPr>
          <p:cNvPr id="97" name="TextBox 97"/>
          <p:cNvSpPr txBox="1"/>
          <p:nvPr/>
        </p:nvSpPr>
        <p:spPr>
          <a:xfrm>
            <a:off x="3752214" y="429894"/>
            <a:ext cx="1554480" cy="3012440"/>
          </a:xfrm>
          <a:prstGeom prst="rect">
            <a:avLst/>
          </a:prstGeom>
        </p:spPr>
        <p:txBody>
          <a:bodyPr lIns="0" tIns="0" rIns="0" bIns="0" rtlCol="0" anchor="t">
            <a:spAutoFit/>
          </a:bodyPr>
          <a:lstStyle/>
          <a:p>
            <a:pPr algn="l">
              <a:lnSpc>
                <a:spcPts val="23039"/>
              </a:lnSpc>
            </a:pPr>
            <a:r>
              <a:rPr lang="en-US" sz="19200">
                <a:solidFill>
                  <a:srgbClr val="A6A6A6"/>
                </a:solidFill>
                <a:latin typeface="Arimo"/>
              </a:rPr>
              <a:t>1</a:t>
            </a:r>
          </a:p>
        </p:txBody>
      </p:sp>
      <p:grpSp>
        <p:nvGrpSpPr>
          <p:cNvPr id="98" name="Group 98"/>
          <p:cNvGrpSpPr/>
          <p:nvPr/>
        </p:nvGrpSpPr>
        <p:grpSpPr>
          <a:xfrm>
            <a:off x="1714500" y="4670424"/>
            <a:ext cx="1800224" cy="5616574"/>
            <a:chOff x="0" y="0"/>
            <a:chExt cx="2400299" cy="7488765"/>
          </a:xfrm>
        </p:grpSpPr>
        <p:sp>
          <p:nvSpPr>
            <p:cNvPr id="99" name="Freeform 99"/>
            <p:cNvSpPr/>
            <p:nvPr/>
          </p:nvSpPr>
          <p:spPr>
            <a:xfrm>
              <a:off x="0" y="0"/>
              <a:ext cx="2400300" cy="7488809"/>
            </a:xfrm>
            <a:custGeom>
              <a:avLst/>
              <a:gdLst/>
              <a:ahLst/>
              <a:cxnLst/>
              <a:rect l="l" t="t" r="r" b="b"/>
              <a:pathLst>
                <a:path w="2400300" h="7488809">
                  <a:moveTo>
                    <a:pt x="0" y="0"/>
                  </a:moveTo>
                  <a:lnTo>
                    <a:pt x="2400300" y="0"/>
                  </a:lnTo>
                  <a:lnTo>
                    <a:pt x="2400300" y="7488809"/>
                  </a:lnTo>
                  <a:lnTo>
                    <a:pt x="0" y="7488809"/>
                  </a:lnTo>
                  <a:close/>
                </a:path>
              </a:pathLst>
            </a:custGeom>
            <a:solidFill>
              <a:srgbClr val="203864"/>
            </a:solidFill>
          </p:spPr>
        </p:sp>
      </p:grpSp>
      <p:grpSp>
        <p:nvGrpSpPr>
          <p:cNvPr id="100" name="Group 100"/>
          <p:cNvGrpSpPr/>
          <p:nvPr/>
        </p:nvGrpSpPr>
        <p:grpSpPr>
          <a:xfrm>
            <a:off x="3514521" y="2867976"/>
            <a:ext cx="14773479" cy="1799274"/>
            <a:chOff x="0" y="0"/>
            <a:chExt cx="19697972" cy="2399032"/>
          </a:xfrm>
        </p:grpSpPr>
        <p:sp>
          <p:nvSpPr>
            <p:cNvPr id="101" name="Freeform 101"/>
            <p:cNvSpPr/>
            <p:nvPr/>
          </p:nvSpPr>
          <p:spPr>
            <a:xfrm>
              <a:off x="0" y="0"/>
              <a:ext cx="19697954" cy="2399030"/>
            </a:xfrm>
            <a:custGeom>
              <a:avLst/>
              <a:gdLst/>
              <a:ahLst/>
              <a:cxnLst/>
              <a:rect l="l" t="t" r="r" b="b"/>
              <a:pathLst>
                <a:path w="19697954" h="2399030">
                  <a:moveTo>
                    <a:pt x="0" y="0"/>
                  </a:moveTo>
                  <a:lnTo>
                    <a:pt x="19697954" y="0"/>
                  </a:lnTo>
                  <a:lnTo>
                    <a:pt x="19697954" y="2399030"/>
                  </a:lnTo>
                  <a:lnTo>
                    <a:pt x="0" y="2399030"/>
                  </a:lnTo>
                  <a:close/>
                </a:path>
              </a:pathLst>
            </a:custGeom>
            <a:solidFill>
              <a:srgbClr val="203864"/>
            </a:solidFill>
          </p:spPr>
        </p:sp>
      </p:grpSp>
      <p:grpSp>
        <p:nvGrpSpPr>
          <p:cNvPr id="102" name="Group 102"/>
          <p:cNvGrpSpPr/>
          <p:nvPr/>
        </p:nvGrpSpPr>
        <p:grpSpPr>
          <a:xfrm rot="-5400000">
            <a:off x="1714873" y="2863477"/>
            <a:ext cx="1799274" cy="1800019"/>
            <a:chOff x="0" y="0"/>
            <a:chExt cx="2399032" cy="2400025"/>
          </a:xfrm>
        </p:grpSpPr>
        <p:sp>
          <p:nvSpPr>
            <p:cNvPr id="103" name="Freeform 103"/>
            <p:cNvSpPr/>
            <p:nvPr/>
          </p:nvSpPr>
          <p:spPr>
            <a:xfrm>
              <a:off x="0" y="0"/>
              <a:ext cx="2399030" cy="2400046"/>
            </a:xfrm>
            <a:custGeom>
              <a:avLst/>
              <a:gdLst/>
              <a:ahLst/>
              <a:cxnLst/>
              <a:rect l="l" t="t" r="r" b="b"/>
              <a:pathLst>
                <a:path w="2399030" h="2400046">
                  <a:moveTo>
                    <a:pt x="0" y="2400046"/>
                  </a:moveTo>
                  <a:lnTo>
                    <a:pt x="0" y="0"/>
                  </a:lnTo>
                  <a:lnTo>
                    <a:pt x="2399030" y="2400046"/>
                  </a:lnTo>
                  <a:close/>
                </a:path>
              </a:pathLst>
            </a:custGeom>
            <a:solidFill>
              <a:srgbClr val="111E35"/>
            </a:solidFill>
          </p:spPr>
        </p:sp>
      </p:grpSp>
      <p:sp>
        <p:nvSpPr>
          <p:cNvPr id="104" name="TextBox 104"/>
          <p:cNvSpPr txBox="1"/>
          <p:nvPr/>
        </p:nvSpPr>
        <p:spPr>
          <a:xfrm>
            <a:off x="4010058" y="2821465"/>
            <a:ext cx="14277942" cy="1819275"/>
          </a:xfrm>
          <a:prstGeom prst="rect">
            <a:avLst/>
          </a:prstGeom>
        </p:spPr>
        <p:txBody>
          <a:bodyPr lIns="0" tIns="0" rIns="0" bIns="0" rtlCol="0" anchor="t">
            <a:spAutoFit/>
          </a:bodyPr>
          <a:lstStyle/>
          <a:p>
            <a:pPr>
              <a:lnSpc>
                <a:spcPts val="7080"/>
              </a:lnSpc>
            </a:pPr>
            <a:r>
              <a:rPr lang="en-US" sz="5900">
                <a:solidFill>
                  <a:srgbClr val="FFFFFF"/>
                </a:solidFill>
                <a:latin typeface="Arimo Bold"/>
              </a:rPr>
              <a:t>Percobaan Pengukuran Waktu </a:t>
            </a:r>
          </a:p>
          <a:p>
            <a:pPr algn="l">
              <a:lnSpc>
                <a:spcPts val="7080"/>
              </a:lnSpc>
            </a:pPr>
            <a:r>
              <a:rPr lang="en-US" sz="5900">
                <a:solidFill>
                  <a:srgbClr val="FFFFFF"/>
                </a:solidFill>
                <a:latin typeface="Arimo Bold"/>
              </a:rPr>
              <a:t>dengan Stopwatch</a:t>
            </a:r>
          </a:p>
        </p:txBody>
      </p:sp>
      <p:grpSp>
        <p:nvGrpSpPr>
          <p:cNvPr id="105" name="Group 105"/>
          <p:cNvGrpSpPr/>
          <p:nvPr/>
        </p:nvGrpSpPr>
        <p:grpSpPr>
          <a:xfrm rot="-10800000">
            <a:off x="5620186" y="4661846"/>
            <a:ext cx="1152088" cy="1151578"/>
            <a:chOff x="0" y="0"/>
            <a:chExt cx="1536118" cy="1535437"/>
          </a:xfrm>
        </p:grpSpPr>
        <p:sp>
          <p:nvSpPr>
            <p:cNvPr id="106" name="Freeform 106"/>
            <p:cNvSpPr/>
            <p:nvPr/>
          </p:nvSpPr>
          <p:spPr>
            <a:xfrm>
              <a:off x="0" y="0"/>
              <a:ext cx="1536065" cy="1535430"/>
            </a:xfrm>
            <a:custGeom>
              <a:avLst/>
              <a:gdLst/>
              <a:ahLst/>
              <a:cxnLst/>
              <a:rect l="l" t="t" r="r" b="b"/>
              <a:pathLst>
                <a:path w="1536065" h="1535430">
                  <a:moveTo>
                    <a:pt x="1536065" y="1535430"/>
                  </a:moveTo>
                  <a:lnTo>
                    <a:pt x="1536065" y="0"/>
                  </a:lnTo>
                  <a:lnTo>
                    <a:pt x="0" y="1535430"/>
                  </a:lnTo>
                  <a:close/>
                </a:path>
              </a:pathLst>
            </a:custGeom>
            <a:solidFill>
              <a:srgbClr val="D09E00"/>
            </a:solidFill>
          </p:spPr>
        </p:sp>
      </p:grpSp>
      <p:grpSp>
        <p:nvGrpSpPr>
          <p:cNvPr id="107" name="Group 107"/>
          <p:cNvGrpSpPr/>
          <p:nvPr/>
        </p:nvGrpSpPr>
        <p:grpSpPr>
          <a:xfrm>
            <a:off x="0" y="4657724"/>
            <a:ext cx="5620184" cy="1151578"/>
            <a:chOff x="0" y="0"/>
            <a:chExt cx="7493578" cy="1535437"/>
          </a:xfrm>
        </p:grpSpPr>
        <p:sp>
          <p:nvSpPr>
            <p:cNvPr id="108" name="Freeform 108"/>
            <p:cNvSpPr/>
            <p:nvPr/>
          </p:nvSpPr>
          <p:spPr>
            <a:xfrm>
              <a:off x="0" y="0"/>
              <a:ext cx="7493635" cy="1535430"/>
            </a:xfrm>
            <a:custGeom>
              <a:avLst/>
              <a:gdLst/>
              <a:ahLst/>
              <a:cxnLst/>
              <a:rect l="l" t="t" r="r" b="b"/>
              <a:pathLst>
                <a:path w="7493635" h="1535430">
                  <a:moveTo>
                    <a:pt x="7493635" y="0"/>
                  </a:moveTo>
                  <a:lnTo>
                    <a:pt x="0" y="0"/>
                  </a:lnTo>
                  <a:lnTo>
                    <a:pt x="0" y="1535430"/>
                  </a:lnTo>
                  <a:lnTo>
                    <a:pt x="7493635" y="1535430"/>
                  </a:lnTo>
                  <a:close/>
                </a:path>
              </a:pathLst>
            </a:custGeom>
            <a:solidFill>
              <a:srgbClr val="FFC000"/>
            </a:solidFill>
          </p:spPr>
        </p:sp>
      </p:grpSp>
      <p:pic>
        <p:nvPicPr>
          <p:cNvPr id="109" name="Picture 109"/>
          <p:cNvPicPr>
            <a:picLocks noChangeAspect="1"/>
          </p:cNvPicPr>
          <p:nvPr/>
        </p:nvPicPr>
        <p:blipFill>
          <a:blip r:embed="rId2"/>
          <a:srcRect/>
          <a:stretch>
            <a:fillRect/>
          </a:stretch>
        </p:blipFill>
        <p:spPr>
          <a:xfrm>
            <a:off x="14673104" y="5757232"/>
            <a:ext cx="3216863" cy="4333598"/>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0" y="8754008"/>
            <a:ext cx="4285152" cy="720024"/>
            <a:chOff x="0" y="0"/>
            <a:chExt cx="5713536" cy="960032"/>
          </a:xfrm>
        </p:grpSpPr>
        <p:sp>
          <p:nvSpPr>
            <p:cNvPr id="96" name="Freeform 96"/>
            <p:cNvSpPr/>
            <p:nvPr/>
          </p:nvSpPr>
          <p:spPr>
            <a:xfrm>
              <a:off x="0" y="0"/>
              <a:ext cx="5713476" cy="959993"/>
            </a:xfrm>
            <a:custGeom>
              <a:avLst/>
              <a:gdLst/>
              <a:ahLst/>
              <a:cxnLst/>
              <a:rect l="l" t="t" r="r" b="b"/>
              <a:pathLst>
                <a:path w="5713476" h="959993">
                  <a:moveTo>
                    <a:pt x="5713476" y="0"/>
                  </a:moveTo>
                  <a:lnTo>
                    <a:pt x="0" y="0"/>
                  </a:lnTo>
                  <a:lnTo>
                    <a:pt x="0" y="959993"/>
                  </a:lnTo>
                  <a:lnTo>
                    <a:pt x="5713476" y="959993"/>
                  </a:lnTo>
                  <a:close/>
                </a:path>
              </a:pathLst>
            </a:custGeom>
            <a:solidFill>
              <a:srgbClr val="203864"/>
            </a:solidFill>
          </p:spPr>
        </p:sp>
      </p:grpSp>
      <p:grpSp>
        <p:nvGrpSpPr>
          <p:cNvPr id="97" name="Group 97"/>
          <p:cNvGrpSpPr/>
          <p:nvPr/>
        </p:nvGrpSpPr>
        <p:grpSpPr>
          <a:xfrm>
            <a:off x="4285152" y="8754526"/>
            <a:ext cx="720000" cy="720024"/>
            <a:chOff x="0" y="0"/>
            <a:chExt cx="960000" cy="960032"/>
          </a:xfrm>
        </p:grpSpPr>
        <p:sp>
          <p:nvSpPr>
            <p:cNvPr id="98" name="Freeform 9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99" name="Group 99"/>
          <p:cNvGrpSpPr/>
          <p:nvPr/>
        </p:nvGrpSpPr>
        <p:grpSpPr>
          <a:xfrm>
            <a:off x="2" y="9469788"/>
            <a:ext cx="3934682" cy="360010"/>
            <a:chOff x="0" y="0"/>
            <a:chExt cx="5246243" cy="480013"/>
          </a:xfrm>
        </p:grpSpPr>
        <p:sp>
          <p:nvSpPr>
            <p:cNvPr id="100" name="Freeform 100"/>
            <p:cNvSpPr/>
            <p:nvPr/>
          </p:nvSpPr>
          <p:spPr>
            <a:xfrm>
              <a:off x="0" y="0"/>
              <a:ext cx="5246243" cy="480060"/>
            </a:xfrm>
            <a:custGeom>
              <a:avLst/>
              <a:gdLst/>
              <a:ahLst/>
              <a:cxnLst/>
              <a:rect l="l" t="t" r="r" b="b"/>
              <a:pathLst>
                <a:path w="5246243" h="480060">
                  <a:moveTo>
                    <a:pt x="0" y="0"/>
                  </a:moveTo>
                  <a:lnTo>
                    <a:pt x="5246243" y="0"/>
                  </a:lnTo>
                  <a:lnTo>
                    <a:pt x="5246243" y="480060"/>
                  </a:lnTo>
                  <a:lnTo>
                    <a:pt x="0" y="480060"/>
                  </a:lnTo>
                  <a:close/>
                </a:path>
              </a:pathLst>
            </a:custGeom>
            <a:solidFill>
              <a:srgbClr val="FFC000"/>
            </a:solidFill>
          </p:spPr>
        </p:sp>
      </p:grpSp>
      <p:grpSp>
        <p:nvGrpSpPr>
          <p:cNvPr id="101" name="Group 101"/>
          <p:cNvGrpSpPr/>
          <p:nvPr/>
        </p:nvGrpSpPr>
        <p:grpSpPr>
          <a:xfrm>
            <a:off x="3934680" y="9469786"/>
            <a:ext cx="360000" cy="360012"/>
            <a:chOff x="0" y="0"/>
            <a:chExt cx="480000" cy="480016"/>
          </a:xfrm>
        </p:grpSpPr>
        <p:sp>
          <p:nvSpPr>
            <p:cNvPr id="102" name="Freeform 102"/>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grpSp>
        <p:nvGrpSpPr>
          <p:cNvPr id="103" name="Group 103"/>
          <p:cNvGrpSpPr/>
          <p:nvPr/>
        </p:nvGrpSpPr>
        <p:grpSpPr>
          <a:xfrm>
            <a:off x="5000386" y="7678218"/>
            <a:ext cx="13287614" cy="720024"/>
            <a:chOff x="0" y="0"/>
            <a:chExt cx="17716819" cy="960032"/>
          </a:xfrm>
        </p:grpSpPr>
        <p:sp>
          <p:nvSpPr>
            <p:cNvPr id="104" name="Freeform 104"/>
            <p:cNvSpPr/>
            <p:nvPr/>
          </p:nvSpPr>
          <p:spPr>
            <a:xfrm>
              <a:off x="0" y="0"/>
              <a:ext cx="17716881" cy="959993"/>
            </a:xfrm>
            <a:custGeom>
              <a:avLst/>
              <a:gdLst/>
              <a:ahLst/>
              <a:cxnLst/>
              <a:rect l="l" t="t" r="r" b="b"/>
              <a:pathLst>
                <a:path w="17716881" h="959993">
                  <a:moveTo>
                    <a:pt x="17716881" y="0"/>
                  </a:moveTo>
                  <a:lnTo>
                    <a:pt x="0" y="0"/>
                  </a:lnTo>
                  <a:lnTo>
                    <a:pt x="0" y="959993"/>
                  </a:lnTo>
                  <a:lnTo>
                    <a:pt x="17716881" y="959993"/>
                  </a:lnTo>
                  <a:close/>
                </a:path>
              </a:pathLst>
            </a:custGeom>
            <a:solidFill>
              <a:srgbClr val="203864"/>
            </a:solidFill>
          </p:spPr>
        </p:sp>
      </p:grpSp>
      <p:grpSp>
        <p:nvGrpSpPr>
          <p:cNvPr id="105" name="Group 105"/>
          <p:cNvGrpSpPr/>
          <p:nvPr/>
        </p:nvGrpSpPr>
        <p:grpSpPr>
          <a:xfrm>
            <a:off x="4280388" y="8393998"/>
            <a:ext cx="14007612" cy="360010"/>
            <a:chOff x="0" y="0"/>
            <a:chExt cx="18676816" cy="480013"/>
          </a:xfrm>
        </p:grpSpPr>
        <p:sp>
          <p:nvSpPr>
            <p:cNvPr id="106" name="Freeform 106"/>
            <p:cNvSpPr/>
            <p:nvPr/>
          </p:nvSpPr>
          <p:spPr>
            <a:xfrm>
              <a:off x="0" y="0"/>
              <a:ext cx="18676874" cy="480060"/>
            </a:xfrm>
            <a:custGeom>
              <a:avLst/>
              <a:gdLst/>
              <a:ahLst/>
              <a:cxnLst/>
              <a:rect l="l" t="t" r="r" b="b"/>
              <a:pathLst>
                <a:path w="18676874" h="480060">
                  <a:moveTo>
                    <a:pt x="0" y="0"/>
                  </a:moveTo>
                  <a:lnTo>
                    <a:pt x="18676874" y="0"/>
                  </a:lnTo>
                  <a:lnTo>
                    <a:pt x="18676874" y="480060"/>
                  </a:lnTo>
                  <a:lnTo>
                    <a:pt x="0" y="480060"/>
                  </a:lnTo>
                  <a:close/>
                </a:path>
              </a:pathLst>
            </a:custGeom>
            <a:solidFill>
              <a:srgbClr val="FFC000"/>
            </a:solidFill>
          </p:spPr>
        </p:sp>
      </p:grpSp>
      <p:grpSp>
        <p:nvGrpSpPr>
          <p:cNvPr id="107" name="Group 107"/>
          <p:cNvGrpSpPr/>
          <p:nvPr/>
        </p:nvGrpSpPr>
        <p:grpSpPr>
          <a:xfrm rot="-10800000">
            <a:off x="4280384" y="7673974"/>
            <a:ext cx="720000" cy="720024"/>
            <a:chOff x="0" y="0"/>
            <a:chExt cx="960000" cy="960032"/>
          </a:xfrm>
        </p:grpSpPr>
        <p:sp>
          <p:nvSpPr>
            <p:cNvPr id="108" name="Freeform 108"/>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109" name="Group 109"/>
          <p:cNvGrpSpPr/>
          <p:nvPr/>
        </p:nvGrpSpPr>
        <p:grpSpPr>
          <a:xfrm rot="-10800000">
            <a:off x="3920388" y="8393998"/>
            <a:ext cx="360000" cy="360012"/>
            <a:chOff x="0" y="0"/>
            <a:chExt cx="480000" cy="480016"/>
          </a:xfrm>
        </p:grpSpPr>
        <p:sp>
          <p:nvSpPr>
            <p:cNvPr id="110" name="Freeform 110"/>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grpSp>
        <p:nvGrpSpPr>
          <p:cNvPr id="111" name="Group 111"/>
          <p:cNvGrpSpPr/>
          <p:nvPr/>
        </p:nvGrpSpPr>
        <p:grpSpPr>
          <a:xfrm>
            <a:off x="4410074" y="965200"/>
            <a:ext cx="2663824" cy="2657474"/>
            <a:chOff x="0" y="0"/>
            <a:chExt cx="3551765" cy="3543299"/>
          </a:xfrm>
        </p:grpSpPr>
        <p:sp>
          <p:nvSpPr>
            <p:cNvPr id="112" name="Freeform 112"/>
            <p:cNvSpPr/>
            <p:nvPr/>
          </p:nvSpPr>
          <p:spPr>
            <a:xfrm>
              <a:off x="0" y="0"/>
              <a:ext cx="3551936" cy="3543300"/>
            </a:xfrm>
            <a:custGeom>
              <a:avLst/>
              <a:gdLst/>
              <a:ahLst/>
              <a:cxnLst/>
              <a:rect l="l" t="t" r="r" b="b"/>
              <a:pathLst>
                <a:path w="3551936" h="3543300">
                  <a:moveTo>
                    <a:pt x="1552956" y="0"/>
                  </a:moveTo>
                  <a:lnTo>
                    <a:pt x="1611884" y="258572"/>
                  </a:lnTo>
                  <a:lnTo>
                    <a:pt x="1620266" y="257302"/>
                  </a:lnTo>
                  <a:cubicBezTo>
                    <a:pt x="1671447" y="252095"/>
                    <a:pt x="1723263" y="249428"/>
                    <a:pt x="1775841" y="249428"/>
                  </a:cubicBezTo>
                  <a:cubicBezTo>
                    <a:pt x="1828419" y="249428"/>
                    <a:pt x="1880235" y="252095"/>
                    <a:pt x="1931416" y="257302"/>
                  </a:cubicBezTo>
                  <a:lnTo>
                    <a:pt x="1939798" y="258572"/>
                  </a:lnTo>
                  <a:lnTo>
                    <a:pt x="1998853" y="0"/>
                  </a:lnTo>
                  <a:lnTo>
                    <a:pt x="2343277" y="78613"/>
                  </a:lnTo>
                  <a:lnTo>
                    <a:pt x="2284095" y="338201"/>
                  </a:lnTo>
                  <a:lnTo>
                    <a:pt x="2368169" y="368935"/>
                  </a:lnTo>
                  <a:cubicBezTo>
                    <a:pt x="2413635" y="388239"/>
                    <a:pt x="2458085" y="409575"/>
                    <a:pt x="2501138" y="433070"/>
                  </a:cubicBezTo>
                  <a:lnTo>
                    <a:pt x="2579116" y="480441"/>
                  </a:lnTo>
                  <a:lnTo>
                    <a:pt x="2745105" y="272161"/>
                  </a:lnTo>
                  <a:lnTo>
                    <a:pt x="3021330" y="492506"/>
                  </a:lnTo>
                  <a:lnTo>
                    <a:pt x="2855849" y="700151"/>
                  </a:lnTo>
                  <a:lnTo>
                    <a:pt x="3037586" y="920496"/>
                  </a:lnTo>
                  <a:lnTo>
                    <a:pt x="3059684" y="956945"/>
                  </a:lnTo>
                  <a:lnTo>
                    <a:pt x="3299460" y="841375"/>
                  </a:lnTo>
                  <a:lnTo>
                    <a:pt x="3452749" y="1159891"/>
                  </a:lnTo>
                  <a:lnTo>
                    <a:pt x="3213100" y="1275334"/>
                  </a:lnTo>
                  <a:lnTo>
                    <a:pt x="3229102" y="1318895"/>
                  </a:lnTo>
                  <a:cubicBezTo>
                    <a:pt x="3243961" y="1366520"/>
                    <a:pt x="3256407" y="1415288"/>
                    <a:pt x="3266567" y="1464818"/>
                  </a:cubicBezTo>
                  <a:lnTo>
                    <a:pt x="3286379" y="1594866"/>
                  </a:lnTo>
                  <a:lnTo>
                    <a:pt x="3551936" y="1594866"/>
                  </a:lnTo>
                  <a:lnTo>
                    <a:pt x="3551936" y="1948307"/>
                  </a:lnTo>
                  <a:lnTo>
                    <a:pt x="3286125" y="1948307"/>
                  </a:lnTo>
                  <a:lnTo>
                    <a:pt x="3266313" y="2078355"/>
                  </a:lnTo>
                  <a:cubicBezTo>
                    <a:pt x="3256153" y="2127885"/>
                    <a:pt x="3243580" y="2176526"/>
                    <a:pt x="3228848" y="2224278"/>
                  </a:cubicBezTo>
                  <a:lnTo>
                    <a:pt x="3212846" y="2267839"/>
                  </a:lnTo>
                  <a:lnTo>
                    <a:pt x="3452495" y="2383282"/>
                  </a:lnTo>
                  <a:lnTo>
                    <a:pt x="3299206" y="2701798"/>
                  </a:lnTo>
                  <a:lnTo>
                    <a:pt x="3059430" y="2586228"/>
                  </a:lnTo>
                  <a:lnTo>
                    <a:pt x="3037332" y="2622677"/>
                  </a:lnTo>
                  <a:lnTo>
                    <a:pt x="2855595" y="2843022"/>
                  </a:lnTo>
                  <a:lnTo>
                    <a:pt x="3021076" y="3050667"/>
                  </a:lnTo>
                  <a:lnTo>
                    <a:pt x="2744851" y="3271012"/>
                  </a:lnTo>
                  <a:lnTo>
                    <a:pt x="2578862" y="3062732"/>
                  </a:lnTo>
                  <a:lnTo>
                    <a:pt x="2500884" y="3110103"/>
                  </a:lnTo>
                  <a:cubicBezTo>
                    <a:pt x="2457831" y="3133598"/>
                    <a:pt x="2413381" y="3154934"/>
                    <a:pt x="2367915" y="3174238"/>
                  </a:cubicBezTo>
                  <a:lnTo>
                    <a:pt x="2283841" y="3204972"/>
                  </a:lnTo>
                  <a:lnTo>
                    <a:pt x="2343023" y="3464560"/>
                  </a:lnTo>
                  <a:lnTo>
                    <a:pt x="1998853" y="3543300"/>
                  </a:lnTo>
                  <a:lnTo>
                    <a:pt x="1939925" y="3284728"/>
                  </a:lnTo>
                  <a:lnTo>
                    <a:pt x="1931543" y="3285998"/>
                  </a:lnTo>
                  <a:cubicBezTo>
                    <a:pt x="1880362" y="3291205"/>
                    <a:pt x="1828546" y="3293872"/>
                    <a:pt x="1775968" y="3293872"/>
                  </a:cubicBezTo>
                  <a:cubicBezTo>
                    <a:pt x="1723390" y="3293872"/>
                    <a:pt x="1671574" y="3291205"/>
                    <a:pt x="1620393" y="3285998"/>
                  </a:cubicBezTo>
                  <a:lnTo>
                    <a:pt x="1612011" y="3284728"/>
                  </a:lnTo>
                  <a:lnTo>
                    <a:pt x="1552956" y="3543300"/>
                  </a:lnTo>
                  <a:lnTo>
                    <a:pt x="1208532" y="3464687"/>
                  </a:lnTo>
                  <a:lnTo>
                    <a:pt x="1267714" y="3205099"/>
                  </a:lnTo>
                  <a:lnTo>
                    <a:pt x="1183640" y="3174365"/>
                  </a:lnTo>
                  <a:cubicBezTo>
                    <a:pt x="1138174" y="3155061"/>
                    <a:pt x="1093724" y="3133725"/>
                    <a:pt x="1050671" y="3110230"/>
                  </a:cubicBezTo>
                  <a:lnTo>
                    <a:pt x="972693" y="3062859"/>
                  </a:lnTo>
                  <a:lnTo>
                    <a:pt x="806704" y="3271139"/>
                  </a:lnTo>
                  <a:lnTo>
                    <a:pt x="530479" y="3050794"/>
                  </a:lnTo>
                  <a:lnTo>
                    <a:pt x="695960" y="2843022"/>
                  </a:lnTo>
                  <a:lnTo>
                    <a:pt x="514350" y="2622677"/>
                  </a:lnTo>
                  <a:lnTo>
                    <a:pt x="492252" y="2586228"/>
                  </a:lnTo>
                  <a:lnTo>
                    <a:pt x="252476" y="2701798"/>
                  </a:lnTo>
                  <a:lnTo>
                    <a:pt x="99187" y="2383409"/>
                  </a:lnTo>
                  <a:lnTo>
                    <a:pt x="338836" y="2267966"/>
                  </a:lnTo>
                  <a:lnTo>
                    <a:pt x="322834" y="2224405"/>
                  </a:lnTo>
                  <a:cubicBezTo>
                    <a:pt x="307975" y="2176780"/>
                    <a:pt x="295529" y="2128012"/>
                    <a:pt x="285369" y="2078482"/>
                  </a:cubicBezTo>
                  <a:lnTo>
                    <a:pt x="265557" y="1948434"/>
                  </a:lnTo>
                  <a:lnTo>
                    <a:pt x="0" y="1948434"/>
                  </a:lnTo>
                  <a:lnTo>
                    <a:pt x="0" y="1594866"/>
                  </a:lnTo>
                  <a:lnTo>
                    <a:pt x="265557" y="1594866"/>
                  </a:lnTo>
                  <a:lnTo>
                    <a:pt x="285369" y="1464818"/>
                  </a:lnTo>
                  <a:cubicBezTo>
                    <a:pt x="295529" y="1415288"/>
                    <a:pt x="308102" y="1366647"/>
                    <a:pt x="322834" y="1318895"/>
                  </a:cubicBezTo>
                  <a:lnTo>
                    <a:pt x="338836" y="1275334"/>
                  </a:lnTo>
                  <a:lnTo>
                    <a:pt x="99187" y="1159891"/>
                  </a:lnTo>
                  <a:lnTo>
                    <a:pt x="252476" y="841502"/>
                  </a:lnTo>
                  <a:lnTo>
                    <a:pt x="492252" y="957072"/>
                  </a:lnTo>
                  <a:lnTo>
                    <a:pt x="514350" y="920623"/>
                  </a:lnTo>
                  <a:lnTo>
                    <a:pt x="695960" y="700278"/>
                  </a:lnTo>
                  <a:lnTo>
                    <a:pt x="530479" y="492633"/>
                  </a:lnTo>
                  <a:lnTo>
                    <a:pt x="806704" y="272288"/>
                  </a:lnTo>
                  <a:lnTo>
                    <a:pt x="972693" y="480568"/>
                  </a:lnTo>
                  <a:lnTo>
                    <a:pt x="1050671" y="433197"/>
                  </a:lnTo>
                  <a:cubicBezTo>
                    <a:pt x="1093724" y="409702"/>
                    <a:pt x="1138174" y="388366"/>
                    <a:pt x="1183640" y="369062"/>
                  </a:cubicBezTo>
                  <a:lnTo>
                    <a:pt x="1267714" y="338328"/>
                  </a:lnTo>
                  <a:lnTo>
                    <a:pt x="1208532" y="78613"/>
                  </a:lnTo>
                  <a:lnTo>
                    <a:pt x="1552956" y="0"/>
                  </a:lnTo>
                </a:path>
              </a:pathLst>
            </a:custGeom>
            <a:solidFill>
              <a:srgbClr val="FFC000"/>
            </a:solidFill>
          </p:spPr>
        </p:sp>
      </p:grpSp>
      <p:grpSp>
        <p:nvGrpSpPr>
          <p:cNvPr id="113" name="Group 113"/>
          <p:cNvGrpSpPr/>
          <p:nvPr/>
        </p:nvGrpSpPr>
        <p:grpSpPr>
          <a:xfrm>
            <a:off x="4815276" y="1366710"/>
            <a:ext cx="1853421" cy="1854453"/>
            <a:chOff x="0" y="0"/>
            <a:chExt cx="2471228" cy="2472604"/>
          </a:xfrm>
        </p:grpSpPr>
        <p:sp>
          <p:nvSpPr>
            <p:cNvPr id="114" name="Freeform 114"/>
            <p:cNvSpPr/>
            <p:nvPr/>
          </p:nvSpPr>
          <p:spPr>
            <a:xfrm>
              <a:off x="0" y="0"/>
              <a:ext cx="2471166" cy="2472690"/>
            </a:xfrm>
            <a:custGeom>
              <a:avLst/>
              <a:gdLst/>
              <a:ahLst/>
              <a:cxnLst/>
              <a:rect l="l" t="t" r="r" b="b"/>
              <a:pathLst>
                <a:path w="2471166" h="2472690">
                  <a:moveTo>
                    <a:pt x="0" y="1236345"/>
                  </a:moveTo>
                  <a:cubicBezTo>
                    <a:pt x="0" y="553466"/>
                    <a:pt x="553212" y="0"/>
                    <a:pt x="1235583" y="0"/>
                  </a:cubicBezTo>
                  <a:cubicBezTo>
                    <a:pt x="1917954" y="0"/>
                    <a:pt x="2471166" y="553466"/>
                    <a:pt x="2471166" y="1236345"/>
                  </a:cubicBezTo>
                  <a:cubicBezTo>
                    <a:pt x="2471166" y="1919224"/>
                    <a:pt x="1917954" y="2472690"/>
                    <a:pt x="1235583" y="2472690"/>
                  </a:cubicBezTo>
                  <a:cubicBezTo>
                    <a:pt x="553212" y="2472690"/>
                    <a:pt x="0" y="1919097"/>
                    <a:pt x="0" y="1236345"/>
                  </a:cubicBezTo>
                  <a:close/>
                </a:path>
              </a:pathLst>
            </a:custGeom>
            <a:solidFill>
              <a:srgbClr val="203864"/>
            </a:solidFill>
          </p:spPr>
        </p:sp>
      </p:grpSp>
      <p:grpSp>
        <p:nvGrpSpPr>
          <p:cNvPr id="115" name="Group 115"/>
          <p:cNvGrpSpPr/>
          <p:nvPr/>
        </p:nvGrpSpPr>
        <p:grpSpPr>
          <a:xfrm>
            <a:off x="1689100" y="3263900"/>
            <a:ext cx="4429124" cy="4416424"/>
            <a:chOff x="0" y="0"/>
            <a:chExt cx="5905499" cy="5888565"/>
          </a:xfrm>
        </p:grpSpPr>
        <p:sp>
          <p:nvSpPr>
            <p:cNvPr id="116" name="Freeform 116"/>
            <p:cNvSpPr/>
            <p:nvPr/>
          </p:nvSpPr>
          <p:spPr>
            <a:xfrm>
              <a:off x="0" y="0"/>
              <a:ext cx="5905500" cy="5888482"/>
            </a:xfrm>
            <a:custGeom>
              <a:avLst/>
              <a:gdLst/>
              <a:ahLst/>
              <a:cxnLst/>
              <a:rect l="l" t="t" r="r" b="b"/>
              <a:pathLst>
                <a:path w="5905500" h="5888482">
                  <a:moveTo>
                    <a:pt x="2582037" y="0"/>
                  </a:moveTo>
                  <a:lnTo>
                    <a:pt x="2680081" y="429768"/>
                  </a:lnTo>
                  <a:lnTo>
                    <a:pt x="2694051" y="427609"/>
                  </a:lnTo>
                  <a:cubicBezTo>
                    <a:pt x="2779141" y="418973"/>
                    <a:pt x="2865374" y="414528"/>
                    <a:pt x="2952623" y="414528"/>
                  </a:cubicBezTo>
                  <a:cubicBezTo>
                    <a:pt x="3039872" y="414528"/>
                    <a:pt x="3126232" y="418973"/>
                    <a:pt x="3211195" y="427609"/>
                  </a:cubicBezTo>
                  <a:lnTo>
                    <a:pt x="3225165" y="429768"/>
                  </a:lnTo>
                  <a:lnTo>
                    <a:pt x="3323463" y="0"/>
                  </a:lnTo>
                  <a:lnTo>
                    <a:pt x="3896106" y="130683"/>
                  </a:lnTo>
                  <a:lnTo>
                    <a:pt x="3797681" y="562229"/>
                  </a:lnTo>
                  <a:lnTo>
                    <a:pt x="3937381" y="613410"/>
                  </a:lnTo>
                  <a:cubicBezTo>
                    <a:pt x="4013073" y="645414"/>
                    <a:pt x="4086860" y="680974"/>
                    <a:pt x="4158488" y="719963"/>
                  </a:cubicBezTo>
                  <a:lnTo>
                    <a:pt x="4288155" y="798703"/>
                  </a:lnTo>
                  <a:lnTo>
                    <a:pt x="4564253" y="452501"/>
                  </a:lnTo>
                  <a:lnTo>
                    <a:pt x="5023485" y="818769"/>
                  </a:lnTo>
                  <a:lnTo>
                    <a:pt x="4748403" y="1163828"/>
                  </a:lnTo>
                  <a:lnTo>
                    <a:pt x="5050536" y="1529969"/>
                  </a:lnTo>
                  <a:lnTo>
                    <a:pt x="5087239" y="1590421"/>
                  </a:lnTo>
                  <a:lnTo>
                    <a:pt x="5485892" y="1398397"/>
                  </a:lnTo>
                  <a:lnTo>
                    <a:pt x="5740781" y="1927606"/>
                  </a:lnTo>
                  <a:lnTo>
                    <a:pt x="5342382" y="2119503"/>
                  </a:lnTo>
                  <a:lnTo>
                    <a:pt x="5368925" y="2192020"/>
                  </a:lnTo>
                  <a:cubicBezTo>
                    <a:pt x="5393563" y="2271268"/>
                    <a:pt x="5414391" y="2352167"/>
                    <a:pt x="5431282" y="2434463"/>
                  </a:cubicBezTo>
                  <a:lnTo>
                    <a:pt x="5464302" y="2650617"/>
                  </a:lnTo>
                  <a:lnTo>
                    <a:pt x="5905500" y="2650617"/>
                  </a:lnTo>
                  <a:lnTo>
                    <a:pt x="5905500" y="3237992"/>
                  </a:lnTo>
                  <a:lnTo>
                    <a:pt x="5463921" y="3237992"/>
                  </a:lnTo>
                  <a:lnTo>
                    <a:pt x="5430901" y="3454146"/>
                  </a:lnTo>
                  <a:cubicBezTo>
                    <a:pt x="5414010" y="3536442"/>
                    <a:pt x="5393182" y="3617341"/>
                    <a:pt x="5368544" y="3696589"/>
                  </a:cubicBezTo>
                  <a:lnTo>
                    <a:pt x="5342001" y="3769106"/>
                  </a:lnTo>
                  <a:lnTo>
                    <a:pt x="5740400" y="3961003"/>
                  </a:lnTo>
                  <a:lnTo>
                    <a:pt x="5485511" y="4490212"/>
                  </a:lnTo>
                  <a:lnTo>
                    <a:pt x="5086858" y="4298188"/>
                  </a:lnTo>
                  <a:lnTo>
                    <a:pt x="5050155" y="4358640"/>
                  </a:lnTo>
                  <a:lnTo>
                    <a:pt x="4748022" y="4724781"/>
                  </a:lnTo>
                  <a:lnTo>
                    <a:pt x="5023104" y="5069840"/>
                  </a:lnTo>
                  <a:lnTo>
                    <a:pt x="4563872" y="5436108"/>
                  </a:lnTo>
                  <a:lnTo>
                    <a:pt x="4287774" y="5089906"/>
                  </a:lnTo>
                  <a:lnTo>
                    <a:pt x="4158107" y="5168646"/>
                  </a:lnTo>
                  <a:cubicBezTo>
                    <a:pt x="4086479" y="5207635"/>
                    <a:pt x="4012692" y="5243195"/>
                    <a:pt x="3937000" y="5275199"/>
                  </a:cubicBezTo>
                  <a:lnTo>
                    <a:pt x="3797300" y="5326380"/>
                  </a:lnTo>
                  <a:lnTo>
                    <a:pt x="3895725" y="5757799"/>
                  </a:lnTo>
                  <a:lnTo>
                    <a:pt x="3323082" y="5888482"/>
                  </a:lnTo>
                  <a:lnTo>
                    <a:pt x="3225038" y="5458714"/>
                  </a:lnTo>
                  <a:lnTo>
                    <a:pt x="3211068" y="5460873"/>
                  </a:lnTo>
                  <a:cubicBezTo>
                    <a:pt x="3125978" y="5469509"/>
                    <a:pt x="3039745" y="5473954"/>
                    <a:pt x="2952496" y="5473954"/>
                  </a:cubicBezTo>
                  <a:cubicBezTo>
                    <a:pt x="2865247" y="5473954"/>
                    <a:pt x="2778887" y="5469509"/>
                    <a:pt x="2693924" y="5460873"/>
                  </a:cubicBezTo>
                  <a:lnTo>
                    <a:pt x="2679954" y="5458714"/>
                  </a:lnTo>
                  <a:lnTo>
                    <a:pt x="2581910" y="5888482"/>
                  </a:lnTo>
                  <a:lnTo>
                    <a:pt x="2009267" y="5757799"/>
                  </a:lnTo>
                  <a:lnTo>
                    <a:pt x="2107692" y="5326380"/>
                  </a:lnTo>
                  <a:lnTo>
                    <a:pt x="1967992" y="5275199"/>
                  </a:lnTo>
                  <a:cubicBezTo>
                    <a:pt x="1892300" y="5243195"/>
                    <a:pt x="1818513" y="5207635"/>
                    <a:pt x="1746885" y="5168646"/>
                  </a:cubicBezTo>
                  <a:lnTo>
                    <a:pt x="1617218" y="5089906"/>
                  </a:lnTo>
                  <a:lnTo>
                    <a:pt x="1341120" y="5436108"/>
                  </a:lnTo>
                  <a:lnTo>
                    <a:pt x="882142" y="5069840"/>
                  </a:lnTo>
                  <a:lnTo>
                    <a:pt x="1157224" y="4724781"/>
                  </a:lnTo>
                  <a:lnTo>
                    <a:pt x="855218" y="4358640"/>
                  </a:lnTo>
                  <a:lnTo>
                    <a:pt x="818515" y="4298188"/>
                  </a:lnTo>
                  <a:lnTo>
                    <a:pt x="419862" y="4490212"/>
                  </a:lnTo>
                  <a:lnTo>
                    <a:pt x="164973" y="3961003"/>
                  </a:lnTo>
                  <a:lnTo>
                    <a:pt x="563372" y="3769106"/>
                  </a:lnTo>
                  <a:lnTo>
                    <a:pt x="536829" y="3696589"/>
                  </a:lnTo>
                  <a:cubicBezTo>
                    <a:pt x="512191" y="3617341"/>
                    <a:pt x="491363" y="3536442"/>
                    <a:pt x="474472" y="3454146"/>
                  </a:cubicBezTo>
                  <a:lnTo>
                    <a:pt x="441452" y="3237992"/>
                  </a:lnTo>
                  <a:lnTo>
                    <a:pt x="0" y="3237992"/>
                  </a:lnTo>
                  <a:lnTo>
                    <a:pt x="0" y="2650617"/>
                  </a:lnTo>
                  <a:lnTo>
                    <a:pt x="441579" y="2650617"/>
                  </a:lnTo>
                  <a:lnTo>
                    <a:pt x="474599" y="2434463"/>
                  </a:lnTo>
                  <a:cubicBezTo>
                    <a:pt x="491490" y="2352167"/>
                    <a:pt x="512318" y="2271268"/>
                    <a:pt x="536956" y="2192020"/>
                  </a:cubicBezTo>
                  <a:lnTo>
                    <a:pt x="563499" y="2119503"/>
                  </a:lnTo>
                  <a:lnTo>
                    <a:pt x="165100" y="1927606"/>
                  </a:lnTo>
                  <a:lnTo>
                    <a:pt x="419989" y="1398397"/>
                  </a:lnTo>
                  <a:lnTo>
                    <a:pt x="818642" y="1590421"/>
                  </a:lnTo>
                  <a:lnTo>
                    <a:pt x="855345" y="1529969"/>
                  </a:lnTo>
                  <a:lnTo>
                    <a:pt x="1157224" y="1163701"/>
                  </a:lnTo>
                  <a:lnTo>
                    <a:pt x="882142" y="818642"/>
                  </a:lnTo>
                  <a:lnTo>
                    <a:pt x="1341374" y="452374"/>
                  </a:lnTo>
                  <a:lnTo>
                    <a:pt x="1617472" y="798576"/>
                  </a:lnTo>
                  <a:lnTo>
                    <a:pt x="1747139" y="719836"/>
                  </a:lnTo>
                  <a:cubicBezTo>
                    <a:pt x="1818767" y="680847"/>
                    <a:pt x="1892554" y="645287"/>
                    <a:pt x="1968246" y="613283"/>
                  </a:cubicBezTo>
                  <a:lnTo>
                    <a:pt x="2107946" y="562102"/>
                  </a:lnTo>
                  <a:lnTo>
                    <a:pt x="2009521" y="130683"/>
                  </a:lnTo>
                  <a:lnTo>
                    <a:pt x="2582037" y="0"/>
                  </a:lnTo>
                </a:path>
              </a:pathLst>
            </a:custGeom>
            <a:solidFill>
              <a:srgbClr val="FFC000"/>
            </a:solidFill>
          </p:spPr>
        </p:sp>
      </p:grpSp>
      <p:grpSp>
        <p:nvGrpSpPr>
          <p:cNvPr id="117" name="Group 117"/>
          <p:cNvGrpSpPr/>
          <p:nvPr/>
        </p:nvGrpSpPr>
        <p:grpSpPr>
          <a:xfrm>
            <a:off x="2362828" y="3931166"/>
            <a:ext cx="3081671" cy="3081894"/>
            <a:chOff x="0" y="0"/>
            <a:chExt cx="4108895" cy="4109191"/>
          </a:xfrm>
        </p:grpSpPr>
        <p:sp>
          <p:nvSpPr>
            <p:cNvPr id="118" name="Freeform 118"/>
            <p:cNvSpPr/>
            <p:nvPr/>
          </p:nvSpPr>
          <p:spPr>
            <a:xfrm>
              <a:off x="0" y="0"/>
              <a:ext cx="4108958" cy="4109212"/>
            </a:xfrm>
            <a:custGeom>
              <a:avLst/>
              <a:gdLst/>
              <a:ahLst/>
              <a:cxnLst/>
              <a:rect l="l" t="t" r="r" b="b"/>
              <a:pathLst>
                <a:path w="4108958" h="4109212">
                  <a:moveTo>
                    <a:pt x="0" y="2054606"/>
                  </a:moveTo>
                  <a:cubicBezTo>
                    <a:pt x="0" y="919861"/>
                    <a:pt x="919861" y="0"/>
                    <a:pt x="2054479" y="0"/>
                  </a:cubicBezTo>
                  <a:cubicBezTo>
                    <a:pt x="3189097" y="0"/>
                    <a:pt x="4108958" y="919861"/>
                    <a:pt x="4108958" y="2054606"/>
                  </a:cubicBezTo>
                  <a:cubicBezTo>
                    <a:pt x="4108958" y="3189351"/>
                    <a:pt x="3189097" y="4109212"/>
                    <a:pt x="2054479" y="4109212"/>
                  </a:cubicBezTo>
                  <a:cubicBezTo>
                    <a:pt x="919861" y="4109212"/>
                    <a:pt x="0" y="3189351"/>
                    <a:pt x="0" y="2054606"/>
                  </a:cubicBezTo>
                  <a:close/>
                </a:path>
              </a:pathLst>
            </a:custGeom>
            <a:solidFill>
              <a:srgbClr val="203864"/>
            </a:solidFill>
          </p:spPr>
        </p:sp>
      </p:grpSp>
      <p:grpSp>
        <p:nvGrpSpPr>
          <p:cNvPr id="119" name="Group 119"/>
          <p:cNvGrpSpPr/>
          <p:nvPr/>
        </p:nvGrpSpPr>
        <p:grpSpPr>
          <a:xfrm>
            <a:off x="6022974" y="5229224"/>
            <a:ext cx="3432174" cy="3422650"/>
            <a:chOff x="0" y="0"/>
            <a:chExt cx="4576232" cy="4563533"/>
          </a:xfrm>
        </p:grpSpPr>
        <p:sp>
          <p:nvSpPr>
            <p:cNvPr id="120" name="Freeform 120"/>
            <p:cNvSpPr/>
            <p:nvPr/>
          </p:nvSpPr>
          <p:spPr>
            <a:xfrm>
              <a:off x="0" y="0"/>
              <a:ext cx="4576064" cy="4563745"/>
            </a:xfrm>
            <a:custGeom>
              <a:avLst/>
              <a:gdLst/>
              <a:ahLst/>
              <a:cxnLst/>
              <a:rect l="l" t="t" r="r" b="b"/>
              <a:pathLst>
                <a:path w="4576064" h="4563745">
                  <a:moveTo>
                    <a:pt x="2000885" y="0"/>
                  </a:moveTo>
                  <a:lnTo>
                    <a:pt x="2076831" y="332994"/>
                  </a:lnTo>
                  <a:lnTo>
                    <a:pt x="2087753" y="331343"/>
                  </a:lnTo>
                  <a:cubicBezTo>
                    <a:pt x="2153666" y="324612"/>
                    <a:pt x="2220468" y="321183"/>
                    <a:pt x="2288159" y="321183"/>
                  </a:cubicBezTo>
                  <a:cubicBezTo>
                    <a:pt x="2355850" y="321183"/>
                    <a:pt x="2422652" y="324612"/>
                    <a:pt x="2488565" y="331343"/>
                  </a:cubicBezTo>
                  <a:lnTo>
                    <a:pt x="2499487" y="332994"/>
                  </a:lnTo>
                  <a:lnTo>
                    <a:pt x="2575433" y="0"/>
                  </a:lnTo>
                  <a:lnTo>
                    <a:pt x="3019171" y="101346"/>
                  </a:lnTo>
                  <a:lnTo>
                    <a:pt x="2942844" y="435737"/>
                  </a:lnTo>
                  <a:lnTo>
                    <a:pt x="3051175" y="475361"/>
                  </a:lnTo>
                  <a:cubicBezTo>
                    <a:pt x="3109849" y="500126"/>
                    <a:pt x="3166999" y="527685"/>
                    <a:pt x="3222498" y="557911"/>
                  </a:cubicBezTo>
                  <a:lnTo>
                    <a:pt x="3322955" y="618998"/>
                  </a:lnTo>
                  <a:lnTo>
                    <a:pt x="3536823" y="350774"/>
                  </a:lnTo>
                  <a:lnTo>
                    <a:pt x="3892677" y="634619"/>
                  </a:lnTo>
                  <a:lnTo>
                    <a:pt x="3679444" y="902081"/>
                  </a:lnTo>
                  <a:lnTo>
                    <a:pt x="3913505" y="1185799"/>
                  </a:lnTo>
                  <a:lnTo>
                    <a:pt x="3941953" y="1232662"/>
                  </a:lnTo>
                  <a:lnTo>
                    <a:pt x="4250817" y="1083945"/>
                  </a:lnTo>
                  <a:lnTo>
                    <a:pt x="4448302" y="1494155"/>
                  </a:lnTo>
                  <a:lnTo>
                    <a:pt x="4139565" y="1642872"/>
                  </a:lnTo>
                  <a:lnTo>
                    <a:pt x="4160139" y="1699006"/>
                  </a:lnTo>
                  <a:cubicBezTo>
                    <a:pt x="4179189" y="1760347"/>
                    <a:pt x="4195445" y="1823085"/>
                    <a:pt x="4208399" y="1886839"/>
                  </a:cubicBezTo>
                  <a:lnTo>
                    <a:pt x="4233926" y="2054352"/>
                  </a:lnTo>
                  <a:lnTo>
                    <a:pt x="4576064" y="2054352"/>
                  </a:lnTo>
                  <a:lnTo>
                    <a:pt x="4576064" y="2509647"/>
                  </a:lnTo>
                  <a:lnTo>
                    <a:pt x="4234053" y="2509647"/>
                  </a:lnTo>
                  <a:lnTo>
                    <a:pt x="4208526" y="2677160"/>
                  </a:lnTo>
                  <a:cubicBezTo>
                    <a:pt x="4195445" y="2740914"/>
                    <a:pt x="4179316" y="2803652"/>
                    <a:pt x="4160266" y="2864993"/>
                  </a:cubicBezTo>
                  <a:lnTo>
                    <a:pt x="4139692" y="2921127"/>
                  </a:lnTo>
                  <a:lnTo>
                    <a:pt x="4448429" y="3069844"/>
                  </a:lnTo>
                  <a:lnTo>
                    <a:pt x="4250944" y="3479800"/>
                  </a:lnTo>
                  <a:lnTo>
                    <a:pt x="3942080" y="3331083"/>
                  </a:lnTo>
                  <a:lnTo>
                    <a:pt x="3913632" y="3377946"/>
                  </a:lnTo>
                  <a:lnTo>
                    <a:pt x="3679571" y="3661664"/>
                  </a:lnTo>
                  <a:lnTo>
                    <a:pt x="3892804" y="3929126"/>
                  </a:lnTo>
                  <a:lnTo>
                    <a:pt x="3536950" y="4212971"/>
                  </a:lnTo>
                  <a:lnTo>
                    <a:pt x="3323082" y="3944747"/>
                  </a:lnTo>
                  <a:lnTo>
                    <a:pt x="3222625" y="4005834"/>
                  </a:lnTo>
                  <a:cubicBezTo>
                    <a:pt x="3167126" y="4036060"/>
                    <a:pt x="3109849" y="4063619"/>
                    <a:pt x="3051302" y="4088384"/>
                  </a:cubicBezTo>
                  <a:lnTo>
                    <a:pt x="2942971" y="4128008"/>
                  </a:lnTo>
                  <a:lnTo>
                    <a:pt x="3019298" y="4462399"/>
                  </a:lnTo>
                  <a:lnTo>
                    <a:pt x="2575560" y="4563745"/>
                  </a:lnTo>
                  <a:lnTo>
                    <a:pt x="2499614" y="4230751"/>
                  </a:lnTo>
                  <a:lnTo>
                    <a:pt x="2488692" y="4232402"/>
                  </a:lnTo>
                  <a:cubicBezTo>
                    <a:pt x="2422779" y="4239133"/>
                    <a:pt x="2355977" y="4242562"/>
                    <a:pt x="2288286" y="4242562"/>
                  </a:cubicBezTo>
                  <a:cubicBezTo>
                    <a:pt x="2220595" y="4242562"/>
                    <a:pt x="2153793" y="4239133"/>
                    <a:pt x="2087880" y="4232402"/>
                  </a:cubicBezTo>
                  <a:lnTo>
                    <a:pt x="2076958" y="4230751"/>
                  </a:lnTo>
                  <a:lnTo>
                    <a:pt x="2001012" y="4563745"/>
                  </a:lnTo>
                  <a:lnTo>
                    <a:pt x="1557274" y="4462399"/>
                  </a:lnTo>
                  <a:lnTo>
                    <a:pt x="1633601" y="4128008"/>
                  </a:lnTo>
                  <a:lnTo>
                    <a:pt x="1525270" y="4088384"/>
                  </a:lnTo>
                  <a:cubicBezTo>
                    <a:pt x="1466596" y="4063619"/>
                    <a:pt x="1409446" y="4036060"/>
                    <a:pt x="1353947" y="4005834"/>
                  </a:cubicBezTo>
                  <a:lnTo>
                    <a:pt x="1253490" y="3944747"/>
                  </a:lnTo>
                  <a:lnTo>
                    <a:pt x="1039622" y="4212971"/>
                  </a:lnTo>
                  <a:lnTo>
                    <a:pt x="683768" y="3929126"/>
                  </a:lnTo>
                  <a:lnTo>
                    <a:pt x="897001" y="3661664"/>
                  </a:lnTo>
                  <a:lnTo>
                    <a:pt x="662940" y="3377946"/>
                  </a:lnTo>
                  <a:lnTo>
                    <a:pt x="634492" y="3331083"/>
                  </a:lnTo>
                  <a:lnTo>
                    <a:pt x="325374" y="3479800"/>
                  </a:lnTo>
                  <a:lnTo>
                    <a:pt x="127889" y="3069590"/>
                  </a:lnTo>
                  <a:lnTo>
                    <a:pt x="436626" y="2920873"/>
                  </a:lnTo>
                  <a:lnTo>
                    <a:pt x="416052" y="2864739"/>
                  </a:lnTo>
                  <a:cubicBezTo>
                    <a:pt x="397002" y="2803398"/>
                    <a:pt x="380746" y="2740660"/>
                    <a:pt x="367792" y="2676906"/>
                  </a:cubicBezTo>
                  <a:lnTo>
                    <a:pt x="342265" y="2509393"/>
                  </a:lnTo>
                  <a:lnTo>
                    <a:pt x="0" y="2509393"/>
                  </a:lnTo>
                  <a:lnTo>
                    <a:pt x="0" y="2054098"/>
                  </a:lnTo>
                  <a:lnTo>
                    <a:pt x="342138" y="2054098"/>
                  </a:lnTo>
                  <a:lnTo>
                    <a:pt x="367665" y="1886585"/>
                  </a:lnTo>
                  <a:cubicBezTo>
                    <a:pt x="380746" y="1822831"/>
                    <a:pt x="396875" y="1760093"/>
                    <a:pt x="415925" y="1698752"/>
                  </a:cubicBezTo>
                  <a:lnTo>
                    <a:pt x="436499" y="1642618"/>
                  </a:lnTo>
                  <a:lnTo>
                    <a:pt x="127762" y="1493901"/>
                  </a:lnTo>
                  <a:lnTo>
                    <a:pt x="325247" y="1083691"/>
                  </a:lnTo>
                  <a:lnTo>
                    <a:pt x="634238" y="1232535"/>
                  </a:lnTo>
                  <a:lnTo>
                    <a:pt x="662686" y="1185672"/>
                  </a:lnTo>
                  <a:lnTo>
                    <a:pt x="896747" y="901827"/>
                  </a:lnTo>
                  <a:lnTo>
                    <a:pt x="683514" y="634492"/>
                  </a:lnTo>
                  <a:lnTo>
                    <a:pt x="1039368" y="350647"/>
                  </a:lnTo>
                  <a:lnTo>
                    <a:pt x="1253363" y="618871"/>
                  </a:lnTo>
                  <a:lnTo>
                    <a:pt x="1353820" y="557784"/>
                  </a:lnTo>
                  <a:cubicBezTo>
                    <a:pt x="1409319" y="527558"/>
                    <a:pt x="1466596" y="499999"/>
                    <a:pt x="1525143" y="475234"/>
                  </a:cubicBezTo>
                  <a:lnTo>
                    <a:pt x="1633474" y="435610"/>
                  </a:lnTo>
                  <a:lnTo>
                    <a:pt x="1557147" y="101219"/>
                  </a:lnTo>
                  <a:lnTo>
                    <a:pt x="2000885" y="0"/>
                  </a:lnTo>
                </a:path>
              </a:pathLst>
            </a:custGeom>
            <a:solidFill>
              <a:srgbClr val="FFC000"/>
            </a:solidFill>
          </p:spPr>
        </p:sp>
      </p:grpSp>
      <p:grpSp>
        <p:nvGrpSpPr>
          <p:cNvPr id="121" name="Group 121"/>
          <p:cNvGrpSpPr/>
          <p:nvPr/>
        </p:nvGrpSpPr>
        <p:grpSpPr>
          <a:xfrm>
            <a:off x="6545052" y="5746343"/>
            <a:ext cx="2388019" cy="2388412"/>
            <a:chOff x="0" y="0"/>
            <a:chExt cx="3184025" cy="3184549"/>
          </a:xfrm>
        </p:grpSpPr>
        <p:sp>
          <p:nvSpPr>
            <p:cNvPr id="122" name="Freeform 122"/>
            <p:cNvSpPr/>
            <p:nvPr/>
          </p:nvSpPr>
          <p:spPr>
            <a:xfrm>
              <a:off x="0" y="0"/>
              <a:ext cx="3184017" cy="3184525"/>
            </a:xfrm>
            <a:custGeom>
              <a:avLst/>
              <a:gdLst/>
              <a:ahLst/>
              <a:cxnLst/>
              <a:rect l="l" t="t" r="r" b="b"/>
              <a:pathLst>
                <a:path w="3184017" h="3184525">
                  <a:moveTo>
                    <a:pt x="0" y="1592326"/>
                  </a:moveTo>
                  <a:cubicBezTo>
                    <a:pt x="0" y="712851"/>
                    <a:pt x="712724" y="0"/>
                    <a:pt x="1592072" y="0"/>
                  </a:cubicBezTo>
                  <a:cubicBezTo>
                    <a:pt x="2471420" y="0"/>
                    <a:pt x="3184017" y="712851"/>
                    <a:pt x="3184017" y="1592326"/>
                  </a:cubicBezTo>
                  <a:cubicBezTo>
                    <a:pt x="3184017" y="2471801"/>
                    <a:pt x="2471293" y="3184525"/>
                    <a:pt x="1592072" y="3184525"/>
                  </a:cubicBezTo>
                  <a:cubicBezTo>
                    <a:pt x="712851" y="3184525"/>
                    <a:pt x="0" y="2471674"/>
                    <a:pt x="0" y="1592326"/>
                  </a:cubicBezTo>
                  <a:close/>
                </a:path>
              </a:pathLst>
            </a:custGeom>
            <a:solidFill>
              <a:srgbClr val="203864"/>
            </a:solidFill>
          </p:spPr>
        </p:sp>
      </p:grpSp>
      <p:pic>
        <p:nvPicPr>
          <p:cNvPr id="123" name="Picture 123"/>
          <p:cNvPicPr>
            <a:picLocks noChangeAspect="1"/>
          </p:cNvPicPr>
          <p:nvPr/>
        </p:nvPicPr>
        <p:blipFill>
          <a:blip r:embed="rId2"/>
          <a:srcRect r="234"/>
          <a:stretch>
            <a:fillRect/>
          </a:stretch>
        </p:blipFill>
        <p:spPr>
          <a:xfrm>
            <a:off x="3781424" y="765174"/>
            <a:ext cx="863600" cy="1524000"/>
          </a:xfrm>
          <a:prstGeom prst="rect">
            <a:avLst/>
          </a:prstGeom>
        </p:spPr>
      </p:pic>
      <p:pic>
        <p:nvPicPr>
          <p:cNvPr id="124" name="Picture 124"/>
          <p:cNvPicPr>
            <a:picLocks noChangeAspect="1"/>
          </p:cNvPicPr>
          <p:nvPr/>
        </p:nvPicPr>
        <p:blipFill>
          <a:blip r:embed="rId3"/>
          <a:srcRect r="92"/>
          <a:stretch>
            <a:fillRect/>
          </a:stretch>
        </p:blipFill>
        <p:spPr>
          <a:xfrm>
            <a:off x="1009650" y="5591174"/>
            <a:ext cx="1120774" cy="1987550"/>
          </a:xfrm>
          <a:prstGeom prst="rect">
            <a:avLst/>
          </a:prstGeom>
        </p:spPr>
      </p:pic>
      <p:pic>
        <p:nvPicPr>
          <p:cNvPr id="125" name="Picture 125"/>
          <p:cNvPicPr>
            <a:picLocks noChangeAspect="1"/>
          </p:cNvPicPr>
          <p:nvPr/>
        </p:nvPicPr>
        <p:blipFill>
          <a:blip r:embed="rId4"/>
          <a:srcRect r="181"/>
          <a:stretch>
            <a:fillRect/>
          </a:stretch>
        </p:blipFill>
        <p:spPr>
          <a:xfrm>
            <a:off x="6848474" y="4464050"/>
            <a:ext cx="1743074" cy="476250"/>
          </a:xfrm>
          <a:prstGeom prst="rect">
            <a:avLst/>
          </a:prstGeom>
        </p:spPr>
      </p:pic>
      <p:pic>
        <p:nvPicPr>
          <p:cNvPr id="126" name="Picture 126"/>
          <p:cNvPicPr>
            <a:picLocks noChangeAspect="1"/>
          </p:cNvPicPr>
          <p:nvPr/>
        </p:nvPicPr>
        <p:blipFill>
          <a:blip r:embed="rId5"/>
          <a:srcRect/>
          <a:stretch>
            <a:fillRect/>
          </a:stretch>
        </p:blipFill>
        <p:spPr>
          <a:xfrm>
            <a:off x="2276226" y="2987951"/>
            <a:ext cx="3216863" cy="4333598"/>
          </a:xfrm>
          <a:prstGeom prst="rect">
            <a:avLst/>
          </a:prstGeom>
        </p:spPr>
      </p:pic>
      <p:pic>
        <p:nvPicPr>
          <p:cNvPr id="127" name="Picture 127"/>
          <p:cNvPicPr>
            <a:picLocks noChangeAspect="1"/>
          </p:cNvPicPr>
          <p:nvPr/>
        </p:nvPicPr>
        <p:blipFill>
          <a:blip r:embed="rId6"/>
          <a:srcRect/>
          <a:stretch>
            <a:fillRect/>
          </a:stretch>
        </p:blipFill>
        <p:spPr>
          <a:xfrm rot="-289680">
            <a:off x="4656194" y="430208"/>
            <a:ext cx="2118158" cy="2864452"/>
          </a:xfrm>
          <a:prstGeom prst="rect">
            <a:avLst/>
          </a:prstGeom>
        </p:spPr>
      </p:pic>
      <p:pic>
        <p:nvPicPr>
          <p:cNvPr id="128" name="Picture 128"/>
          <p:cNvPicPr>
            <a:picLocks noChangeAspect="1"/>
          </p:cNvPicPr>
          <p:nvPr/>
        </p:nvPicPr>
        <p:blipFill>
          <a:blip r:embed="rId7"/>
          <a:srcRect t="5329" b="5329"/>
          <a:stretch>
            <a:fillRect/>
          </a:stretch>
        </p:blipFill>
        <p:spPr>
          <a:xfrm>
            <a:off x="6365874" y="5817782"/>
            <a:ext cx="2691602" cy="2404693"/>
          </a:xfrm>
          <a:prstGeom prst="rect">
            <a:avLst/>
          </a:prstGeom>
        </p:spPr>
      </p:pic>
      <mc:AlternateContent xmlns:mc="http://schemas.openxmlformats.org/markup-compatibility/2006" xmlns:a14="http://schemas.microsoft.com/office/drawing/2010/main">
        <mc:Choice Requires="a14">
          <p:sp>
            <p:nvSpPr>
              <p:cNvPr id="129" name="TextBox 129"/>
              <p:cNvSpPr txBox="1"/>
              <p:nvPr/>
            </p:nvSpPr>
            <p:spPr>
              <a:xfrm>
                <a:off x="9826623" y="1607772"/>
                <a:ext cx="7863040" cy="4673715"/>
              </a:xfrm>
              <a:prstGeom prst="rect">
                <a:avLst/>
              </a:prstGeom>
            </p:spPr>
            <p:txBody>
              <a:bodyPr lIns="0" tIns="0" rIns="0" bIns="0" rtlCol="0" anchor="t">
                <a:spAutoFit/>
              </a:bodyPr>
              <a:lstStyle/>
              <a:p>
                <a:pPr algn="just">
                  <a:lnSpc>
                    <a:spcPts val="5219"/>
                  </a:lnSpc>
                </a:pPr>
                <a:r>
                  <a:rPr lang="en-US" sz="2899" dirty="0">
                    <a:solidFill>
                      <a:srgbClr val="000000"/>
                    </a:solidFill>
                    <a:latin typeface="Arimo"/>
                  </a:rPr>
                  <a:t>Pengukur </a:t>
                </a:r>
                <a:r>
                  <a:rPr lang="en-US" sz="2899" dirty="0" err="1">
                    <a:solidFill>
                      <a:srgbClr val="000000"/>
                    </a:solidFill>
                    <a:latin typeface="Arimo"/>
                  </a:rPr>
                  <a:t>waktu</a:t>
                </a:r>
                <a:r>
                  <a:rPr lang="en-US" sz="2899" dirty="0">
                    <a:solidFill>
                      <a:srgbClr val="000000"/>
                    </a:solidFill>
                    <a:latin typeface="Arimo"/>
                  </a:rPr>
                  <a:t> </a:t>
                </a:r>
                <a:r>
                  <a:rPr lang="en-US" sz="2899" dirty="0" err="1">
                    <a:solidFill>
                      <a:srgbClr val="000000"/>
                    </a:solidFill>
                    <a:latin typeface="Arimo"/>
                  </a:rPr>
                  <a:t>adalah</a:t>
                </a:r>
                <a:r>
                  <a:rPr lang="en-US" sz="2899" dirty="0">
                    <a:solidFill>
                      <a:srgbClr val="000000"/>
                    </a:solidFill>
                    <a:latin typeface="Arimo"/>
                  </a:rPr>
                  <a:t> </a:t>
                </a:r>
                <a:r>
                  <a:rPr lang="en-US" sz="2899" dirty="0" err="1">
                    <a:solidFill>
                      <a:srgbClr val="000000"/>
                    </a:solidFill>
                    <a:latin typeface="Arimo"/>
                  </a:rPr>
                  <a:t>sebenarnya</a:t>
                </a:r>
                <a:r>
                  <a:rPr lang="en-US" sz="2899" dirty="0">
                    <a:solidFill>
                      <a:srgbClr val="000000"/>
                    </a:solidFill>
                    <a:latin typeface="Arimo"/>
                  </a:rPr>
                  <a:t> </a:t>
                </a:r>
                <a:r>
                  <a:rPr lang="en-US" sz="2899" dirty="0" err="1">
                    <a:solidFill>
                      <a:srgbClr val="000000"/>
                    </a:solidFill>
                    <a:latin typeface="Arimo"/>
                  </a:rPr>
                  <a:t>selang</a:t>
                </a:r>
                <a:r>
                  <a:rPr lang="en-US" sz="2899" dirty="0">
                    <a:solidFill>
                      <a:srgbClr val="000000"/>
                    </a:solidFill>
                    <a:latin typeface="Arimo"/>
                  </a:rPr>
                  <a:t> </a:t>
                </a:r>
                <a:r>
                  <a:rPr lang="en-US" sz="2899" dirty="0" err="1">
                    <a:solidFill>
                      <a:srgbClr val="000000"/>
                    </a:solidFill>
                    <a:latin typeface="Arimo"/>
                  </a:rPr>
                  <a:t>waktu</a:t>
                </a:r>
                <a:r>
                  <a:rPr lang="en-US" sz="2899" dirty="0">
                    <a:solidFill>
                      <a:srgbClr val="000000"/>
                    </a:solidFill>
                    <a:latin typeface="Arimo"/>
                  </a:rPr>
                  <a:t> </a:t>
                </a:r>
                <a:r>
                  <a:rPr lang="en-US" sz="2899" dirty="0" err="1">
                    <a:solidFill>
                      <a:srgbClr val="000000"/>
                    </a:solidFill>
                    <a:latin typeface="Arimo"/>
                  </a:rPr>
                  <a:t>dari</a:t>
                </a:r>
                <a:r>
                  <a:rPr lang="en-US" sz="2899" dirty="0">
                    <a:solidFill>
                      <a:srgbClr val="000000"/>
                    </a:solidFill>
                    <a:latin typeface="Arimo"/>
                  </a:rPr>
                  <a:t> </a:t>
                </a:r>
                <a:r>
                  <a:rPr lang="en-US" sz="2899" dirty="0" err="1">
                    <a:solidFill>
                      <a:srgbClr val="000000"/>
                    </a:solidFill>
                    <a:latin typeface="Arimo"/>
                  </a:rPr>
                  <a:t>suatu</a:t>
                </a:r>
                <a:r>
                  <a:rPr lang="en-US" sz="2899" dirty="0">
                    <a:solidFill>
                      <a:srgbClr val="000000"/>
                    </a:solidFill>
                    <a:latin typeface="Arimo"/>
                  </a:rPr>
                  <a:t> </a:t>
                </a:r>
                <a:r>
                  <a:rPr lang="en-US" sz="2899" dirty="0" err="1">
                    <a:solidFill>
                      <a:srgbClr val="000000"/>
                    </a:solidFill>
                    <a:latin typeface="Arimo"/>
                  </a:rPr>
                  <a:t>saat</a:t>
                </a:r>
                <a:r>
                  <a:rPr lang="en-US" sz="2899" dirty="0">
                    <a:solidFill>
                      <a:srgbClr val="000000"/>
                    </a:solidFill>
                    <a:latin typeface="Arimo"/>
                  </a:rPr>
                  <a:t> ke </a:t>
                </a:r>
                <a:r>
                  <a:rPr lang="en-US" sz="2899" dirty="0" err="1">
                    <a:solidFill>
                      <a:srgbClr val="000000"/>
                    </a:solidFill>
                    <a:latin typeface="Arimo"/>
                  </a:rPr>
                  <a:t>saat</a:t>
                </a:r>
                <a:r>
                  <a:rPr lang="en-US" sz="2899" dirty="0">
                    <a:solidFill>
                      <a:srgbClr val="000000"/>
                    </a:solidFill>
                    <a:latin typeface="Arimo"/>
                  </a:rPr>
                  <a:t> </a:t>
                </a:r>
                <a:r>
                  <a:rPr lang="en-US" sz="2899" dirty="0" err="1">
                    <a:solidFill>
                      <a:srgbClr val="000000"/>
                    </a:solidFill>
                    <a:latin typeface="Arimo"/>
                  </a:rPr>
                  <a:t>lainnya</a:t>
                </a:r>
                <a:r>
                  <a:rPr lang="en-US" sz="2899" dirty="0">
                    <a:solidFill>
                      <a:srgbClr val="000000"/>
                    </a:solidFill>
                    <a:latin typeface="Arimo"/>
                  </a:rPr>
                  <a:t>. Alat </a:t>
                </a:r>
                <a:r>
                  <a:rPr lang="en-US" sz="2899" dirty="0" err="1">
                    <a:solidFill>
                      <a:srgbClr val="000000"/>
                    </a:solidFill>
                    <a:latin typeface="Arimo"/>
                  </a:rPr>
                  <a:t>pengukur</a:t>
                </a:r>
                <a:r>
                  <a:rPr lang="en-US" sz="2899" dirty="0">
                    <a:solidFill>
                      <a:srgbClr val="000000"/>
                    </a:solidFill>
                    <a:latin typeface="Arimo"/>
                  </a:rPr>
                  <a:t> </a:t>
                </a:r>
                <a:r>
                  <a:rPr lang="en-US" sz="2899" dirty="0" err="1">
                    <a:solidFill>
                      <a:srgbClr val="000000"/>
                    </a:solidFill>
                    <a:latin typeface="Arimo"/>
                  </a:rPr>
                  <a:t>waktu</a:t>
                </a:r>
                <a:r>
                  <a:rPr lang="en-US" sz="2899" dirty="0">
                    <a:solidFill>
                      <a:srgbClr val="000000"/>
                    </a:solidFill>
                    <a:latin typeface="Arimo"/>
                  </a:rPr>
                  <a:t> </a:t>
                </a:r>
                <a:r>
                  <a:rPr lang="en-US" sz="2899" dirty="0" err="1">
                    <a:solidFill>
                      <a:srgbClr val="000000"/>
                    </a:solidFill>
                    <a:latin typeface="Arimo"/>
                  </a:rPr>
                  <a:t>adalah</a:t>
                </a:r>
                <a:r>
                  <a:rPr lang="en-US" sz="2899" dirty="0">
                    <a:solidFill>
                      <a:srgbClr val="000000"/>
                    </a:solidFill>
                    <a:latin typeface="Arimo"/>
                  </a:rPr>
                  <a:t> jam, </a:t>
                </a:r>
                <a:r>
                  <a:rPr lang="en-US" sz="2899" dirty="0" err="1">
                    <a:solidFill>
                      <a:srgbClr val="000000"/>
                    </a:solidFill>
                    <a:latin typeface="Arimo"/>
                  </a:rPr>
                  <a:t>sedangkan</a:t>
                </a:r>
                <a:r>
                  <a:rPr lang="en-US" sz="2899" dirty="0">
                    <a:solidFill>
                      <a:srgbClr val="000000"/>
                    </a:solidFill>
                    <a:latin typeface="Arimo"/>
                  </a:rPr>
                  <a:t> </a:t>
                </a:r>
                <a:r>
                  <a:rPr lang="en-US" sz="2899" dirty="0" err="1">
                    <a:solidFill>
                      <a:srgbClr val="000000"/>
                    </a:solidFill>
                    <a:latin typeface="Arimo"/>
                  </a:rPr>
                  <a:t>alat</a:t>
                </a:r>
                <a:r>
                  <a:rPr lang="en-US" sz="2899" dirty="0">
                    <a:solidFill>
                      <a:srgbClr val="000000"/>
                    </a:solidFill>
                    <a:latin typeface="Arimo"/>
                  </a:rPr>
                  <a:t> </a:t>
                </a:r>
                <a:r>
                  <a:rPr lang="en-US" sz="2899" dirty="0" err="1">
                    <a:solidFill>
                      <a:srgbClr val="000000"/>
                    </a:solidFill>
                    <a:latin typeface="Arimo"/>
                  </a:rPr>
                  <a:t>pengukur</a:t>
                </a:r>
                <a:r>
                  <a:rPr lang="en-US" sz="2899" dirty="0">
                    <a:solidFill>
                      <a:srgbClr val="000000"/>
                    </a:solidFill>
                    <a:latin typeface="Arimo"/>
                  </a:rPr>
                  <a:t> </a:t>
                </a:r>
                <a:r>
                  <a:rPr lang="en-US" sz="2899" dirty="0" err="1">
                    <a:solidFill>
                      <a:srgbClr val="000000"/>
                    </a:solidFill>
                    <a:latin typeface="Arimo"/>
                  </a:rPr>
                  <a:t>waktu</a:t>
                </a:r>
                <a:r>
                  <a:rPr lang="en-US" sz="2899" dirty="0">
                    <a:solidFill>
                      <a:srgbClr val="000000"/>
                    </a:solidFill>
                    <a:latin typeface="Arimo"/>
                  </a:rPr>
                  <a:t> yang </a:t>
                </a:r>
                <a:r>
                  <a:rPr lang="en-US" sz="2899" dirty="0" err="1">
                    <a:solidFill>
                      <a:srgbClr val="000000"/>
                    </a:solidFill>
                    <a:latin typeface="Arimo"/>
                  </a:rPr>
                  <a:t>relatif</a:t>
                </a:r>
                <a:r>
                  <a:rPr lang="en-US" sz="2899" dirty="0">
                    <a:solidFill>
                      <a:srgbClr val="000000"/>
                    </a:solidFill>
                    <a:latin typeface="Arimo"/>
                  </a:rPr>
                  <a:t> </a:t>
                </a:r>
                <a:r>
                  <a:rPr lang="en-US" sz="2899" dirty="0" err="1">
                    <a:solidFill>
                      <a:srgbClr val="000000"/>
                    </a:solidFill>
                    <a:latin typeface="Arimo"/>
                  </a:rPr>
                  <a:t>sempit</a:t>
                </a:r>
                <a:r>
                  <a:rPr lang="en-US" sz="2899" dirty="0">
                    <a:solidFill>
                      <a:srgbClr val="000000"/>
                    </a:solidFill>
                    <a:latin typeface="Arimo"/>
                  </a:rPr>
                  <a:t> </a:t>
                </a:r>
                <a:r>
                  <a:rPr lang="en-US" sz="2899" dirty="0" err="1">
                    <a:solidFill>
                      <a:srgbClr val="000000"/>
                    </a:solidFill>
                    <a:latin typeface="Arimo"/>
                  </a:rPr>
                  <a:t>disebut</a:t>
                </a:r>
                <a:r>
                  <a:rPr lang="en-US" sz="2899" dirty="0">
                    <a:solidFill>
                      <a:srgbClr val="000000"/>
                    </a:solidFill>
                    <a:latin typeface="Arimo"/>
                  </a:rPr>
                  <a:t> </a:t>
                </a:r>
                <a:r>
                  <a:rPr lang="en-US" sz="2899" dirty="0" err="1">
                    <a:solidFill>
                      <a:srgbClr val="000000"/>
                    </a:solidFill>
                    <a:latin typeface="Arimo"/>
                  </a:rPr>
                  <a:t>penangguh</a:t>
                </a:r>
                <a:r>
                  <a:rPr lang="en-US" sz="2899" dirty="0">
                    <a:solidFill>
                      <a:srgbClr val="000000"/>
                    </a:solidFill>
                    <a:latin typeface="Arimo"/>
                  </a:rPr>
                  <a:t> </a:t>
                </a:r>
                <a:r>
                  <a:rPr lang="en-US" sz="2899" dirty="0" err="1">
                    <a:solidFill>
                      <a:srgbClr val="000000"/>
                    </a:solidFill>
                    <a:latin typeface="Arimo"/>
                  </a:rPr>
                  <a:t>waktu</a:t>
                </a:r>
                <a:r>
                  <a:rPr lang="en-US" sz="2899" dirty="0">
                    <a:solidFill>
                      <a:srgbClr val="000000"/>
                    </a:solidFill>
                    <a:latin typeface="Arimo"/>
                  </a:rPr>
                  <a:t> atau stopwatch. </a:t>
                </a:r>
                <a:r>
                  <a:rPr lang="en-US" sz="2899" dirty="0" err="1">
                    <a:solidFill>
                      <a:srgbClr val="000000"/>
                    </a:solidFill>
                    <a:latin typeface="Arimo"/>
                  </a:rPr>
                  <a:t>Satuan</a:t>
                </a:r>
                <a:r>
                  <a:rPr lang="en-US" sz="2899" dirty="0">
                    <a:solidFill>
                      <a:srgbClr val="000000"/>
                    </a:solidFill>
                    <a:latin typeface="Arimo"/>
                  </a:rPr>
                  <a:t> </a:t>
                </a:r>
                <a:r>
                  <a:rPr lang="en-US" sz="2899" dirty="0" err="1">
                    <a:solidFill>
                      <a:srgbClr val="000000"/>
                    </a:solidFill>
                    <a:latin typeface="Arimo"/>
                  </a:rPr>
                  <a:t>dari</a:t>
                </a:r>
                <a:r>
                  <a:rPr lang="en-US" sz="2899" dirty="0">
                    <a:solidFill>
                      <a:srgbClr val="000000"/>
                    </a:solidFill>
                    <a:latin typeface="Arimo"/>
                  </a:rPr>
                  <a:t> </a:t>
                </a:r>
                <a:r>
                  <a:rPr lang="en-US" sz="2899" dirty="0" err="1">
                    <a:solidFill>
                      <a:srgbClr val="000000"/>
                    </a:solidFill>
                    <a:latin typeface="Arimo"/>
                  </a:rPr>
                  <a:t>selang</a:t>
                </a:r>
                <a:r>
                  <a:rPr lang="en-US" sz="2899" dirty="0">
                    <a:solidFill>
                      <a:srgbClr val="000000"/>
                    </a:solidFill>
                    <a:latin typeface="Arimo"/>
                  </a:rPr>
                  <a:t> </a:t>
                </a:r>
                <a:r>
                  <a:rPr lang="en-US" sz="2899" dirty="0" err="1">
                    <a:solidFill>
                      <a:srgbClr val="000000"/>
                    </a:solidFill>
                    <a:latin typeface="Arimo"/>
                  </a:rPr>
                  <a:t>waktu</a:t>
                </a:r>
                <a:r>
                  <a:rPr lang="en-US" sz="2899" dirty="0">
                    <a:solidFill>
                      <a:srgbClr val="000000"/>
                    </a:solidFill>
                    <a:latin typeface="Arimo"/>
                  </a:rPr>
                  <a:t> </a:t>
                </a:r>
                <a:r>
                  <a:rPr lang="en-US" sz="2899" dirty="0" err="1">
                    <a:solidFill>
                      <a:srgbClr val="000000"/>
                    </a:solidFill>
                    <a:latin typeface="Arimo"/>
                  </a:rPr>
                  <a:t>adalah</a:t>
                </a:r>
                <a:r>
                  <a:rPr lang="en-US" sz="2899" dirty="0">
                    <a:solidFill>
                      <a:srgbClr val="000000"/>
                    </a:solidFill>
                    <a:latin typeface="Arimo"/>
                  </a:rPr>
                  <a:t> </a:t>
                </a:r>
                <a:r>
                  <a:rPr lang="en-US" sz="2899" dirty="0" err="1">
                    <a:solidFill>
                      <a:srgbClr val="000000"/>
                    </a:solidFill>
                    <a:latin typeface="Arimo"/>
                  </a:rPr>
                  <a:t>detik</a:t>
                </a:r>
                <a:r>
                  <a:rPr lang="en-US" sz="2899" dirty="0">
                    <a:solidFill>
                      <a:srgbClr val="000000"/>
                    </a:solidFill>
                    <a:latin typeface="Arimo"/>
                  </a:rPr>
                  <a:t> atau </a:t>
                </a:r>
                <a:r>
                  <a:rPr lang="en-US" sz="2899" dirty="0" err="1">
                    <a:solidFill>
                      <a:srgbClr val="000000"/>
                    </a:solidFill>
                    <a:latin typeface="Arimo"/>
                  </a:rPr>
                  <a:t>sekon</a:t>
                </a:r>
                <a:r>
                  <a:rPr lang="en-US" sz="2899" dirty="0">
                    <a:solidFill>
                      <a:srgbClr val="000000"/>
                    </a:solidFill>
                    <a:latin typeface="Arimo"/>
                  </a:rPr>
                  <a:t>. 1 </a:t>
                </a:r>
                <a:r>
                  <a:rPr lang="en-US" sz="2899" dirty="0" err="1">
                    <a:solidFill>
                      <a:srgbClr val="000000"/>
                    </a:solidFill>
                    <a:latin typeface="Arimo"/>
                  </a:rPr>
                  <a:t>sekon</a:t>
                </a:r>
                <a:r>
                  <a:rPr lang="en-US" sz="2899" dirty="0">
                    <a:solidFill>
                      <a:srgbClr val="000000"/>
                    </a:solidFill>
                    <a:latin typeface="Arimo"/>
                  </a:rPr>
                  <a:t> </a:t>
                </a:r>
                <a:r>
                  <a:rPr lang="en-US" sz="2899" dirty="0" err="1">
                    <a:solidFill>
                      <a:srgbClr val="000000"/>
                    </a:solidFill>
                    <a:latin typeface="Arimo"/>
                  </a:rPr>
                  <a:t>didefinisikan</a:t>
                </a:r>
                <a:r>
                  <a:rPr lang="en-US" sz="2899" dirty="0">
                    <a:solidFill>
                      <a:srgbClr val="000000"/>
                    </a:solidFill>
                    <a:latin typeface="Arimo"/>
                  </a:rPr>
                  <a:t> </a:t>
                </a:r>
                <a:r>
                  <a:rPr lang="en-US" sz="2899" dirty="0" err="1">
                    <a:solidFill>
                      <a:srgbClr val="000000"/>
                    </a:solidFill>
                    <a:latin typeface="Arimo"/>
                  </a:rPr>
                  <a:t>sebagai</a:t>
                </a:r>
                <a:r>
                  <a:rPr lang="en-US" sz="2899" dirty="0">
                    <a:solidFill>
                      <a:srgbClr val="000000"/>
                    </a:solidFill>
                    <a:latin typeface="Arimo"/>
                  </a:rPr>
                  <a:t> </a:t>
                </a:r>
                <a14:m>
                  <m:oMath xmlns:m="http://schemas.openxmlformats.org/officeDocument/2006/math">
                    <m:f>
                      <m:fPr>
                        <m:ctrlPr>
                          <a:rPr lang="en-US" sz="2899" i="1" smtClean="0">
                            <a:solidFill>
                              <a:srgbClr val="000000"/>
                            </a:solidFill>
                            <a:latin typeface="Cambria Math"/>
                          </a:rPr>
                        </m:ctrlPr>
                      </m:fPr>
                      <m:num>
                        <m:r>
                          <a:rPr lang="en-US" sz="2899" b="0" i="1" smtClean="0">
                            <a:solidFill>
                              <a:srgbClr val="000000"/>
                            </a:solidFill>
                            <a:latin typeface="Cambria Math" panose="02040503050406030204" pitchFamily="18" charset="0"/>
                          </a:rPr>
                          <m:t>1</m:t>
                        </m:r>
                      </m:num>
                      <m:den>
                        <m:r>
                          <a:rPr lang="en-US" sz="2899" b="0" i="1" smtClean="0">
                            <a:solidFill>
                              <a:srgbClr val="000000"/>
                            </a:solidFill>
                            <a:latin typeface="Cambria Math" panose="02040503050406030204" pitchFamily="18" charset="0"/>
                          </a:rPr>
                          <m:t>(24 </m:t>
                        </m:r>
                        <m:r>
                          <a:rPr lang="en-US" sz="2899" b="0" i="1" smtClean="0">
                            <a:solidFill>
                              <a:srgbClr val="000000"/>
                            </a:solidFill>
                            <a:latin typeface="Cambria Math" panose="02040503050406030204" pitchFamily="18" charset="0"/>
                          </a:rPr>
                          <m:t>𝑥</m:t>
                        </m:r>
                        <m:r>
                          <a:rPr lang="en-US" sz="2899" b="0" i="1" smtClean="0">
                            <a:solidFill>
                              <a:srgbClr val="000000"/>
                            </a:solidFill>
                            <a:latin typeface="Cambria Math" panose="02040503050406030204" pitchFamily="18" charset="0"/>
                          </a:rPr>
                          <m:t> 60 </m:t>
                        </m:r>
                        <m:r>
                          <a:rPr lang="en-US" sz="2899" b="0" i="1" smtClean="0">
                            <a:solidFill>
                              <a:srgbClr val="000000"/>
                            </a:solidFill>
                            <a:latin typeface="Cambria Math" panose="02040503050406030204" pitchFamily="18" charset="0"/>
                          </a:rPr>
                          <m:t>𝑥</m:t>
                        </m:r>
                        <m:r>
                          <a:rPr lang="en-US" sz="2899" b="0" i="1" smtClean="0">
                            <a:solidFill>
                              <a:srgbClr val="000000"/>
                            </a:solidFill>
                            <a:latin typeface="Cambria Math" panose="02040503050406030204" pitchFamily="18" charset="0"/>
                          </a:rPr>
                          <m:t> 60)</m:t>
                        </m:r>
                      </m:den>
                    </m:f>
                    <m:r>
                      <a:rPr lang="en-US" sz="2899" b="0" i="1" smtClean="0">
                        <a:solidFill>
                          <a:srgbClr val="000000"/>
                        </a:solidFill>
                        <a:latin typeface="Cambria Math" panose="02040503050406030204" pitchFamily="18" charset="0"/>
                      </a:rPr>
                      <m:t> </m:t>
                    </m:r>
                  </m:oMath>
                </a14:m>
                <a:r>
                  <a:rPr lang="en-US" sz="2899" dirty="0" err="1">
                    <a:solidFill>
                      <a:srgbClr val="000000"/>
                    </a:solidFill>
                    <a:latin typeface="Arimo"/>
                  </a:rPr>
                  <a:t>hari</a:t>
                </a:r>
                <a:r>
                  <a:rPr lang="en-US" sz="2899" dirty="0">
                    <a:solidFill>
                      <a:srgbClr val="000000"/>
                    </a:solidFill>
                    <a:latin typeface="Arimo"/>
                  </a:rPr>
                  <a:t> rata-rata.</a:t>
                </a:r>
              </a:p>
            </p:txBody>
          </p:sp>
        </mc:Choice>
        <mc:Fallback xmlns="">
          <p:sp>
            <p:nvSpPr>
              <p:cNvPr id="129" name="TextBox 129"/>
              <p:cNvSpPr txBox="1">
                <a:spLocks noRot="1" noChangeAspect="1" noMove="1" noResize="1" noEditPoints="1" noAdjustHandles="1" noChangeArrowheads="1" noChangeShapeType="1" noTextEdit="1"/>
              </p:cNvSpPr>
              <p:nvPr/>
            </p:nvSpPr>
            <p:spPr>
              <a:xfrm>
                <a:off x="9826623" y="1607772"/>
                <a:ext cx="7863040" cy="4673715"/>
              </a:xfrm>
              <a:prstGeom prst="rect">
                <a:avLst/>
              </a:prstGeom>
              <a:blipFill>
                <a:blip r:embed="rId8"/>
                <a:stretch>
                  <a:fillRect l="-2868" r="-2791" b="-392"/>
                </a:stretch>
              </a:blipFill>
            </p:spPr>
            <p:txBody>
              <a:bodyPr/>
              <a:lstStyle/>
              <a:p>
                <a:r>
                  <a:rPr lang="en-ID">
                    <a:noFill/>
                  </a:rPr>
                  <a:t> </a:t>
                </a:r>
              </a:p>
            </p:txBody>
          </p:sp>
        </mc:Fallback>
      </mc:AlternateContent>
      <p:sp>
        <p:nvSpPr>
          <p:cNvPr id="130" name="TextBox 130"/>
          <p:cNvSpPr txBox="1"/>
          <p:nvPr/>
        </p:nvSpPr>
        <p:spPr>
          <a:xfrm>
            <a:off x="9902506" y="746124"/>
            <a:ext cx="7392717" cy="542925"/>
          </a:xfrm>
          <a:prstGeom prst="rect">
            <a:avLst/>
          </a:prstGeom>
        </p:spPr>
        <p:txBody>
          <a:bodyPr lIns="0" tIns="0" rIns="0" bIns="0" rtlCol="0" anchor="t">
            <a:spAutoFit/>
          </a:bodyPr>
          <a:lstStyle/>
          <a:p>
            <a:pPr algn="l">
              <a:lnSpc>
                <a:spcPts val="4199"/>
              </a:lnSpc>
            </a:pPr>
            <a:r>
              <a:rPr lang="en-US" sz="3499">
                <a:solidFill>
                  <a:srgbClr val="203864"/>
                </a:solidFill>
                <a:latin typeface="Arimo Bold"/>
              </a:rPr>
              <a:t>Rasional</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7" name="AutoShape 87"/>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8" name="AutoShape 88"/>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89" name="AutoShape 89"/>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0" name="AutoShape 90"/>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1" name="AutoShape 91"/>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2" name="AutoShape 92"/>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3" name="AutoShape 93"/>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4" name="Group 94"/>
          <p:cNvGrpSpPr/>
          <p:nvPr/>
        </p:nvGrpSpPr>
        <p:grpSpPr>
          <a:xfrm rot="5400000">
            <a:off x="6810374" y="2365374"/>
            <a:ext cx="2711450" cy="3803650"/>
            <a:chOff x="0" y="0"/>
            <a:chExt cx="3615267" cy="5071533"/>
          </a:xfrm>
        </p:grpSpPr>
        <p:sp>
          <p:nvSpPr>
            <p:cNvPr id="95" name="Freeform 95"/>
            <p:cNvSpPr/>
            <p:nvPr/>
          </p:nvSpPr>
          <p:spPr>
            <a:xfrm>
              <a:off x="0" y="0"/>
              <a:ext cx="3615309" cy="5071491"/>
            </a:xfrm>
            <a:custGeom>
              <a:avLst/>
              <a:gdLst/>
              <a:ahLst/>
              <a:cxnLst/>
              <a:rect l="l" t="t" r="r" b="b"/>
              <a:pathLst>
                <a:path w="3615309" h="5071491">
                  <a:moveTo>
                    <a:pt x="0" y="5071491"/>
                  </a:moveTo>
                  <a:lnTo>
                    <a:pt x="2258060" y="0"/>
                  </a:lnTo>
                  <a:lnTo>
                    <a:pt x="3615309" y="0"/>
                  </a:lnTo>
                  <a:lnTo>
                    <a:pt x="1357249" y="5071491"/>
                  </a:lnTo>
                  <a:close/>
                </a:path>
              </a:pathLst>
            </a:custGeom>
            <a:solidFill>
              <a:srgbClr val="BFBFBF"/>
            </a:solidFill>
          </p:spPr>
        </p:sp>
      </p:grpSp>
      <p:grpSp>
        <p:nvGrpSpPr>
          <p:cNvPr id="96" name="Group 96"/>
          <p:cNvGrpSpPr/>
          <p:nvPr/>
        </p:nvGrpSpPr>
        <p:grpSpPr>
          <a:xfrm rot="5400000">
            <a:off x="5762626" y="4057648"/>
            <a:ext cx="2708274" cy="3806824"/>
            <a:chOff x="0" y="0"/>
            <a:chExt cx="3611032" cy="5075765"/>
          </a:xfrm>
        </p:grpSpPr>
        <p:sp>
          <p:nvSpPr>
            <p:cNvPr id="97" name="Freeform 97"/>
            <p:cNvSpPr/>
            <p:nvPr/>
          </p:nvSpPr>
          <p:spPr>
            <a:xfrm>
              <a:off x="0" y="0"/>
              <a:ext cx="3610991" cy="5075809"/>
            </a:xfrm>
            <a:custGeom>
              <a:avLst/>
              <a:gdLst/>
              <a:ahLst/>
              <a:cxnLst/>
              <a:rect l="l" t="t" r="r" b="b"/>
              <a:pathLst>
                <a:path w="3610991" h="5075809">
                  <a:moveTo>
                    <a:pt x="0" y="5075809"/>
                  </a:moveTo>
                  <a:lnTo>
                    <a:pt x="2255393" y="0"/>
                  </a:lnTo>
                  <a:lnTo>
                    <a:pt x="3610991" y="0"/>
                  </a:lnTo>
                  <a:lnTo>
                    <a:pt x="1355598" y="5075809"/>
                  </a:lnTo>
                  <a:close/>
                </a:path>
              </a:pathLst>
            </a:custGeom>
            <a:solidFill>
              <a:srgbClr val="BFBFBF"/>
            </a:solidFill>
          </p:spPr>
        </p:sp>
      </p:grpSp>
      <p:grpSp>
        <p:nvGrpSpPr>
          <p:cNvPr id="98" name="Group 98"/>
          <p:cNvGrpSpPr/>
          <p:nvPr/>
        </p:nvGrpSpPr>
        <p:grpSpPr>
          <a:xfrm rot="5400000">
            <a:off x="4706938" y="5748336"/>
            <a:ext cx="2708274" cy="3803650"/>
            <a:chOff x="0" y="0"/>
            <a:chExt cx="3611032" cy="5071533"/>
          </a:xfrm>
        </p:grpSpPr>
        <p:sp>
          <p:nvSpPr>
            <p:cNvPr id="99" name="Freeform 99"/>
            <p:cNvSpPr/>
            <p:nvPr/>
          </p:nvSpPr>
          <p:spPr>
            <a:xfrm>
              <a:off x="0" y="0"/>
              <a:ext cx="3610991" cy="5071491"/>
            </a:xfrm>
            <a:custGeom>
              <a:avLst/>
              <a:gdLst/>
              <a:ahLst/>
              <a:cxnLst/>
              <a:rect l="l" t="t" r="r" b="b"/>
              <a:pathLst>
                <a:path w="3610991" h="5071491">
                  <a:moveTo>
                    <a:pt x="0" y="5071491"/>
                  </a:moveTo>
                  <a:lnTo>
                    <a:pt x="2255393" y="0"/>
                  </a:lnTo>
                  <a:lnTo>
                    <a:pt x="3610991" y="0"/>
                  </a:lnTo>
                  <a:lnTo>
                    <a:pt x="1355598" y="5071491"/>
                  </a:lnTo>
                  <a:close/>
                </a:path>
              </a:pathLst>
            </a:custGeom>
            <a:solidFill>
              <a:srgbClr val="BFBFBF"/>
            </a:solidFill>
          </p:spPr>
        </p:sp>
      </p:grpSp>
      <p:grpSp>
        <p:nvGrpSpPr>
          <p:cNvPr id="100" name="Group 100"/>
          <p:cNvGrpSpPr/>
          <p:nvPr/>
        </p:nvGrpSpPr>
        <p:grpSpPr>
          <a:xfrm rot="5400000">
            <a:off x="7864476" y="669924"/>
            <a:ext cx="2708274" cy="3806824"/>
            <a:chOff x="0" y="0"/>
            <a:chExt cx="3611032" cy="5075765"/>
          </a:xfrm>
        </p:grpSpPr>
        <p:sp>
          <p:nvSpPr>
            <p:cNvPr id="101" name="Freeform 101"/>
            <p:cNvSpPr/>
            <p:nvPr/>
          </p:nvSpPr>
          <p:spPr>
            <a:xfrm>
              <a:off x="0" y="0"/>
              <a:ext cx="3610991" cy="5075809"/>
            </a:xfrm>
            <a:custGeom>
              <a:avLst/>
              <a:gdLst/>
              <a:ahLst/>
              <a:cxnLst/>
              <a:rect l="l" t="t" r="r" b="b"/>
              <a:pathLst>
                <a:path w="3610991" h="5075809">
                  <a:moveTo>
                    <a:pt x="0" y="5075809"/>
                  </a:moveTo>
                  <a:lnTo>
                    <a:pt x="2255393" y="0"/>
                  </a:lnTo>
                  <a:lnTo>
                    <a:pt x="3610991" y="0"/>
                  </a:lnTo>
                  <a:lnTo>
                    <a:pt x="1355598" y="5075809"/>
                  </a:lnTo>
                  <a:close/>
                </a:path>
              </a:pathLst>
            </a:custGeom>
            <a:solidFill>
              <a:srgbClr val="BFBFBF"/>
            </a:solidFill>
          </p:spPr>
        </p:sp>
      </p:grpSp>
      <p:grpSp>
        <p:nvGrpSpPr>
          <p:cNvPr id="102" name="Group 102"/>
          <p:cNvGrpSpPr/>
          <p:nvPr/>
        </p:nvGrpSpPr>
        <p:grpSpPr>
          <a:xfrm>
            <a:off x="7315200" y="2013927"/>
            <a:ext cx="4855641" cy="221273"/>
            <a:chOff x="0" y="0"/>
            <a:chExt cx="6474188" cy="295031"/>
          </a:xfrm>
        </p:grpSpPr>
        <p:sp>
          <p:nvSpPr>
            <p:cNvPr id="103" name="Freeform 103"/>
            <p:cNvSpPr/>
            <p:nvPr/>
          </p:nvSpPr>
          <p:spPr>
            <a:xfrm>
              <a:off x="0" y="0"/>
              <a:ext cx="6474206" cy="295021"/>
            </a:xfrm>
            <a:custGeom>
              <a:avLst/>
              <a:gdLst/>
              <a:ahLst/>
              <a:cxnLst/>
              <a:rect l="l" t="t" r="r" b="b"/>
              <a:pathLst>
                <a:path w="6474206" h="295021">
                  <a:moveTo>
                    <a:pt x="6474206" y="0"/>
                  </a:moveTo>
                  <a:lnTo>
                    <a:pt x="0" y="0"/>
                  </a:lnTo>
                  <a:lnTo>
                    <a:pt x="0" y="295021"/>
                  </a:lnTo>
                  <a:lnTo>
                    <a:pt x="6474206" y="295021"/>
                  </a:lnTo>
                  <a:close/>
                </a:path>
              </a:pathLst>
            </a:custGeom>
            <a:solidFill>
              <a:srgbClr val="FFC000"/>
            </a:solidFill>
          </p:spPr>
        </p:sp>
      </p:grpSp>
      <p:grpSp>
        <p:nvGrpSpPr>
          <p:cNvPr id="104" name="Group 104"/>
          <p:cNvGrpSpPr/>
          <p:nvPr/>
        </p:nvGrpSpPr>
        <p:grpSpPr>
          <a:xfrm>
            <a:off x="7317309" y="1219200"/>
            <a:ext cx="4855641" cy="793370"/>
            <a:chOff x="0" y="0"/>
            <a:chExt cx="6474188" cy="1057827"/>
          </a:xfrm>
        </p:grpSpPr>
        <p:sp>
          <p:nvSpPr>
            <p:cNvPr id="105" name="Freeform 105"/>
            <p:cNvSpPr/>
            <p:nvPr/>
          </p:nvSpPr>
          <p:spPr>
            <a:xfrm>
              <a:off x="0" y="0"/>
              <a:ext cx="6474206" cy="1057783"/>
            </a:xfrm>
            <a:custGeom>
              <a:avLst/>
              <a:gdLst/>
              <a:ahLst/>
              <a:cxnLst/>
              <a:rect l="l" t="t" r="r" b="b"/>
              <a:pathLst>
                <a:path w="6474206" h="1057783">
                  <a:moveTo>
                    <a:pt x="0" y="0"/>
                  </a:moveTo>
                  <a:lnTo>
                    <a:pt x="6474206" y="0"/>
                  </a:lnTo>
                  <a:lnTo>
                    <a:pt x="6474206" y="1057783"/>
                  </a:lnTo>
                  <a:lnTo>
                    <a:pt x="0" y="1057783"/>
                  </a:lnTo>
                  <a:close/>
                </a:path>
              </a:pathLst>
            </a:custGeom>
            <a:solidFill>
              <a:srgbClr val="203864"/>
            </a:solidFill>
          </p:spPr>
        </p:sp>
      </p:grpSp>
      <p:sp>
        <p:nvSpPr>
          <p:cNvPr id="106" name="TextBox 106"/>
          <p:cNvSpPr txBox="1"/>
          <p:nvPr/>
        </p:nvSpPr>
        <p:spPr>
          <a:xfrm>
            <a:off x="7697566" y="1380507"/>
            <a:ext cx="4090906" cy="409575"/>
          </a:xfrm>
          <a:prstGeom prst="rect">
            <a:avLst/>
          </a:prstGeom>
        </p:spPr>
        <p:txBody>
          <a:bodyPr lIns="0" tIns="0" rIns="0" bIns="0" rtlCol="0" anchor="t">
            <a:spAutoFit/>
          </a:bodyPr>
          <a:lstStyle/>
          <a:p>
            <a:pPr algn="ctr">
              <a:lnSpc>
                <a:spcPts val="3119"/>
              </a:lnSpc>
            </a:pPr>
            <a:r>
              <a:rPr lang="en-US" sz="2599" dirty="0">
                <a:solidFill>
                  <a:srgbClr val="FFFFFF"/>
                </a:solidFill>
                <a:latin typeface="Arimo"/>
              </a:rPr>
              <a:t>1  </a:t>
            </a:r>
            <a:r>
              <a:rPr lang="en-US" sz="2599" dirty="0" err="1">
                <a:solidFill>
                  <a:srgbClr val="FFFFFF"/>
                </a:solidFill>
                <a:latin typeface="Arimo"/>
              </a:rPr>
              <a:t>Menyiapkan</a:t>
            </a:r>
            <a:r>
              <a:rPr lang="en-US" sz="2599" dirty="0">
                <a:solidFill>
                  <a:srgbClr val="FFFFFF"/>
                </a:solidFill>
                <a:latin typeface="Arimo"/>
              </a:rPr>
              <a:t> stopwatch</a:t>
            </a:r>
          </a:p>
        </p:txBody>
      </p:sp>
      <p:sp>
        <p:nvSpPr>
          <p:cNvPr id="107" name="TextBox 107"/>
          <p:cNvSpPr txBox="1"/>
          <p:nvPr/>
        </p:nvSpPr>
        <p:spPr>
          <a:xfrm>
            <a:off x="12277090" y="960119"/>
            <a:ext cx="5500370" cy="866775"/>
          </a:xfrm>
          <a:prstGeom prst="rect">
            <a:avLst/>
          </a:prstGeom>
        </p:spPr>
        <p:txBody>
          <a:bodyPr lIns="0" tIns="0" rIns="0" bIns="0" rtlCol="0" anchor="t">
            <a:spAutoFit/>
          </a:bodyPr>
          <a:lstStyle/>
          <a:p>
            <a:pPr algn="l">
              <a:lnSpc>
                <a:spcPts val="3479"/>
              </a:lnSpc>
            </a:pPr>
            <a:r>
              <a:rPr lang="en-US" sz="2400">
                <a:solidFill>
                  <a:srgbClr val="000000"/>
                </a:solidFill>
                <a:latin typeface="Arimo"/>
              </a:rPr>
              <a:t>Mempersiapkan stopwatch yang akan digunakan untuk mengukur waktu.</a:t>
            </a:r>
          </a:p>
        </p:txBody>
      </p:sp>
      <p:grpSp>
        <p:nvGrpSpPr>
          <p:cNvPr id="108" name="Group 108"/>
          <p:cNvGrpSpPr/>
          <p:nvPr/>
        </p:nvGrpSpPr>
        <p:grpSpPr>
          <a:xfrm>
            <a:off x="6267450" y="3706892"/>
            <a:ext cx="4852467" cy="220582"/>
            <a:chOff x="0" y="0"/>
            <a:chExt cx="6469956" cy="294109"/>
          </a:xfrm>
        </p:grpSpPr>
        <p:sp>
          <p:nvSpPr>
            <p:cNvPr id="109" name="Freeform 109"/>
            <p:cNvSpPr/>
            <p:nvPr/>
          </p:nvSpPr>
          <p:spPr>
            <a:xfrm>
              <a:off x="0" y="0"/>
              <a:ext cx="6470015" cy="294132"/>
            </a:xfrm>
            <a:custGeom>
              <a:avLst/>
              <a:gdLst/>
              <a:ahLst/>
              <a:cxnLst/>
              <a:rect l="l" t="t" r="r" b="b"/>
              <a:pathLst>
                <a:path w="6470015" h="294132">
                  <a:moveTo>
                    <a:pt x="6470015" y="0"/>
                  </a:moveTo>
                  <a:lnTo>
                    <a:pt x="0" y="0"/>
                  </a:lnTo>
                  <a:lnTo>
                    <a:pt x="0" y="294132"/>
                  </a:lnTo>
                  <a:lnTo>
                    <a:pt x="6470015" y="294132"/>
                  </a:lnTo>
                  <a:close/>
                </a:path>
              </a:pathLst>
            </a:custGeom>
            <a:solidFill>
              <a:srgbClr val="FFC000"/>
            </a:solidFill>
          </p:spPr>
        </p:sp>
      </p:grpSp>
      <p:grpSp>
        <p:nvGrpSpPr>
          <p:cNvPr id="110" name="Group 110"/>
          <p:cNvGrpSpPr/>
          <p:nvPr/>
        </p:nvGrpSpPr>
        <p:grpSpPr>
          <a:xfrm>
            <a:off x="6269557" y="2914650"/>
            <a:ext cx="4852467" cy="790890"/>
            <a:chOff x="0" y="0"/>
            <a:chExt cx="6469956" cy="1054520"/>
          </a:xfrm>
        </p:grpSpPr>
        <p:sp>
          <p:nvSpPr>
            <p:cNvPr id="111" name="Freeform 111"/>
            <p:cNvSpPr/>
            <p:nvPr/>
          </p:nvSpPr>
          <p:spPr>
            <a:xfrm>
              <a:off x="0" y="0"/>
              <a:ext cx="6470015" cy="1054481"/>
            </a:xfrm>
            <a:custGeom>
              <a:avLst/>
              <a:gdLst/>
              <a:ahLst/>
              <a:cxnLst/>
              <a:rect l="l" t="t" r="r" b="b"/>
              <a:pathLst>
                <a:path w="6470015" h="1054481">
                  <a:moveTo>
                    <a:pt x="0" y="0"/>
                  </a:moveTo>
                  <a:lnTo>
                    <a:pt x="6470015" y="0"/>
                  </a:lnTo>
                  <a:lnTo>
                    <a:pt x="6470015" y="1054481"/>
                  </a:lnTo>
                  <a:lnTo>
                    <a:pt x="0" y="1054481"/>
                  </a:lnTo>
                  <a:close/>
                </a:path>
              </a:pathLst>
            </a:custGeom>
            <a:solidFill>
              <a:srgbClr val="203864"/>
            </a:solidFill>
          </p:spPr>
        </p:sp>
      </p:grpSp>
      <p:sp>
        <p:nvSpPr>
          <p:cNvPr id="112" name="TextBox 112"/>
          <p:cNvSpPr txBox="1"/>
          <p:nvPr/>
        </p:nvSpPr>
        <p:spPr>
          <a:xfrm>
            <a:off x="6649626" y="3075536"/>
            <a:ext cx="4088111" cy="409575"/>
          </a:xfrm>
          <a:prstGeom prst="rect">
            <a:avLst/>
          </a:prstGeom>
        </p:spPr>
        <p:txBody>
          <a:bodyPr lIns="0" tIns="0" rIns="0" bIns="0" rtlCol="0" anchor="t">
            <a:spAutoFit/>
          </a:bodyPr>
          <a:lstStyle/>
          <a:p>
            <a:pPr algn="ctr">
              <a:lnSpc>
                <a:spcPts val="3119"/>
              </a:lnSpc>
            </a:pPr>
            <a:r>
              <a:rPr lang="en-US" sz="2599">
                <a:solidFill>
                  <a:srgbClr val="FFFFFF"/>
                </a:solidFill>
                <a:latin typeface="Arimo"/>
              </a:rPr>
              <a:t>2  Mengkalibrasi stopwatch</a:t>
            </a:r>
          </a:p>
        </p:txBody>
      </p:sp>
      <p:grpSp>
        <p:nvGrpSpPr>
          <p:cNvPr id="113" name="Group 113"/>
          <p:cNvGrpSpPr/>
          <p:nvPr/>
        </p:nvGrpSpPr>
        <p:grpSpPr>
          <a:xfrm>
            <a:off x="5216524" y="5401651"/>
            <a:ext cx="4855641" cy="221273"/>
            <a:chOff x="0" y="0"/>
            <a:chExt cx="6474188" cy="295031"/>
          </a:xfrm>
        </p:grpSpPr>
        <p:sp>
          <p:nvSpPr>
            <p:cNvPr id="114" name="Freeform 114"/>
            <p:cNvSpPr/>
            <p:nvPr/>
          </p:nvSpPr>
          <p:spPr>
            <a:xfrm>
              <a:off x="0" y="0"/>
              <a:ext cx="6474206" cy="295021"/>
            </a:xfrm>
            <a:custGeom>
              <a:avLst/>
              <a:gdLst/>
              <a:ahLst/>
              <a:cxnLst/>
              <a:rect l="l" t="t" r="r" b="b"/>
              <a:pathLst>
                <a:path w="6474206" h="295021">
                  <a:moveTo>
                    <a:pt x="6474206" y="0"/>
                  </a:moveTo>
                  <a:lnTo>
                    <a:pt x="0" y="0"/>
                  </a:lnTo>
                  <a:lnTo>
                    <a:pt x="0" y="295021"/>
                  </a:lnTo>
                  <a:lnTo>
                    <a:pt x="6474206" y="295021"/>
                  </a:lnTo>
                  <a:close/>
                </a:path>
              </a:pathLst>
            </a:custGeom>
            <a:solidFill>
              <a:srgbClr val="FFC000"/>
            </a:solidFill>
          </p:spPr>
        </p:sp>
      </p:grpSp>
      <p:grpSp>
        <p:nvGrpSpPr>
          <p:cNvPr id="115" name="Group 115"/>
          <p:cNvGrpSpPr/>
          <p:nvPr/>
        </p:nvGrpSpPr>
        <p:grpSpPr>
          <a:xfrm>
            <a:off x="5218633" y="4606924"/>
            <a:ext cx="4855641" cy="793370"/>
            <a:chOff x="0" y="0"/>
            <a:chExt cx="6474188" cy="1057827"/>
          </a:xfrm>
        </p:grpSpPr>
        <p:sp>
          <p:nvSpPr>
            <p:cNvPr id="116" name="Freeform 116"/>
            <p:cNvSpPr/>
            <p:nvPr/>
          </p:nvSpPr>
          <p:spPr>
            <a:xfrm>
              <a:off x="0" y="0"/>
              <a:ext cx="6474206" cy="1057783"/>
            </a:xfrm>
            <a:custGeom>
              <a:avLst/>
              <a:gdLst/>
              <a:ahLst/>
              <a:cxnLst/>
              <a:rect l="l" t="t" r="r" b="b"/>
              <a:pathLst>
                <a:path w="6474206" h="1057783">
                  <a:moveTo>
                    <a:pt x="0" y="0"/>
                  </a:moveTo>
                  <a:lnTo>
                    <a:pt x="6474206" y="0"/>
                  </a:lnTo>
                  <a:lnTo>
                    <a:pt x="6474206" y="1057783"/>
                  </a:lnTo>
                  <a:lnTo>
                    <a:pt x="0" y="1057783"/>
                  </a:lnTo>
                  <a:close/>
                </a:path>
              </a:pathLst>
            </a:custGeom>
            <a:solidFill>
              <a:srgbClr val="203864"/>
            </a:solidFill>
          </p:spPr>
        </p:sp>
      </p:grpSp>
      <p:sp>
        <p:nvSpPr>
          <p:cNvPr id="117" name="TextBox 117"/>
          <p:cNvSpPr txBox="1"/>
          <p:nvPr/>
        </p:nvSpPr>
        <p:spPr>
          <a:xfrm>
            <a:off x="5598890" y="4768231"/>
            <a:ext cx="4090906" cy="409575"/>
          </a:xfrm>
          <a:prstGeom prst="rect">
            <a:avLst/>
          </a:prstGeom>
        </p:spPr>
        <p:txBody>
          <a:bodyPr lIns="0" tIns="0" rIns="0" bIns="0" rtlCol="0" anchor="t">
            <a:spAutoFit/>
          </a:bodyPr>
          <a:lstStyle/>
          <a:p>
            <a:pPr algn="ctr">
              <a:lnSpc>
                <a:spcPts val="3119"/>
              </a:lnSpc>
            </a:pPr>
            <a:r>
              <a:rPr lang="en-US" sz="2599">
                <a:solidFill>
                  <a:srgbClr val="FFFFFF"/>
                </a:solidFill>
                <a:latin typeface="Arimo"/>
              </a:rPr>
              <a:t>3  Menekan tombol start</a:t>
            </a:r>
          </a:p>
        </p:txBody>
      </p:sp>
      <p:grpSp>
        <p:nvGrpSpPr>
          <p:cNvPr id="118" name="Group 118"/>
          <p:cNvGrpSpPr/>
          <p:nvPr/>
        </p:nvGrpSpPr>
        <p:grpSpPr>
          <a:xfrm>
            <a:off x="4165600" y="7093927"/>
            <a:ext cx="4855641" cy="221273"/>
            <a:chOff x="0" y="0"/>
            <a:chExt cx="6474188" cy="295031"/>
          </a:xfrm>
        </p:grpSpPr>
        <p:sp>
          <p:nvSpPr>
            <p:cNvPr id="119" name="Freeform 119"/>
            <p:cNvSpPr/>
            <p:nvPr/>
          </p:nvSpPr>
          <p:spPr>
            <a:xfrm>
              <a:off x="0" y="0"/>
              <a:ext cx="6474206" cy="295021"/>
            </a:xfrm>
            <a:custGeom>
              <a:avLst/>
              <a:gdLst/>
              <a:ahLst/>
              <a:cxnLst/>
              <a:rect l="l" t="t" r="r" b="b"/>
              <a:pathLst>
                <a:path w="6474206" h="295021">
                  <a:moveTo>
                    <a:pt x="6474206" y="0"/>
                  </a:moveTo>
                  <a:lnTo>
                    <a:pt x="0" y="0"/>
                  </a:lnTo>
                  <a:lnTo>
                    <a:pt x="0" y="295021"/>
                  </a:lnTo>
                  <a:lnTo>
                    <a:pt x="6474206" y="295021"/>
                  </a:lnTo>
                  <a:close/>
                </a:path>
              </a:pathLst>
            </a:custGeom>
            <a:solidFill>
              <a:srgbClr val="FFC000"/>
            </a:solidFill>
          </p:spPr>
        </p:sp>
      </p:grpSp>
      <p:grpSp>
        <p:nvGrpSpPr>
          <p:cNvPr id="120" name="Group 120"/>
          <p:cNvGrpSpPr/>
          <p:nvPr/>
        </p:nvGrpSpPr>
        <p:grpSpPr>
          <a:xfrm>
            <a:off x="4167709" y="6299200"/>
            <a:ext cx="4855641" cy="793370"/>
            <a:chOff x="0" y="0"/>
            <a:chExt cx="6474188" cy="1057827"/>
          </a:xfrm>
        </p:grpSpPr>
        <p:sp>
          <p:nvSpPr>
            <p:cNvPr id="121" name="Freeform 121"/>
            <p:cNvSpPr/>
            <p:nvPr/>
          </p:nvSpPr>
          <p:spPr>
            <a:xfrm>
              <a:off x="0" y="0"/>
              <a:ext cx="6474206" cy="1057783"/>
            </a:xfrm>
            <a:custGeom>
              <a:avLst/>
              <a:gdLst/>
              <a:ahLst/>
              <a:cxnLst/>
              <a:rect l="l" t="t" r="r" b="b"/>
              <a:pathLst>
                <a:path w="6474206" h="1057783">
                  <a:moveTo>
                    <a:pt x="0" y="0"/>
                  </a:moveTo>
                  <a:lnTo>
                    <a:pt x="6474206" y="0"/>
                  </a:lnTo>
                  <a:lnTo>
                    <a:pt x="6474206" y="1057783"/>
                  </a:lnTo>
                  <a:lnTo>
                    <a:pt x="0" y="1057783"/>
                  </a:lnTo>
                  <a:close/>
                </a:path>
              </a:pathLst>
            </a:custGeom>
            <a:solidFill>
              <a:srgbClr val="203864"/>
            </a:solidFill>
          </p:spPr>
        </p:sp>
      </p:grpSp>
      <p:sp>
        <p:nvSpPr>
          <p:cNvPr id="122" name="TextBox 122"/>
          <p:cNvSpPr txBox="1"/>
          <p:nvPr/>
        </p:nvSpPr>
        <p:spPr>
          <a:xfrm>
            <a:off x="4547966" y="6460507"/>
            <a:ext cx="4090906" cy="428625"/>
          </a:xfrm>
          <a:prstGeom prst="rect">
            <a:avLst/>
          </a:prstGeom>
        </p:spPr>
        <p:txBody>
          <a:bodyPr lIns="0" tIns="0" rIns="0" bIns="0" rtlCol="0" anchor="t">
            <a:spAutoFit/>
          </a:bodyPr>
          <a:lstStyle/>
          <a:p>
            <a:pPr algn="ctr">
              <a:lnSpc>
                <a:spcPts val="3239"/>
              </a:lnSpc>
            </a:pPr>
            <a:r>
              <a:rPr lang="en-US" sz="2699">
                <a:solidFill>
                  <a:srgbClr val="FFFFFF"/>
                </a:solidFill>
                <a:latin typeface="Arimo"/>
              </a:rPr>
              <a:t>4  Menekan tombol stop</a:t>
            </a:r>
          </a:p>
        </p:txBody>
      </p:sp>
      <p:sp>
        <p:nvSpPr>
          <p:cNvPr id="123" name="TextBox 123"/>
          <p:cNvSpPr txBox="1"/>
          <p:nvPr/>
        </p:nvSpPr>
        <p:spPr>
          <a:xfrm>
            <a:off x="11245214" y="2490310"/>
            <a:ext cx="6532244" cy="2091690"/>
          </a:xfrm>
          <a:prstGeom prst="rect">
            <a:avLst/>
          </a:prstGeom>
        </p:spPr>
        <p:txBody>
          <a:bodyPr lIns="0" tIns="0" rIns="0" bIns="0" rtlCol="0" anchor="t">
            <a:spAutoFit/>
          </a:bodyPr>
          <a:lstStyle/>
          <a:p>
            <a:pPr algn="l">
              <a:lnSpc>
                <a:spcPts val="3359"/>
              </a:lnSpc>
            </a:pPr>
            <a:r>
              <a:rPr lang="en-US" sz="2400" dirty="0" err="1">
                <a:solidFill>
                  <a:srgbClr val="000000"/>
                </a:solidFill>
                <a:latin typeface="Arimo"/>
              </a:rPr>
              <a:t>Memastikan</a:t>
            </a:r>
            <a:r>
              <a:rPr lang="en-US" sz="2400" dirty="0">
                <a:solidFill>
                  <a:srgbClr val="000000"/>
                </a:solidFill>
                <a:latin typeface="Arimo"/>
              </a:rPr>
              <a:t> </a:t>
            </a:r>
            <a:r>
              <a:rPr lang="en-US" sz="2400" dirty="0" err="1">
                <a:solidFill>
                  <a:srgbClr val="000000"/>
                </a:solidFill>
                <a:latin typeface="Arimo"/>
              </a:rPr>
              <a:t>kondisi</a:t>
            </a:r>
            <a:r>
              <a:rPr lang="en-US" sz="2400" dirty="0">
                <a:solidFill>
                  <a:srgbClr val="000000"/>
                </a:solidFill>
                <a:latin typeface="Arimo"/>
              </a:rPr>
              <a:t> stopwatch </a:t>
            </a:r>
            <a:r>
              <a:rPr lang="en-US" sz="2400" dirty="0" err="1">
                <a:solidFill>
                  <a:srgbClr val="000000"/>
                </a:solidFill>
                <a:latin typeface="Arimo"/>
              </a:rPr>
              <a:t>dalam</a:t>
            </a:r>
            <a:r>
              <a:rPr lang="en-US" sz="2400" dirty="0">
                <a:solidFill>
                  <a:srgbClr val="000000"/>
                </a:solidFill>
                <a:latin typeface="Arimo"/>
              </a:rPr>
              <a:t> </a:t>
            </a:r>
            <a:r>
              <a:rPr lang="en-US" sz="2400" dirty="0" err="1">
                <a:solidFill>
                  <a:srgbClr val="000000"/>
                </a:solidFill>
                <a:latin typeface="Arimo"/>
              </a:rPr>
              <a:t>keadaan</a:t>
            </a:r>
            <a:r>
              <a:rPr lang="en-US" sz="2400" dirty="0">
                <a:solidFill>
                  <a:srgbClr val="000000"/>
                </a:solidFill>
                <a:latin typeface="Arimo"/>
              </a:rPr>
              <a:t> </a:t>
            </a:r>
            <a:r>
              <a:rPr lang="en-US" sz="2400" dirty="0" err="1">
                <a:solidFill>
                  <a:srgbClr val="000000"/>
                </a:solidFill>
                <a:latin typeface="Arimo"/>
              </a:rPr>
              <a:t>nol</a:t>
            </a:r>
            <a:r>
              <a:rPr lang="en-US" sz="2400" dirty="0">
                <a:solidFill>
                  <a:srgbClr val="000000"/>
                </a:solidFill>
                <a:latin typeface="Arimo"/>
              </a:rPr>
              <a:t> atau </a:t>
            </a:r>
            <a:r>
              <a:rPr lang="en-US" sz="2400" dirty="0" err="1">
                <a:solidFill>
                  <a:srgbClr val="000000"/>
                </a:solidFill>
                <a:latin typeface="Arimo"/>
              </a:rPr>
              <a:t>sudah</a:t>
            </a:r>
            <a:r>
              <a:rPr lang="en-US" sz="2400" dirty="0">
                <a:solidFill>
                  <a:srgbClr val="000000"/>
                </a:solidFill>
                <a:latin typeface="Arimo"/>
              </a:rPr>
              <a:t> </a:t>
            </a:r>
            <a:r>
              <a:rPr lang="en-US" sz="2400" dirty="0" err="1">
                <a:solidFill>
                  <a:srgbClr val="000000"/>
                </a:solidFill>
                <a:latin typeface="Arimo"/>
              </a:rPr>
              <a:t>terkalibrasi</a:t>
            </a:r>
            <a:r>
              <a:rPr lang="en-US" sz="2400" dirty="0">
                <a:solidFill>
                  <a:srgbClr val="000000"/>
                </a:solidFill>
                <a:latin typeface="Arimo"/>
              </a:rPr>
              <a:t>. </a:t>
            </a:r>
            <a:r>
              <a:rPr lang="en-US" sz="2400" dirty="0" err="1">
                <a:solidFill>
                  <a:srgbClr val="000000"/>
                </a:solidFill>
                <a:latin typeface="Arimo"/>
              </a:rPr>
              <a:t>Untuk</a:t>
            </a:r>
            <a:r>
              <a:rPr lang="en-US" sz="2400" dirty="0">
                <a:solidFill>
                  <a:srgbClr val="000000"/>
                </a:solidFill>
                <a:latin typeface="Arimo"/>
              </a:rPr>
              <a:t> </a:t>
            </a:r>
            <a:r>
              <a:rPr lang="en-US" sz="2400" dirty="0" err="1">
                <a:solidFill>
                  <a:srgbClr val="000000"/>
                </a:solidFill>
                <a:latin typeface="Arimo"/>
              </a:rPr>
              <a:t>kalibrasi</a:t>
            </a:r>
            <a:r>
              <a:rPr lang="en-US" sz="2400" dirty="0">
                <a:solidFill>
                  <a:srgbClr val="000000"/>
                </a:solidFill>
                <a:latin typeface="Arimo"/>
              </a:rPr>
              <a:t> </a:t>
            </a:r>
            <a:r>
              <a:rPr lang="en-US" sz="2400" dirty="0" err="1">
                <a:solidFill>
                  <a:srgbClr val="000000"/>
                </a:solidFill>
                <a:latin typeface="Arimo"/>
              </a:rPr>
              <a:t>stopwtch</a:t>
            </a:r>
            <a:r>
              <a:rPr lang="en-US" sz="2400" dirty="0">
                <a:solidFill>
                  <a:srgbClr val="000000"/>
                </a:solidFill>
                <a:latin typeface="Arimo"/>
              </a:rPr>
              <a:t> digital </a:t>
            </a:r>
            <a:r>
              <a:rPr lang="en-US" sz="2400" dirty="0" err="1">
                <a:solidFill>
                  <a:srgbClr val="000000"/>
                </a:solidFill>
                <a:latin typeface="Arimo"/>
              </a:rPr>
              <a:t>cukup</a:t>
            </a:r>
            <a:r>
              <a:rPr lang="en-US" sz="2400" dirty="0">
                <a:solidFill>
                  <a:srgbClr val="000000"/>
                </a:solidFill>
                <a:latin typeface="Arimo"/>
              </a:rPr>
              <a:t> </a:t>
            </a:r>
            <a:r>
              <a:rPr lang="en-US" sz="2400" dirty="0" err="1">
                <a:solidFill>
                  <a:srgbClr val="000000"/>
                </a:solidFill>
                <a:latin typeface="Arimo"/>
              </a:rPr>
              <a:t>dengan</a:t>
            </a:r>
            <a:r>
              <a:rPr lang="en-US" sz="2400" dirty="0">
                <a:solidFill>
                  <a:srgbClr val="000000"/>
                </a:solidFill>
                <a:latin typeface="Arimo"/>
              </a:rPr>
              <a:t> </a:t>
            </a:r>
            <a:r>
              <a:rPr lang="en-US" sz="2400" dirty="0" err="1">
                <a:solidFill>
                  <a:srgbClr val="000000"/>
                </a:solidFill>
                <a:latin typeface="Arimo Medium"/>
              </a:rPr>
              <a:t>menekan</a:t>
            </a:r>
            <a:r>
              <a:rPr lang="en-US" sz="2400" dirty="0">
                <a:solidFill>
                  <a:srgbClr val="000000"/>
                </a:solidFill>
                <a:latin typeface="Arimo Medium"/>
              </a:rPr>
              <a:t> </a:t>
            </a:r>
            <a:r>
              <a:rPr lang="en-US" sz="2400" dirty="0" err="1">
                <a:solidFill>
                  <a:srgbClr val="000000"/>
                </a:solidFill>
                <a:latin typeface="Arimo Medium"/>
              </a:rPr>
              <a:t>tombol</a:t>
            </a:r>
            <a:r>
              <a:rPr lang="en-US" sz="2400" dirty="0">
                <a:solidFill>
                  <a:srgbClr val="000000"/>
                </a:solidFill>
                <a:latin typeface="Arimo Medium"/>
              </a:rPr>
              <a:t> </a:t>
            </a:r>
            <a:r>
              <a:rPr lang="en-US" sz="2400" dirty="0" err="1">
                <a:solidFill>
                  <a:srgbClr val="000000"/>
                </a:solidFill>
                <a:latin typeface="Arimo Medium"/>
              </a:rPr>
              <a:t>kalibrasi</a:t>
            </a:r>
            <a:r>
              <a:rPr lang="en-US" sz="2400" dirty="0">
                <a:solidFill>
                  <a:srgbClr val="000000"/>
                </a:solidFill>
                <a:latin typeface="Arimo Medium"/>
              </a:rPr>
              <a:t>/reset </a:t>
            </a:r>
            <a:r>
              <a:rPr lang="en-US" sz="2400" dirty="0" err="1">
                <a:solidFill>
                  <a:srgbClr val="000000"/>
                </a:solidFill>
                <a:latin typeface="Arimo Medium"/>
              </a:rPr>
              <a:t>maka</a:t>
            </a:r>
            <a:r>
              <a:rPr lang="en-US" sz="2400" dirty="0">
                <a:solidFill>
                  <a:srgbClr val="000000"/>
                </a:solidFill>
                <a:latin typeface="Arimo Medium"/>
              </a:rPr>
              <a:t> </a:t>
            </a:r>
            <a:r>
              <a:rPr lang="en-US" sz="2400" dirty="0" err="1">
                <a:solidFill>
                  <a:srgbClr val="000000"/>
                </a:solidFill>
                <a:latin typeface="Arimo Medium"/>
              </a:rPr>
              <a:t>akan</a:t>
            </a:r>
            <a:r>
              <a:rPr lang="en-US" sz="2400" dirty="0">
                <a:solidFill>
                  <a:srgbClr val="000000"/>
                </a:solidFill>
                <a:latin typeface="Arimo Medium"/>
              </a:rPr>
              <a:t> </a:t>
            </a:r>
            <a:r>
              <a:rPr lang="en-US" sz="2400" dirty="0" err="1">
                <a:solidFill>
                  <a:srgbClr val="000000"/>
                </a:solidFill>
                <a:latin typeface="Arimo Medium"/>
              </a:rPr>
              <a:t>memperlihatkan</a:t>
            </a:r>
            <a:r>
              <a:rPr lang="en-US" sz="2400" dirty="0">
                <a:solidFill>
                  <a:srgbClr val="000000"/>
                </a:solidFill>
                <a:latin typeface="Arimo Medium"/>
              </a:rPr>
              <a:t> ke </a:t>
            </a:r>
            <a:r>
              <a:rPr lang="en-US" sz="2400" dirty="0" err="1">
                <a:solidFill>
                  <a:srgbClr val="000000"/>
                </a:solidFill>
                <a:latin typeface="Arimo Medium"/>
              </a:rPr>
              <a:t>angka</a:t>
            </a:r>
            <a:r>
              <a:rPr lang="en-US" sz="2400" dirty="0">
                <a:solidFill>
                  <a:srgbClr val="000000"/>
                </a:solidFill>
                <a:latin typeface="Arimo Medium"/>
              </a:rPr>
              <a:t> nol</a:t>
            </a:r>
            <a:r>
              <a:rPr lang="en-US" sz="2400" dirty="0">
                <a:solidFill>
                  <a:srgbClr val="000000"/>
                </a:solidFill>
                <a:latin typeface="Arimo"/>
              </a:rPr>
              <a:t>.</a:t>
            </a:r>
          </a:p>
        </p:txBody>
      </p:sp>
      <p:sp>
        <p:nvSpPr>
          <p:cNvPr id="124" name="TextBox 124"/>
          <p:cNvSpPr txBox="1"/>
          <p:nvPr/>
        </p:nvSpPr>
        <p:spPr>
          <a:xfrm>
            <a:off x="10315757" y="4861116"/>
            <a:ext cx="6805294" cy="850392"/>
          </a:xfrm>
          <a:prstGeom prst="rect">
            <a:avLst/>
          </a:prstGeom>
        </p:spPr>
        <p:txBody>
          <a:bodyPr lIns="0" tIns="0" rIns="0" bIns="0" rtlCol="0" anchor="t">
            <a:spAutoFit/>
          </a:bodyPr>
          <a:lstStyle/>
          <a:p>
            <a:pPr algn="l">
              <a:lnSpc>
                <a:spcPts val="3383"/>
              </a:lnSpc>
            </a:pPr>
            <a:r>
              <a:rPr lang="en-US" sz="2400" dirty="0" err="1">
                <a:solidFill>
                  <a:srgbClr val="000000"/>
                </a:solidFill>
                <a:latin typeface="Arimo"/>
              </a:rPr>
              <a:t>Menekan</a:t>
            </a:r>
            <a:r>
              <a:rPr lang="en-US" sz="2400" dirty="0">
                <a:solidFill>
                  <a:srgbClr val="000000"/>
                </a:solidFill>
                <a:latin typeface="Arimo"/>
              </a:rPr>
              <a:t> </a:t>
            </a:r>
            <a:r>
              <a:rPr lang="en-US" sz="2400" dirty="0" err="1">
                <a:solidFill>
                  <a:srgbClr val="000000"/>
                </a:solidFill>
                <a:latin typeface="Arimo"/>
              </a:rPr>
              <a:t>tombol</a:t>
            </a:r>
            <a:r>
              <a:rPr lang="en-US" sz="2400" dirty="0">
                <a:solidFill>
                  <a:srgbClr val="000000"/>
                </a:solidFill>
                <a:latin typeface="Arimo"/>
              </a:rPr>
              <a:t> start atau </a:t>
            </a:r>
            <a:r>
              <a:rPr lang="en-US" sz="2400" dirty="0" err="1">
                <a:solidFill>
                  <a:srgbClr val="000000"/>
                </a:solidFill>
                <a:latin typeface="Arimo"/>
              </a:rPr>
              <a:t>mulai</a:t>
            </a:r>
            <a:r>
              <a:rPr lang="en-US" sz="2400" dirty="0">
                <a:solidFill>
                  <a:srgbClr val="000000"/>
                </a:solidFill>
                <a:latin typeface="Arimo"/>
              </a:rPr>
              <a:t> </a:t>
            </a:r>
            <a:r>
              <a:rPr lang="en-US" sz="2400" dirty="0" err="1">
                <a:solidFill>
                  <a:srgbClr val="000000"/>
                </a:solidFill>
                <a:latin typeface="Arimo"/>
              </a:rPr>
              <a:t>untuk</a:t>
            </a:r>
            <a:r>
              <a:rPr lang="en-US" sz="2400" dirty="0">
                <a:solidFill>
                  <a:srgbClr val="000000"/>
                </a:solidFill>
                <a:latin typeface="Arimo"/>
              </a:rPr>
              <a:t> </a:t>
            </a:r>
            <a:r>
              <a:rPr lang="en-US" sz="2400" dirty="0" err="1">
                <a:solidFill>
                  <a:srgbClr val="000000"/>
                </a:solidFill>
                <a:latin typeface="Arimo"/>
              </a:rPr>
              <a:t>memulai</a:t>
            </a:r>
            <a:r>
              <a:rPr lang="en-US" sz="2400" dirty="0">
                <a:solidFill>
                  <a:srgbClr val="000000"/>
                </a:solidFill>
                <a:latin typeface="Arimo"/>
              </a:rPr>
              <a:t> </a:t>
            </a:r>
            <a:r>
              <a:rPr lang="en-US" sz="2400" dirty="0" err="1">
                <a:solidFill>
                  <a:srgbClr val="000000"/>
                </a:solidFill>
                <a:latin typeface="Arimo"/>
              </a:rPr>
              <a:t>pengukuran</a:t>
            </a:r>
            <a:r>
              <a:rPr lang="en-US" sz="2400" dirty="0">
                <a:solidFill>
                  <a:srgbClr val="000000"/>
                </a:solidFill>
                <a:latin typeface="Arimo"/>
              </a:rPr>
              <a:t> </a:t>
            </a:r>
            <a:r>
              <a:rPr lang="en-US" sz="2400" dirty="0" err="1">
                <a:solidFill>
                  <a:srgbClr val="000000"/>
                </a:solidFill>
                <a:latin typeface="Arimo"/>
              </a:rPr>
              <a:t>waktu</a:t>
            </a:r>
            <a:endParaRPr lang="en-US" sz="2400" dirty="0">
              <a:solidFill>
                <a:srgbClr val="000000"/>
              </a:solidFill>
              <a:latin typeface="Arimo"/>
            </a:endParaRPr>
          </a:p>
        </p:txBody>
      </p:sp>
      <p:sp>
        <p:nvSpPr>
          <p:cNvPr id="125" name="TextBox 125"/>
          <p:cNvSpPr txBox="1"/>
          <p:nvPr/>
        </p:nvSpPr>
        <p:spPr>
          <a:xfrm>
            <a:off x="9360355" y="6448066"/>
            <a:ext cx="7059294" cy="869950"/>
          </a:xfrm>
          <a:prstGeom prst="rect">
            <a:avLst/>
          </a:prstGeom>
        </p:spPr>
        <p:txBody>
          <a:bodyPr lIns="0" tIns="0" rIns="0" bIns="0" rtlCol="0" anchor="t">
            <a:spAutoFit/>
          </a:bodyPr>
          <a:lstStyle/>
          <a:p>
            <a:pPr algn="l">
              <a:lnSpc>
                <a:spcPts val="3499"/>
              </a:lnSpc>
            </a:pPr>
            <a:r>
              <a:rPr lang="en-US" sz="2499" dirty="0" err="1">
                <a:solidFill>
                  <a:srgbClr val="000000"/>
                </a:solidFill>
                <a:latin typeface="Arimo"/>
              </a:rPr>
              <a:t>Menekan</a:t>
            </a:r>
            <a:r>
              <a:rPr lang="en-US" sz="2499" dirty="0">
                <a:solidFill>
                  <a:srgbClr val="000000"/>
                </a:solidFill>
                <a:latin typeface="Arimo"/>
              </a:rPr>
              <a:t> </a:t>
            </a:r>
            <a:r>
              <a:rPr lang="en-US" sz="2499" dirty="0" err="1">
                <a:solidFill>
                  <a:srgbClr val="000000"/>
                </a:solidFill>
                <a:latin typeface="Arimo"/>
              </a:rPr>
              <a:t>tombol</a:t>
            </a:r>
            <a:r>
              <a:rPr lang="en-US" sz="2499" dirty="0">
                <a:solidFill>
                  <a:srgbClr val="000000"/>
                </a:solidFill>
                <a:latin typeface="Arimo"/>
              </a:rPr>
              <a:t> stop atau </a:t>
            </a:r>
            <a:r>
              <a:rPr lang="en-US" sz="2499" dirty="0" err="1">
                <a:solidFill>
                  <a:srgbClr val="000000"/>
                </a:solidFill>
                <a:latin typeface="Arimo"/>
              </a:rPr>
              <a:t>berhenti</a:t>
            </a:r>
            <a:r>
              <a:rPr lang="en-US" sz="2499" dirty="0">
                <a:solidFill>
                  <a:srgbClr val="000000"/>
                </a:solidFill>
                <a:latin typeface="Arimo"/>
              </a:rPr>
              <a:t> </a:t>
            </a:r>
            <a:r>
              <a:rPr lang="en-US" sz="2499" dirty="0" err="1">
                <a:solidFill>
                  <a:srgbClr val="000000"/>
                </a:solidFill>
                <a:latin typeface="Arimo"/>
              </a:rPr>
              <a:t>untuk</a:t>
            </a:r>
            <a:r>
              <a:rPr lang="en-US" sz="2499" dirty="0">
                <a:solidFill>
                  <a:srgbClr val="000000"/>
                </a:solidFill>
                <a:latin typeface="Arimo"/>
              </a:rPr>
              <a:t> </a:t>
            </a:r>
            <a:r>
              <a:rPr lang="en-US" sz="2499" dirty="0" err="1">
                <a:solidFill>
                  <a:srgbClr val="000000"/>
                </a:solidFill>
                <a:latin typeface="Arimo"/>
              </a:rPr>
              <a:t>mengakhiri</a:t>
            </a:r>
            <a:r>
              <a:rPr lang="en-US" sz="2499" dirty="0">
                <a:solidFill>
                  <a:srgbClr val="000000"/>
                </a:solidFill>
                <a:latin typeface="Arimo"/>
              </a:rPr>
              <a:t> </a:t>
            </a:r>
            <a:r>
              <a:rPr lang="en-US" sz="2499" dirty="0" err="1">
                <a:solidFill>
                  <a:srgbClr val="000000"/>
                </a:solidFill>
                <a:latin typeface="Arimo"/>
              </a:rPr>
              <a:t>pengukuran</a:t>
            </a:r>
            <a:r>
              <a:rPr lang="en-US" sz="2499" dirty="0">
                <a:solidFill>
                  <a:srgbClr val="000000"/>
                </a:solidFill>
                <a:latin typeface="Arimo"/>
              </a:rPr>
              <a:t> </a:t>
            </a:r>
            <a:r>
              <a:rPr lang="en-US" sz="2499" dirty="0" err="1">
                <a:solidFill>
                  <a:srgbClr val="000000"/>
                </a:solidFill>
                <a:latin typeface="Arimo"/>
              </a:rPr>
              <a:t>waktu</a:t>
            </a:r>
            <a:endParaRPr lang="en-US" sz="2499" dirty="0">
              <a:solidFill>
                <a:srgbClr val="000000"/>
              </a:solidFill>
              <a:latin typeface="Arimo"/>
            </a:endParaRPr>
          </a:p>
        </p:txBody>
      </p:sp>
      <p:sp>
        <p:nvSpPr>
          <p:cNvPr id="126" name="TextBox 126"/>
          <p:cNvSpPr txBox="1"/>
          <p:nvPr/>
        </p:nvSpPr>
        <p:spPr>
          <a:xfrm>
            <a:off x="935990" y="789518"/>
            <a:ext cx="5657429" cy="933450"/>
          </a:xfrm>
          <a:prstGeom prst="rect">
            <a:avLst/>
          </a:prstGeom>
        </p:spPr>
        <p:txBody>
          <a:bodyPr lIns="0" tIns="0" rIns="0" bIns="0" rtlCol="0" anchor="t">
            <a:spAutoFit/>
          </a:bodyPr>
          <a:lstStyle/>
          <a:p>
            <a:pPr algn="l">
              <a:lnSpc>
                <a:spcPts val="3600"/>
              </a:lnSpc>
            </a:pPr>
            <a:r>
              <a:rPr lang="en-US" sz="3000">
                <a:solidFill>
                  <a:srgbClr val="203864"/>
                </a:solidFill>
                <a:latin typeface="Arimo Bold"/>
              </a:rPr>
              <a:t>Langkah-Langkah Menggunakan Stopwatch</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102"/>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1187450" y="1193800"/>
            <a:ext cx="720724" cy="9093200"/>
            <a:chOff x="0" y="0"/>
            <a:chExt cx="960965" cy="12124267"/>
          </a:xfrm>
        </p:grpSpPr>
        <p:sp>
          <p:nvSpPr>
            <p:cNvPr id="96" name="Freeform 96"/>
            <p:cNvSpPr/>
            <p:nvPr/>
          </p:nvSpPr>
          <p:spPr>
            <a:xfrm>
              <a:off x="0" y="0"/>
              <a:ext cx="961009" cy="12124309"/>
            </a:xfrm>
            <a:custGeom>
              <a:avLst/>
              <a:gdLst/>
              <a:ahLst/>
              <a:cxnLst/>
              <a:rect l="l" t="t" r="r" b="b"/>
              <a:pathLst>
                <a:path w="961009" h="12124309">
                  <a:moveTo>
                    <a:pt x="961009" y="0"/>
                  </a:moveTo>
                  <a:lnTo>
                    <a:pt x="0" y="0"/>
                  </a:lnTo>
                  <a:lnTo>
                    <a:pt x="0" y="12124309"/>
                  </a:lnTo>
                  <a:lnTo>
                    <a:pt x="961009" y="12124309"/>
                  </a:lnTo>
                  <a:close/>
                </a:path>
              </a:pathLst>
            </a:custGeom>
            <a:solidFill>
              <a:srgbClr val="FFC000"/>
            </a:solidFill>
          </p:spPr>
        </p:sp>
      </p:grpSp>
      <p:grpSp>
        <p:nvGrpSpPr>
          <p:cNvPr id="97" name="Group 97"/>
          <p:cNvGrpSpPr/>
          <p:nvPr/>
        </p:nvGrpSpPr>
        <p:grpSpPr>
          <a:xfrm>
            <a:off x="6534150" y="0"/>
            <a:ext cx="1079500" cy="1193800"/>
            <a:chOff x="0" y="0"/>
            <a:chExt cx="1439333" cy="1591733"/>
          </a:xfrm>
        </p:grpSpPr>
        <p:sp>
          <p:nvSpPr>
            <p:cNvPr id="98" name="Freeform 98"/>
            <p:cNvSpPr/>
            <p:nvPr/>
          </p:nvSpPr>
          <p:spPr>
            <a:xfrm>
              <a:off x="0" y="0"/>
              <a:ext cx="1439291" cy="1591691"/>
            </a:xfrm>
            <a:custGeom>
              <a:avLst/>
              <a:gdLst/>
              <a:ahLst/>
              <a:cxnLst/>
              <a:rect l="l" t="t" r="r" b="b"/>
              <a:pathLst>
                <a:path w="1439291" h="1591691">
                  <a:moveTo>
                    <a:pt x="0" y="1591691"/>
                  </a:moveTo>
                  <a:lnTo>
                    <a:pt x="1439291" y="1591691"/>
                  </a:lnTo>
                  <a:lnTo>
                    <a:pt x="1439291" y="0"/>
                  </a:lnTo>
                  <a:lnTo>
                    <a:pt x="0" y="0"/>
                  </a:lnTo>
                  <a:close/>
                </a:path>
              </a:pathLst>
            </a:custGeom>
            <a:solidFill>
              <a:srgbClr val="203864"/>
            </a:solidFill>
          </p:spPr>
        </p:sp>
      </p:grpSp>
      <p:grpSp>
        <p:nvGrpSpPr>
          <p:cNvPr id="99" name="Group 99"/>
          <p:cNvGrpSpPr/>
          <p:nvPr/>
        </p:nvGrpSpPr>
        <p:grpSpPr>
          <a:xfrm rot="5400000">
            <a:off x="1187627" y="476073"/>
            <a:ext cx="719624" cy="719979"/>
            <a:chOff x="0" y="0"/>
            <a:chExt cx="959499" cy="959972"/>
          </a:xfrm>
        </p:grpSpPr>
        <p:sp>
          <p:nvSpPr>
            <p:cNvPr id="100" name="Freeform 100"/>
            <p:cNvSpPr/>
            <p:nvPr/>
          </p:nvSpPr>
          <p:spPr>
            <a:xfrm>
              <a:off x="0" y="0"/>
              <a:ext cx="959485" cy="959993"/>
            </a:xfrm>
            <a:custGeom>
              <a:avLst/>
              <a:gdLst/>
              <a:ahLst/>
              <a:cxnLst/>
              <a:rect l="l" t="t" r="r" b="b"/>
              <a:pathLst>
                <a:path w="959485" h="959993">
                  <a:moveTo>
                    <a:pt x="959485" y="0"/>
                  </a:moveTo>
                  <a:lnTo>
                    <a:pt x="959485" y="959993"/>
                  </a:lnTo>
                  <a:lnTo>
                    <a:pt x="0" y="0"/>
                  </a:lnTo>
                  <a:close/>
                </a:path>
              </a:pathLst>
            </a:custGeom>
            <a:solidFill>
              <a:srgbClr val="D09E00"/>
            </a:solidFill>
          </p:spPr>
        </p:sp>
      </p:grpSp>
      <p:grpSp>
        <p:nvGrpSpPr>
          <p:cNvPr id="101" name="Group 101"/>
          <p:cNvGrpSpPr/>
          <p:nvPr/>
        </p:nvGrpSpPr>
        <p:grpSpPr>
          <a:xfrm>
            <a:off x="1907427" y="477677"/>
            <a:ext cx="16380573" cy="722473"/>
            <a:chOff x="0" y="0"/>
            <a:chExt cx="21840764" cy="963297"/>
          </a:xfrm>
        </p:grpSpPr>
        <p:sp>
          <p:nvSpPr>
            <p:cNvPr id="102" name="Freeform 102"/>
            <p:cNvSpPr/>
            <p:nvPr/>
          </p:nvSpPr>
          <p:spPr>
            <a:xfrm>
              <a:off x="0" y="0"/>
              <a:ext cx="21840825" cy="963295"/>
            </a:xfrm>
            <a:custGeom>
              <a:avLst/>
              <a:gdLst/>
              <a:ahLst/>
              <a:cxnLst/>
              <a:rect l="l" t="t" r="r" b="b"/>
              <a:pathLst>
                <a:path w="21840825" h="963295">
                  <a:moveTo>
                    <a:pt x="21840825" y="0"/>
                  </a:moveTo>
                  <a:lnTo>
                    <a:pt x="0" y="0"/>
                  </a:lnTo>
                  <a:lnTo>
                    <a:pt x="0" y="963295"/>
                  </a:lnTo>
                  <a:lnTo>
                    <a:pt x="21840825" y="963295"/>
                  </a:lnTo>
                  <a:close/>
                </a:path>
              </a:pathLst>
            </a:custGeom>
            <a:solidFill>
              <a:srgbClr val="FFC000"/>
            </a:solidFill>
          </p:spPr>
        </p:sp>
      </p:grpSp>
      <p:grpSp>
        <p:nvGrpSpPr>
          <p:cNvPr id="103" name="Group 103"/>
          <p:cNvGrpSpPr/>
          <p:nvPr/>
        </p:nvGrpSpPr>
        <p:grpSpPr>
          <a:xfrm>
            <a:off x="0" y="1200150"/>
            <a:ext cx="6533721" cy="1079500"/>
            <a:chOff x="0" y="0"/>
            <a:chExt cx="8711628" cy="1439333"/>
          </a:xfrm>
        </p:grpSpPr>
        <p:sp>
          <p:nvSpPr>
            <p:cNvPr id="104" name="Freeform 104"/>
            <p:cNvSpPr/>
            <p:nvPr/>
          </p:nvSpPr>
          <p:spPr>
            <a:xfrm>
              <a:off x="0" y="0"/>
              <a:ext cx="8711565" cy="1439291"/>
            </a:xfrm>
            <a:custGeom>
              <a:avLst/>
              <a:gdLst/>
              <a:ahLst/>
              <a:cxnLst/>
              <a:rect l="l" t="t" r="r" b="b"/>
              <a:pathLst>
                <a:path w="8711565" h="1439291">
                  <a:moveTo>
                    <a:pt x="0" y="1439291"/>
                  </a:moveTo>
                  <a:lnTo>
                    <a:pt x="8711565" y="1439291"/>
                  </a:lnTo>
                  <a:lnTo>
                    <a:pt x="8711565" y="0"/>
                  </a:lnTo>
                  <a:lnTo>
                    <a:pt x="0" y="0"/>
                  </a:lnTo>
                  <a:close/>
                </a:path>
              </a:pathLst>
            </a:custGeom>
            <a:solidFill>
              <a:srgbClr val="203864"/>
            </a:solidFill>
          </p:spPr>
        </p:sp>
      </p:grpSp>
      <p:grpSp>
        <p:nvGrpSpPr>
          <p:cNvPr id="105" name="Group 105"/>
          <p:cNvGrpSpPr/>
          <p:nvPr/>
        </p:nvGrpSpPr>
        <p:grpSpPr>
          <a:xfrm>
            <a:off x="6533721" y="1200150"/>
            <a:ext cx="1079929" cy="1079500"/>
            <a:chOff x="0" y="0"/>
            <a:chExt cx="1439905" cy="1439333"/>
          </a:xfrm>
        </p:grpSpPr>
        <p:sp>
          <p:nvSpPr>
            <p:cNvPr id="106" name="Freeform 106"/>
            <p:cNvSpPr/>
            <p:nvPr/>
          </p:nvSpPr>
          <p:spPr>
            <a:xfrm>
              <a:off x="0" y="0"/>
              <a:ext cx="1439926" cy="1439291"/>
            </a:xfrm>
            <a:custGeom>
              <a:avLst/>
              <a:gdLst/>
              <a:ahLst/>
              <a:cxnLst/>
              <a:rect l="l" t="t" r="r" b="b"/>
              <a:pathLst>
                <a:path w="1439926" h="1439291">
                  <a:moveTo>
                    <a:pt x="0" y="0"/>
                  </a:moveTo>
                  <a:lnTo>
                    <a:pt x="0" y="1439291"/>
                  </a:lnTo>
                  <a:lnTo>
                    <a:pt x="1439926" y="0"/>
                  </a:lnTo>
                  <a:close/>
                </a:path>
              </a:pathLst>
            </a:custGeom>
            <a:solidFill>
              <a:srgbClr val="111E35"/>
            </a:solidFill>
          </p:spPr>
        </p:sp>
      </p:grpSp>
      <p:pic>
        <p:nvPicPr>
          <p:cNvPr id="107" name="Picture 107"/>
          <p:cNvPicPr>
            <a:picLocks noChangeAspect="1"/>
          </p:cNvPicPr>
          <p:nvPr/>
        </p:nvPicPr>
        <p:blipFill>
          <a:blip r:embed="rId2"/>
          <a:srcRect/>
          <a:stretch>
            <a:fillRect/>
          </a:stretch>
        </p:blipFill>
        <p:spPr>
          <a:xfrm>
            <a:off x="2169317" y="3627186"/>
            <a:ext cx="7034762" cy="6195547"/>
          </a:xfrm>
          <a:prstGeom prst="rect">
            <a:avLst/>
          </a:prstGeom>
        </p:spPr>
      </p:pic>
      <p:sp>
        <p:nvSpPr>
          <p:cNvPr id="108" name="TextBox 108"/>
          <p:cNvSpPr txBox="1"/>
          <p:nvPr/>
        </p:nvSpPr>
        <p:spPr>
          <a:xfrm>
            <a:off x="1262055" y="1337395"/>
            <a:ext cx="9923501" cy="1162050"/>
          </a:xfrm>
          <a:prstGeom prst="rect">
            <a:avLst/>
          </a:prstGeom>
        </p:spPr>
        <p:txBody>
          <a:bodyPr lIns="0" tIns="0" rIns="0" bIns="0" rtlCol="0" anchor="t">
            <a:spAutoFit/>
          </a:bodyPr>
          <a:lstStyle/>
          <a:p>
            <a:pPr>
              <a:lnSpc>
                <a:spcPts val="3000"/>
              </a:lnSpc>
            </a:pPr>
            <a:r>
              <a:rPr lang="en-US" sz="2500">
                <a:solidFill>
                  <a:srgbClr val="FFFFFF"/>
                </a:solidFill>
                <a:latin typeface="Arimo Bold"/>
              </a:rPr>
              <a:t>Percobaan Pengukuran Waktu </a:t>
            </a:r>
          </a:p>
          <a:p>
            <a:pPr>
              <a:lnSpc>
                <a:spcPts val="3000"/>
              </a:lnSpc>
            </a:pPr>
            <a:r>
              <a:rPr lang="en-US" sz="2500">
                <a:solidFill>
                  <a:srgbClr val="FFFFFF"/>
                </a:solidFill>
                <a:latin typeface="Arimo Bold"/>
              </a:rPr>
              <a:t>dengan Stopwatch</a:t>
            </a:r>
          </a:p>
          <a:p>
            <a:pPr algn="l">
              <a:lnSpc>
                <a:spcPts val="3000"/>
              </a:lnSpc>
            </a:pPr>
            <a:endParaRPr lang="en-US" sz="2500">
              <a:solidFill>
                <a:srgbClr val="FFFFFF"/>
              </a:solidFill>
              <a:latin typeface="Arimo Bold"/>
            </a:endParaRPr>
          </a:p>
        </p:txBody>
      </p:sp>
      <p:sp>
        <p:nvSpPr>
          <p:cNvPr id="109" name="TextBox 109"/>
          <p:cNvSpPr txBox="1"/>
          <p:nvPr/>
        </p:nvSpPr>
        <p:spPr>
          <a:xfrm>
            <a:off x="2081112" y="2623270"/>
            <a:ext cx="12511314" cy="781050"/>
          </a:xfrm>
          <a:prstGeom prst="rect">
            <a:avLst/>
          </a:prstGeom>
        </p:spPr>
        <p:txBody>
          <a:bodyPr lIns="0" tIns="0" rIns="0" bIns="0" rtlCol="0" anchor="t">
            <a:spAutoFit/>
          </a:bodyPr>
          <a:lstStyle/>
          <a:p>
            <a:pPr algn="ctr">
              <a:lnSpc>
                <a:spcPts val="6299"/>
              </a:lnSpc>
            </a:pPr>
            <a:r>
              <a:rPr lang="en-US" sz="4500">
                <a:solidFill>
                  <a:srgbClr val="000000"/>
                </a:solidFill>
                <a:latin typeface="Abhaya Libre Regular"/>
              </a:rPr>
              <a:t>Cara Membaca Hasil Pengukuran dengan Stopwatch</a:t>
            </a:r>
          </a:p>
        </p:txBody>
      </p:sp>
      <p:sp>
        <p:nvSpPr>
          <p:cNvPr id="110" name="TextBox 110"/>
          <p:cNvSpPr txBox="1"/>
          <p:nvPr/>
        </p:nvSpPr>
        <p:spPr>
          <a:xfrm>
            <a:off x="9423154" y="4721816"/>
            <a:ext cx="7044754" cy="3455293"/>
          </a:xfrm>
          <a:prstGeom prst="rect">
            <a:avLst/>
          </a:prstGeom>
        </p:spPr>
        <p:txBody>
          <a:bodyPr lIns="0" tIns="0" rIns="0" bIns="0" rtlCol="0" anchor="t">
            <a:spAutoFit/>
          </a:bodyPr>
          <a:lstStyle/>
          <a:p>
            <a:pPr>
              <a:lnSpc>
                <a:spcPts val="3024"/>
              </a:lnSpc>
            </a:pPr>
            <a:r>
              <a:rPr lang="en-US" sz="2880">
                <a:solidFill>
                  <a:srgbClr val="000000"/>
                </a:solidFill>
                <a:latin typeface="Arimo"/>
              </a:rPr>
              <a:t>Jam kecil yang terdapat di tengah - tengah stopwatch disebut </a:t>
            </a:r>
            <a:r>
              <a:rPr lang="en-US" sz="2880">
                <a:solidFill>
                  <a:srgbClr val="000000"/>
                </a:solidFill>
                <a:latin typeface="Arimo Bold"/>
              </a:rPr>
              <a:t>menit</a:t>
            </a:r>
          </a:p>
          <a:p>
            <a:pPr>
              <a:lnSpc>
                <a:spcPts val="3024"/>
              </a:lnSpc>
            </a:pPr>
            <a:r>
              <a:rPr lang="en-US" sz="2880">
                <a:solidFill>
                  <a:srgbClr val="000000"/>
                </a:solidFill>
                <a:latin typeface="Arimo"/>
              </a:rPr>
              <a:t>Jam besar yang terdapat pada stopwatch disebut </a:t>
            </a:r>
            <a:r>
              <a:rPr lang="en-US" sz="2880">
                <a:solidFill>
                  <a:srgbClr val="000000"/>
                </a:solidFill>
                <a:latin typeface="Arimo Bold"/>
              </a:rPr>
              <a:t>detik</a:t>
            </a:r>
          </a:p>
          <a:p>
            <a:pPr>
              <a:lnSpc>
                <a:spcPts val="3024"/>
              </a:lnSpc>
            </a:pPr>
            <a:endParaRPr lang="en-US" sz="2880">
              <a:solidFill>
                <a:srgbClr val="000000"/>
              </a:solidFill>
              <a:latin typeface="Arimo Bold"/>
            </a:endParaRPr>
          </a:p>
          <a:p>
            <a:pPr>
              <a:lnSpc>
                <a:spcPts val="3024"/>
              </a:lnSpc>
            </a:pPr>
            <a:r>
              <a:rPr lang="en-US" sz="2880">
                <a:solidFill>
                  <a:srgbClr val="000000"/>
                </a:solidFill>
                <a:latin typeface="Arimo"/>
              </a:rPr>
              <a:t>Cara membacanya :</a:t>
            </a:r>
          </a:p>
          <a:p>
            <a:pPr>
              <a:lnSpc>
                <a:spcPts val="3024"/>
              </a:lnSpc>
            </a:pPr>
            <a:endParaRPr lang="en-US" sz="2880">
              <a:solidFill>
                <a:srgbClr val="000000"/>
              </a:solidFill>
              <a:latin typeface="Arimo"/>
            </a:endParaRPr>
          </a:p>
          <a:p>
            <a:pPr marL="621832" lvl="1" indent="-310916">
              <a:lnSpc>
                <a:spcPts val="3024"/>
              </a:lnSpc>
              <a:buFont typeface="Arial"/>
              <a:buChar char="•"/>
            </a:pPr>
            <a:r>
              <a:rPr lang="en-US" sz="2880">
                <a:solidFill>
                  <a:srgbClr val="000000"/>
                </a:solidFill>
                <a:latin typeface="Arimo"/>
              </a:rPr>
              <a:t>Baca menitnya dahulu</a:t>
            </a:r>
          </a:p>
          <a:p>
            <a:pPr marL="621832" lvl="1" indent="-310916">
              <a:lnSpc>
                <a:spcPts val="3024"/>
              </a:lnSpc>
              <a:buFont typeface="Arial"/>
              <a:buChar char="•"/>
            </a:pPr>
            <a:r>
              <a:rPr lang="en-US" sz="2880">
                <a:solidFill>
                  <a:srgbClr val="000000"/>
                </a:solidFill>
                <a:latin typeface="Arimo"/>
              </a:rPr>
              <a:t>Baru baca detiknya</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3" name="AutoShape 3"/>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4" name="AutoShape 4"/>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5" name="AutoShape 5"/>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6" name="AutoShape 6"/>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7" name="AutoShape 7"/>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8" name="AutoShape 8"/>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9" name="AutoShape 9"/>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0" name="AutoShape 10"/>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1" name="AutoShape 11"/>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2" name="AutoShape 12"/>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3" name="AutoShape 13"/>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4" name="AutoShape 14"/>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5" name="AutoShape 15"/>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6" name="AutoShape 16"/>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7" name="AutoShape 17"/>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18" name="AutoShape 18"/>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19" name="AutoShape 19"/>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0" name="AutoShape 20"/>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1" name="AutoShape 21"/>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2" name="AutoShape 22"/>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3" name="AutoShape 23"/>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4" name="AutoShape 24"/>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5" name="AutoShape 25"/>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6" name="AutoShape 26"/>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7" name="AutoShape 27"/>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28" name="AutoShape 28"/>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29" name="AutoShape 29"/>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0" name="AutoShape 30"/>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1" name="AutoShape 31"/>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2" name="AutoShape 32"/>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3" name="AutoShape 33"/>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4" name="AutoShape 34"/>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5" name="AutoShape 35"/>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6" name="AutoShape 36"/>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7" name="AutoShape 37"/>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38" name="AutoShape 38"/>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39" name="AutoShape 39"/>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0" name="AutoShape 40"/>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1" name="AutoShape 41"/>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2" name="AutoShape 42"/>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3" name="AutoShape 43"/>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4" name="AutoShape 44"/>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5" name="AutoShape 45"/>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6" name="AutoShape 46"/>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7" name="AutoShape 47"/>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48" name="AutoShape 48"/>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49" name="AutoShape 49"/>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0" name="AutoShape 50"/>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1" name="AutoShape 51"/>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2" name="AutoShape 52"/>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3" name="AutoShape 53"/>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4" name="AutoShape 54"/>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5" name="AutoShape 55"/>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6" name="AutoShape 56"/>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7" name="AutoShape 57"/>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58" name="AutoShape 58"/>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59" name="AutoShape 59"/>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0" name="AutoShape 60"/>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1" name="AutoShape 61"/>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2" name="AutoShape 62"/>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3" name="AutoShape 63"/>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4" name="AutoShape 64"/>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5" name="AutoShape 65"/>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6" name="AutoShape 66"/>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7" name="AutoShape 67"/>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68" name="AutoShape 68"/>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69" name="AutoShape 69"/>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0" name="AutoShape 70"/>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1" name="AutoShape 71"/>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2" name="AutoShape 72"/>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3" name="AutoShape 73"/>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4" name="AutoShape 74"/>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5" name="AutoShape 75"/>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6" name="AutoShape 76"/>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7" name="AutoShape 77"/>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78" name="AutoShape 78"/>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79" name="AutoShape 79"/>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0" name="AutoShape 80"/>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1" name="AutoShape 81"/>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2" name="AutoShape 82"/>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3" name="AutoShape 83"/>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4" name="AutoShape 84"/>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5" name="AutoShape 85"/>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6" name="AutoShape 86"/>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7" name="AutoShape 87"/>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88" name="AutoShape 88"/>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89" name="AutoShape 89"/>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0" name="AutoShape 90"/>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1" name="AutoShape 91"/>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2" name="AutoShape 92"/>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3" name="Group 93"/>
          <p:cNvGrpSpPr/>
          <p:nvPr/>
        </p:nvGrpSpPr>
        <p:grpSpPr>
          <a:xfrm>
            <a:off x="5619750" y="0"/>
            <a:ext cx="1152524" cy="4670424"/>
            <a:chOff x="0" y="0"/>
            <a:chExt cx="1536699" cy="6227232"/>
          </a:xfrm>
        </p:grpSpPr>
        <p:sp>
          <p:nvSpPr>
            <p:cNvPr id="94" name="Freeform 94"/>
            <p:cNvSpPr/>
            <p:nvPr/>
          </p:nvSpPr>
          <p:spPr>
            <a:xfrm>
              <a:off x="0" y="0"/>
              <a:ext cx="1536700" cy="6227191"/>
            </a:xfrm>
            <a:custGeom>
              <a:avLst/>
              <a:gdLst/>
              <a:ahLst/>
              <a:cxnLst/>
              <a:rect l="l" t="t" r="r" b="b"/>
              <a:pathLst>
                <a:path w="1536700" h="6227191">
                  <a:moveTo>
                    <a:pt x="1536700" y="0"/>
                  </a:moveTo>
                  <a:lnTo>
                    <a:pt x="0" y="0"/>
                  </a:lnTo>
                  <a:lnTo>
                    <a:pt x="0" y="6227191"/>
                  </a:lnTo>
                  <a:lnTo>
                    <a:pt x="1536700" y="6227191"/>
                  </a:lnTo>
                  <a:close/>
                </a:path>
              </a:pathLst>
            </a:custGeom>
            <a:solidFill>
              <a:srgbClr val="FFC000"/>
            </a:solidFill>
          </p:spPr>
        </p:sp>
      </p:grpSp>
      <p:sp>
        <p:nvSpPr>
          <p:cNvPr id="95" name="TextBox 95"/>
          <p:cNvSpPr txBox="1"/>
          <p:nvPr/>
        </p:nvSpPr>
        <p:spPr>
          <a:xfrm>
            <a:off x="3752214" y="429894"/>
            <a:ext cx="1630044" cy="3000375"/>
          </a:xfrm>
          <a:prstGeom prst="rect">
            <a:avLst/>
          </a:prstGeom>
        </p:spPr>
        <p:txBody>
          <a:bodyPr lIns="0" tIns="0" rIns="0" bIns="0" rtlCol="0" anchor="t">
            <a:spAutoFit/>
          </a:bodyPr>
          <a:lstStyle/>
          <a:p>
            <a:pPr algn="l">
              <a:lnSpc>
                <a:spcPts val="23039"/>
              </a:lnSpc>
            </a:pPr>
            <a:r>
              <a:rPr lang="en-US" sz="19200">
                <a:solidFill>
                  <a:srgbClr val="A6A6A6"/>
                </a:solidFill>
                <a:latin typeface="Arimo"/>
              </a:rPr>
              <a:t>2</a:t>
            </a:r>
          </a:p>
        </p:txBody>
      </p:sp>
      <p:grpSp>
        <p:nvGrpSpPr>
          <p:cNvPr id="96" name="Group 96"/>
          <p:cNvGrpSpPr/>
          <p:nvPr/>
        </p:nvGrpSpPr>
        <p:grpSpPr>
          <a:xfrm>
            <a:off x="1714500" y="4670424"/>
            <a:ext cx="1800224" cy="5616574"/>
            <a:chOff x="0" y="0"/>
            <a:chExt cx="2400299" cy="7488765"/>
          </a:xfrm>
        </p:grpSpPr>
        <p:sp>
          <p:nvSpPr>
            <p:cNvPr id="97" name="Freeform 97"/>
            <p:cNvSpPr/>
            <p:nvPr/>
          </p:nvSpPr>
          <p:spPr>
            <a:xfrm>
              <a:off x="0" y="0"/>
              <a:ext cx="2400300" cy="7488809"/>
            </a:xfrm>
            <a:custGeom>
              <a:avLst/>
              <a:gdLst/>
              <a:ahLst/>
              <a:cxnLst/>
              <a:rect l="l" t="t" r="r" b="b"/>
              <a:pathLst>
                <a:path w="2400300" h="7488809">
                  <a:moveTo>
                    <a:pt x="0" y="0"/>
                  </a:moveTo>
                  <a:lnTo>
                    <a:pt x="2400300" y="0"/>
                  </a:lnTo>
                  <a:lnTo>
                    <a:pt x="2400300" y="7488809"/>
                  </a:lnTo>
                  <a:lnTo>
                    <a:pt x="0" y="7488809"/>
                  </a:lnTo>
                  <a:close/>
                </a:path>
              </a:pathLst>
            </a:custGeom>
            <a:solidFill>
              <a:srgbClr val="203864"/>
            </a:solidFill>
          </p:spPr>
        </p:sp>
      </p:grpSp>
      <p:grpSp>
        <p:nvGrpSpPr>
          <p:cNvPr id="98" name="Group 98"/>
          <p:cNvGrpSpPr/>
          <p:nvPr/>
        </p:nvGrpSpPr>
        <p:grpSpPr>
          <a:xfrm>
            <a:off x="3514521" y="2867976"/>
            <a:ext cx="14773479" cy="1799274"/>
            <a:chOff x="0" y="0"/>
            <a:chExt cx="19697972" cy="2399032"/>
          </a:xfrm>
        </p:grpSpPr>
        <p:sp>
          <p:nvSpPr>
            <p:cNvPr id="99" name="Freeform 99"/>
            <p:cNvSpPr/>
            <p:nvPr/>
          </p:nvSpPr>
          <p:spPr>
            <a:xfrm>
              <a:off x="0" y="0"/>
              <a:ext cx="19697954" cy="2399030"/>
            </a:xfrm>
            <a:custGeom>
              <a:avLst/>
              <a:gdLst/>
              <a:ahLst/>
              <a:cxnLst/>
              <a:rect l="l" t="t" r="r" b="b"/>
              <a:pathLst>
                <a:path w="19697954" h="2399030">
                  <a:moveTo>
                    <a:pt x="0" y="0"/>
                  </a:moveTo>
                  <a:lnTo>
                    <a:pt x="19697954" y="0"/>
                  </a:lnTo>
                  <a:lnTo>
                    <a:pt x="19697954" y="2399030"/>
                  </a:lnTo>
                  <a:lnTo>
                    <a:pt x="0" y="2399030"/>
                  </a:lnTo>
                  <a:close/>
                </a:path>
              </a:pathLst>
            </a:custGeom>
            <a:solidFill>
              <a:srgbClr val="203864"/>
            </a:solidFill>
          </p:spPr>
        </p:sp>
      </p:grpSp>
      <p:grpSp>
        <p:nvGrpSpPr>
          <p:cNvPr id="100" name="Group 100"/>
          <p:cNvGrpSpPr/>
          <p:nvPr/>
        </p:nvGrpSpPr>
        <p:grpSpPr>
          <a:xfrm rot="-5400000">
            <a:off x="1714873" y="2863477"/>
            <a:ext cx="1799274" cy="1800019"/>
            <a:chOff x="0" y="0"/>
            <a:chExt cx="2399032" cy="2400025"/>
          </a:xfrm>
        </p:grpSpPr>
        <p:sp>
          <p:nvSpPr>
            <p:cNvPr id="101" name="Freeform 101"/>
            <p:cNvSpPr/>
            <p:nvPr/>
          </p:nvSpPr>
          <p:spPr>
            <a:xfrm>
              <a:off x="0" y="0"/>
              <a:ext cx="2399030" cy="2400046"/>
            </a:xfrm>
            <a:custGeom>
              <a:avLst/>
              <a:gdLst/>
              <a:ahLst/>
              <a:cxnLst/>
              <a:rect l="l" t="t" r="r" b="b"/>
              <a:pathLst>
                <a:path w="2399030" h="2400046">
                  <a:moveTo>
                    <a:pt x="0" y="2400046"/>
                  </a:moveTo>
                  <a:lnTo>
                    <a:pt x="0" y="0"/>
                  </a:lnTo>
                  <a:lnTo>
                    <a:pt x="2399030" y="2400046"/>
                  </a:lnTo>
                  <a:close/>
                </a:path>
              </a:pathLst>
            </a:custGeom>
            <a:solidFill>
              <a:srgbClr val="111E35"/>
            </a:solidFill>
          </p:spPr>
        </p:sp>
      </p:grpSp>
      <p:sp>
        <p:nvSpPr>
          <p:cNvPr id="102" name="TextBox 102"/>
          <p:cNvSpPr txBox="1"/>
          <p:nvPr/>
        </p:nvSpPr>
        <p:spPr>
          <a:xfrm>
            <a:off x="3752214" y="2793003"/>
            <a:ext cx="14549132" cy="1971675"/>
          </a:xfrm>
          <a:prstGeom prst="rect">
            <a:avLst/>
          </a:prstGeom>
        </p:spPr>
        <p:txBody>
          <a:bodyPr lIns="0" tIns="0" rIns="0" bIns="0" rtlCol="0" anchor="t">
            <a:spAutoFit/>
          </a:bodyPr>
          <a:lstStyle/>
          <a:p>
            <a:pPr algn="l">
              <a:lnSpc>
                <a:spcPts val="7680"/>
              </a:lnSpc>
            </a:pPr>
            <a:r>
              <a:rPr lang="en-US" sz="6400">
                <a:solidFill>
                  <a:srgbClr val="FFFFFF"/>
                </a:solidFill>
                <a:latin typeface="Arimo Bold"/>
              </a:rPr>
              <a:t>Percobaan Pengukuran Volume Benda yang Tidak Teratur</a:t>
            </a:r>
          </a:p>
        </p:txBody>
      </p:sp>
      <p:grpSp>
        <p:nvGrpSpPr>
          <p:cNvPr id="103" name="Group 103"/>
          <p:cNvGrpSpPr/>
          <p:nvPr/>
        </p:nvGrpSpPr>
        <p:grpSpPr>
          <a:xfrm rot="-10800000">
            <a:off x="5620186" y="4661846"/>
            <a:ext cx="1152088" cy="1151578"/>
            <a:chOff x="0" y="0"/>
            <a:chExt cx="1536118" cy="1535437"/>
          </a:xfrm>
        </p:grpSpPr>
        <p:sp>
          <p:nvSpPr>
            <p:cNvPr id="104" name="Freeform 104"/>
            <p:cNvSpPr/>
            <p:nvPr/>
          </p:nvSpPr>
          <p:spPr>
            <a:xfrm>
              <a:off x="0" y="0"/>
              <a:ext cx="1536065" cy="1535430"/>
            </a:xfrm>
            <a:custGeom>
              <a:avLst/>
              <a:gdLst/>
              <a:ahLst/>
              <a:cxnLst/>
              <a:rect l="l" t="t" r="r" b="b"/>
              <a:pathLst>
                <a:path w="1536065" h="1535430">
                  <a:moveTo>
                    <a:pt x="1536065" y="1535430"/>
                  </a:moveTo>
                  <a:lnTo>
                    <a:pt x="1536065" y="0"/>
                  </a:lnTo>
                  <a:lnTo>
                    <a:pt x="0" y="1535430"/>
                  </a:lnTo>
                  <a:close/>
                </a:path>
              </a:pathLst>
            </a:custGeom>
            <a:solidFill>
              <a:srgbClr val="D09E00"/>
            </a:solidFill>
          </p:spPr>
        </p:sp>
      </p:grpSp>
      <p:grpSp>
        <p:nvGrpSpPr>
          <p:cNvPr id="105" name="Group 105"/>
          <p:cNvGrpSpPr/>
          <p:nvPr/>
        </p:nvGrpSpPr>
        <p:grpSpPr>
          <a:xfrm>
            <a:off x="0" y="4657724"/>
            <a:ext cx="5620184" cy="1151578"/>
            <a:chOff x="0" y="0"/>
            <a:chExt cx="7493578" cy="1535437"/>
          </a:xfrm>
        </p:grpSpPr>
        <p:sp>
          <p:nvSpPr>
            <p:cNvPr id="106" name="Freeform 106"/>
            <p:cNvSpPr/>
            <p:nvPr/>
          </p:nvSpPr>
          <p:spPr>
            <a:xfrm>
              <a:off x="0" y="0"/>
              <a:ext cx="7493635" cy="1535430"/>
            </a:xfrm>
            <a:custGeom>
              <a:avLst/>
              <a:gdLst/>
              <a:ahLst/>
              <a:cxnLst/>
              <a:rect l="l" t="t" r="r" b="b"/>
              <a:pathLst>
                <a:path w="7493635" h="1535430">
                  <a:moveTo>
                    <a:pt x="7493635" y="0"/>
                  </a:moveTo>
                  <a:lnTo>
                    <a:pt x="0" y="0"/>
                  </a:lnTo>
                  <a:lnTo>
                    <a:pt x="0" y="1535430"/>
                  </a:lnTo>
                  <a:lnTo>
                    <a:pt x="7493635" y="1535430"/>
                  </a:lnTo>
                  <a:close/>
                </a:path>
              </a:pathLst>
            </a:custGeom>
            <a:solidFill>
              <a:srgbClr val="FFC000"/>
            </a:solidFill>
          </p:spPr>
        </p:sp>
      </p:grpSp>
      <p:pic>
        <p:nvPicPr>
          <p:cNvPr id="107" name="Picture 107"/>
          <p:cNvPicPr>
            <a:picLocks noChangeAspect="1"/>
          </p:cNvPicPr>
          <p:nvPr/>
        </p:nvPicPr>
        <p:blipFill>
          <a:blip r:embed="rId2"/>
          <a:srcRect t="38006"/>
          <a:stretch>
            <a:fillRect/>
          </a:stretch>
        </p:blipFill>
        <p:spPr>
          <a:xfrm>
            <a:off x="11553676" y="5534667"/>
            <a:ext cx="5860512" cy="4324968"/>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74"/>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3" name="AutoShape 33"/>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4" name="AutoShape 34"/>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5" name="AutoShape 35"/>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6" name="AutoShape 36"/>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7" name="AutoShape 37"/>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8" name="AutoShape 38"/>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39" name="AutoShape 39"/>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0" name="AutoShape 40"/>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1" name="AutoShape 41"/>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2" name="AutoShape 42"/>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3" name="AutoShape 43"/>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4" name="AutoShape 44"/>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5" name="AutoShape 45"/>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6" name="AutoShape 46"/>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7" name="AutoShape 47"/>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8" name="AutoShape 48"/>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49" name="AutoShape 49"/>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0" name="AutoShape 50"/>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1" name="AutoShape 51"/>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2" name="AutoShape 52"/>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3" name="AutoShape 53"/>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4" name="AutoShape 54"/>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5" name="AutoShape 55"/>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6" name="AutoShape 56"/>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7" name="AutoShape 57"/>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8" name="AutoShape 58"/>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59" name="AutoShape 59"/>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0" name="AutoShape 60"/>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1" name="AutoShape 61"/>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2" name="AutoShape 62"/>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3" name="AutoShape 63"/>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4" name="AutoShape 64"/>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5" name="AutoShape 65"/>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6" name="AutoShape 66"/>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7" name="AutoShape 67"/>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8" name="AutoShape 68"/>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69" name="AutoShape 69"/>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0" name="AutoShape 70"/>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1" name="AutoShape 71"/>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2" name="AutoShape 72"/>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3" name="AutoShape 73"/>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4" name="AutoShape 74"/>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5" name="AutoShape 75"/>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6" name="AutoShape 76"/>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7" name="AutoShape 77"/>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8" name="AutoShape 78"/>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79" name="AutoShape 79"/>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0" name="AutoShape 80"/>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1" name="AutoShape 81"/>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2" name="AutoShape 82"/>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3" name="AutoShape 83"/>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4" name="AutoShape 84"/>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5" name="AutoShape 85"/>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6" name="AutoShape 86"/>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7" name="AutoShape 87"/>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8" name="AutoShape 88"/>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89" name="AutoShape 89"/>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0" name="AutoShape 90"/>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1" name="AutoShape 91"/>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2" name="AutoShape 92"/>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3" name="AutoShape 93"/>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4" name="Group 94"/>
          <p:cNvGrpSpPr/>
          <p:nvPr/>
        </p:nvGrpSpPr>
        <p:grpSpPr>
          <a:xfrm>
            <a:off x="0" y="8754008"/>
            <a:ext cx="4285152" cy="720024"/>
            <a:chOff x="0" y="0"/>
            <a:chExt cx="5713536" cy="960032"/>
          </a:xfrm>
        </p:grpSpPr>
        <p:sp>
          <p:nvSpPr>
            <p:cNvPr id="95" name="Freeform 95"/>
            <p:cNvSpPr/>
            <p:nvPr/>
          </p:nvSpPr>
          <p:spPr>
            <a:xfrm>
              <a:off x="0" y="0"/>
              <a:ext cx="5713476" cy="959993"/>
            </a:xfrm>
            <a:custGeom>
              <a:avLst/>
              <a:gdLst/>
              <a:ahLst/>
              <a:cxnLst/>
              <a:rect l="l" t="t" r="r" b="b"/>
              <a:pathLst>
                <a:path w="5713476" h="959993">
                  <a:moveTo>
                    <a:pt x="5713476" y="0"/>
                  </a:moveTo>
                  <a:lnTo>
                    <a:pt x="0" y="0"/>
                  </a:lnTo>
                  <a:lnTo>
                    <a:pt x="0" y="959993"/>
                  </a:lnTo>
                  <a:lnTo>
                    <a:pt x="5713476" y="959993"/>
                  </a:lnTo>
                  <a:close/>
                </a:path>
              </a:pathLst>
            </a:custGeom>
            <a:solidFill>
              <a:srgbClr val="203864"/>
            </a:solidFill>
          </p:spPr>
        </p:sp>
      </p:grpSp>
      <p:grpSp>
        <p:nvGrpSpPr>
          <p:cNvPr id="96" name="Group 96"/>
          <p:cNvGrpSpPr/>
          <p:nvPr/>
        </p:nvGrpSpPr>
        <p:grpSpPr>
          <a:xfrm>
            <a:off x="4285152" y="8754526"/>
            <a:ext cx="720000" cy="720024"/>
            <a:chOff x="0" y="0"/>
            <a:chExt cx="960000" cy="960032"/>
          </a:xfrm>
        </p:grpSpPr>
        <p:sp>
          <p:nvSpPr>
            <p:cNvPr id="97" name="Freeform 97"/>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98" name="Group 98"/>
          <p:cNvGrpSpPr/>
          <p:nvPr/>
        </p:nvGrpSpPr>
        <p:grpSpPr>
          <a:xfrm>
            <a:off x="2" y="9469788"/>
            <a:ext cx="3934682" cy="360010"/>
            <a:chOff x="0" y="0"/>
            <a:chExt cx="5246243" cy="480013"/>
          </a:xfrm>
        </p:grpSpPr>
        <p:sp>
          <p:nvSpPr>
            <p:cNvPr id="99" name="Freeform 99"/>
            <p:cNvSpPr/>
            <p:nvPr/>
          </p:nvSpPr>
          <p:spPr>
            <a:xfrm>
              <a:off x="0" y="0"/>
              <a:ext cx="5246243" cy="480060"/>
            </a:xfrm>
            <a:custGeom>
              <a:avLst/>
              <a:gdLst/>
              <a:ahLst/>
              <a:cxnLst/>
              <a:rect l="l" t="t" r="r" b="b"/>
              <a:pathLst>
                <a:path w="5246243" h="480060">
                  <a:moveTo>
                    <a:pt x="0" y="0"/>
                  </a:moveTo>
                  <a:lnTo>
                    <a:pt x="5246243" y="0"/>
                  </a:lnTo>
                  <a:lnTo>
                    <a:pt x="5246243" y="480060"/>
                  </a:lnTo>
                  <a:lnTo>
                    <a:pt x="0" y="480060"/>
                  </a:lnTo>
                  <a:close/>
                </a:path>
              </a:pathLst>
            </a:custGeom>
            <a:solidFill>
              <a:srgbClr val="FFC000"/>
            </a:solidFill>
          </p:spPr>
        </p:sp>
      </p:grpSp>
      <p:grpSp>
        <p:nvGrpSpPr>
          <p:cNvPr id="100" name="Group 100"/>
          <p:cNvGrpSpPr/>
          <p:nvPr/>
        </p:nvGrpSpPr>
        <p:grpSpPr>
          <a:xfrm>
            <a:off x="3934680" y="9469786"/>
            <a:ext cx="360000" cy="360012"/>
            <a:chOff x="0" y="0"/>
            <a:chExt cx="480000" cy="480016"/>
          </a:xfrm>
        </p:grpSpPr>
        <p:sp>
          <p:nvSpPr>
            <p:cNvPr id="101" name="Freeform 101"/>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grpSp>
        <p:nvGrpSpPr>
          <p:cNvPr id="102" name="Group 102"/>
          <p:cNvGrpSpPr/>
          <p:nvPr/>
        </p:nvGrpSpPr>
        <p:grpSpPr>
          <a:xfrm>
            <a:off x="5000386" y="7678218"/>
            <a:ext cx="13287614" cy="720024"/>
            <a:chOff x="0" y="0"/>
            <a:chExt cx="17716819" cy="960032"/>
          </a:xfrm>
        </p:grpSpPr>
        <p:sp>
          <p:nvSpPr>
            <p:cNvPr id="103" name="Freeform 103"/>
            <p:cNvSpPr/>
            <p:nvPr/>
          </p:nvSpPr>
          <p:spPr>
            <a:xfrm>
              <a:off x="0" y="0"/>
              <a:ext cx="17716881" cy="959993"/>
            </a:xfrm>
            <a:custGeom>
              <a:avLst/>
              <a:gdLst/>
              <a:ahLst/>
              <a:cxnLst/>
              <a:rect l="l" t="t" r="r" b="b"/>
              <a:pathLst>
                <a:path w="17716881" h="959993">
                  <a:moveTo>
                    <a:pt x="17716881" y="0"/>
                  </a:moveTo>
                  <a:lnTo>
                    <a:pt x="0" y="0"/>
                  </a:lnTo>
                  <a:lnTo>
                    <a:pt x="0" y="959993"/>
                  </a:lnTo>
                  <a:lnTo>
                    <a:pt x="17716881" y="959993"/>
                  </a:lnTo>
                  <a:close/>
                </a:path>
              </a:pathLst>
            </a:custGeom>
            <a:solidFill>
              <a:srgbClr val="203864"/>
            </a:solidFill>
          </p:spPr>
        </p:sp>
      </p:grpSp>
      <p:grpSp>
        <p:nvGrpSpPr>
          <p:cNvPr id="104" name="Group 104"/>
          <p:cNvGrpSpPr/>
          <p:nvPr/>
        </p:nvGrpSpPr>
        <p:grpSpPr>
          <a:xfrm>
            <a:off x="4280388" y="8393998"/>
            <a:ext cx="14007612" cy="360010"/>
            <a:chOff x="0" y="0"/>
            <a:chExt cx="18676816" cy="480013"/>
          </a:xfrm>
        </p:grpSpPr>
        <p:sp>
          <p:nvSpPr>
            <p:cNvPr id="105" name="Freeform 105"/>
            <p:cNvSpPr/>
            <p:nvPr/>
          </p:nvSpPr>
          <p:spPr>
            <a:xfrm>
              <a:off x="0" y="0"/>
              <a:ext cx="18676874" cy="480060"/>
            </a:xfrm>
            <a:custGeom>
              <a:avLst/>
              <a:gdLst/>
              <a:ahLst/>
              <a:cxnLst/>
              <a:rect l="l" t="t" r="r" b="b"/>
              <a:pathLst>
                <a:path w="18676874" h="480060">
                  <a:moveTo>
                    <a:pt x="0" y="0"/>
                  </a:moveTo>
                  <a:lnTo>
                    <a:pt x="18676874" y="0"/>
                  </a:lnTo>
                  <a:lnTo>
                    <a:pt x="18676874" y="480060"/>
                  </a:lnTo>
                  <a:lnTo>
                    <a:pt x="0" y="480060"/>
                  </a:lnTo>
                  <a:close/>
                </a:path>
              </a:pathLst>
            </a:custGeom>
            <a:solidFill>
              <a:srgbClr val="FFC000"/>
            </a:solidFill>
          </p:spPr>
        </p:sp>
      </p:grpSp>
      <p:grpSp>
        <p:nvGrpSpPr>
          <p:cNvPr id="106" name="Group 106"/>
          <p:cNvGrpSpPr/>
          <p:nvPr/>
        </p:nvGrpSpPr>
        <p:grpSpPr>
          <a:xfrm rot="-10800000">
            <a:off x="4280384" y="7673974"/>
            <a:ext cx="720000" cy="720024"/>
            <a:chOff x="0" y="0"/>
            <a:chExt cx="960000" cy="960032"/>
          </a:xfrm>
        </p:grpSpPr>
        <p:sp>
          <p:nvSpPr>
            <p:cNvPr id="107" name="Freeform 107"/>
            <p:cNvSpPr/>
            <p:nvPr/>
          </p:nvSpPr>
          <p:spPr>
            <a:xfrm>
              <a:off x="0" y="0"/>
              <a:ext cx="959993" cy="959993"/>
            </a:xfrm>
            <a:custGeom>
              <a:avLst/>
              <a:gdLst/>
              <a:ahLst/>
              <a:cxnLst/>
              <a:rect l="l" t="t" r="r" b="b"/>
              <a:pathLst>
                <a:path w="959993" h="959993">
                  <a:moveTo>
                    <a:pt x="0" y="0"/>
                  </a:moveTo>
                  <a:lnTo>
                    <a:pt x="0" y="959993"/>
                  </a:lnTo>
                  <a:lnTo>
                    <a:pt x="959993" y="0"/>
                  </a:lnTo>
                  <a:close/>
                </a:path>
              </a:pathLst>
            </a:custGeom>
            <a:solidFill>
              <a:srgbClr val="111E35"/>
            </a:solidFill>
          </p:spPr>
        </p:sp>
      </p:grpSp>
      <p:grpSp>
        <p:nvGrpSpPr>
          <p:cNvPr id="108" name="Group 108"/>
          <p:cNvGrpSpPr/>
          <p:nvPr/>
        </p:nvGrpSpPr>
        <p:grpSpPr>
          <a:xfrm rot="-10800000">
            <a:off x="3920388" y="8393998"/>
            <a:ext cx="360000" cy="360012"/>
            <a:chOff x="0" y="0"/>
            <a:chExt cx="480000" cy="480016"/>
          </a:xfrm>
        </p:grpSpPr>
        <p:sp>
          <p:nvSpPr>
            <p:cNvPr id="109" name="Freeform 109"/>
            <p:cNvSpPr/>
            <p:nvPr/>
          </p:nvSpPr>
          <p:spPr>
            <a:xfrm>
              <a:off x="0" y="0"/>
              <a:ext cx="480060" cy="480060"/>
            </a:xfrm>
            <a:custGeom>
              <a:avLst/>
              <a:gdLst/>
              <a:ahLst/>
              <a:cxnLst/>
              <a:rect l="l" t="t" r="r" b="b"/>
              <a:pathLst>
                <a:path w="480060" h="480060">
                  <a:moveTo>
                    <a:pt x="0" y="0"/>
                  </a:moveTo>
                  <a:lnTo>
                    <a:pt x="0" y="480060"/>
                  </a:lnTo>
                  <a:lnTo>
                    <a:pt x="480060" y="0"/>
                  </a:lnTo>
                  <a:close/>
                </a:path>
              </a:pathLst>
            </a:custGeom>
            <a:solidFill>
              <a:srgbClr val="D09E00"/>
            </a:solidFill>
          </p:spPr>
        </p:sp>
      </p:grpSp>
      <p:pic>
        <p:nvPicPr>
          <p:cNvPr id="110" name="Picture 110"/>
          <p:cNvPicPr>
            <a:picLocks noChangeAspect="1"/>
          </p:cNvPicPr>
          <p:nvPr/>
        </p:nvPicPr>
        <p:blipFill>
          <a:blip r:embed="rId2"/>
          <a:srcRect r="234"/>
          <a:stretch>
            <a:fillRect/>
          </a:stretch>
        </p:blipFill>
        <p:spPr>
          <a:xfrm>
            <a:off x="3781424" y="765174"/>
            <a:ext cx="863600" cy="1524000"/>
          </a:xfrm>
          <a:prstGeom prst="rect">
            <a:avLst/>
          </a:prstGeom>
        </p:spPr>
      </p:pic>
      <p:pic>
        <p:nvPicPr>
          <p:cNvPr id="111" name="Picture 111"/>
          <p:cNvPicPr>
            <a:picLocks noChangeAspect="1"/>
          </p:cNvPicPr>
          <p:nvPr/>
        </p:nvPicPr>
        <p:blipFill>
          <a:blip r:embed="rId3"/>
          <a:srcRect l="5912" r="5912"/>
          <a:stretch>
            <a:fillRect/>
          </a:stretch>
        </p:blipFill>
        <p:spPr>
          <a:xfrm>
            <a:off x="1122202" y="705802"/>
            <a:ext cx="5127402" cy="4199706"/>
          </a:xfrm>
          <a:prstGeom prst="rect">
            <a:avLst/>
          </a:prstGeom>
        </p:spPr>
      </p:pic>
      <p:pic>
        <p:nvPicPr>
          <p:cNvPr id="112" name="Picture 112"/>
          <p:cNvPicPr>
            <a:picLocks noChangeAspect="1"/>
          </p:cNvPicPr>
          <p:nvPr/>
        </p:nvPicPr>
        <p:blipFill>
          <a:blip r:embed="rId4"/>
          <a:srcRect l="18620" t="9814" r="16619"/>
          <a:stretch>
            <a:fillRect/>
          </a:stretch>
        </p:blipFill>
        <p:spPr>
          <a:xfrm>
            <a:off x="156081" y="5251249"/>
            <a:ext cx="3746833" cy="3230085"/>
          </a:xfrm>
          <a:prstGeom prst="rect">
            <a:avLst/>
          </a:prstGeom>
        </p:spPr>
      </p:pic>
      <p:sp>
        <p:nvSpPr>
          <p:cNvPr id="113" name="TextBox 113"/>
          <p:cNvSpPr txBox="1"/>
          <p:nvPr/>
        </p:nvSpPr>
        <p:spPr>
          <a:xfrm>
            <a:off x="6836229" y="1607772"/>
            <a:ext cx="10853434" cy="5875021"/>
          </a:xfrm>
          <a:prstGeom prst="rect">
            <a:avLst/>
          </a:prstGeom>
        </p:spPr>
        <p:txBody>
          <a:bodyPr lIns="0" tIns="0" rIns="0" bIns="0" rtlCol="0" anchor="t">
            <a:spAutoFit/>
          </a:bodyPr>
          <a:lstStyle/>
          <a:p>
            <a:pPr algn="just">
              <a:lnSpc>
                <a:spcPts val="5219"/>
              </a:lnSpc>
            </a:pPr>
            <a:r>
              <a:rPr lang="en-US" sz="2899">
                <a:solidFill>
                  <a:srgbClr val="000000"/>
                </a:solidFill>
                <a:latin typeface="Arimo"/>
              </a:rPr>
              <a:t>Suatu benda yang memiliki bentuk tidak teratur seperti anak kunci, bongkahan batu, sepotong logam, dan lain sebagainya dapat diukur untuk besar volumenya dengan suatu cara tertentu, yaitu dengan menyiapkan gelas ukur kemudian diisi oleh air, kemudian benda dimasukkan ke dalam gelas tersebut. volume benda tersebut dapat dilihat dari seilisih kenaikkan air di dalam wadah. Sehingga cara menghitungnya adalah dengan mengurangkan volume air sesudah dimasukkan benda dengan volume awal air sebelum dimasukkan benda</a:t>
            </a:r>
          </a:p>
        </p:txBody>
      </p:sp>
      <p:sp>
        <p:nvSpPr>
          <p:cNvPr id="114" name="TextBox 114"/>
          <p:cNvSpPr txBox="1"/>
          <p:nvPr/>
        </p:nvSpPr>
        <p:spPr>
          <a:xfrm>
            <a:off x="6851950" y="709917"/>
            <a:ext cx="7392717" cy="542925"/>
          </a:xfrm>
          <a:prstGeom prst="rect">
            <a:avLst/>
          </a:prstGeom>
        </p:spPr>
        <p:txBody>
          <a:bodyPr lIns="0" tIns="0" rIns="0" bIns="0" rtlCol="0" anchor="t">
            <a:spAutoFit/>
          </a:bodyPr>
          <a:lstStyle/>
          <a:p>
            <a:pPr algn="l">
              <a:lnSpc>
                <a:spcPts val="4199"/>
              </a:lnSpc>
            </a:pPr>
            <a:r>
              <a:rPr lang="en-US" sz="3499">
                <a:solidFill>
                  <a:srgbClr val="203864"/>
                </a:solidFill>
                <a:latin typeface="Arimo Bold"/>
              </a:rPr>
              <a:t>Rasional</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102"/>
            <a:ext cx="18288000" cy="10280650"/>
            <a:chOff x="0" y="0"/>
            <a:chExt cx="24384000" cy="13707533"/>
          </a:xfrm>
        </p:grpSpPr>
        <p:sp>
          <p:nvSpPr>
            <p:cNvPr id="3" name="Freeform 3"/>
            <p:cNvSpPr/>
            <p:nvPr/>
          </p:nvSpPr>
          <p:spPr>
            <a:xfrm>
              <a:off x="0" y="0"/>
              <a:ext cx="24384000" cy="13707490"/>
            </a:xfrm>
            <a:custGeom>
              <a:avLst/>
              <a:gdLst/>
              <a:ahLst/>
              <a:cxnLst/>
              <a:rect l="l" t="t" r="r" b="b"/>
              <a:pathLst>
                <a:path w="24384000" h="13707490">
                  <a:moveTo>
                    <a:pt x="0" y="0"/>
                  </a:moveTo>
                  <a:lnTo>
                    <a:pt x="24384000" y="0"/>
                  </a:lnTo>
                  <a:lnTo>
                    <a:pt x="24384000" y="13707490"/>
                  </a:lnTo>
                  <a:lnTo>
                    <a:pt x="0" y="13707490"/>
                  </a:lnTo>
                  <a:close/>
                </a:path>
              </a:pathLst>
            </a:custGeom>
            <a:solidFill>
              <a:srgbClr val="F0F0F0"/>
            </a:solidFill>
          </p:spPr>
        </p:sp>
      </p:grpSp>
      <p:sp>
        <p:nvSpPr>
          <p:cNvPr id="4" name="AutoShape 4"/>
          <p:cNvSpPr/>
          <p:nvPr/>
        </p:nvSpPr>
        <p:spPr>
          <a:xfrm rot="-4837575">
            <a:off x="2137532" y="1047206"/>
            <a:ext cx="2142065" cy="0"/>
          </a:xfrm>
          <a:prstGeom prst="line">
            <a:avLst/>
          </a:prstGeom>
          <a:ln w="9525" cap="rnd">
            <a:solidFill>
              <a:srgbClr val="CDCDCD"/>
            </a:solidFill>
            <a:prstDash val="solid"/>
            <a:headEnd type="none" w="sm" len="sm"/>
            <a:tailEnd type="none" w="sm" len="sm"/>
          </a:ln>
        </p:spPr>
      </p:sp>
      <p:sp>
        <p:nvSpPr>
          <p:cNvPr id="5" name="AutoShape 5"/>
          <p:cNvSpPr/>
          <p:nvPr/>
        </p:nvSpPr>
        <p:spPr>
          <a:xfrm rot="9250614">
            <a:off x="-179404" y="2838992"/>
            <a:ext cx="3402454" cy="0"/>
          </a:xfrm>
          <a:prstGeom prst="line">
            <a:avLst/>
          </a:prstGeom>
          <a:ln w="9525" cap="rnd">
            <a:solidFill>
              <a:srgbClr val="CDCDCD"/>
            </a:solidFill>
            <a:prstDash val="solid"/>
            <a:headEnd type="none" w="sm" len="sm"/>
            <a:tailEnd type="none" w="sm" len="sm"/>
          </a:ln>
        </p:spPr>
      </p:sp>
      <p:sp>
        <p:nvSpPr>
          <p:cNvPr id="6" name="AutoShape 6"/>
          <p:cNvSpPr/>
          <p:nvPr/>
        </p:nvSpPr>
        <p:spPr>
          <a:xfrm rot="-2677323">
            <a:off x="2609641" y="1068707"/>
            <a:ext cx="2975488" cy="0"/>
          </a:xfrm>
          <a:prstGeom prst="line">
            <a:avLst/>
          </a:prstGeom>
          <a:ln w="9525" cap="rnd">
            <a:solidFill>
              <a:srgbClr val="CDCDCD"/>
            </a:solidFill>
            <a:prstDash val="solid"/>
            <a:headEnd type="none" w="sm" len="sm"/>
            <a:tailEnd type="none" w="sm" len="sm"/>
          </a:ln>
        </p:spPr>
      </p:sp>
      <p:sp>
        <p:nvSpPr>
          <p:cNvPr id="7" name="AutoShape 7"/>
          <p:cNvSpPr/>
          <p:nvPr/>
        </p:nvSpPr>
        <p:spPr>
          <a:xfrm rot="10434865">
            <a:off x="3034847" y="1955075"/>
            <a:ext cx="3219089" cy="0"/>
          </a:xfrm>
          <a:prstGeom prst="line">
            <a:avLst/>
          </a:prstGeom>
          <a:ln w="9525" cap="rnd">
            <a:solidFill>
              <a:srgbClr val="CDCDCD"/>
            </a:solidFill>
            <a:prstDash val="solid"/>
            <a:headEnd type="none" w="sm" len="sm"/>
            <a:tailEnd type="none" w="sm" len="sm"/>
          </a:ln>
        </p:spPr>
      </p:sp>
      <p:sp>
        <p:nvSpPr>
          <p:cNvPr id="8" name="AutoShape 8"/>
          <p:cNvSpPr/>
          <p:nvPr/>
        </p:nvSpPr>
        <p:spPr>
          <a:xfrm rot="4730523">
            <a:off x="2064228" y="3283129"/>
            <a:ext cx="2416031" cy="0"/>
          </a:xfrm>
          <a:prstGeom prst="line">
            <a:avLst/>
          </a:prstGeom>
          <a:ln w="9525" cap="rnd">
            <a:solidFill>
              <a:srgbClr val="CDCDCD"/>
            </a:solidFill>
            <a:prstDash val="solid"/>
            <a:headEnd type="none" w="sm" len="sm"/>
            <a:tailEnd type="none" w="sm" len="sm"/>
          </a:ln>
        </p:spPr>
      </p:sp>
      <p:sp>
        <p:nvSpPr>
          <p:cNvPr id="9" name="AutoShape 9"/>
          <p:cNvSpPr/>
          <p:nvPr/>
        </p:nvSpPr>
        <p:spPr>
          <a:xfrm rot="-2642045">
            <a:off x="2947845" y="3117667"/>
            <a:ext cx="3836137" cy="0"/>
          </a:xfrm>
          <a:prstGeom prst="line">
            <a:avLst/>
          </a:prstGeom>
          <a:ln w="9525" cap="rnd">
            <a:solidFill>
              <a:srgbClr val="CDCDCD"/>
            </a:solidFill>
            <a:prstDash val="solid"/>
            <a:headEnd type="none" w="sm" len="sm"/>
            <a:tailEnd type="none" w="sm" len="sm"/>
          </a:ln>
        </p:spPr>
      </p:sp>
      <p:sp>
        <p:nvSpPr>
          <p:cNvPr id="10" name="AutoShape 10"/>
          <p:cNvSpPr/>
          <p:nvPr/>
        </p:nvSpPr>
        <p:spPr>
          <a:xfrm rot="-9942689">
            <a:off x="-65635" y="4008662"/>
            <a:ext cx="3627758" cy="0"/>
          </a:xfrm>
          <a:prstGeom prst="line">
            <a:avLst/>
          </a:prstGeom>
          <a:ln w="9525" cap="rnd">
            <a:solidFill>
              <a:srgbClr val="CDCDCD"/>
            </a:solidFill>
            <a:prstDash val="solid"/>
            <a:headEnd type="none" w="sm" len="sm"/>
            <a:tailEnd type="none" w="sm" len="sm"/>
          </a:ln>
        </p:spPr>
      </p:sp>
      <p:sp>
        <p:nvSpPr>
          <p:cNvPr id="11" name="AutoShape 11"/>
          <p:cNvSpPr/>
          <p:nvPr/>
        </p:nvSpPr>
        <p:spPr>
          <a:xfrm rot="384360">
            <a:off x="3479122" y="4571998"/>
            <a:ext cx="2512326" cy="0"/>
          </a:xfrm>
          <a:prstGeom prst="line">
            <a:avLst/>
          </a:prstGeom>
          <a:ln w="9525" cap="rnd">
            <a:solidFill>
              <a:srgbClr val="CDCDCD"/>
            </a:solidFill>
            <a:prstDash val="solid"/>
            <a:headEnd type="none" w="sm" len="sm"/>
            <a:tailEnd type="none" w="sm" len="sm"/>
          </a:ln>
        </p:spPr>
      </p:sp>
      <p:sp>
        <p:nvSpPr>
          <p:cNvPr id="12" name="AutoShape 12"/>
          <p:cNvSpPr/>
          <p:nvPr/>
        </p:nvSpPr>
        <p:spPr>
          <a:xfrm rot="6328444">
            <a:off x="4780600" y="5590902"/>
            <a:ext cx="1899278" cy="0"/>
          </a:xfrm>
          <a:prstGeom prst="line">
            <a:avLst/>
          </a:prstGeom>
          <a:ln w="9525" cap="rnd">
            <a:solidFill>
              <a:srgbClr val="CDCDCD"/>
            </a:solidFill>
            <a:prstDash val="solid"/>
            <a:headEnd type="none" w="sm" len="sm"/>
            <a:tailEnd type="none" w="sm" len="sm"/>
          </a:ln>
        </p:spPr>
      </p:sp>
      <p:sp>
        <p:nvSpPr>
          <p:cNvPr id="13" name="AutoShape 13"/>
          <p:cNvSpPr/>
          <p:nvPr/>
        </p:nvSpPr>
        <p:spPr>
          <a:xfrm rot="-8038077">
            <a:off x="3033975" y="5477691"/>
            <a:ext cx="2906233" cy="0"/>
          </a:xfrm>
          <a:prstGeom prst="line">
            <a:avLst/>
          </a:prstGeom>
          <a:ln w="9525" cap="rnd">
            <a:solidFill>
              <a:srgbClr val="CDCDCD"/>
            </a:solidFill>
            <a:prstDash val="solid"/>
            <a:headEnd type="none" w="sm" len="sm"/>
            <a:tailEnd type="none" w="sm" len="sm"/>
          </a:ln>
        </p:spPr>
      </p:sp>
      <p:sp>
        <p:nvSpPr>
          <p:cNvPr id="14" name="AutoShape 14"/>
          <p:cNvSpPr/>
          <p:nvPr/>
        </p:nvSpPr>
        <p:spPr>
          <a:xfrm rot="8371022">
            <a:off x="3155684" y="7350033"/>
            <a:ext cx="2658459" cy="0"/>
          </a:xfrm>
          <a:prstGeom prst="line">
            <a:avLst/>
          </a:prstGeom>
          <a:ln w="9525" cap="rnd">
            <a:solidFill>
              <a:srgbClr val="CDCDCD"/>
            </a:solidFill>
            <a:prstDash val="solid"/>
            <a:headEnd type="none" w="sm" len="sm"/>
            <a:tailEnd type="none" w="sm" len="sm"/>
          </a:ln>
        </p:spPr>
      </p:sp>
      <p:sp>
        <p:nvSpPr>
          <p:cNvPr id="15" name="AutoShape 15"/>
          <p:cNvSpPr/>
          <p:nvPr/>
        </p:nvSpPr>
        <p:spPr>
          <a:xfrm rot="-5366802">
            <a:off x="1604192" y="6325144"/>
            <a:ext cx="3775883" cy="0"/>
          </a:xfrm>
          <a:prstGeom prst="line">
            <a:avLst/>
          </a:prstGeom>
          <a:ln w="9525" cap="rnd">
            <a:solidFill>
              <a:srgbClr val="CDCDCD"/>
            </a:solidFill>
            <a:prstDash val="solid"/>
            <a:headEnd type="none" w="sm" len="sm"/>
            <a:tailEnd type="none" w="sm" len="sm"/>
          </a:ln>
        </p:spPr>
      </p:sp>
      <p:sp>
        <p:nvSpPr>
          <p:cNvPr id="16" name="AutoShape 16"/>
          <p:cNvSpPr/>
          <p:nvPr/>
        </p:nvSpPr>
        <p:spPr>
          <a:xfrm rot="8689488">
            <a:off x="1112431" y="5200645"/>
            <a:ext cx="2638873" cy="0"/>
          </a:xfrm>
          <a:prstGeom prst="line">
            <a:avLst/>
          </a:prstGeom>
          <a:ln w="9525" cap="rnd">
            <a:solidFill>
              <a:srgbClr val="CDCDCD"/>
            </a:solidFill>
            <a:prstDash val="solid"/>
            <a:headEnd type="none" w="sm" len="sm"/>
            <a:tailEnd type="none" w="sm" len="sm"/>
          </a:ln>
        </p:spPr>
      </p:sp>
      <p:sp>
        <p:nvSpPr>
          <p:cNvPr id="17" name="AutoShape 17"/>
          <p:cNvSpPr/>
          <p:nvPr/>
        </p:nvSpPr>
        <p:spPr>
          <a:xfrm rot="2788588">
            <a:off x="869701" y="7069182"/>
            <a:ext cx="3106917" cy="0"/>
          </a:xfrm>
          <a:prstGeom prst="line">
            <a:avLst/>
          </a:prstGeom>
          <a:ln w="9525" cap="rnd">
            <a:solidFill>
              <a:srgbClr val="CDCDCD"/>
            </a:solidFill>
            <a:prstDash val="solid"/>
            <a:headEnd type="none" w="sm" len="sm"/>
            <a:tailEnd type="none" w="sm" len="sm"/>
          </a:ln>
        </p:spPr>
      </p:sp>
      <p:sp>
        <p:nvSpPr>
          <p:cNvPr id="18" name="AutoShape 18"/>
          <p:cNvSpPr/>
          <p:nvPr/>
        </p:nvSpPr>
        <p:spPr>
          <a:xfrm rot="-7198199">
            <a:off x="-701750" y="4759234"/>
            <a:ext cx="2766389" cy="0"/>
          </a:xfrm>
          <a:prstGeom prst="line">
            <a:avLst/>
          </a:prstGeom>
          <a:ln w="9525" cap="rnd">
            <a:solidFill>
              <a:srgbClr val="CDCDCD"/>
            </a:solidFill>
            <a:prstDash val="solid"/>
            <a:headEnd type="none" w="sm" len="sm"/>
            <a:tailEnd type="none" w="sm" len="sm"/>
          </a:ln>
        </p:spPr>
      </p:sp>
      <p:sp>
        <p:nvSpPr>
          <p:cNvPr id="19" name="AutoShape 19"/>
          <p:cNvSpPr/>
          <p:nvPr/>
        </p:nvSpPr>
        <p:spPr>
          <a:xfrm rot="7282733">
            <a:off x="-645571" y="7062651"/>
            <a:ext cx="2654033" cy="0"/>
          </a:xfrm>
          <a:prstGeom prst="line">
            <a:avLst/>
          </a:prstGeom>
          <a:ln w="9525" cap="rnd">
            <a:solidFill>
              <a:srgbClr val="CDCDCD"/>
            </a:solidFill>
            <a:prstDash val="solid"/>
            <a:headEnd type="none" w="sm" len="sm"/>
            <a:tailEnd type="none" w="sm" len="sm"/>
          </a:ln>
        </p:spPr>
      </p:sp>
      <p:sp>
        <p:nvSpPr>
          <p:cNvPr id="20" name="AutoShape 20"/>
          <p:cNvSpPr/>
          <p:nvPr/>
        </p:nvSpPr>
        <p:spPr>
          <a:xfrm rot="10315796">
            <a:off x="-19719" y="8068490"/>
            <a:ext cx="2058741" cy="0"/>
          </a:xfrm>
          <a:prstGeom prst="line">
            <a:avLst/>
          </a:prstGeom>
          <a:ln w="9525" cap="rnd">
            <a:solidFill>
              <a:srgbClr val="CDCDCD"/>
            </a:solidFill>
            <a:prstDash val="solid"/>
            <a:headEnd type="none" w="sm" len="sm"/>
            <a:tailEnd type="none" w="sm" len="sm"/>
          </a:ln>
        </p:spPr>
      </p:sp>
      <p:sp>
        <p:nvSpPr>
          <p:cNvPr id="21" name="AutoShape 21"/>
          <p:cNvSpPr/>
          <p:nvPr/>
        </p:nvSpPr>
        <p:spPr>
          <a:xfrm rot="7728575">
            <a:off x="1298275" y="9245235"/>
            <a:ext cx="2698263" cy="0"/>
          </a:xfrm>
          <a:prstGeom prst="line">
            <a:avLst/>
          </a:prstGeom>
          <a:ln w="9525" cap="rnd">
            <a:solidFill>
              <a:srgbClr val="CDCDCD"/>
            </a:solidFill>
            <a:prstDash val="solid"/>
            <a:headEnd type="none" w="sm" len="sm"/>
            <a:tailEnd type="none" w="sm" len="sm"/>
          </a:ln>
        </p:spPr>
      </p:sp>
      <p:sp>
        <p:nvSpPr>
          <p:cNvPr id="22" name="AutoShape 22"/>
          <p:cNvSpPr/>
          <p:nvPr/>
        </p:nvSpPr>
        <p:spPr>
          <a:xfrm rot="-7862504">
            <a:off x="-488162" y="9245235"/>
            <a:ext cx="2787706" cy="0"/>
          </a:xfrm>
          <a:prstGeom prst="line">
            <a:avLst/>
          </a:prstGeom>
          <a:ln w="9525" cap="rnd">
            <a:solidFill>
              <a:srgbClr val="CDCDCD"/>
            </a:solidFill>
            <a:prstDash val="solid"/>
            <a:headEnd type="none" w="sm" len="sm"/>
            <a:tailEnd type="none" w="sm" len="sm"/>
          </a:ln>
        </p:spPr>
      </p:sp>
      <p:sp>
        <p:nvSpPr>
          <p:cNvPr id="23" name="AutoShape 23"/>
          <p:cNvSpPr/>
          <p:nvPr/>
        </p:nvSpPr>
        <p:spPr>
          <a:xfrm rot="1122645">
            <a:off x="3407771" y="8577941"/>
            <a:ext cx="2502628" cy="0"/>
          </a:xfrm>
          <a:prstGeom prst="line">
            <a:avLst/>
          </a:prstGeom>
          <a:ln w="9525" cap="rnd">
            <a:solidFill>
              <a:srgbClr val="CDCDCD"/>
            </a:solidFill>
            <a:prstDash val="solid"/>
            <a:headEnd type="none" w="sm" len="sm"/>
            <a:tailEnd type="none" w="sm" len="sm"/>
          </a:ln>
        </p:spPr>
      </p:sp>
      <p:sp>
        <p:nvSpPr>
          <p:cNvPr id="24" name="AutoShape 24"/>
          <p:cNvSpPr/>
          <p:nvPr/>
        </p:nvSpPr>
        <p:spPr>
          <a:xfrm rot="-5912544">
            <a:off x="4407081" y="7741919"/>
            <a:ext cx="2502631" cy="0"/>
          </a:xfrm>
          <a:prstGeom prst="line">
            <a:avLst/>
          </a:prstGeom>
          <a:ln w="9525" cap="rnd">
            <a:solidFill>
              <a:srgbClr val="CDCDCD"/>
            </a:solidFill>
            <a:prstDash val="solid"/>
            <a:headEnd type="none" w="sm" len="sm"/>
            <a:tailEnd type="none" w="sm" len="sm"/>
          </a:ln>
        </p:spPr>
      </p:sp>
      <p:sp>
        <p:nvSpPr>
          <p:cNvPr id="25" name="AutoShape 25"/>
          <p:cNvSpPr/>
          <p:nvPr/>
        </p:nvSpPr>
        <p:spPr>
          <a:xfrm rot="8216304">
            <a:off x="4150838" y="9628412"/>
            <a:ext cx="1957019" cy="0"/>
          </a:xfrm>
          <a:prstGeom prst="line">
            <a:avLst/>
          </a:prstGeom>
          <a:ln w="9525" cap="rnd">
            <a:solidFill>
              <a:srgbClr val="CDCDCD"/>
            </a:solidFill>
            <a:prstDash val="solid"/>
            <a:headEnd type="none" w="sm" len="sm"/>
            <a:tailEnd type="none" w="sm" len="sm"/>
          </a:ln>
        </p:spPr>
      </p:sp>
      <p:sp>
        <p:nvSpPr>
          <p:cNvPr id="26" name="AutoShape 26"/>
          <p:cNvSpPr/>
          <p:nvPr/>
        </p:nvSpPr>
        <p:spPr>
          <a:xfrm rot="-6824432">
            <a:off x="2787799" y="9245236"/>
            <a:ext cx="2296950" cy="0"/>
          </a:xfrm>
          <a:prstGeom prst="line">
            <a:avLst/>
          </a:prstGeom>
          <a:ln w="9525" cap="rnd">
            <a:solidFill>
              <a:srgbClr val="CDCDCD"/>
            </a:solidFill>
            <a:prstDash val="solid"/>
            <a:headEnd type="none" w="sm" len="sm"/>
            <a:tailEnd type="none" w="sm" len="sm"/>
          </a:ln>
        </p:spPr>
      </p:sp>
      <p:sp>
        <p:nvSpPr>
          <p:cNvPr id="27" name="AutoShape 27"/>
          <p:cNvSpPr/>
          <p:nvPr/>
        </p:nvSpPr>
        <p:spPr>
          <a:xfrm rot="-1122644">
            <a:off x="5759085" y="8577941"/>
            <a:ext cx="2502630" cy="0"/>
          </a:xfrm>
          <a:prstGeom prst="line">
            <a:avLst/>
          </a:prstGeom>
          <a:ln w="9525" cap="rnd">
            <a:solidFill>
              <a:srgbClr val="CDCDCD"/>
            </a:solidFill>
            <a:prstDash val="solid"/>
            <a:headEnd type="none" w="sm" len="sm"/>
            <a:tailEnd type="none" w="sm" len="sm"/>
          </a:ln>
        </p:spPr>
      </p:sp>
      <p:sp>
        <p:nvSpPr>
          <p:cNvPr id="28" name="AutoShape 28"/>
          <p:cNvSpPr/>
          <p:nvPr/>
        </p:nvSpPr>
        <p:spPr>
          <a:xfrm rot="1312444">
            <a:off x="5696111" y="9628412"/>
            <a:ext cx="3586520" cy="0"/>
          </a:xfrm>
          <a:prstGeom prst="line">
            <a:avLst/>
          </a:prstGeom>
          <a:ln w="9525" cap="rnd">
            <a:solidFill>
              <a:srgbClr val="CDCDCD"/>
            </a:solidFill>
            <a:prstDash val="solid"/>
            <a:headEnd type="none" w="sm" len="sm"/>
            <a:tailEnd type="none" w="sm" len="sm"/>
          </a:ln>
        </p:spPr>
      </p:sp>
      <p:sp>
        <p:nvSpPr>
          <p:cNvPr id="29" name="AutoShape 29"/>
          <p:cNvSpPr/>
          <p:nvPr/>
        </p:nvSpPr>
        <p:spPr>
          <a:xfrm rot="3904643">
            <a:off x="7505790" y="9245235"/>
            <a:ext cx="2318477" cy="0"/>
          </a:xfrm>
          <a:prstGeom prst="line">
            <a:avLst/>
          </a:prstGeom>
          <a:ln w="9525" cap="rnd">
            <a:solidFill>
              <a:srgbClr val="CDCDCD"/>
            </a:solidFill>
            <a:prstDash val="solid"/>
            <a:headEnd type="none" w="sm" len="sm"/>
            <a:tailEnd type="none" w="sm" len="sm"/>
          </a:ln>
        </p:spPr>
      </p:sp>
      <p:sp>
        <p:nvSpPr>
          <p:cNvPr id="30" name="AutoShape 30"/>
          <p:cNvSpPr/>
          <p:nvPr/>
        </p:nvSpPr>
        <p:spPr>
          <a:xfrm rot="-8871216">
            <a:off x="5230740" y="7358742"/>
            <a:ext cx="3210979" cy="0"/>
          </a:xfrm>
          <a:prstGeom prst="line">
            <a:avLst/>
          </a:prstGeom>
          <a:ln w="9525" cap="rnd">
            <a:solidFill>
              <a:srgbClr val="CDCDCD"/>
            </a:solidFill>
            <a:prstDash val="solid"/>
            <a:headEnd type="none" w="sm" len="sm"/>
            <a:tailEnd type="none" w="sm" len="sm"/>
          </a:ln>
        </p:spPr>
      </p:sp>
      <p:sp>
        <p:nvSpPr>
          <p:cNvPr id="31" name="AutoShape 31"/>
          <p:cNvSpPr/>
          <p:nvPr/>
        </p:nvSpPr>
        <p:spPr>
          <a:xfrm rot="-4671392">
            <a:off x="7029327" y="6792686"/>
            <a:ext cx="2905644" cy="0"/>
          </a:xfrm>
          <a:prstGeom prst="line">
            <a:avLst/>
          </a:prstGeom>
          <a:ln w="9525" cap="rnd">
            <a:solidFill>
              <a:srgbClr val="CDCDCD"/>
            </a:solidFill>
            <a:prstDash val="solid"/>
            <a:headEnd type="none" w="sm" len="sm"/>
            <a:tailEnd type="none" w="sm" len="sm"/>
          </a:ln>
        </p:spPr>
      </p:sp>
      <p:sp>
        <p:nvSpPr>
          <p:cNvPr id="32" name="AutoShape 32"/>
          <p:cNvSpPr/>
          <p:nvPr/>
        </p:nvSpPr>
        <p:spPr>
          <a:xfrm rot="9665837">
            <a:off x="5382508" y="5939245"/>
            <a:ext cx="3499625" cy="0"/>
          </a:xfrm>
          <a:prstGeom prst="line">
            <a:avLst/>
          </a:prstGeom>
          <a:ln w="9525" cap="rnd">
            <a:solidFill>
              <a:srgbClr val="CDCDCD"/>
            </a:solidFill>
            <a:prstDash val="solid"/>
            <a:headEnd type="none" w="sm" len="sm"/>
            <a:tailEnd type="none" w="sm" len="sm"/>
          </a:ln>
        </p:spPr>
      </p:sp>
      <p:sp>
        <p:nvSpPr>
          <p:cNvPr id="33" name="AutoShape 33"/>
          <p:cNvSpPr/>
          <p:nvPr/>
        </p:nvSpPr>
        <p:spPr>
          <a:xfrm rot="833593">
            <a:off x="5922014" y="5042262"/>
            <a:ext cx="2908293" cy="0"/>
          </a:xfrm>
          <a:prstGeom prst="line">
            <a:avLst/>
          </a:prstGeom>
          <a:ln w="9525" cap="rnd">
            <a:solidFill>
              <a:srgbClr val="CDCDCD"/>
            </a:solidFill>
            <a:prstDash val="solid"/>
            <a:headEnd type="none" w="sm" len="sm"/>
            <a:tailEnd type="none" w="sm" len="sm"/>
          </a:ln>
        </p:spPr>
      </p:sp>
      <p:sp>
        <p:nvSpPr>
          <p:cNvPr id="34" name="AutoShape 34"/>
          <p:cNvSpPr/>
          <p:nvPr/>
        </p:nvSpPr>
        <p:spPr>
          <a:xfrm rot="-5069908">
            <a:off x="4642827" y="3239588"/>
            <a:ext cx="2923763" cy="0"/>
          </a:xfrm>
          <a:prstGeom prst="line">
            <a:avLst/>
          </a:prstGeom>
          <a:ln w="9525" cap="rnd">
            <a:solidFill>
              <a:srgbClr val="CDCDCD"/>
            </a:solidFill>
            <a:prstDash val="solid"/>
            <a:headEnd type="none" w="sm" len="sm"/>
            <a:tailEnd type="none" w="sm" len="sm"/>
          </a:ln>
        </p:spPr>
      </p:sp>
      <p:sp>
        <p:nvSpPr>
          <p:cNvPr id="35" name="AutoShape 35"/>
          <p:cNvSpPr/>
          <p:nvPr/>
        </p:nvSpPr>
        <p:spPr>
          <a:xfrm rot="-2266102">
            <a:off x="5636594" y="3753393"/>
            <a:ext cx="3130790" cy="0"/>
          </a:xfrm>
          <a:prstGeom prst="line">
            <a:avLst/>
          </a:prstGeom>
          <a:ln w="9525" cap="rnd">
            <a:solidFill>
              <a:srgbClr val="CDCDCD"/>
            </a:solidFill>
            <a:prstDash val="solid"/>
            <a:headEnd type="none" w="sm" len="sm"/>
            <a:tailEnd type="none" w="sm" len="sm"/>
          </a:ln>
        </p:spPr>
      </p:sp>
      <p:sp>
        <p:nvSpPr>
          <p:cNvPr id="36" name="AutoShape 36"/>
          <p:cNvSpPr/>
          <p:nvPr/>
        </p:nvSpPr>
        <p:spPr>
          <a:xfrm rot="4916836">
            <a:off x="7292745" y="4093028"/>
            <a:ext cx="2622648" cy="0"/>
          </a:xfrm>
          <a:prstGeom prst="line">
            <a:avLst/>
          </a:prstGeom>
          <a:ln w="9525" cap="rnd">
            <a:solidFill>
              <a:srgbClr val="CDCDCD"/>
            </a:solidFill>
            <a:prstDash val="solid"/>
            <a:headEnd type="none" w="sm" len="sm"/>
            <a:tailEnd type="none" w="sm" len="sm"/>
          </a:ln>
        </p:spPr>
      </p:sp>
      <p:sp>
        <p:nvSpPr>
          <p:cNvPr id="37" name="AutoShape 37"/>
          <p:cNvSpPr/>
          <p:nvPr/>
        </p:nvSpPr>
        <p:spPr>
          <a:xfrm rot="-9303802">
            <a:off x="6112023" y="2299063"/>
            <a:ext cx="2441191" cy="0"/>
          </a:xfrm>
          <a:prstGeom prst="line">
            <a:avLst/>
          </a:prstGeom>
          <a:ln w="9525" cap="rnd">
            <a:solidFill>
              <a:srgbClr val="CDCDCD"/>
            </a:solidFill>
            <a:prstDash val="solid"/>
            <a:headEnd type="none" w="sm" len="sm"/>
            <a:tailEnd type="none" w="sm" len="sm"/>
          </a:ln>
        </p:spPr>
      </p:sp>
      <p:sp>
        <p:nvSpPr>
          <p:cNvPr id="38" name="AutoShape 38"/>
          <p:cNvSpPr/>
          <p:nvPr/>
        </p:nvSpPr>
        <p:spPr>
          <a:xfrm rot="-7297313">
            <a:off x="4622130" y="896983"/>
            <a:ext cx="2129136" cy="0"/>
          </a:xfrm>
          <a:prstGeom prst="line">
            <a:avLst/>
          </a:prstGeom>
          <a:ln w="9525" cap="rnd">
            <a:solidFill>
              <a:srgbClr val="CDCDCD"/>
            </a:solidFill>
            <a:prstDash val="solid"/>
            <a:headEnd type="none" w="sm" len="sm"/>
            <a:tailEnd type="none" w="sm" len="sm"/>
          </a:ln>
        </p:spPr>
      </p:sp>
      <p:sp>
        <p:nvSpPr>
          <p:cNvPr id="39" name="AutoShape 39"/>
          <p:cNvSpPr/>
          <p:nvPr/>
        </p:nvSpPr>
        <p:spPr>
          <a:xfrm rot="-1880104">
            <a:off x="5975832" y="881744"/>
            <a:ext cx="3427672" cy="0"/>
          </a:xfrm>
          <a:prstGeom prst="line">
            <a:avLst/>
          </a:prstGeom>
          <a:ln w="9525" cap="rnd">
            <a:solidFill>
              <a:srgbClr val="CDCDCD"/>
            </a:solidFill>
            <a:prstDash val="solid"/>
            <a:headEnd type="none" w="sm" len="sm"/>
            <a:tailEnd type="none" w="sm" len="sm"/>
          </a:ln>
        </p:spPr>
      </p:sp>
      <p:sp>
        <p:nvSpPr>
          <p:cNvPr id="40" name="AutoShape 40"/>
          <p:cNvSpPr/>
          <p:nvPr/>
        </p:nvSpPr>
        <p:spPr>
          <a:xfrm rot="-4526553">
            <a:off x="7328523" y="1402080"/>
            <a:ext cx="2916852" cy="0"/>
          </a:xfrm>
          <a:prstGeom prst="line">
            <a:avLst/>
          </a:prstGeom>
          <a:ln w="9525" cap="rnd">
            <a:solidFill>
              <a:srgbClr val="CDCDCD"/>
            </a:solidFill>
            <a:prstDash val="solid"/>
            <a:headEnd type="none" w="sm" len="sm"/>
            <a:tailEnd type="none" w="sm" len="sm"/>
          </a:ln>
        </p:spPr>
      </p:sp>
      <p:sp>
        <p:nvSpPr>
          <p:cNvPr id="41" name="AutoShape 41"/>
          <p:cNvSpPr/>
          <p:nvPr/>
        </p:nvSpPr>
        <p:spPr>
          <a:xfrm rot="1643891">
            <a:off x="8981436" y="618309"/>
            <a:ext cx="2728694" cy="0"/>
          </a:xfrm>
          <a:prstGeom prst="line">
            <a:avLst/>
          </a:prstGeom>
          <a:ln w="9525" cap="rnd">
            <a:solidFill>
              <a:srgbClr val="CDCDCD"/>
            </a:solidFill>
            <a:prstDash val="solid"/>
            <a:headEnd type="none" w="sm" len="sm"/>
            <a:tailEnd type="none" w="sm" len="sm"/>
          </a:ln>
        </p:spPr>
      </p:sp>
      <p:sp>
        <p:nvSpPr>
          <p:cNvPr id="42" name="AutoShape 42"/>
          <p:cNvSpPr/>
          <p:nvPr/>
        </p:nvSpPr>
        <p:spPr>
          <a:xfrm rot="9190148">
            <a:off x="8231157" y="2020389"/>
            <a:ext cx="3515149" cy="0"/>
          </a:xfrm>
          <a:prstGeom prst="line">
            <a:avLst/>
          </a:prstGeom>
          <a:ln w="9525" cap="rnd">
            <a:solidFill>
              <a:srgbClr val="CDCDCD"/>
            </a:solidFill>
            <a:prstDash val="solid"/>
            <a:headEnd type="none" w="sm" len="sm"/>
            <a:tailEnd type="none" w="sm" len="sm"/>
          </a:ln>
        </p:spPr>
      </p:sp>
      <p:sp>
        <p:nvSpPr>
          <p:cNvPr id="43" name="AutoShape 43"/>
          <p:cNvSpPr/>
          <p:nvPr/>
        </p:nvSpPr>
        <p:spPr>
          <a:xfrm rot="6243948">
            <a:off x="10127608" y="2342606"/>
            <a:ext cx="2299986" cy="0"/>
          </a:xfrm>
          <a:prstGeom prst="line">
            <a:avLst/>
          </a:prstGeom>
          <a:ln w="9525" cap="rnd">
            <a:solidFill>
              <a:srgbClr val="CDCDCD"/>
            </a:solidFill>
            <a:prstDash val="solid"/>
            <a:headEnd type="none" w="sm" len="sm"/>
            <a:tailEnd type="none" w="sm" len="sm"/>
          </a:ln>
        </p:spPr>
      </p:sp>
      <p:sp>
        <p:nvSpPr>
          <p:cNvPr id="44" name="AutoShape 44"/>
          <p:cNvSpPr/>
          <p:nvPr/>
        </p:nvSpPr>
        <p:spPr>
          <a:xfrm rot="-9940049">
            <a:off x="8378665" y="3126377"/>
            <a:ext cx="2680206" cy="0"/>
          </a:xfrm>
          <a:prstGeom prst="line">
            <a:avLst/>
          </a:prstGeom>
          <a:ln w="9525" cap="rnd">
            <a:solidFill>
              <a:srgbClr val="CDCDCD"/>
            </a:solidFill>
            <a:prstDash val="solid"/>
            <a:headEnd type="none" w="sm" len="sm"/>
            <a:tailEnd type="none" w="sm" len="sm"/>
          </a:ln>
        </p:spPr>
      </p:sp>
      <p:sp>
        <p:nvSpPr>
          <p:cNvPr id="45" name="AutoShape 45"/>
          <p:cNvSpPr/>
          <p:nvPr/>
        </p:nvSpPr>
        <p:spPr>
          <a:xfrm rot="8343924">
            <a:off x="8407623" y="4423954"/>
            <a:ext cx="2953212" cy="0"/>
          </a:xfrm>
          <a:prstGeom prst="line">
            <a:avLst/>
          </a:prstGeom>
          <a:ln w="9525" cap="rnd">
            <a:solidFill>
              <a:srgbClr val="CDCDCD"/>
            </a:solidFill>
            <a:prstDash val="solid"/>
            <a:headEnd type="none" w="sm" len="sm"/>
            <a:tailEnd type="none" w="sm" len="sm"/>
          </a:ln>
        </p:spPr>
      </p:sp>
      <p:sp>
        <p:nvSpPr>
          <p:cNvPr id="46" name="AutoShape 46"/>
          <p:cNvSpPr/>
          <p:nvPr/>
        </p:nvSpPr>
        <p:spPr>
          <a:xfrm rot="1472395">
            <a:off x="8630276" y="6008914"/>
            <a:ext cx="3065254" cy="0"/>
          </a:xfrm>
          <a:prstGeom prst="line">
            <a:avLst/>
          </a:prstGeom>
          <a:ln w="9525" cap="rnd">
            <a:solidFill>
              <a:srgbClr val="CDCDCD"/>
            </a:solidFill>
            <a:prstDash val="solid"/>
            <a:headEnd type="none" w="sm" len="sm"/>
            <a:tailEnd type="none" w="sm" len="sm"/>
          </a:ln>
        </p:spPr>
      </p:sp>
      <p:sp>
        <p:nvSpPr>
          <p:cNvPr id="47" name="AutoShape 47"/>
          <p:cNvSpPr/>
          <p:nvPr/>
        </p:nvSpPr>
        <p:spPr>
          <a:xfrm rot="-5975215">
            <a:off x="9660407" y="5042263"/>
            <a:ext cx="3251804" cy="0"/>
          </a:xfrm>
          <a:prstGeom prst="line">
            <a:avLst/>
          </a:prstGeom>
          <a:ln w="9525" cap="rnd">
            <a:solidFill>
              <a:srgbClr val="CDCDCD"/>
            </a:solidFill>
            <a:prstDash val="solid"/>
            <a:headEnd type="none" w="sm" len="sm"/>
            <a:tailEnd type="none" w="sm" len="sm"/>
          </a:ln>
        </p:spPr>
      </p:sp>
      <p:sp>
        <p:nvSpPr>
          <p:cNvPr id="48" name="AutoShape 48"/>
          <p:cNvSpPr/>
          <p:nvPr/>
        </p:nvSpPr>
        <p:spPr>
          <a:xfrm rot="7150926">
            <a:off x="9982869" y="7550328"/>
            <a:ext cx="2116479" cy="0"/>
          </a:xfrm>
          <a:prstGeom prst="line">
            <a:avLst/>
          </a:prstGeom>
          <a:ln w="9525" cap="rnd">
            <a:solidFill>
              <a:srgbClr val="CDCDCD"/>
            </a:solidFill>
            <a:prstDash val="solid"/>
            <a:headEnd type="none" w="sm" len="sm"/>
            <a:tailEnd type="none" w="sm" len="sm"/>
          </a:ln>
        </p:spPr>
      </p:sp>
      <p:sp>
        <p:nvSpPr>
          <p:cNvPr id="49" name="AutoShape 49"/>
          <p:cNvSpPr/>
          <p:nvPr/>
        </p:nvSpPr>
        <p:spPr>
          <a:xfrm rot="-10394889">
            <a:off x="8168267" y="8334100"/>
            <a:ext cx="2384175" cy="0"/>
          </a:xfrm>
          <a:prstGeom prst="line">
            <a:avLst/>
          </a:prstGeom>
          <a:ln w="9525" cap="rnd">
            <a:solidFill>
              <a:srgbClr val="CDCDCD"/>
            </a:solidFill>
            <a:prstDash val="solid"/>
            <a:headEnd type="none" w="sm" len="sm"/>
            <a:tailEnd type="none" w="sm" len="sm"/>
          </a:ln>
        </p:spPr>
      </p:sp>
      <p:sp>
        <p:nvSpPr>
          <p:cNvPr id="50" name="AutoShape 50"/>
          <p:cNvSpPr/>
          <p:nvPr/>
        </p:nvSpPr>
        <p:spPr>
          <a:xfrm rot="7646243">
            <a:off x="8679830" y="9375863"/>
            <a:ext cx="2318989" cy="0"/>
          </a:xfrm>
          <a:prstGeom prst="line">
            <a:avLst/>
          </a:prstGeom>
          <a:ln w="9525" cap="rnd">
            <a:solidFill>
              <a:srgbClr val="CDCDCD"/>
            </a:solidFill>
            <a:prstDash val="solid"/>
            <a:headEnd type="none" w="sm" len="sm"/>
            <a:tailEnd type="none" w="sm" len="sm"/>
          </a:ln>
        </p:spPr>
      </p:sp>
      <p:sp>
        <p:nvSpPr>
          <p:cNvPr id="51" name="AutoShape 51"/>
          <p:cNvSpPr/>
          <p:nvPr/>
        </p:nvSpPr>
        <p:spPr>
          <a:xfrm rot="-3960176">
            <a:off x="11130298" y="618309"/>
            <a:ext cx="1374468" cy="0"/>
          </a:xfrm>
          <a:prstGeom prst="line">
            <a:avLst/>
          </a:prstGeom>
          <a:ln w="9525" cap="rnd">
            <a:solidFill>
              <a:srgbClr val="CDCDCD"/>
            </a:solidFill>
            <a:prstDash val="solid"/>
            <a:headEnd type="none" w="sm" len="sm"/>
            <a:tailEnd type="none" w="sm" len="sm"/>
          </a:ln>
        </p:spPr>
      </p:sp>
      <p:sp>
        <p:nvSpPr>
          <p:cNvPr id="52" name="AutoShape 52"/>
          <p:cNvSpPr/>
          <p:nvPr/>
        </p:nvSpPr>
        <p:spPr>
          <a:xfrm rot="-9092745">
            <a:off x="11336907" y="2020389"/>
            <a:ext cx="3329981" cy="0"/>
          </a:xfrm>
          <a:prstGeom prst="line">
            <a:avLst/>
          </a:prstGeom>
          <a:ln w="9525" cap="rnd">
            <a:solidFill>
              <a:srgbClr val="CDCDCD"/>
            </a:solidFill>
            <a:prstDash val="solid"/>
            <a:headEnd type="none" w="sm" len="sm"/>
            <a:tailEnd type="none" w="sm" len="sm"/>
          </a:ln>
        </p:spPr>
      </p:sp>
      <p:sp>
        <p:nvSpPr>
          <p:cNvPr id="53" name="AutoShape 53"/>
          <p:cNvSpPr/>
          <p:nvPr/>
        </p:nvSpPr>
        <p:spPr>
          <a:xfrm rot="10148839">
            <a:off x="10984426" y="3122022"/>
            <a:ext cx="3477592" cy="0"/>
          </a:xfrm>
          <a:prstGeom prst="line">
            <a:avLst/>
          </a:prstGeom>
          <a:ln w="9525" cap="rnd">
            <a:solidFill>
              <a:srgbClr val="CDCDCD"/>
            </a:solidFill>
            <a:prstDash val="solid"/>
            <a:headEnd type="none" w="sm" len="sm"/>
            <a:tailEnd type="none" w="sm" len="sm"/>
          </a:ln>
        </p:spPr>
      </p:sp>
      <p:sp>
        <p:nvSpPr>
          <p:cNvPr id="54" name="AutoShape 54"/>
          <p:cNvSpPr/>
          <p:nvPr/>
        </p:nvSpPr>
        <p:spPr>
          <a:xfrm rot="-2204363">
            <a:off x="11248585" y="5773783"/>
            <a:ext cx="2914441" cy="0"/>
          </a:xfrm>
          <a:prstGeom prst="line">
            <a:avLst/>
          </a:prstGeom>
          <a:ln w="9525" cap="rnd">
            <a:solidFill>
              <a:srgbClr val="CDCDCD"/>
            </a:solidFill>
            <a:prstDash val="solid"/>
            <a:headEnd type="none" w="sm" len="sm"/>
            <a:tailEnd type="none" w="sm" len="sm"/>
          </a:ln>
        </p:spPr>
      </p:sp>
      <p:sp>
        <p:nvSpPr>
          <p:cNvPr id="55" name="AutoShape 55"/>
          <p:cNvSpPr/>
          <p:nvPr/>
        </p:nvSpPr>
        <p:spPr>
          <a:xfrm rot="-4490056">
            <a:off x="13041092" y="3857896"/>
            <a:ext cx="2203256" cy="0"/>
          </a:xfrm>
          <a:prstGeom prst="line">
            <a:avLst/>
          </a:prstGeom>
          <a:ln w="9525" cap="rnd">
            <a:solidFill>
              <a:srgbClr val="CDCDCD"/>
            </a:solidFill>
            <a:prstDash val="solid"/>
            <a:headEnd type="none" w="sm" len="sm"/>
            <a:tailEnd type="none" w="sm" len="sm"/>
          </a:ln>
        </p:spPr>
      </p:sp>
      <p:sp>
        <p:nvSpPr>
          <p:cNvPr id="56" name="AutoShape 56"/>
          <p:cNvSpPr/>
          <p:nvPr/>
        </p:nvSpPr>
        <p:spPr>
          <a:xfrm rot="4265032">
            <a:off x="13217413" y="5793920"/>
            <a:ext cx="1885449" cy="0"/>
          </a:xfrm>
          <a:prstGeom prst="line">
            <a:avLst/>
          </a:prstGeom>
          <a:ln w="9525" cap="rnd">
            <a:solidFill>
              <a:srgbClr val="CDCDCD"/>
            </a:solidFill>
            <a:prstDash val="solid"/>
            <a:headEnd type="none" w="sm" len="sm"/>
            <a:tailEnd type="none" w="sm" len="sm"/>
          </a:ln>
        </p:spPr>
      </p:sp>
      <p:sp>
        <p:nvSpPr>
          <p:cNvPr id="57" name="AutoShape 57"/>
          <p:cNvSpPr/>
          <p:nvPr/>
        </p:nvSpPr>
        <p:spPr>
          <a:xfrm rot="-10750500">
            <a:off x="11537892" y="6647362"/>
            <a:ext cx="2910598" cy="0"/>
          </a:xfrm>
          <a:prstGeom prst="line">
            <a:avLst/>
          </a:prstGeom>
          <a:ln w="9525" cap="rnd">
            <a:solidFill>
              <a:srgbClr val="CDCDCD"/>
            </a:solidFill>
            <a:prstDash val="solid"/>
            <a:headEnd type="none" w="sm" len="sm"/>
            <a:tailEnd type="none" w="sm" len="sm"/>
          </a:ln>
        </p:spPr>
      </p:sp>
      <p:sp>
        <p:nvSpPr>
          <p:cNvPr id="58" name="AutoShape 58"/>
          <p:cNvSpPr/>
          <p:nvPr/>
        </p:nvSpPr>
        <p:spPr>
          <a:xfrm rot="-8288073">
            <a:off x="11158134" y="7679396"/>
            <a:ext cx="3112759" cy="0"/>
          </a:xfrm>
          <a:prstGeom prst="line">
            <a:avLst/>
          </a:prstGeom>
          <a:ln w="9525" cap="rnd">
            <a:solidFill>
              <a:srgbClr val="CDCDCD"/>
            </a:solidFill>
            <a:prstDash val="solid"/>
            <a:headEnd type="none" w="sm" len="sm"/>
            <a:tailEnd type="none" w="sm" len="sm"/>
          </a:ln>
        </p:spPr>
      </p:sp>
      <p:sp>
        <p:nvSpPr>
          <p:cNvPr id="59" name="AutoShape 59"/>
          <p:cNvSpPr/>
          <p:nvPr/>
        </p:nvSpPr>
        <p:spPr>
          <a:xfrm rot="2232349">
            <a:off x="10232648" y="9375861"/>
            <a:ext cx="3045120" cy="0"/>
          </a:xfrm>
          <a:prstGeom prst="line">
            <a:avLst/>
          </a:prstGeom>
          <a:ln w="9525" cap="rnd">
            <a:solidFill>
              <a:srgbClr val="CDCDCD"/>
            </a:solidFill>
            <a:prstDash val="solid"/>
            <a:headEnd type="none" w="sm" len="sm"/>
            <a:tailEnd type="none" w="sm" len="sm"/>
          </a:ln>
        </p:spPr>
      </p:sp>
      <p:sp>
        <p:nvSpPr>
          <p:cNvPr id="60" name="AutoShape 60"/>
          <p:cNvSpPr/>
          <p:nvPr/>
        </p:nvSpPr>
        <p:spPr>
          <a:xfrm rot="-3579684">
            <a:off x="12495812" y="9506492"/>
            <a:ext cx="1830777" cy="0"/>
          </a:xfrm>
          <a:prstGeom prst="line">
            <a:avLst/>
          </a:prstGeom>
          <a:ln w="9525" cap="rnd">
            <a:solidFill>
              <a:srgbClr val="CDCDCD"/>
            </a:solidFill>
            <a:prstDash val="solid"/>
            <a:headEnd type="none" w="sm" len="sm"/>
            <a:tailEnd type="none" w="sm" len="sm"/>
          </a:ln>
        </p:spPr>
      </p:sp>
      <p:sp>
        <p:nvSpPr>
          <p:cNvPr id="61" name="AutoShape 61"/>
          <p:cNvSpPr/>
          <p:nvPr/>
        </p:nvSpPr>
        <p:spPr>
          <a:xfrm rot="-10495139">
            <a:off x="10518520" y="8586652"/>
            <a:ext cx="3361658" cy="0"/>
          </a:xfrm>
          <a:prstGeom prst="line">
            <a:avLst/>
          </a:prstGeom>
          <a:ln w="9525" cap="rnd">
            <a:solidFill>
              <a:srgbClr val="CDCDCD"/>
            </a:solidFill>
            <a:prstDash val="solid"/>
            <a:headEnd type="none" w="sm" len="sm"/>
            <a:tailEnd type="none" w="sm" len="sm"/>
          </a:ln>
        </p:spPr>
      </p:sp>
      <p:sp>
        <p:nvSpPr>
          <p:cNvPr id="62" name="AutoShape 62"/>
          <p:cNvSpPr/>
          <p:nvPr/>
        </p:nvSpPr>
        <p:spPr>
          <a:xfrm rot="-4420226">
            <a:off x="13073162" y="7692389"/>
            <a:ext cx="2173950" cy="0"/>
          </a:xfrm>
          <a:prstGeom prst="line">
            <a:avLst/>
          </a:prstGeom>
          <a:ln w="9525" cap="rnd">
            <a:solidFill>
              <a:srgbClr val="CDCDCD"/>
            </a:solidFill>
            <a:prstDash val="solid"/>
            <a:headEnd type="none" w="sm" len="sm"/>
            <a:tailEnd type="none" w="sm" len="sm"/>
          </a:ln>
        </p:spPr>
      </p:sp>
      <p:sp>
        <p:nvSpPr>
          <p:cNvPr id="63" name="AutoShape 63"/>
          <p:cNvSpPr/>
          <p:nvPr/>
        </p:nvSpPr>
        <p:spPr>
          <a:xfrm rot="2210348">
            <a:off x="13591413" y="9506492"/>
            <a:ext cx="2635322" cy="0"/>
          </a:xfrm>
          <a:prstGeom prst="line">
            <a:avLst/>
          </a:prstGeom>
          <a:ln w="9525" cap="rnd">
            <a:solidFill>
              <a:srgbClr val="CDCDCD"/>
            </a:solidFill>
            <a:prstDash val="solid"/>
            <a:headEnd type="none" w="sm" len="sm"/>
            <a:tailEnd type="none" w="sm" len="sm"/>
          </a:ln>
        </p:spPr>
      </p:sp>
      <p:sp>
        <p:nvSpPr>
          <p:cNvPr id="64" name="AutoShape 64"/>
          <p:cNvSpPr/>
          <p:nvPr/>
        </p:nvSpPr>
        <p:spPr>
          <a:xfrm rot="-7227341">
            <a:off x="13824476" y="3829049"/>
            <a:ext cx="2399975" cy="0"/>
          </a:xfrm>
          <a:prstGeom prst="line">
            <a:avLst/>
          </a:prstGeom>
          <a:ln w="9525" cap="rnd">
            <a:solidFill>
              <a:srgbClr val="CDCDCD"/>
            </a:solidFill>
            <a:prstDash val="solid"/>
            <a:headEnd type="none" w="sm" len="sm"/>
            <a:tailEnd type="none" w="sm" len="sm"/>
          </a:ln>
        </p:spPr>
      </p:sp>
      <p:sp>
        <p:nvSpPr>
          <p:cNvPr id="65" name="AutoShape 65"/>
          <p:cNvSpPr/>
          <p:nvPr/>
        </p:nvSpPr>
        <p:spPr>
          <a:xfrm rot="-2933394">
            <a:off x="14007718" y="1924594"/>
            <a:ext cx="2360060" cy="0"/>
          </a:xfrm>
          <a:prstGeom prst="line">
            <a:avLst/>
          </a:prstGeom>
          <a:ln w="9525" cap="rnd">
            <a:solidFill>
              <a:srgbClr val="CDCDCD"/>
            </a:solidFill>
            <a:prstDash val="solid"/>
            <a:headEnd type="none" w="sm" len="sm"/>
            <a:tailEnd type="none" w="sm" len="sm"/>
          </a:ln>
        </p:spPr>
      </p:sp>
      <p:sp>
        <p:nvSpPr>
          <p:cNvPr id="66" name="AutoShape 66"/>
          <p:cNvSpPr/>
          <p:nvPr/>
        </p:nvSpPr>
        <p:spPr>
          <a:xfrm rot="-8580400">
            <a:off x="14373221" y="522515"/>
            <a:ext cx="1768391" cy="0"/>
          </a:xfrm>
          <a:prstGeom prst="line">
            <a:avLst/>
          </a:prstGeom>
          <a:ln w="9525" cap="rnd">
            <a:solidFill>
              <a:srgbClr val="CDCDCD"/>
            </a:solidFill>
            <a:prstDash val="solid"/>
            <a:headEnd type="none" w="sm" len="sm"/>
            <a:tailEnd type="none" w="sm" len="sm"/>
          </a:ln>
        </p:spPr>
      </p:sp>
      <p:sp>
        <p:nvSpPr>
          <p:cNvPr id="67" name="AutoShape 67"/>
          <p:cNvSpPr/>
          <p:nvPr/>
        </p:nvSpPr>
        <p:spPr>
          <a:xfrm rot="-1460039">
            <a:off x="15829867" y="522514"/>
            <a:ext cx="2582368" cy="0"/>
          </a:xfrm>
          <a:prstGeom prst="line">
            <a:avLst/>
          </a:prstGeom>
          <a:ln w="9525" cap="rnd">
            <a:solidFill>
              <a:srgbClr val="CDCDCD"/>
            </a:solidFill>
            <a:prstDash val="solid"/>
            <a:headEnd type="none" w="sm" len="sm"/>
            <a:tailEnd type="none" w="sm" len="sm"/>
          </a:ln>
        </p:spPr>
      </p:sp>
      <p:sp>
        <p:nvSpPr>
          <p:cNvPr id="68" name="AutoShape 68"/>
          <p:cNvSpPr/>
          <p:nvPr/>
        </p:nvSpPr>
        <p:spPr>
          <a:xfrm rot="1481108">
            <a:off x="15826254" y="1576251"/>
            <a:ext cx="2589594" cy="0"/>
          </a:xfrm>
          <a:prstGeom prst="line">
            <a:avLst/>
          </a:prstGeom>
          <a:ln w="9525" cap="rnd">
            <a:solidFill>
              <a:srgbClr val="CDCDCD"/>
            </a:solidFill>
            <a:prstDash val="solid"/>
            <a:headEnd type="none" w="sm" len="sm"/>
            <a:tailEnd type="none" w="sm" len="sm"/>
          </a:ln>
        </p:spPr>
      </p:sp>
      <p:sp>
        <p:nvSpPr>
          <p:cNvPr id="69" name="AutoShape 69"/>
          <p:cNvSpPr/>
          <p:nvPr/>
        </p:nvSpPr>
        <p:spPr>
          <a:xfrm rot="7702479">
            <a:off x="16567417" y="2934787"/>
            <a:ext cx="2134880" cy="0"/>
          </a:xfrm>
          <a:prstGeom prst="line">
            <a:avLst/>
          </a:prstGeom>
          <a:ln w="9525" cap="rnd">
            <a:solidFill>
              <a:srgbClr val="CDCDCD"/>
            </a:solidFill>
            <a:prstDash val="solid"/>
            <a:headEnd type="none" w="sm" len="sm"/>
            <a:tailEnd type="none" w="sm" len="sm"/>
          </a:ln>
        </p:spPr>
      </p:sp>
      <p:sp>
        <p:nvSpPr>
          <p:cNvPr id="70" name="AutoShape 70"/>
          <p:cNvSpPr/>
          <p:nvPr/>
        </p:nvSpPr>
        <p:spPr>
          <a:xfrm rot="-6656015">
            <a:off x="15003166" y="2403565"/>
            <a:ext cx="2929483" cy="0"/>
          </a:xfrm>
          <a:prstGeom prst="line">
            <a:avLst/>
          </a:prstGeom>
          <a:ln w="9525" cap="rnd">
            <a:solidFill>
              <a:srgbClr val="CDCDCD"/>
            </a:solidFill>
            <a:prstDash val="solid"/>
            <a:headEnd type="none" w="sm" len="sm"/>
            <a:tailEnd type="none" w="sm" len="sm"/>
          </a:ln>
        </p:spPr>
      </p:sp>
      <p:sp>
        <p:nvSpPr>
          <p:cNvPr id="71" name="AutoShape 71"/>
          <p:cNvSpPr/>
          <p:nvPr/>
        </p:nvSpPr>
        <p:spPr>
          <a:xfrm rot="-9539722">
            <a:off x="14356145" y="3283130"/>
            <a:ext cx="2725652" cy="0"/>
          </a:xfrm>
          <a:prstGeom prst="line">
            <a:avLst/>
          </a:prstGeom>
          <a:ln w="9525" cap="rnd">
            <a:solidFill>
              <a:srgbClr val="CDCDCD"/>
            </a:solidFill>
            <a:prstDash val="solid"/>
            <a:headEnd type="none" w="sm" len="sm"/>
            <a:tailEnd type="none" w="sm" len="sm"/>
          </a:ln>
        </p:spPr>
      </p:sp>
      <p:sp>
        <p:nvSpPr>
          <p:cNvPr id="72" name="AutoShape 72"/>
          <p:cNvSpPr/>
          <p:nvPr/>
        </p:nvSpPr>
        <p:spPr>
          <a:xfrm rot="8485217">
            <a:off x="15421345" y="4302033"/>
            <a:ext cx="1762202" cy="0"/>
          </a:xfrm>
          <a:prstGeom prst="line">
            <a:avLst/>
          </a:prstGeom>
          <a:ln w="9525" cap="rnd">
            <a:solidFill>
              <a:srgbClr val="CDCDCD"/>
            </a:solidFill>
            <a:prstDash val="solid"/>
            <a:headEnd type="none" w="sm" len="sm"/>
            <a:tailEnd type="none" w="sm" len="sm"/>
          </a:ln>
        </p:spPr>
      </p:sp>
      <p:sp>
        <p:nvSpPr>
          <p:cNvPr id="73" name="AutoShape 73"/>
          <p:cNvSpPr/>
          <p:nvPr/>
        </p:nvSpPr>
        <p:spPr>
          <a:xfrm rot="2794706">
            <a:off x="16670781" y="4452800"/>
            <a:ext cx="1928152" cy="0"/>
          </a:xfrm>
          <a:prstGeom prst="line">
            <a:avLst/>
          </a:prstGeom>
          <a:ln w="9525" cap="rnd">
            <a:solidFill>
              <a:srgbClr val="CDCDCD"/>
            </a:solidFill>
            <a:prstDash val="solid"/>
            <a:headEnd type="none" w="sm" len="sm"/>
            <a:tailEnd type="none" w="sm" len="sm"/>
          </a:ln>
        </p:spPr>
      </p:sp>
      <p:sp>
        <p:nvSpPr>
          <p:cNvPr id="74" name="AutoShape 74"/>
          <p:cNvSpPr/>
          <p:nvPr/>
        </p:nvSpPr>
        <p:spPr>
          <a:xfrm rot="1936778">
            <a:off x="14276218" y="7238389"/>
            <a:ext cx="2206238" cy="0"/>
          </a:xfrm>
          <a:prstGeom prst="line">
            <a:avLst/>
          </a:prstGeom>
          <a:ln w="9525" cap="rnd">
            <a:solidFill>
              <a:srgbClr val="CDCDCD"/>
            </a:solidFill>
            <a:prstDash val="solid"/>
            <a:headEnd type="none" w="sm" len="sm"/>
            <a:tailEnd type="none" w="sm" len="sm"/>
          </a:ln>
        </p:spPr>
      </p:sp>
      <p:sp>
        <p:nvSpPr>
          <p:cNvPr id="75" name="AutoShape 75"/>
          <p:cNvSpPr/>
          <p:nvPr/>
        </p:nvSpPr>
        <p:spPr>
          <a:xfrm rot="-3200539">
            <a:off x="15616417" y="6480745"/>
            <a:ext cx="3357612" cy="0"/>
          </a:xfrm>
          <a:prstGeom prst="line">
            <a:avLst/>
          </a:prstGeom>
          <a:ln w="9525" cap="rnd">
            <a:solidFill>
              <a:srgbClr val="CDCDCD"/>
            </a:solidFill>
            <a:prstDash val="solid"/>
            <a:headEnd type="none" w="sm" len="sm"/>
            <a:tailEnd type="none" w="sm" len="sm"/>
          </a:ln>
        </p:spPr>
      </p:sp>
      <p:sp>
        <p:nvSpPr>
          <p:cNvPr id="76" name="AutoShape 76"/>
          <p:cNvSpPr/>
          <p:nvPr/>
        </p:nvSpPr>
        <p:spPr>
          <a:xfrm rot="3068519">
            <a:off x="15697656" y="9052492"/>
            <a:ext cx="3195135" cy="0"/>
          </a:xfrm>
          <a:prstGeom prst="line">
            <a:avLst/>
          </a:prstGeom>
          <a:ln w="9525" cap="rnd">
            <a:solidFill>
              <a:srgbClr val="CDCDCD"/>
            </a:solidFill>
            <a:prstDash val="solid"/>
            <a:headEnd type="none" w="sm" len="sm"/>
            <a:tailEnd type="none" w="sm" len="sm"/>
          </a:ln>
        </p:spPr>
      </p:sp>
      <p:sp>
        <p:nvSpPr>
          <p:cNvPr id="77" name="AutoShape 77"/>
          <p:cNvSpPr/>
          <p:nvPr/>
        </p:nvSpPr>
        <p:spPr>
          <a:xfrm rot="5907481">
            <a:off x="14879370" y="9061200"/>
            <a:ext cx="2497812" cy="0"/>
          </a:xfrm>
          <a:prstGeom prst="line">
            <a:avLst/>
          </a:prstGeom>
          <a:ln w="9525" cap="rnd">
            <a:solidFill>
              <a:srgbClr val="CDCDCD"/>
            </a:solidFill>
            <a:prstDash val="solid"/>
            <a:headEnd type="none" w="sm" len="sm"/>
            <a:tailEnd type="none" w="sm" len="sm"/>
          </a:ln>
        </p:spPr>
      </p:sp>
      <p:sp>
        <p:nvSpPr>
          <p:cNvPr id="78" name="AutoShape 78"/>
          <p:cNvSpPr/>
          <p:nvPr/>
        </p:nvSpPr>
        <p:spPr>
          <a:xfrm rot="-9148964">
            <a:off x="10847140" y="4180112"/>
            <a:ext cx="3207882" cy="0"/>
          </a:xfrm>
          <a:prstGeom prst="line">
            <a:avLst/>
          </a:prstGeom>
          <a:ln w="9525" cap="rnd">
            <a:solidFill>
              <a:srgbClr val="CDCDCD"/>
            </a:solidFill>
            <a:prstDash val="solid"/>
            <a:headEnd type="none" w="sm" len="sm"/>
            <a:tailEnd type="none" w="sm" len="sm"/>
          </a:ln>
        </p:spPr>
      </p:sp>
      <p:sp>
        <p:nvSpPr>
          <p:cNvPr id="79" name="AutoShape 79"/>
          <p:cNvSpPr/>
          <p:nvPr/>
        </p:nvSpPr>
        <p:spPr>
          <a:xfrm rot="-3417953">
            <a:off x="13951906" y="5756365"/>
            <a:ext cx="2175595" cy="0"/>
          </a:xfrm>
          <a:prstGeom prst="line">
            <a:avLst/>
          </a:prstGeom>
          <a:ln w="9525" cap="rnd">
            <a:solidFill>
              <a:srgbClr val="CDCDCD"/>
            </a:solidFill>
            <a:prstDash val="solid"/>
            <a:headEnd type="none" w="sm" len="sm"/>
            <a:tailEnd type="none" w="sm" len="sm"/>
          </a:ln>
        </p:spPr>
      </p:sp>
      <p:sp>
        <p:nvSpPr>
          <p:cNvPr id="80" name="AutoShape 80"/>
          <p:cNvSpPr/>
          <p:nvPr/>
        </p:nvSpPr>
        <p:spPr>
          <a:xfrm rot="393567">
            <a:off x="15604811" y="4998719"/>
            <a:ext cx="2701557" cy="0"/>
          </a:xfrm>
          <a:prstGeom prst="line">
            <a:avLst/>
          </a:prstGeom>
          <a:ln w="9525" cap="rnd">
            <a:solidFill>
              <a:srgbClr val="CDCDCD"/>
            </a:solidFill>
            <a:prstDash val="solid"/>
            <a:headEnd type="none" w="sm" len="sm"/>
            <a:tailEnd type="none" w="sm" len="sm"/>
          </a:ln>
        </p:spPr>
      </p:sp>
      <p:sp>
        <p:nvSpPr>
          <p:cNvPr id="81" name="AutoShape 81"/>
          <p:cNvSpPr/>
          <p:nvPr/>
        </p:nvSpPr>
        <p:spPr>
          <a:xfrm rot="10651723">
            <a:off x="13853693" y="4882786"/>
            <a:ext cx="1779837" cy="0"/>
          </a:xfrm>
          <a:prstGeom prst="line">
            <a:avLst/>
          </a:prstGeom>
          <a:ln w="9525" cap="rnd">
            <a:solidFill>
              <a:srgbClr val="CDCDCD"/>
            </a:solidFill>
            <a:prstDash val="solid"/>
            <a:headEnd type="none" w="sm" len="sm"/>
            <a:tailEnd type="none" w="sm" len="sm"/>
          </a:ln>
        </p:spPr>
      </p:sp>
      <p:sp>
        <p:nvSpPr>
          <p:cNvPr id="82" name="AutoShape 82"/>
          <p:cNvSpPr/>
          <p:nvPr/>
        </p:nvSpPr>
        <p:spPr>
          <a:xfrm rot="4609486">
            <a:off x="14430941" y="6335963"/>
            <a:ext cx="3063743" cy="0"/>
          </a:xfrm>
          <a:prstGeom prst="line">
            <a:avLst/>
          </a:prstGeom>
          <a:ln w="9525" cap="rnd">
            <a:solidFill>
              <a:srgbClr val="CDCDCD"/>
            </a:solidFill>
            <a:prstDash val="solid"/>
            <a:headEnd type="none" w="sm" len="sm"/>
            <a:tailEnd type="none" w="sm" len="sm"/>
          </a:ln>
        </p:spPr>
      </p:sp>
      <p:sp>
        <p:nvSpPr>
          <p:cNvPr id="83" name="AutoShape 83"/>
          <p:cNvSpPr/>
          <p:nvPr/>
        </p:nvSpPr>
        <p:spPr>
          <a:xfrm rot="5633735">
            <a:off x="13069031" y="1409223"/>
            <a:ext cx="2844067" cy="0"/>
          </a:xfrm>
          <a:prstGeom prst="line">
            <a:avLst/>
          </a:prstGeom>
          <a:ln w="9525" cap="rnd">
            <a:solidFill>
              <a:srgbClr val="CDCDCD"/>
            </a:solidFill>
            <a:prstDash val="solid"/>
            <a:headEnd type="none" w="sm" len="sm"/>
            <a:tailEnd type="none" w="sm" len="sm"/>
          </a:ln>
        </p:spPr>
      </p:sp>
      <p:sp>
        <p:nvSpPr>
          <p:cNvPr id="84" name="AutoShape 84"/>
          <p:cNvSpPr/>
          <p:nvPr/>
        </p:nvSpPr>
        <p:spPr>
          <a:xfrm rot="-7187163">
            <a:off x="7869415" y="6923311"/>
            <a:ext cx="3574060" cy="0"/>
          </a:xfrm>
          <a:prstGeom prst="line">
            <a:avLst/>
          </a:prstGeom>
          <a:ln w="9525" cap="rnd">
            <a:solidFill>
              <a:srgbClr val="CDCDCD"/>
            </a:solidFill>
            <a:prstDash val="solid"/>
            <a:headEnd type="none" w="sm" len="sm"/>
            <a:tailEnd type="none" w="sm" len="sm"/>
          </a:ln>
        </p:spPr>
      </p:sp>
      <p:sp>
        <p:nvSpPr>
          <p:cNvPr id="85" name="AutoShape 85"/>
          <p:cNvSpPr/>
          <p:nvPr/>
        </p:nvSpPr>
        <p:spPr>
          <a:xfrm rot="-6529851">
            <a:off x="628032" y="6932022"/>
            <a:ext cx="2117967" cy="0"/>
          </a:xfrm>
          <a:prstGeom prst="line">
            <a:avLst/>
          </a:prstGeom>
          <a:ln w="9525" cap="rnd">
            <a:solidFill>
              <a:srgbClr val="CDCDCD"/>
            </a:solidFill>
            <a:prstDash val="solid"/>
            <a:headEnd type="none" w="sm" len="sm"/>
            <a:tailEnd type="none" w="sm" len="sm"/>
          </a:ln>
        </p:spPr>
      </p:sp>
      <p:sp>
        <p:nvSpPr>
          <p:cNvPr id="86" name="AutoShape 86"/>
          <p:cNvSpPr/>
          <p:nvPr/>
        </p:nvSpPr>
        <p:spPr>
          <a:xfrm rot="634620">
            <a:off x="1991908" y="8072842"/>
            <a:ext cx="1527080" cy="0"/>
          </a:xfrm>
          <a:prstGeom prst="line">
            <a:avLst/>
          </a:prstGeom>
          <a:ln w="9525" cap="rnd">
            <a:solidFill>
              <a:srgbClr val="CDCDCD"/>
            </a:solidFill>
            <a:prstDash val="solid"/>
            <a:headEnd type="none" w="sm" len="sm"/>
            <a:tailEnd type="none" w="sm" len="sm"/>
          </a:ln>
        </p:spPr>
      </p:sp>
      <p:sp>
        <p:nvSpPr>
          <p:cNvPr id="87" name="AutoShape 87"/>
          <p:cNvSpPr/>
          <p:nvPr/>
        </p:nvSpPr>
        <p:spPr>
          <a:xfrm rot="5730287">
            <a:off x="732323" y="9110253"/>
            <a:ext cx="2366039" cy="0"/>
          </a:xfrm>
          <a:prstGeom prst="line">
            <a:avLst/>
          </a:prstGeom>
          <a:ln w="9525" cap="rnd">
            <a:solidFill>
              <a:srgbClr val="CDCDCD"/>
            </a:solidFill>
            <a:prstDash val="solid"/>
            <a:headEnd type="none" w="sm" len="sm"/>
            <a:tailEnd type="none" w="sm" len="sm"/>
          </a:ln>
        </p:spPr>
      </p:sp>
      <p:sp>
        <p:nvSpPr>
          <p:cNvPr id="88" name="AutoShape 88"/>
          <p:cNvSpPr/>
          <p:nvPr/>
        </p:nvSpPr>
        <p:spPr>
          <a:xfrm rot="-1233527">
            <a:off x="13772036" y="8280695"/>
            <a:ext cx="2590313" cy="0"/>
          </a:xfrm>
          <a:prstGeom prst="line">
            <a:avLst/>
          </a:prstGeom>
          <a:ln w="9525" cap="rnd">
            <a:solidFill>
              <a:srgbClr val="CDCDCD"/>
            </a:solidFill>
            <a:prstDash val="solid"/>
            <a:headEnd type="none" w="sm" len="sm"/>
            <a:tailEnd type="none" w="sm" len="sm"/>
          </a:ln>
        </p:spPr>
      </p:sp>
      <p:sp>
        <p:nvSpPr>
          <p:cNvPr id="89" name="AutoShape 89"/>
          <p:cNvSpPr/>
          <p:nvPr/>
        </p:nvSpPr>
        <p:spPr>
          <a:xfrm rot="-819302">
            <a:off x="16263767" y="7584010"/>
            <a:ext cx="2062913" cy="0"/>
          </a:xfrm>
          <a:prstGeom prst="line">
            <a:avLst/>
          </a:prstGeom>
          <a:ln w="9525" cap="rnd">
            <a:solidFill>
              <a:srgbClr val="CDCDCD"/>
            </a:solidFill>
            <a:prstDash val="solid"/>
            <a:headEnd type="none" w="sm" len="sm"/>
            <a:tailEnd type="none" w="sm" len="sm"/>
          </a:ln>
        </p:spPr>
      </p:sp>
      <p:sp>
        <p:nvSpPr>
          <p:cNvPr id="90" name="AutoShape 90"/>
          <p:cNvSpPr/>
          <p:nvPr/>
        </p:nvSpPr>
        <p:spPr>
          <a:xfrm rot="8894150">
            <a:off x="885586" y="701040"/>
            <a:ext cx="2699591" cy="0"/>
          </a:xfrm>
          <a:prstGeom prst="line">
            <a:avLst/>
          </a:prstGeom>
          <a:ln w="9525" cap="rnd">
            <a:solidFill>
              <a:srgbClr val="CDCDCD"/>
            </a:solidFill>
            <a:prstDash val="solid"/>
            <a:headEnd type="none" w="sm" len="sm"/>
            <a:tailEnd type="none" w="sm" len="sm"/>
          </a:ln>
        </p:spPr>
      </p:sp>
      <p:sp>
        <p:nvSpPr>
          <p:cNvPr id="91" name="AutoShape 91"/>
          <p:cNvSpPr/>
          <p:nvPr/>
        </p:nvSpPr>
        <p:spPr>
          <a:xfrm rot="1213323">
            <a:off x="1029986" y="1753147"/>
            <a:ext cx="2086400" cy="0"/>
          </a:xfrm>
          <a:prstGeom prst="line">
            <a:avLst/>
          </a:prstGeom>
          <a:ln w="9525" cap="rnd">
            <a:solidFill>
              <a:srgbClr val="CDCDCD"/>
            </a:solidFill>
            <a:prstDash val="solid"/>
            <a:headEnd type="none" w="sm" len="sm"/>
            <a:tailEnd type="none" w="sm" len="sm"/>
          </a:ln>
        </p:spPr>
      </p:sp>
      <p:sp>
        <p:nvSpPr>
          <p:cNvPr id="92" name="AutoShape 92"/>
          <p:cNvSpPr/>
          <p:nvPr/>
        </p:nvSpPr>
        <p:spPr>
          <a:xfrm rot="7011312">
            <a:off x="-681673" y="2486297"/>
            <a:ext cx="2451921" cy="0"/>
          </a:xfrm>
          <a:prstGeom prst="line">
            <a:avLst/>
          </a:prstGeom>
          <a:ln w="9525" cap="rnd">
            <a:solidFill>
              <a:srgbClr val="CDCDCD"/>
            </a:solidFill>
            <a:prstDash val="solid"/>
            <a:headEnd type="none" w="sm" len="sm"/>
            <a:tailEnd type="none" w="sm" len="sm"/>
          </a:ln>
        </p:spPr>
      </p:sp>
      <p:sp>
        <p:nvSpPr>
          <p:cNvPr id="93" name="AutoShape 93"/>
          <p:cNvSpPr/>
          <p:nvPr/>
        </p:nvSpPr>
        <p:spPr>
          <a:xfrm rot="-7697935">
            <a:off x="-350635" y="694509"/>
            <a:ext cx="1794201" cy="0"/>
          </a:xfrm>
          <a:prstGeom prst="line">
            <a:avLst/>
          </a:prstGeom>
          <a:ln w="9525" cap="rnd">
            <a:solidFill>
              <a:srgbClr val="CDCDCD"/>
            </a:solidFill>
            <a:prstDash val="solid"/>
            <a:headEnd type="none" w="sm" len="sm"/>
            <a:tailEnd type="none" w="sm" len="sm"/>
          </a:ln>
        </p:spPr>
      </p:sp>
      <p:sp>
        <p:nvSpPr>
          <p:cNvPr id="94" name="AutoShape 94"/>
          <p:cNvSpPr/>
          <p:nvPr/>
        </p:nvSpPr>
        <p:spPr>
          <a:xfrm rot="9482561">
            <a:off x="11436882" y="634909"/>
            <a:ext cx="3269369" cy="0"/>
          </a:xfrm>
          <a:prstGeom prst="line">
            <a:avLst/>
          </a:prstGeom>
          <a:ln w="9525" cap="rnd">
            <a:solidFill>
              <a:srgbClr val="CDCDCD"/>
            </a:solidFill>
            <a:prstDash val="solid"/>
            <a:headEnd type="none" w="sm" len="sm"/>
            <a:tailEnd type="none" w="sm" len="sm"/>
          </a:ln>
        </p:spPr>
      </p:sp>
      <p:grpSp>
        <p:nvGrpSpPr>
          <p:cNvPr id="95" name="Group 95"/>
          <p:cNvGrpSpPr/>
          <p:nvPr/>
        </p:nvGrpSpPr>
        <p:grpSpPr>
          <a:xfrm>
            <a:off x="1187450" y="1193800"/>
            <a:ext cx="720724" cy="9093200"/>
            <a:chOff x="0" y="0"/>
            <a:chExt cx="960965" cy="12124267"/>
          </a:xfrm>
        </p:grpSpPr>
        <p:sp>
          <p:nvSpPr>
            <p:cNvPr id="96" name="Freeform 96"/>
            <p:cNvSpPr/>
            <p:nvPr/>
          </p:nvSpPr>
          <p:spPr>
            <a:xfrm>
              <a:off x="0" y="0"/>
              <a:ext cx="961009" cy="12124309"/>
            </a:xfrm>
            <a:custGeom>
              <a:avLst/>
              <a:gdLst/>
              <a:ahLst/>
              <a:cxnLst/>
              <a:rect l="l" t="t" r="r" b="b"/>
              <a:pathLst>
                <a:path w="961009" h="12124309">
                  <a:moveTo>
                    <a:pt x="961009" y="0"/>
                  </a:moveTo>
                  <a:lnTo>
                    <a:pt x="0" y="0"/>
                  </a:lnTo>
                  <a:lnTo>
                    <a:pt x="0" y="12124309"/>
                  </a:lnTo>
                  <a:lnTo>
                    <a:pt x="961009" y="12124309"/>
                  </a:lnTo>
                  <a:close/>
                </a:path>
              </a:pathLst>
            </a:custGeom>
            <a:solidFill>
              <a:srgbClr val="FFC000"/>
            </a:solidFill>
          </p:spPr>
        </p:sp>
      </p:grpSp>
      <p:grpSp>
        <p:nvGrpSpPr>
          <p:cNvPr id="97" name="Group 97"/>
          <p:cNvGrpSpPr/>
          <p:nvPr/>
        </p:nvGrpSpPr>
        <p:grpSpPr>
          <a:xfrm>
            <a:off x="6534150" y="0"/>
            <a:ext cx="1079500" cy="1193800"/>
            <a:chOff x="0" y="0"/>
            <a:chExt cx="1439333" cy="1591733"/>
          </a:xfrm>
        </p:grpSpPr>
        <p:sp>
          <p:nvSpPr>
            <p:cNvPr id="98" name="Freeform 98"/>
            <p:cNvSpPr/>
            <p:nvPr/>
          </p:nvSpPr>
          <p:spPr>
            <a:xfrm>
              <a:off x="0" y="0"/>
              <a:ext cx="1439291" cy="1591691"/>
            </a:xfrm>
            <a:custGeom>
              <a:avLst/>
              <a:gdLst/>
              <a:ahLst/>
              <a:cxnLst/>
              <a:rect l="l" t="t" r="r" b="b"/>
              <a:pathLst>
                <a:path w="1439291" h="1591691">
                  <a:moveTo>
                    <a:pt x="0" y="1591691"/>
                  </a:moveTo>
                  <a:lnTo>
                    <a:pt x="1439291" y="1591691"/>
                  </a:lnTo>
                  <a:lnTo>
                    <a:pt x="1439291" y="0"/>
                  </a:lnTo>
                  <a:lnTo>
                    <a:pt x="0" y="0"/>
                  </a:lnTo>
                  <a:close/>
                </a:path>
              </a:pathLst>
            </a:custGeom>
            <a:solidFill>
              <a:srgbClr val="203864"/>
            </a:solidFill>
          </p:spPr>
        </p:sp>
      </p:grpSp>
      <p:grpSp>
        <p:nvGrpSpPr>
          <p:cNvPr id="99" name="Group 99"/>
          <p:cNvGrpSpPr/>
          <p:nvPr/>
        </p:nvGrpSpPr>
        <p:grpSpPr>
          <a:xfrm rot="5400000">
            <a:off x="1187627" y="476073"/>
            <a:ext cx="719624" cy="719979"/>
            <a:chOff x="0" y="0"/>
            <a:chExt cx="959499" cy="959972"/>
          </a:xfrm>
        </p:grpSpPr>
        <p:sp>
          <p:nvSpPr>
            <p:cNvPr id="100" name="Freeform 100"/>
            <p:cNvSpPr/>
            <p:nvPr/>
          </p:nvSpPr>
          <p:spPr>
            <a:xfrm>
              <a:off x="0" y="0"/>
              <a:ext cx="959485" cy="959993"/>
            </a:xfrm>
            <a:custGeom>
              <a:avLst/>
              <a:gdLst/>
              <a:ahLst/>
              <a:cxnLst/>
              <a:rect l="l" t="t" r="r" b="b"/>
              <a:pathLst>
                <a:path w="959485" h="959993">
                  <a:moveTo>
                    <a:pt x="959485" y="0"/>
                  </a:moveTo>
                  <a:lnTo>
                    <a:pt x="959485" y="959993"/>
                  </a:lnTo>
                  <a:lnTo>
                    <a:pt x="0" y="0"/>
                  </a:lnTo>
                  <a:close/>
                </a:path>
              </a:pathLst>
            </a:custGeom>
            <a:solidFill>
              <a:srgbClr val="D09E00"/>
            </a:solidFill>
          </p:spPr>
        </p:sp>
      </p:grpSp>
      <p:grpSp>
        <p:nvGrpSpPr>
          <p:cNvPr id="101" name="Group 101"/>
          <p:cNvGrpSpPr/>
          <p:nvPr/>
        </p:nvGrpSpPr>
        <p:grpSpPr>
          <a:xfrm>
            <a:off x="1907427" y="477677"/>
            <a:ext cx="16380573" cy="722473"/>
            <a:chOff x="0" y="0"/>
            <a:chExt cx="21840764" cy="963297"/>
          </a:xfrm>
        </p:grpSpPr>
        <p:sp>
          <p:nvSpPr>
            <p:cNvPr id="102" name="Freeform 102"/>
            <p:cNvSpPr/>
            <p:nvPr/>
          </p:nvSpPr>
          <p:spPr>
            <a:xfrm>
              <a:off x="0" y="0"/>
              <a:ext cx="21840825" cy="963295"/>
            </a:xfrm>
            <a:custGeom>
              <a:avLst/>
              <a:gdLst/>
              <a:ahLst/>
              <a:cxnLst/>
              <a:rect l="l" t="t" r="r" b="b"/>
              <a:pathLst>
                <a:path w="21840825" h="963295">
                  <a:moveTo>
                    <a:pt x="21840825" y="0"/>
                  </a:moveTo>
                  <a:lnTo>
                    <a:pt x="0" y="0"/>
                  </a:lnTo>
                  <a:lnTo>
                    <a:pt x="0" y="963295"/>
                  </a:lnTo>
                  <a:lnTo>
                    <a:pt x="21840825" y="963295"/>
                  </a:lnTo>
                  <a:close/>
                </a:path>
              </a:pathLst>
            </a:custGeom>
            <a:solidFill>
              <a:srgbClr val="FFC000"/>
            </a:solidFill>
          </p:spPr>
        </p:sp>
      </p:grpSp>
      <p:grpSp>
        <p:nvGrpSpPr>
          <p:cNvPr id="103" name="Group 103"/>
          <p:cNvGrpSpPr/>
          <p:nvPr/>
        </p:nvGrpSpPr>
        <p:grpSpPr>
          <a:xfrm>
            <a:off x="0" y="1200150"/>
            <a:ext cx="6533721" cy="1079500"/>
            <a:chOff x="0" y="0"/>
            <a:chExt cx="8711628" cy="1439333"/>
          </a:xfrm>
        </p:grpSpPr>
        <p:sp>
          <p:nvSpPr>
            <p:cNvPr id="104" name="Freeform 104"/>
            <p:cNvSpPr/>
            <p:nvPr/>
          </p:nvSpPr>
          <p:spPr>
            <a:xfrm>
              <a:off x="0" y="0"/>
              <a:ext cx="8711565" cy="1439291"/>
            </a:xfrm>
            <a:custGeom>
              <a:avLst/>
              <a:gdLst/>
              <a:ahLst/>
              <a:cxnLst/>
              <a:rect l="l" t="t" r="r" b="b"/>
              <a:pathLst>
                <a:path w="8711565" h="1439291">
                  <a:moveTo>
                    <a:pt x="0" y="1439291"/>
                  </a:moveTo>
                  <a:lnTo>
                    <a:pt x="8711565" y="1439291"/>
                  </a:lnTo>
                  <a:lnTo>
                    <a:pt x="8711565" y="0"/>
                  </a:lnTo>
                  <a:lnTo>
                    <a:pt x="0" y="0"/>
                  </a:lnTo>
                  <a:close/>
                </a:path>
              </a:pathLst>
            </a:custGeom>
            <a:solidFill>
              <a:srgbClr val="203864"/>
            </a:solidFill>
          </p:spPr>
        </p:sp>
      </p:grpSp>
      <p:grpSp>
        <p:nvGrpSpPr>
          <p:cNvPr id="105" name="Group 105"/>
          <p:cNvGrpSpPr/>
          <p:nvPr/>
        </p:nvGrpSpPr>
        <p:grpSpPr>
          <a:xfrm>
            <a:off x="6533721" y="1200150"/>
            <a:ext cx="1079929" cy="1079500"/>
            <a:chOff x="0" y="0"/>
            <a:chExt cx="1439905" cy="1439333"/>
          </a:xfrm>
        </p:grpSpPr>
        <p:sp>
          <p:nvSpPr>
            <p:cNvPr id="106" name="Freeform 106"/>
            <p:cNvSpPr/>
            <p:nvPr/>
          </p:nvSpPr>
          <p:spPr>
            <a:xfrm>
              <a:off x="0" y="0"/>
              <a:ext cx="1439926" cy="1439291"/>
            </a:xfrm>
            <a:custGeom>
              <a:avLst/>
              <a:gdLst/>
              <a:ahLst/>
              <a:cxnLst/>
              <a:rect l="l" t="t" r="r" b="b"/>
              <a:pathLst>
                <a:path w="1439926" h="1439291">
                  <a:moveTo>
                    <a:pt x="0" y="0"/>
                  </a:moveTo>
                  <a:lnTo>
                    <a:pt x="0" y="1439291"/>
                  </a:lnTo>
                  <a:lnTo>
                    <a:pt x="1439926" y="0"/>
                  </a:lnTo>
                  <a:close/>
                </a:path>
              </a:pathLst>
            </a:custGeom>
            <a:solidFill>
              <a:srgbClr val="111E35"/>
            </a:solidFill>
          </p:spPr>
        </p:sp>
      </p:grpSp>
      <p:sp>
        <p:nvSpPr>
          <p:cNvPr id="107" name="TextBox 107"/>
          <p:cNvSpPr txBox="1"/>
          <p:nvPr/>
        </p:nvSpPr>
        <p:spPr>
          <a:xfrm>
            <a:off x="1262055" y="1337395"/>
            <a:ext cx="5271666" cy="1162050"/>
          </a:xfrm>
          <a:prstGeom prst="rect">
            <a:avLst/>
          </a:prstGeom>
        </p:spPr>
        <p:txBody>
          <a:bodyPr lIns="0" tIns="0" rIns="0" bIns="0" rtlCol="0" anchor="t">
            <a:spAutoFit/>
          </a:bodyPr>
          <a:lstStyle/>
          <a:p>
            <a:pPr>
              <a:lnSpc>
                <a:spcPts val="3000"/>
              </a:lnSpc>
            </a:pPr>
            <a:r>
              <a:rPr lang="en-US" sz="2500">
                <a:solidFill>
                  <a:srgbClr val="FFFFFF"/>
                </a:solidFill>
                <a:latin typeface="Arimo Bold"/>
              </a:rPr>
              <a:t>Percobaan Pengukuran Volume Benda yang Tidak Teratur</a:t>
            </a:r>
          </a:p>
          <a:p>
            <a:pPr algn="l">
              <a:lnSpc>
                <a:spcPts val="3000"/>
              </a:lnSpc>
            </a:pPr>
            <a:endParaRPr lang="en-US" sz="2500">
              <a:solidFill>
                <a:srgbClr val="FFFFFF"/>
              </a:solidFill>
              <a:latin typeface="Arimo Bold"/>
            </a:endParaRPr>
          </a:p>
        </p:txBody>
      </p:sp>
      <p:sp>
        <p:nvSpPr>
          <p:cNvPr id="108" name="TextBox 108"/>
          <p:cNvSpPr txBox="1"/>
          <p:nvPr/>
        </p:nvSpPr>
        <p:spPr>
          <a:xfrm>
            <a:off x="6614162" y="1440900"/>
            <a:ext cx="11673838" cy="1830070"/>
          </a:xfrm>
          <a:prstGeom prst="rect">
            <a:avLst/>
          </a:prstGeom>
        </p:spPr>
        <p:txBody>
          <a:bodyPr lIns="0" tIns="0" rIns="0" bIns="0" rtlCol="0" anchor="t">
            <a:spAutoFit/>
          </a:bodyPr>
          <a:lstStyle/>
          <a:p>
            <a:pPr algn="ctr">
              <a:lnSpc>
                <a:spcPts val="7279"/>
              </a:lnSpc>
            </a:pPr>
            <a:r>
              <a:rPr lang="en-US" sz="5199">
                <a:solidFill>
                  <a:srgbClr val="000000"/>
                </a:solidFill>
                <a:latin typeface="Arimo Bold"/>
              </a:rPr>
              <a:t>Langkah-langkah Percobaan Pengukuran</a:t>
            </a:r>
          </a:p>
        </p:txBody>
      </p:sp>
      <p:sp>
        <p:nvSpPr>
          <p:cNvPr id="109" name="TextBox 109"/>
          <p:cNvSpPr txBox="1"/>
          <p:nvPr/>
        </p:nvSpPr>
        <p:spPr>
          <a:xfrm>
            <a:off x="2465437" y="4800917"/>
            <a:ext cx="15822563" cy="4199890"/>
          </a:xfrm>
          <a:prstGeom prst="rect">
            <a:avLst/>
          </a:prstGeom>
        </p:spPr>
        <p:txBody>
          <a:bodyPr lIns="0" tIns="0" rIns="0" bIns="0" rtlCol="0" anchor="t">
            <a:spAutoFit/>
          </a:bodyPr>
          <a:lstStyle/>
          <a:p>
            <a:pPr marL="734059" lvl="1" indent="-367030">
              <a:lnSpc>
                <a:spcPts val="4759"/>
              </a:lnSpc>
              <a:buFont typeface="Arial"/>
              <a:buChar char="•"/>
            </a:pPr>
            <a:r>
              <a:rPr lang="en-US" sz="3399">
                <a:solidFill>
                  <a:srgbClr val="000000"/>
                </a:solidFill>
                <a:latin typeface="Arimo"/>
              </a:rPr>
              <a:t>Menyiapkan gelas ukur yang telah diisi air sampai volume tertentu</a:t>
            </a:r>
          </a:p>
          <a:p>
            <a:pPr marL="734059" lvl="1" indent="-367030">
              <a:lnSpc>
                <a:spcPts val="4759"/>
              </a:lnSpc>
              <a:buFont typeface="Arial"/>
              <a:buChar char="•"/>
            </a:pPr>
            <a:r>
              <a:rPr lang="en-US" sz="3399">
                <a:solidFill>
                  <a:srgbClr val="000000"/>
                </a:solidFill>
                <a:latin typeface="Arimo"/>
              </a:rPr>
              <a:t>Mencatat volume sebelum dimasukkan benda sebagai volume awal (V1)</a:t>
            </a:r>
          </a:p>
          <a:p>
            <a:pPr marL="734059" lvl="1" indent="-367030">
              <a:lnSpc>
                <a:spcPts val="4759"/>
              </a:lnSpc>
              <a:buFont typeface="Arial"/>
              <a:buChar char="•"/>
            </a:pPr>
            <a:r>
              <a:rPr lang="en-US" sz="3399">
                <a:solidFill>
                  <a:srgbClr val="000000"/>
                </a:solidFill>
                <a:latin typeface="Arimo"/>
              </a:rPr>
              <a:t>Memasukkan benda yang tidak teratur ke dalam gelas ukur</a:t>
            </a:r>
          </a:p>
          <a:p>
            <a:pPr marL="734059" lvl="1" indent="-367030">
              <a:lnSpc>
                <a:spcPts val="4759"/>
              </a:lnSpc>
              <a:buFont typeface="Arial"/>
              <a:buChar char="•"/>
            </a:pPr>
            <a:r>
              <a:rPr lang="en-US" sz="3399">
                <a:solidFill>
                  <a:srgbClr val="000000"/>
                </a:solidFill>
                <a:latin typeface="Arimo"/>
              </a:rPr>
              <a:t>melihat kenaikan air pada gelas ukur dan mencatatnya sebagai volume akhir (V2)</a:t>
            </a:r>
          </a:p>
          <a:p>
            <a:pPr marL="734059" lvl="1" indent="-367030">
              <a:lnSpc>
                <a:spcPts val="4759"/>
              </a:lnSpc>
              <a:buFont typeface="Arial"/>
              <a:buChar char="•"/>
            </a:pPr>
            <a:r>
              <a:rPr lang="en-US" sz="3399">
                <a:solidFill>
                  <a:srgbClr val="000000"/>
                </a:solidFill>
                <a:latin typeface="Arimo"/>
              </a:rPr>
              <a:t>Menghitung besarnya volume benda yang tidak teratur dengan rumus </a:t>
            </a:r>
          </a:p>
          <a:p>
            <a:pPr>
              <a:lnSpc>
                <a:spcPts val="4759"/>
              </a:lnSpc>
            </a:pPr>
            <a:r>
              <a:rPr lang="en-US" sz="3399">
                <a:solidFill>
                  <a:srgbClr val="000000"/>
                </a:solidFill>
                <a:latin typeface="Arimo"/>
              </a:rPr>
              <a:t>       ΔV = V2 - V1</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810</Words>
  <Application>Microsoft Office PowerPoint</Application>
  <PresentationFormat>Custom</PresentationFormat>
  <Paragraphs>86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Abhaya Libre Regular</vt:lpstr>
      <vt:lpstr>Arimo</vt:lpstr>
      <vt:lpstr>Calibri</vt:lpstr>
      <vt:lpstr>Arimo Bold</vt:lpstr>
      <vt:lpstr>Cambria Math</vt:lpstr>
      <vt:lpstr>Arimo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teklab</dc:title>
  <cp:lastModifiedBy>User</cp:lastModifiedBy>
  <cp:revision>3</cp:revision>
  <dcterms:created xsi:type="dcterms:W3CDTF">2006-08-16T00:00:00Z</dcterms:created>
  <dcterms:modified xsi:type="dcterms:W3CDTF">2023-03-08T02:14:05Z</dcterms:modified>
  <dc:identifier>DAFcJg3xpXI</dc:identifier>
</cp:coreProperties>
</file>