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7" r:id="rId1"/>
    <p:sldMasterId id="2147483822" r:id="rId2"/>
    <p:sldMasterId id="2147483840" r:id="rId3"/>
  </p:sldMasterIdLst>
  <p:sldIdLst>
    <p:sldId id="267" r:id="rId4"/>
    <p:sldId id="257" r:id="rId5"/>
    <p:sldId id="261" r:id="rId6"/>
    <p:sldId id="258" r:id="rId7"/>
    <p:sldId id="259" r:id="rId8"/>
    <p:sldId id="264" r:id="rId9"/>
    <p:sldId id="265" r:id="rId10"/>
    <p:sldId id="268" r:id="rId11"/>
    <p:sldId id="266" r:id="rId12"/>
    <p:sldId id="260" r:id="rId13"/>
    <p:sldId id="262" r:id="rId14"/>
    <p:sldId id="263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4"/>
    <p:restoredTop sz="94604"/>
  </p:normalViewPr>
  <p:slideViewPr>
    <p:cSldViewPr snapToGrid="0" snapToObjects="1">
      <p:cViewPr varScale="1">
        <p:scale>
          <a:sx n="82" d="100"/>
          <a:sy n="82" d="100"/>
        </p:scale>
        <p:origin x="192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8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19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57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670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346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864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2477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5085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557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3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89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8490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7979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3079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101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1981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081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3399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41883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5642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6703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16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6649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983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340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0375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8259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852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07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86467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24302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207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46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32137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6089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11944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313113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2990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093515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03678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0415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62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54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169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4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594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79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slideLayout" Target="../slideLayouts/slideLayout31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slideLayout" Target="../slideLayouts/slideLayout43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3.xml"/><Relationship Id="rId16" Type="http://schemas.openxmlformats.org/officeDocument/2006/relationships/slideLayout" Target="../slideLayouts/slideLayout47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Relationship Id="rId14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020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  <p:sldLayoutId id="2147483791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4228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597C1-8020-DD49-B9A0-4FF120C4245C}" type="datetimeFigureOut">
              <a:rPr lang="en-US" smtClean="0"/>
              <a:t>2/28/22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948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3" r:id="rId13"/>
    <p:sldLayoutId id="2147483854" r:id="rId14"/>
    <p:sldLayoutId id="2147483855" r:id="rId15"/>
    <p:sldLayoutId id="214748385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77E79-47EA-1D41-9BC3-6CB3871B63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2660" y="295648"/>
            <a:ext cx="9144000" cy="983974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Assesment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Pembelajaran</a:t>
            </a:r>
            <a:r>
              <a:rPr lang="en-US" dirty="0">
                <a:solidFill>
                  <a:srgbClr val="FF0000"/>
                </a:solidFill>
              </a:rPr>
              <a:t> SD</a:t>
            </a:r>
            <a:r>
              <a:rPr lang="en-ID" dirty="0">
                <a:solidFill>
                  <a:srgbClr val="FF0000"/>
                </a:solidFill>
                <a:effectLst/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DA46CE-4F6F-C64C-B4B0-5355C67CEC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5463450"/>
            <a:ext cx="8210550" cy="983974"/>
          </a:xfrm>
        </p:spPr>
        <p:txBody>
          <a:bodyPr>
            <a:noAutofit/>
          </a:bodyPr>
          <a:lstStyle/>
          <a:p>
            <a:r>
              <a:rPr lang="en-US" sz="2800" dirty="0">
                <a:latin typeface="Abadi MT Condensed Light" panose="020B0306030101010103" pitchFamily="34" charset="77"/>
              </a:rPr>
              <a:t>Dr. </a:t>
            </a:r>
            <a:r>
              <a:rPr lang="en-US" sz="2800" dirty="0" err="1">
                <a:latin typeface="Abadi MT Condensed Light" panose="020B0306030101010103" pitchFamily="34" charset="77"/>
              </a:rPr>
              <a:t>Herpratiwi</a:t>
            </a:r>
            <a:r>
              <a:rPr lang="en-US" sz="2800" dirty="0">
                <a:latin typeface="Abadi MT Condensed Light" panose="020B0306030101010103" pitchFamily="34" charset="77"/>
              </a:rPr>
              <a:t>, M. Pd.</a:t>
            </a:r>
            <a:endParaRPr lang="en-ID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Dr. </a:t>
            </a:r>
            <a:r>
              <a:rPr lang="en-US" sz="2800" dirty="0" err="1">
                <a:latin typeface="Abadi MT Condensed Light" panose="020B0306030101010103" pitchFamily="34" charset="77"/>
              </a:rPr>
              <a:t>Handoko</a:t>
            </a:r>
            <a:r>
              <a:rPr lang="en-US" sz="2800" dirty="0">
                <a:latin typeface="Abadi MT Condensed Light" panose="020B0306030101010103" pitchFamily="34" charset="77"/>
              </a:rPr>
              <a:t>, S.T., </a:t>
            </a:r>
            <a:r>
              <a:rPr lang="en-US" sz="2800" dirty="0" err="1">
                <a:latin typeface="Abadi MT Condensed Light" panose="020B0306030101010103" pitchFamily="34" charset="77"/>
              </a:rPr>
              <a:t>M.Pd</a:t>
            </a:r>
            <a:r>
              <a:rPr lang="en-US" sz="2800" dirty="0">
                <a:latin typeface="Abadi MT Condensed Light" panose="020B0306030101010103" pitchFamily="34" charset="77"/>
              </a:rPr>
              <a:t>.</a:t>
            </a:r>
            <a:endParaRPr lang="en-ID" sz="2800" dirty="0">
              <a:latin typeface="Abadi MT Condensed Light" panose="020B0306030101010103" pitchFamily="34" charset="77"/>
            </a:endParaRPr>
          </a:p>
          <a:p>
            <a:endParaRPr lang="en-US" sz="2800" dirty="0">
              <a:latin typeface="Abadi MT Condensed Light" panose="020B0306030101010103" pitchFamily="34" charset="77"/>
            </a:endParaRPr>
          </a:p>
        </p:txBody>
      </p:sp>
      <p:pic>
        <p:nvPicPr>
          <p:cNvPr id="2050" name="Picture 2" descr="Universitas Lampung - Wikipedia bahasa Indonesia, ensiklopedia bebas">
            <a:extLst>
              <a:ext uri="{FF2B5EF4-FFF2-40B4-BE49-F238E27FC236}">
                <a16:creationId xmlns:a16="http://schemas.microsoft.com/office/drawing/2014/main" id="{E5C15CBD-BEBC-C240-879A-E305E1E8F6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932" y="2435258"/>
            <a:ext cx="2014220" cy="1987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CC4E439-F111-A94D-95F2-810612E821CF}"/>
              </a:ext>
            </a:extLst>
          </p:cNvPr>
          <p:cNvSpPr txBox="1">
            <a:spLocks/>
          </p:cNvSpPr>
          <p:nvPr/>
        </p:nvSpPr>
        <p:spPr>
          <a:xfrm>
            <a:off x="2562077" y="725642"/>
            <a:ext cx="8210550" cy="983974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dirty="0" err="1">
                <a:solidFill>
                  <a:schemeClr val="bg1"/>
                </a:solidFill>
              </a:rPr>
              <a:t>Pengukuran</a:t>
            </a:r>
            <a:r>
              <a:rPr lang="en-US" sz="3200" dirty="0">
                <a:solidFill>
                  <a:schemeClr val="bg1"/>
                </a:solidFill>
              </a:rPr>
              <a:t>, </a:t>
            </a:r>
            <a:r>
              <a:rPr lang="en-US" sz="3200" dirty="0" err="1">
                <a:solidFill>
                  <a:schemeClr val="bg1"/>
                </a:solidFill>
              </a:rPr>
              <a:t>Assesment</a:t>
            </a:r>
            <a:r>
              <a:rPr lang="en-US" sz="3200" dirty="0">
                <a:solidFill>
                  <a:schemeClr val="bg1"/>
                </a:solidFill>
              </a:rPr>
              <a:t> dan </a:t>
            </a:r>
            <a:r>
              <a:rPr lang="en-US" sz="3200" dirty="0" err="1">
                <a:solidFill>
                  <a:schemeClr val="bg1"/>
                </a:solidFill>
              </a:rPr>
              <a:t>Evaluasi</a:t>
            </a:r>
            <a:r>
              <a:rPr lang="en-ID" sz="3200" dirty="0">
                <a:solidFill>
                  <a:schemeClr val="bg1"/>
                </a:solidFill>
              </a:rPr>
              <a:t> 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821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74E28-A002-304C-AADB-FD7DD403D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Assesment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6AB4C-FCD6-9740-AECD-7D2A19F32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7050" y="1825625"/>
            <a:ext cx="828675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3600" i="1" dirty="0">
                <a:latin typeface="Abadi MT Condensed Light" panose="020B0306030101010103" pitchFamily="34" charset="77"/>
              </a:rPr>
              <a:t>Assessment </a:t>
            </a:r>
            <a:r>
              <a:rPr lang="en-ID" sz="3600" dirty="0" err="1">
                <a:latin typeface="Abadi MT Condensed Light" panose="020B0306030101010103" pitchFamily="34" charset="77"/>
              </a:rPr>
              <a:t>berperan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penting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dalam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mengetahui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kekuatan</a:t>
            </a:r>
            <a:r>
              <a:rPr lang="en-ID" sz="3600" dirty="0">
                <a:latin typeface="Abadi MT Condensed Light" panose="020B0306030101010103" pitchFamily="34" charset="77"/>
              </a:rPr>
              <a:t> dan </a:t>
            </a:r>
            <a:r>
              <a:rPr lang="en-ID" sz="3600" dirty="0" err="1">
                <a:latin typeface="Abadi MT Condensed Light" panose="020B0306030101010103" pitchFamily="34" charset="77"/>
              </a:rPr>
              <a:t>kekurangan</a:t>
            </a:r>
            <a:r>
              <a:rPr lang="en-ID" sz="3600" dirty="0">
                <a:latin typeface="Abadi MT Condensed Light" panose="020B0306030101010103" pitchFamily="34" charset="77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</a:rPr>
              <a:t>serta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merancang</a:t>
            </a:r>
            <a:r>
              <a:rPr lang="en-ID" sz="3600" dirty="0">
                <a:latin typeface="Abadi MT Condensed Light" panose="020B0306030101010103" pitchFamily="34" charset="77"/>
              </a:rPr>
              <a:t> program </a:t>
            </a:r>
            <a:r>
              <a:rPr lang="en-ID" sz="3600" dirty="0" err="1">
                <a:latin typeface="Abadi MT Condensed Light" panose="020B0306030101010103" pitchFamily="34" charset="77"/>
              </a:rPr>
              <a:t>pembelajaran</a:t>
            </a:r>
            <a:r>
              <a:rPr lang="en-ID" sz="3600" dirty="0">
                <a:latin typeface="Abadi MT Condensed Light" panose="020B0306030101010103" pitchFamily="34" charset="77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</a:rPr>
              <a:t>objektif</a:t>
            </a:r>
            <a:r>
              <a:rPr lang="en-ID" sz="3600" dirty="0">
                <a:latin typeface="Abadi MT Condensed Light" panose="020B0306030101010103" pitchFamily="34" charset="77"/>
              </a:rPr>
              <a:t>. Hal </a:t>
            </a:r>
            <a:r>
              <a:rPr lang="en-ID" sz="3600" dirty="0" err="1">
                <a:latin typeface="Abadi MT Condensed Light" panose="020B0306030101010103" pitchFamily="34" charset="77"/>
              </a:rPr>
              <a:t>ini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karena</a:t>
            </a:r>
            <a:r>
              <a:rPr lang="en-ID" sz="3600" dirty="0">
                <a:latin typeface="Abadi MT Condensed Light" panose="020B0306030101010103" pitchFamily="34" charset="77"/>
              </a:rPr>
              <a:t> </a:t>
            </a:r>
            <a:r>
              <a:rPr lang="en-ID" sz="3600" i="1" dirty="0">
                <a:latin typeface="Abadi MT Condensed Light" panose="020B0306030101010103" pitchFamily="34" charset="77"/>
              </a:rPr>
              <a:t>assessment </a:t>
            </a:r>
            <a:r>
              <a:rPr lang="en-ID" sz="3600" dirty="0" err="1">
                <a:latin typeface="Abadi MT Condensed Light" panose="020B0306030101010103" pitchFamily="34" charset="77"/>
              </a:rPr>
              <a:t>mempunyai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dua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fungsi</a:t>
            </a:r>
            <a:r>
              <a:rPr lang="en-ID" sz="3600" dirty="0">
                <a:latin typeface="Abadi MT Condensed Light" panose="020B0306030101010103" pitchFamily="34" charset="77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</a:rPr>
              <a:t>yaitu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fungsi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formatif</a:t>
            </a:r>
            <a:r>
              <a:rPr lang="en-ID" sz="3600" dirty="0">
                <a:latin typeface="Abadi MT Condensed Light" panose="020B0306030101010103" pitchFamily="34" charset="77"/>
              </a:rPr>
              <a:t> dan </a:t>
            </a:r>
            <a:r>
              <a:rPr lang="en-ID" sz="3600" dirty="0" err="1">
                <a:latin typeface="Abadi MT Condensed Light" panose="020B0306030101010103" pitchFamily="34" charset="77"/>
              </a:rPr>
              <a:t>sumatif</a:t>
            </a:r>
            <a:r>
              <a:rPr lang="en-ID" sz="3600" dirty="0">
                <a:latin typeface="Abadi MT Condensed Light" panose="020B0306030101010103" pitchFamily="34" charset="77"/>
              </a:rPr>
              <a:t>.</a:t>
            </a:r>
            <a:endParaRPr lang="en-US" sz="36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869626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DC766-E798-A040-ABAF-9A51BB544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fungsi</a:t>
            </a:r>
            <a:r>
              <a:rPr lang="en-ID" dirty="0"/>
              <a:t> </a:t>
            </a:r>
            <a:r>
              <a:rPr lang="en-ID" dirty="0" err="1"/>
              <a:t>formatif</a:t>
            </a:r>
            <a:r>
              <a:rPr lang="en-ID" dirty="0"/>
              <a:t>,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53860-9B04-CD49-8D87-99F0570A8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1950" y="1825625"/>
            <a:ext cx="718185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3600" i="1" dirty="0">
                <a:latin typeface="Abadi MT Condensed Light" panose="020B0306030101010103" pitchFamily="34" charset="77"/>
              </a:rPr>
              <a:t>assessment </a:t>
            </a:r>
            <a:r>
              <a:rPr lang="en-ID" sz="3600" dirty="0" err="1">
                <a:latin typeface="Abadi MT Condensed Light" panose="020B0306030101010103" pitchFamily="34" charset="77"/>
              </a:rPr>
              <a:t>digunakan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untuk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memberikan</a:t>
            </a:r>
            <a:r>
              <a:rPr lang="en-ID" sz="3600" dirty="0">
                <a:latin typeface="Abadi MT Condensed Light" panose="020B0306030101010103" pitchFamily="34" charset="77"/>
              </a:rPr>
              <a:t> </a:t>
            </a:r>
            <a:r>
              <a:rPr lang="en-ID" sz="3600" i="1" dirty="0">
                <a:latin typeface="Abadi MT Condensed Light" panose="020B0306030101010103" pitchFamily="34" charset="77"/>
              </a:rPr>
              <a:t>feedback</a:t>
            </a:r>
            <a:r>
              <a:rPr lang="en-ID" sz="3600" dirty="0">
                <a:latin typeface="Abadi MT Condensed Light" panose="020B0306030101010103" pitchFamily="34" charset="77"/>
              </a:rPr>
              <a:t> </a:t>
            </a:r>
            <a:r>
              <a:rPr lang="en-ID" sz="3600" dirty="0" err="1">
                <a:latin typeface="Abadi MT Condensed Light" panose="020B0306030101010103" pitchFamily="34" charset="77"/>
              </a:rPr>
              <a:t>kepada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pembelajar</a:t>
            </a:r>
            <a:r>
              <a:rPr lang="en-ID" sz="3600" dirty="0">
                <a:latin typeface="Abadi MT Condensed Light" panose="020B0306030101010103" pitchFamily="34" charset="77"/>
              </a:rPr>
              <a:t>, dan </a:t>
            </a:r>
            <a:r>
              <a:rPr lang="en-ID" sz="3600" dirty="0" err="1">
                <a:latin typeface="Abadi MT Condensed Light" panose="020B0306030101010103" pitchFamily="34" charset="77"/>
              </a:rPr>
              <a:t>dijadikan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dasar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dalam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penyempurnaan</a:t>
            </a:r>
            <a:r>
              <a:rPr lang="en-ID" sz="3600" dirty="0">
                <a:latin typeface="Abadi MT Condensed Light" panose="020B0306030101010103" pitchFamily="34" charset="77"/>
              </a:rPr>
              <a:t> proses </a:t>
            </a:r>
            <a:r>
              <a:rPr lang="en-ID" sz="3600" dirty="0" err="1">
                <a:latin typeface="Abadi MT Condensed Light" panose="020B0306030101010103" pitchFamily="34" charset="77"/>
              </a:rPr>
              <a:t>pembelajaran</a:t>
            </a:r>
            <a:r>
              <a:rPr lang="en-ID" sz="3600" dirty="0">
                <a:latin typeface="Abadi MT Condensed Light" panose="020B0306030101010103" pitchFamily="34" charset="77"/>
              </a:rPr>
              <a:t>. </a:t>
            </a:r>
            <a:r>
              <a:rPr lang="en-ID" sz="3600" dirty="0" err="1">
                <a:latin typeface="Abadi MT Condensed Light" panose="020B0306030101010103" pitchFamily="34" charset="77"/>
              </a:rPr>
              <a:t>Selain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itu</a:t>
            </a:r>
            <a:r>
              <a:rPr lang="en-ID" sz="3600" dirty="0">
                <a:latin typeface="Abadi MT Condensed Light" panose="020B0306030101010103" pitchFamily="34" charset="77"/>
              </a:rPr>
              <a:t>, para </a:t>
            </a:r>
            <a:r>
              <a:rPr lang="en-ID" sz="3600" dirty="0" err="1">
                <a:latin typeface="Abadi MT Condensed Light" panose="020B0306030101010103" pitchFamily="34" charset="77"/>
              </a:rPr>
              <a:t>peserta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didik</a:t>
            </a:r>
            <a:r>
              <a:rPr lang="en-ID" sz="3600" dirty="0">
                <a:latin typeface="Abadi MT Condensed Light" panose="020B0306030101010103" pitchFamily="34" charset="77"/>
              </a:rPr>
              <a:t> juga </a:t>
            </a:r>
            <a:r>
              <a:rPr lang="en-ID" sz="3600" dirty="0" err="1">
                <a:latin typeface="Abadi MT Condensed Light" panose="020B0306030101010103" pitchFamily="34" charset="77"/>
              </a:rPr>
              <a:t>dapat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melewati</a:t>
            </a:r>
            <a:r>
              <a:rPr lang="en-ID" sz="3600" dirty="0">
                <a:latin typeface="Abadi MT Condensed Light" panose="020B0306030101010103" pitchFamily="34" charset="77"/>
              </a:rPr>
              <a:t> proses </a:t>
            </a:r>
            <a:r>
              <a:rPr lang="en-ID" sz="3600" dirty="0" err="1">
                <a:latin typeface="Abadi MT Condensed Light" panose="020B0306030101010103" pitchFamily="34" charset="77"/>
              </a:rPr>
              <a:t>peningkatan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standar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pembelajaran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dalam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fungsi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ini</a:t>
            </a:r>
            <a:r>
              <a:rPr lang="en-ID" sz="3600" dirty="0">
                <a:latin typeface="Abadi MT Condensed Light" panose="020B0306030101010103" pitchFamily="34" charset="77"/>
              </a:rPr>
              <a:t>.</a:t>
            </a:r>
            <a:endParaRPr lang="en-US" sz="36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65312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B0A99-1CC7-CC43-8DA6-5363A98AA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Fungsi</a:t>
            </a:r>
            <a:r>
              <a:rPr lang="en-ID" dirty="0"/>
              <a:t> </a:t>
            </a:r>
            <a:r>
              <a:rPr lang="en-ID" dirty="0" err="1"/>
              <a:t>sumatif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7CF62-5F6F-914D-8B7C-18D55DE7E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0" y="1825625"/>
            <a:ext cx="7353300" cy="4351338"/>
          </a:xfrm>
        </p:spPr>
        <p:txBody>
          <a:bodyPr>
            <a:normAutofit/>
          </a:bodyPr>
          <a:lstStyle/>
          <a:p>
            <a:pPr marL="549275" indent="-549275">
              <a:buFont typeface="Wingdings" pitchFamily="2" charset="2"/>
              <a:buChar char="Ø"/>
            </a:pPr>
            <a:r>
              <a:rPr lang="en-ID" sz="3600" dirty="0" err="1">
                <a:latin typeface="Abadi MT Condensed Light" panose="020B0306030101010103" pitchFamily="34" charset="77"/>
              </a:rPr>
              <a:t>menentukan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kelulusan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peserta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didik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dalam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suatu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subjek</a:t>
            </a:r>
            <a:endParaRPr lang="en-ID" sz="3600" dirty="0">
              <a:latin typeface="Abadi MT Condensed Light" panose="020B0306030101010103" pitchFamily="34" charset="77"/>
            </a:endParaRPr>
          </a:p>
          <a:p>
            <a:pPr marL="549275" indent="-549275">
              <a:buFont typeface="Wingdings" pitchFamily="2" charset="2"/>
              <a:buChar char="Ø"/>
            </a:pP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Digunakan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sebagai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bahan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pembuatan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laporan</a:t>
            </a:r>
            <a:endParaRPr lang="en-ID" sz="3600" dirty="0">
              <a:latin typeface="Abadi MT Condensed Light" panose="020B0306030101010103" pitchFamily="34" charset="77"/>
            </a:endParaRPr>
          </a:p>
          <a:p>
            <a:pPr marL="549275" indent="-549275">
              <a:buFont typeface="Wingdings" pitchFamily="2" charset="2"/>
              <a:buChar char="Ø"/>
            </a:pP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Menjadi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dasar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apakah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seorang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karyawan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diterima</a:t>
            </a:r>
            <a:r>
              <a:rPr lang="en-ID" sz="3600" dirty="0">
                <a:latin typeface="Abadi MT Condensed Light" panose="020B0306030101010103" pitchFamily="34" charset="77"/>
              </a:rPr>
              <a:t> oleh </a:t>
            </a:r>
            <a:r>
              <a:rPr lang="en-ID" sz="3600" dirty="0" err="1">
                <a:latin typeface="Abadi MT Condensed Light" panose="020B0306030101010103" pitchFamily="34" charset="77"/>
              </a:rPr>
              <a:t>perusahaan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atau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mendapatkan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promosi</a:t>
            </a:r>
            <a:r>
              <a:rPr lang="en-ID" sz="3600" dirty="0">
                <a:latin typeface="Abadi MT Condensed Light" panose="020B0306030101010103" pitchFamily="34" charset="77"/>
              </a:rPr>
              <a:t>.</a:t>
            </a:r>
            <a:endParaRPr lang="en-US" sz="36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692344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265DE-A994-0F41-B663-50F23F736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9501" y="276638"/>
            <a:ext cx="5837843" cy="930370"/>
          </a:xfrm>
        </p:spPr>
        <p:txBody>
          <a:bodyPr/>
          <a:lstStyle/>
          <a:p>
            <a:r>
              <a:rPr lang="en-US" dirty="0"/>
              <a:t>Daftar Pustaka (</a:t>
            </a:r>
            <a:r>
              <a:rPr lang="en-US" dirty="0" err="1"/>
              <a:t>Buku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F2D2A-C81D-CD45-9B6E-C46CC4797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554480"/>
            <a:ext cx="10699940" cy="4828032"/>
          </a:xfrm>
        </p:spPr>
        <p:txBody>
          <a:bodyPr>
            <a:noAutofit/>
          </a:bodyPr>
          <a:lstStyle/>
          <a:p>
            <a:r>
              <a:rPr lang="en-US" sz="2800" dirty="0"/>
              <a:t>Nama </a:t>
            </a:r>
            <a:r>
              <a:rPr lang="en-US" sz="2800" dirty="0" err="1"/>
              <a:t>Pertama</a:t>
            </a:r>
            <a:r>
              <a:rPr lang="en-US" sz="2800" dirty="0"/>
              <a:t> </a:t>
            </a:r>
            <a:r>
              <a:rPr lang="en-US" sz="2800" dirty="0" err="1"/>
              <a:t>dibalik</a:t>
            </a:r>
            <a:r>
              <a:rPr lang="en-US" sz="2800" dirty="0"/>
              <a:t>. (</a:t>
            </a:r>
            <a:r>
              <a:rPr lang="en-US" sz="2800" dirty="0" err="1"/>
              <a:t>tahun</a:t>
            </a:r>
            <a:r>
              <a:rPr lang="en-US" sz="2800" dirty="0"/>
              <a:t>). </a:t>
            </a:r>
            <a:r>
              <a:rPr lang="en-US" sz="2800" i="1" dirty="0" err="1"/>
              <a:t>judul</a:t>
            </a:r>
            <a:r>
              <a:rPr lang="en-US" sz="2800" i="1" dirty="0"/>
              <a:t> </a:t>
            </a:r>
            <a:r>
              <a:rPr lang="en-US" sz="2800" i="1" dirty="0" err="1"/>
              <a:t>Buku</a:t>
            </a:r>
            <a:r>
              <a:rPr lang="en-US" sz="2800" i="1" dirty="0"/>
              <a:t> Miring.</a:t>
            </a:r>
            <a:r>
              <a:rPr lang="en-US" sz="2800" dirty="0"/>
              <a:t> Kota </a:t>
            </a:r>
            <a:r>
              <a:rPr lang="en-US" sz="2800" dirty="0" err="1"/>
              <a:t>Terbit</a:t>
            </a:r>
            <a:r>
              <a:rPr lang="en-US" sz="2800" dirty="0"/>
              <a:t> : Nama </a:t>
            </a:r>
            <a:r>
              <a:rPr lang="en-US" sz="2800" dirty="0" err="1"/>
              <a:t>Penerbit</a:t>
            </a:r>
            <a:endParaRPr lang="en-US" sz="2800" dirty="0"/>
          </a:p>
          <a:p>
            <a:r>
              <a:rPr lang="en-US" sz="2800" dirty="0" err="1"/>
              <a:t>Contoh</a:t>
            </a:r>
            <a:r>
              <a:rPr lang="en-US" sz="2800" dirty="0"/>
              <a:t>: </a:t>
            </a:r>
          </a:p>
          <a:p>
            <a:pPr marL="942975" indent="-942975">
              <a:buNone/>
            </a:pPr>
            <a:r>
              <a:rPr lang="en-US" sz="2800" dirty="0">
                <a:solidFill>
                  <a:srgbClr val="FF0000"/>
                </a:solidFill>
              </a:rPr>
              <a:t>Widodo, Joko. (2022).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Assesment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Pembelajaran</a:t>
            </a:r>
            <a:r>
              <a:rPr lang="en-US" sz="2800" i="1" dirty="0">
                <a:solidFill>
                  <a:srgbClr val="FF0000"/>
                </a:solidFill>
              </a:rPr>
              <a:t>. </a:t>
            </a:r>
            <a:r>
              <a:rPr lang="en-US" sz="2800" dirty="0">
                <a:solidFill>
                  <a:srgbClr val="FF0000"/>
                </a:solidFill>
              </a:rPr>
              <a:t>Surakarta: Gramedia.</a:t>
            </a:r>
          </a:p>
          <a:p>
            <a:pPr marL="942975" indent="-942975">
              <a:buNone/>
            </a:pPr>
            <a:r>
              <a:rPr lang="en-US" sz="2800" dirty="0">
                <a:solidFill>
                  <a:srgbClr val="FF0000"/>
                </a:solidFill>
              </a:rPr>
              <a:t>Yudhoyono, Susilo Bambang. (2022). </a:t>
            </a:r>
            <a:r>
              <a:rPr lang="en-US" sz="2800" i="1" dirty="0" err="1">
                <a:solidFill>
                  <a:srgbClr val="FF0000"/>
                </a:solidFill>
              </a:rPr>
              <a:t>Assesment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Pembelajaran</a:t>
            </a:r>
            <a:r>
              <a:rPr lang="en-US" sz="2800" i="1" dirty="0">
                <a:solidFill>
                  <a:srgbClr val="FF0000"/>
                </a:solidFill>
              </a:rPr>
              <a:t>. </a:t>
            </a:r>
            <a:r>
              <a:rPr lang="en-US" sz="2800" dirty="0">
                <a:solidFill>
                  <a:srgbClr val="FF0000"/>
                </a:solidFill>
              </a:rPr>
              <a:t>Jakarta</a:t>
            </a:r>
            <a:r>
              <a:rPr lang="en-US" sz="2800" i="1" dirty="0">
                <a:solidFill>
                  <a:srgbClr val="FF0000"/>
                </a:solidFill>
              </a:rPr>
              <a:t>: </a:t>
            </a:r>
            <a:r>
              <a:rPr lang="en-US" sz="2800" dirty="0">
                <a:solidFill>
                  <a:srgbClr val="FF0000"/>
                </a:solidFill>
              </a:rPr>
              <a:t>Gramedia</a:t>
            </a:r>
            <a:r>
              <a:rPr lang="en-US" sz="2800" i="1" dirty="0">
                <a:solidFill>
                  <a:srgbClr val="FF0000"/>
                </a:solidFill>
              </a:rPr>
              <a:t>.</a:t>
            </a:r>
          </a:p>
          <a:p>
            <a:pPr marL="942975" indent="-942975">
              <a:buNone/>
            </a:pPr>
            <a:r>
              <a:rPr lang="en-US" sz="2800" i="1" dirty="0">
                <a:solidFill>
                  <a:srgbClr val="FF0000"/>
                </a:solidFill>
              </a:rPr>
              <a:t>Yudhoyono, S. B., Joko W., &amp; Prabowo. (2020). </a:t>
            </a:r>
            <a:r>
              <a:rPr lang="en-US" sz="2800" i="1" dirty="0" err="1">
                <a:solidFill>
                  <a:srgbClr val="FF0000"/>
                </a:solidFill>
              </a:rPr>
              <a:t>Assesment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Pembelajaran</a:t>
            </a:r>
            <a:r>
              <a:rPr lang="en-US" sz="2800" i="1" dirty="0">
                <a:solidFill>
                  <a:srgbClr val="FF0000"/>
                </a:solidFill>
              </a:rPr>
              <a:t>. Bandung: </a:t>
            </a:r>
            <a:r>
              <a:rPr lang="en-US" sz="2800" i="1" dirty="0" err="1">
                <a:solidFill>
                  <a:srgbClr val="FF0000"/>
                </a:solidFill>
              </a:rPr>
              <a:t>Ganesha</a:t>
            </a:r>
            <a:r>
              <a:rPr lang="en-US" sz="2800" i="1" dirty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4983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265DE-A994-0F41-B663-50F23F736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9501" y="276638"/>
            <a:ext cx="5837843" cy="930370"/>
          </a:xfrm>
        </p:spPr>
        <p:txBody>
          <a:bodyPr/>
          <a:lstStyle/>
          <a:p>
            <a:r>
              <a:rPr lang="en-US" dirty="0"/>
              <a:t>Daftar Pustaka (</a:t>
            </a:r>
            <a:r>
              <a:rPr lang="en-US" dirty="0" err="1"/>
              <a:t>Jurnal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F2D2A-C81D-CD45-9B6E-C46CC4797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207008"/>
            <a:ext cx="10699940" cy="5504688"/>
          </a:xfrm>
        </p:spPr>
        <p:txBody>
          <a:bodyPr>
            <a:noAutofit/>
          </a:bodyPr>
          <a:lstStyle/>
          <a:p>
            <a:r>
              <a:rPr lang="en-US" sz="2800" dirty="0"/>
              <a:t>Nama </a:t>
            </a:r>
            <a:r>
              <a:rPr lang="en-US" sz="2800" dirty="0" err="1"/>
              <a:t>Pertama</a:t>
            </a:r>
            <a:r>
              <a:rPr lang="en-US" sz="2800" dirty="0"/>
              <a:t> </a:t>
            </a:r>
            <a:r>
              <a:rPr lang="en-US" sz="2800" dirty="0" err="1"/>
              <a:t>dibalik</a:t>
            </a:r>
            <a:r>
              <a:rPr lang="en-US" sz="2800" dirty="0"/>
              <a:t>. (</a:t>
            </a:r>
            <a:r>
              <a:rPr lang="en-US" sz="2800" dirty="0" err="1"/>
              <a:t>tahun</a:t>
            </a:r>
            <a:r>
              <a:rPr lang="en-US" sz="2800" dirty="0"/>
              <a:t>). </a:t>
            </a:r>
            <a:r>
              <a:rPr lang="en-US" sz="2800" dirty="0" err="1"/>
              <a:t>judul</a:t>
            </a:r>
            <a:r>
              <a:rPr lang="en-US" sz="2800" dirty="0"/>
              <a:t> </a:t>
            </a:r>
            <a:r>
              <a:rPr lang="en-US" sz="2800" dirty="0" err="1"/>
              <a:t>artikel</a:t>
            </a:r>
            <a:r>
              <a:rPr lang="en-US" sz="2800" i="1" dirty="0"/>
              <a:t>. Nama </a:t>
            </a:r>
            <a:r>
              <a:rPr lang="en-US" sz="2800" i="1" dirty="0" err="1"/>
              <a:t>Jurnal</a:t>
            </a:r>
            <a:r>
              <a:rPr lang="en-US" sz="2800" i="1" dirty="0"/>
              <a:t> Miring.</a:t>
            </a:r>
            <a:r>
              <a:rPr lang="en-US" sz="2800" dirty="0"/>
              <a:t> Volume(</a:t>
            </a:r>
            <a:r>
              <a:rPr lang="en-US" sz="2800" dirty="0" err="1"/>
              <a:t>Nomor</a:t>
            </a:r>
            <a:r>
              <a:rPr lang="en-US" sz="2800" dirty="0"/>
              <a:t>), Halaman.</a:t>
            </a:r>
          </a:p>
          <a:p>
            <a:endParaRPr lang="en-US" sz="2800" dirty="0"/>
          </a:p>
          <a:p>
            <a:pPr marL="815975" indent="-815975">
              <a:buNone/>
            </a:pPr>
            <a:r>
              <a:rPr lang="en-ID" sz="2400" dirty="0" err="1">
                <a:solidFill>
                  <a:srgbClr val="FF0000"/>
                </a:solidFill>
              </a:rPr>
              <a:t>Prasanti</a:t>
            </a:r>
            <a:r>
              <a:rPr lang="en-ID" sz="2400" dirty="0">
                <a:solidFill>
                  <a:srgbClr val="FF0000"/>
                </a:solidFill>
              </a:rPr>
              <a:t>, </a:t>
            </a:r>
            <a:r>
              <a:rPr lang="en-ID" sz="2400" dirty="0" err="1">
                <a:solidFill>
                  <a:srgbClr val="FF0000"/>
                </a:solidFill>
              </a:rPr>
              <a:t>Ditha</a:t>
            </a:r>
            <a:r>
              <a:rPr lang="en-ID" sz="2400" dirty="0">
                <a:solidFill>
                  <a:srgbClr val="FF0000"/>
                </a:solidFill>
              </a:rPr>
              <a:t>. (2018). </a:t>
            </a:r>
            <a:r>
              <a:rPr lang="en-ID" sz="2400" dirty="0" err="1">
                <a:solidFill>
                  <a:srgbClr val="FF0000"/>
                </a:solidFill>
              </a:rPr>
              <a:t>Penggunaan</a:t>
            </a:r>
            <a:r>
              <a:rPr lang="en-ID" sz="2400" dirty="0">
                <a:solidFill>
                  <a:srgbClr val="FF0000"/>
                </a:solidFill>
              </a:rPr>
              <a:t> Media </a:t>
            </a:r>
            <a:r>
              <a:rPr lang="en-ID" sz="2400" dirty="0" err="1">
                <a:solidFill>
                  <a:srgbClr val="FF0000"/>
                </a:solidFill>
              </a:rPr>
              <a:t>Komunikasi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Bagi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Remaja</a:t>
            </a:r>
            <a:r>
              <a:rPr lang="en-ID" sz="2400" dirty="0">
                <a:solidFill>
                  <a:srgbClr val="FF0000"/>
                </a:solidFill>
              </a:rPr>
              <a:t> Perempuan </a:t>
            </a:r>
            <a:r>
              <a:rPr lang="en-ID" sz="2400" dirty="0" err="1">
                <a:solidFill>
                  <a:srgbClr val="FF0000"/>
                </a:solidFill>
              </a:rPr>
              <a:t>Dalam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Pencarian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Informasi</a:t>
            </a:r>
            <a:r>
              <a:rPr lang="en-ID" sz="2400" dirty="0">
                <a:solidFill>
                  <a:srgbClr val="FF0000"/>
                </a:solidFill>
              </a:rPr>
              <a:t> Kesehatan. </a:t>
            </a:r>
            <a:r>
              <a:rPr lang="en-ID" sz="2400" i="1" dirty="0" err="1">
                <a:solidFill>
                  <a:srgbClr val="FF0000"/>
                </a:solidFill>
              </a:rPr>
              <a:t>Jurnal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i="1" dirty="0">
                <a:solidFill>
                  <a:srgbClr val="FF0000"/>
                </a:solidFill>
              </a:rPr>
              <a:t>Lontar</a:t>
            </a:r>
            <a:r>
              <a:rPr lang="en-ID" sz="2400" dirty="0">
                <a:solidFill>
                  <a:srgbClr val="FF0000"/>
                </a:solidFill>
              </a:rPr>
              <a:t>, 6(1), 13-21.</a:t>
            </a:r>
          </a:p>
          <a:p>
            <a:pPr marL="815975" indent="-815975">
              <a:buNone/>
            </a:pPr>
            <a:r>
              <a:rPr lang="en-ID" sz="2400" dirty="0" err="1">
                <a:solidFill>
                  <a:srgbClr val="FF0000"/>
                </a:solidFill>
              </a:rPr>
              <a:t>Syafrida</a:t>
            </a:r>
            <a:r>
              <a:rPr lang="en-ID" sz="2400" dirty="0">
                <a:solidFill>
                  <a:srgbClr val="FF0000"/>
                </a:solidFill>
              </a:rPr>
              <a:t>, S., &amp; </a:t>
            </a:r>
            <a:r>
              <a:rPr lang="en-ID" sz="2400" dirty="0" err="1">
                <a:solidFill>
                  <a:srgbClr val="FF0000"/>
                </a:solidFill>
              </a:rPr>
              <a:t>Hartati</a:t>
            </a:r>
            <a:r>
              <a:rPr lang="en-ID" sz="2400" dirty="0">
                <a:solidFill>
                  <a:srgbClr val="FF0000"/>
                </a:solidFill>
              </a:rPr>
              <a:t>, R. (2020). Bersama </a:t>
            </a:r>
            <a:r>
              <a:rPr lang="en-ID" sz="2400" dirty="0" err="1">
                <a:solidFill>
                  <a:srgbClr val="FF0000"/>
                </a:solidFill>
              </a:rPr>
              <a:t>Melawan</a:t>
            </a:r>
            <a:r>
              <a:rPr lang="en-ID" sz="2400" dirty="0">
                <a:solidFill>
                  <a:srgbClr val="FF0000"/>
                </a:solidFill>
              </a:rPr>
              <a:t> Virus Covid 19 di Indonesia. </a:t>
            </a:r>
            <a:r>
              <a:rPr lang="en-ID" sz="2400" i="1" dirty="0">
                <a:solidFill>
                  <a:srgbClr val="FF0000"/>
                </a:solidFill>
              </a:rPr>
              <a:t>SALAM: </a:t>
            </a:r>
            <a:r>
              <a:rPr lang="en-ID" sz="2400" i="1" dirty="0" err="1">
                <a:solidFill>
                  <a:srgbClr val="FF0000"/>
                </a:solidFill>
              </a:rPr>
              <a:t>Jurnal</a:t>
            </a:r>
            <a:r>
              <a:rPr lang="en-ID" sz="2400" i="1" dirty="0">
                <a:solidFill>
                  <a:srgbClr val="FF0000"/>
                </a:solidFill>
              </a:rPr>
              <a:t> Sosial dan </a:t>
            </a:r>
            <a:r>
              <a:rPr lang="en-ID" sz="2400" i="1" dirty="0" err="1">
                <a:solidFill>
                  <a:srgbClr val="FF0000"/>
                </a:solidFill>
              </a:rPr>
              <a:t>Budaya</a:t>
            </a:r>
            <a:r>
              <a:rPr lang="en-ID" sz="2400" i="1" dirty="0">
                <a:solidFill>
                  <a:srgbClr val="FF0000"/>
                </a:solidFill>
              </a:rPr>
              <a:t> </a:t>
            </a:r>
            <a:r>
              <a:rPr lang="en-ID" sz="2400" i="1" dirty="0" err="1">
                <a:solidFill>
                  <a:srgbClr val="FF0000"/>
                </a:solidFill>
              </a:rPr>
              <a:t>Syar-i</a:t>
            </a:r>
            <a:r>
              <a:rPr lang="en-ID" sz="2400" i="1" dirty="0">
                <a:solidFill>
                  <a:srgbClr val="FF0000"/>
                </a:solidFill>
              </a:rPr>
              <a:t>, 7</a:t>
            </a:r>
            <a:r>
              <a:rPr lang="en-ID" sz="2400" dirty="0">
                <a:solidFill>
                  <a:srgbClr val="FF0000"/>
                </a:solidFill>
              </a:rPr>
              <a:t>(6), 495-508.</a:t>
            </a:r>
          </a:p>
          <a:p>
            <a:pPr marL="815975" indent="-815975">
              <a:buNone/>
            </a:pPr>
            <a:r>
              <a:rPr lang="en-ID" sz="2400" dirty="0" err="1">
                <a:solidFill>
                  <a:srgbClr val="FF0000"/>
                </a:solidFill>
              </a:rPr>
              <a:t>Yuliaty</a:t>
            </a:r>
            <a:r>
              <a:rPr lang="en-ID" sz="2400" dirty="0">
                <a:solidFill>
                  <a:srgbClr val="FF0000"/>
                </a:solidFill>
              </a:rPr>
              <a:t>, T., </a:t>
            </a:r>
            <a:r>
              <a:rPr lang="en-ID" sz="2400" dirty="0" err="1">
                <a:solidFill>
                  <a:srgbClr val="FF0000"/>
                </a:solidFill>
              </a:rPr>
              <a:t>Rambe</a:t>
            </a:r>
            <a:r>
              <a:rPr lang="en-ID" sz="2400" dirty="0">
                <a:solidFill>
                  <a:srgbClr val="FF0000"/>
                </a:solidFill>
              </a:rPr>
              <a:t>, A., </a:t>
            </a:r>
            <a:r>
              <a:rPr lang="en-ID" sz="2400" dirty="0" err="1">
                <a:solidFill>
                  <a:srgbClr val="FF0000"/>
                </a:solidFill>
              </a:rPr>
              <a:t>Zulfendri</a:t>
            </a:r>
            <a:r>
              <a:rPr lang="en-ID" sz="2400" dirty="0">
                <a:solidFill>
                  <a:srgbClr val="FF0000"/>
                </a:solidFill>
              </a:rPr>
              <a:t>, Z., &amp; </a:t>
            </a:r>
            <a:r>
              <a:rPr lang="en-ID" sz="2400" dirty="0" err="1">
                <a:solidFill>
                  <a:srgbClr val="FF0000"/>
                </a:solidFill>
              </a:rPr>
              <a:t>Satria</a:t>
            </a:r>
            <a:r>
              <a:rPr lang="en-ID" sz="2400" dirty="0">
                <a:solidFill>
                  <a:srgbClr val="FF0000"/>
                </a:solidFill>
              </a:rPr>
              <a:t>, B. (2021). </a:t>
            </a:r>
            <a:r>
              <a:rPr lang="en-ID" sz="2400" dirty="0" err="1">
                <a:solidFill>
                  <a:srgbClr val="FF0000"/>
                </a:solidFill>
              </a:rPr>
              <a:t>Kebijakan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Karantina</a:t>
            </a:r>
            <a:r>
              <a:rPr lang="en-ID" sz="2400" dirty="0">
                <a:solidFill>
                  <a:srgbClr val="FF0000"/>
                </a:solidFill>
              </a:rPr>
              <a:t> Kesehatan </a:t>
            </a:r>
            <a:r>
              <a:rPr lang="en-ID" sz="2400" dirty="0" err="1">
                <a:solidFill>
                  <a:srgbClr val="FF0000"/>
                </a:solidFill>
              </a:rPr>
              <a:t>Dalam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Upaya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Mencegah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Penularan</a:t>
            </a:r>
            <a:r>
              <a:rPr lang="en-ID" sz="2400" dirty="0">
                <a:solidFill>
                  <a:srgbClr val="FF0000"/>
                </a:solidFill>
              </a:rPr>
              <a:t> Corona Virus 19 Di Kota Medan. </a:t>
            </a:r>
            <a:r>
              <a:rPr lang="en-ID" sz="2400" i="1" dirty="0" err="1">
                <a:solidFill>
                  <a:srgbClr val="FF0000"/>
                </a:solidFill>
              </a:rPr>
              <a:t>Jurnal</a:t>
            </a:r>
            <a:r>
              <a:rPr lang="en-ID" sz="2400" i="1" dirty="0">
                <a:solidFill>
                  <a:srgbClr val="FF0000"/>
                </a:solidFill>
              </a:rPr>
              <a:t> Pembangunan </a:t>
            </a:r>
            <a:r>
              <a:rPr lang="en-ID" sz="2400" i="1" dirty="0" err="1">
                <a:solidFill>
                  <a:srgbClr val="FF0000"/>
                </a:solidFill>
              </a:rPr>
              <a:t>Perkotaan</a:t>
            </a:r>
            <a:r>
              <a:rPr lang="en-ID" sz="2400" dirty="0">
                <a:solidFill>
                  <a:srgbClr val="FF0000"/>
                </a:solidFill>
              </a:rPr>
              <a:t>, </a:t>
            </a:r>
            <a:r>
              <a:rPr lang="en-ID" sz="2400" i="1" dirty="0">
                <a:solidFill>
                  <a:srgbClr val="FF0000"/>
                </a:solidFill>
              </a:rPr>
              <a:t>9</a:t>
            </a:r>
            <a:r>
              <a:rPr lang="en-ID" sz="2400" dirty="0">
                <a:solidFill>
                  <a:srgbClr val="FF0000"/>
                </a:solidFill>
              </a:rPr>
              <a:t>(1), 1-8.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01064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D1EB0-3B6B-9C40-8CA6-8A66BE595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4192587" cy="1000732"/>
          </a:xfrm>
        </p:spPr>
        <p:txBody>
          <a:bodyPr/>
          <a:lstStyle/>
          <a:p>
            <a:r>
              <a:rPr lang="en-US" dirty="0" err="1"/>
              <a:t>Pengukuran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4AE0C-6DBA-E049-9C1F-C67696DF6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619250"/>
            <a:ext cx="9864852" cy="5105400"/>
          </a:xfrm>
        </p:spPr>
        <p:txBody>
          <a:bodyPr>
            <a:noAutofit/>
          </a:bodyPr>
          <a:lstStyle/>
          <a:p>
            <a:pPr marL="358775" indent="-358775">
              <a:buFont typeface="Wingdings" pitchFamily="2" charset="2"/>
              <a:buChar char="Ø"/>
            </a:pPr>
            <a:r>
              <a:rPr lang="en-ID" sz="3600" dirty="0">
                <a:latin typeface="Abadi MT Condensed Light" panose="020B0306030101010103" pitchFamily="34" charset="77"/>
              </a:rPr>
              <a:t>J. C. Nunnally dan I.H. Bernstein </a:t>
            </a:r>
            <a:r>
              <a:rPr lang="en-ID" sz="3600" dirty="0" err="1">
                <a:latin typeface="Abadi MT Condensed Light" panose="020B0306030101010103" pitchFamily="34" charset="77"/>
              </a:rPr>
              <a:t>pengukuran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adalah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aturan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untuk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menetapkan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simbol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ke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obyek</a:t>
            </a:r>
            <a:r>
              <a:rPr lang="en-ID" sz="3600" dirty="0">
                <a:latin typeface="Abadi MT Condensed Light" panose="020B0306030101010103" pitchFamily="34" charset="77"/>
              </a:rPr>
              <a:t>.</a:t>
            </a:r>
          </a:p>
          <a:p>
            <a:pPr marL="358775" indent="-358775">
              <a:buFont typeface="Wingdings" pitchFamily="2" charset="2"/>
              <a:buChar char="Ø"/>
            </a:pPr>
            <a:r>
              <a:rPr lang="en-ID" sz="3600" dirty="0" err="1">
                <a:latin typeface="Abadi MT Condensed Light" panose="020B0306030101010103" pitchFamily="34" charset="77"/>
              </a:rPr>
              <a:t>Calongesi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pengukuran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adalah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suatu</a:t>
            </a:r>
            <a:r>
              <a:rPr lang="en-ID" sz="3600" dirty="0">
                <a:latin typeface="Abadi MT Condensed Light" panose="020B0306030101010103" pitchFamily="34" charset="77"/>
              </a:rPr>
              <a:t> proses </a:t>
            </a:r>
            <a:r>
              <a:rPr lang="en-ID" sz="3600" dirty="0" err="1">
                <a:latin typeface="Abadi MT Condensed Light" panose="020B0306030101010103" pitchFamily="34" charset="77"/>
              </a:rPr>
              <a:t>pengumpulan</a:t>
            </a:r>
            <a:r>
              <a:rPr lang="en-ID" sz="3600" dirty="0">
                <a:latin typeface="Abadi MT Condensed Light" panose="020B0306030101010103" pitchFamily="34" charset="77"/>
              </a:rPr>
              <a:t> data </a:t>
            </a:r>
            <a:r>
              <a:rPr lang="en-ID" sz="3600" dirty="0" err="1">
                <a:latin typeface="Abadi MT Condensed Light" panose="020B0306030101010103" pitchFamily="34" charset="77"/>
              </a:rPr>
              <a:t>melalui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pengamatan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empiris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untuk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mengumpulkan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informasi</a:t>
            </a:r>
            <a:r>
              <a:rPr lang="en-ID" sz="3600" dirty="0">
                <a:latin typeface="Abadi MT Condensed Light" panose="020B0306030101010103" pitchFamily="34" charset="77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</a:rPr>
              <a:t>relevan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dengan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tujuan</a:t>
            </a:r>
            <a:r>
              <a:rPr lang="en-ID" sz="3600" dirty="0">
                <a:latin typeface="Abadi MT Condensed Light" panose="020B0306030101010103" pitchFamily="34" charset="77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</a:rPr>
              <a:t>telah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ditentukan</a:t>
            </a:r>
            <a:r>
              <a:rPr lang="en-ID" sz="3600" dirty="0">
                <a:latin typeface="Abadi MT Condensed Light" panose="020B0306030101010103" pitchFamily="34" charset="77"/>
              </a:rPr>
              <a:t>.</a:t>
            </a:r>
            <a:br>
              <a:rPr lang="en-ID" sz="3600" dirty="0">
                <a:latin typeface="Abadi MT Condensed Light" panose="020B0306030101010103" pitchFamily="34" charset="77"/>
              </a:rPr>
            </a:br>
            <a:endParaRPr lang="en-US" sz="36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994634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64DA4-8144-DE47-9432-2C9C8C41F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603504"/>
            <a:ext cx="10466070" cy="6121146"/>
          </a:xfrm>
        </p:spPr>
        <p:txBody>
          <a:bodyPr>
            <a:noAutofit/>
          </a:bodyPr>
          <a:lstStyle/>
          <a:p>
            <a:pPr marL="415925" indent="-415925">
              <a:buFont typeface="Wingdings" pitchFamily="2" charset="2"/>
              <a:buChar char="Ø"/>
            </a:pP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Robert M Smith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menyatakan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bahwa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 </a:t>
            </a:r>
            <a:r>
              <a:rPr lang="en-ID" sz="3600" i="1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assessment 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merupakan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penilaian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menyeluruh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dan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melibatkan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beberapa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anggota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dari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sebuah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tim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agar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dapat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mengetahui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kelemahan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dan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kekuatan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dari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seseorang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. Hasil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dari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 </a:t>
            </a:r>
            <a:r>
              <a:rPr lang="en-ID" sz="3600" i="1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assessment 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yang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dilakukan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kemudian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akan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menjadi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dasar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penyusunan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suatu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rancangan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pembelajaran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baru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.</a:t>
            </a:r>
          </a:p>
          <a:p>
            <a:pPr marL="415925" indent="-415925">
              <a:buFont typeface="Wingdings" pitchFamily="2" charset="2"/>
              <a:buChar char="Ø"/>
            </a:pP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McLoughlin dan Lewis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berpendapat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bahwa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 </a:t>
            </a:r>
            <a:r>
              <a:rPr lang="en-ID" sz="3600" i="1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assessment 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adalah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proses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pengumpulan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data yang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dilakukan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secara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sistematis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untuk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melihat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kapabilitas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dan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kesulitan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dari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seseorang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serta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mencari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solusi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mengenai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apa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sebenarnya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ia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butuhkan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.</a:t>
            </a:r>
            <a:endParaRPr lang="en-US" sz="3600" dirty="0">
              <a:latin typeface="Abadi MT Condensed Light" panose="020B0306030101010103" pitchFamily="34" charset="77"/>
              <a:cs typeface="Apple Chancery" panose="03020702040506060504" pitchFamily="66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62892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E9777-AD54-C146-97A0-E38CF3B4C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0"/>
            <a:ext cx="2895600" cy="1325563"/>
          </a:xfrm>
        </p:spPr>
        <p:txBody>
          <a:bodyPr/>
          <a:lstStyle/>
          <a:p>
            <a:r>
              <a:rPr lang="en-US" dirty="0" err="1"/>
              <a:t>Perbedaan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1680A-AC97-4042-B835-CC01A3B8F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9700" y="877824"/>
            <a:ext cx="10458450" cy="5770626"/>
          </a:xfrm>
        </p:spPr>
        <p:txBody>
          <a:bodyPr>
            <a:noAutofit/>
          </a:bodyPr>
          <a:lstStyle/>
          <a:p>
            <a:pPr marL="454025" indent="-454025">
              <a:buFont typeface="Wingdings" pitchFamily="2" charset="2"/>
              <a:buChar char="Ø"/>
            </a:pPr>
            <a:r>
              <a:rPr lang="en-ID" sz="3200" b="1" dirty="0">
                <a:latin typeface="Abadi MT Condensed Light" panose="020B0306030101010103" pitchFamily="34" charset="77"/>
              </a:rPr>
              <a:t>assessment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adalah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suatu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penerapan</a:t>
            </a:r>
            <a:r>
              <a:rPr lang="en-ID" sz="3200" dirty="0">
                <a:latin typeface="Abadi MT Condensed Light" panose="020B0306030101010103" pitchFamily="34" charset="77"/>
              </a:rPr>
              <a:t> dan </a:t>
            </a:r>
            <a:r>
              <a:rPr lang="en-ID" sz="3200" dirty="0" err="1">
                <a:latin typeface="Abadi MT Condensed Light" panose="020B0306030101010103" pitchFamily="34" charset="77"/>
              </a:rPr>
              <a:t>penggunaan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berbagai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cara</a:t>
            </a:r>
            <a:r>
              <a:rPr lang="en-ID" sz="3200" dirty="0">
                <a:latin typeface="Abadi MT Condensed Light" panose="020B0306030101010103" pitchFamily="34" charset="77"/>
              </a:rPr>
              <a:t> dan </a:t>
            </a:r>
            <a:r>
              <a:rPr lang="en-ID" sz="3200" dirty="0" err="1">
                <a:latin typeface="Abadi MT Condensed Light" panose="020B0306030101010103" pitchFamily="34" charset="77"/>
              </a:rPr>
              <a:t>alat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untuk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mendapatkan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serangkaian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informasi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tentang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hasil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belajar</a:t>
            </a:r>
            <a:r>
              <a:rPr lang="en-ID" sz="3200" dirty="0">
                <a:latin typeface="Abadi MT Condensed Light" panose="020B0306030101010103" pitchFamily="34" charset="77"/>
              </a:rPr>
              <a:t> dan </a:t>
            </a:r>
            <a:r>
              <a:rPr lang="en-ID" sz="3200" dirty="0" err="1">
                <a:latin typeface="Abadi MT Condensed Light" panose="020B0306030101010103" pitchFamily="34" charset="77"/>
              </a:rPr>
              <a:t>pencapaian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kompetensi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dari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peserta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didik</a:t>
            </a:r>
            <a:r>
              <a:rPr lang="en-ID" sz="3200" dirty="0">
                <a:latin typeface="Abadi MT Condensed Light" panose="020B0306030101010103" pitchFamily="34" charset="77"/>
              </a:rPr>
              <a:t>. Setelah </a:t>
            </a:r>
            <a:r>
              <a:rPr lang="en-ID" sz="3200" dirty="0" err="1">
                <a:latin typeface="Abadi MT Condensed Light" panose="020B0306030101010103" pitchFamily="34" charset="77"/>
              </a:rPr>
              <a:t>diperoleh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hasil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asesmen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maka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dilakukan</a:t>
            </a:r>
            <a:r>
              <a:rPr lang="en-ID" sz="3200" dirty="0">
                <a:latin typeface="Abadi MT Condensed Light" panose="020B0306030101010103" pitchFamily="34" charset="77"/>
              </a:rPr>
              <a:t> proses </a:t>
            </a:r>
            <a:r>
              <a:rPr lang="en-ID" sz="3200" dirty="0" err="1">
                <a:latin typeface="Abadi MT Condensed Light" panose="020B0306030101010103" pitchFamily="34" charset="77"/>
              </a:rPr>
              <a:t>penilaian</a:t>
            </a:r>
            <a:r>
              <a:rPr lang="en-ID" sz="3200" dirty="0">
                <a:latin typeface="Abadi MT Condensed Light" panose="020B0306030101010103" pitchFamily="34" charset="77"/>
              </a:rPr>
              <a:t>. </a:t>
            </a:r>
          </a:p>
          <a:p>
            <a:pPr marL="454025" indent="-454025">
              <a:buFont typeface="Wingdings" pitchFamily="2" charset="2"/>
              <a:buChar char="Ø"/>
            </a:pPr>
            <a:r>
              <a:rPr lang="en-ID" sz="3200" b="1" dirty="0" err="1">
                <a:latin typeface="Abadi MT Condensed Light" panose="020B0306030101010103" pitchFamily="34" charset="77"/>
              </a:rPr>
              <a:t>Penilaian</a:t>
            </a:r>
            <a:r>
              <a:rPr lang="en-ID" sz="3200" b="1" dirty="0">
                <a:latin typeface="Abadi MT Condensed Light" panose="020B0306030101010103" pitchFamily="34" charset="77"/>
              </a:rPr>
              <a:t> (</a:t>
            </a:r>
            <a:r>
              <a:rPr lang="en-ID" sz="3200" b="1" i="1" dirty="0">
                <a:latin typeface="Abadi MT Condensed Light" panose="020B0306030101010103" pitchFamily="34" charset="77"/>
              </a:rPr>
              <a:t>grading</a:t>
            </a:r>
            <a:r>
              <a:rPr lang="en-ID" sz="3200" b="1" dirty="0">
                <a:latin typeface="Abadi MT Condensed Light" panose="020B0306030101010103" pitchFamily="34" charset="77"/>
              </a:rPr>
              <a:t>)</a:t>
            </a:r>
            <a:r>
              <a:rPr lang="en-ID" sz="3200" dirty="0">
                <a:latin typeface="Abadi MT Condensed Light" panose="020B0306030101010103" pitchFamily="34" charset="77"/>
              </a:rPr>
              <a:t> </a:t>
            </a:r>
            <a:r>
              <a:rPr lang="en-ID" sz="3200" dirty="0" err="1">
                <a:latin typeface="Abadi MT Condensed Light" panose="020B0306030101010103" pitchFamily="34" charset="77"/>
              </a:rPr>
              <a:t>adalah</a:t>
            </a:r>
            <a:r>
              <a:rPr lang="en-ID" sz="3200" dirty="0">
                <a:latin typeface="Abadi MT Condensed Light" panose="020B0306030101010103" pitchFamily="34" charset="77"/>
              </a:rPr>
              <a:t> proses </a:t>
            </a:r>
            <a:r>
              <a:rPr lang="en-ID" sz="3200" dirty="0" err="1">
                <a:latin typeface="Abadi MT Condensed Light" panose="020B0306030101010103" pitchFamily="34" charset="77"/>
              </a:rPr>
              <a:t>penyematan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atribut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atau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dimensi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atau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kuantitas</a:t>
            </a:r>
            <a:r>
              <a:rPr lang="en-ID" sz="3200" dirty="0">
                <a:latin typeface="Abadi MT Condensed Light" panose="020B0306030101010103" pitchFamily="34" charset="77"/>
              </a:rPr>
              <a:t> (</a:t>
            </a:r>
            <a:r>
              <a:rPr lang="en-ID" sz="3200" dirty="0" err="1">
                <a:latin typeface="Abadi MT Condensed Light" panose="020B0306030101010103" pitchFamily="34" charset="77"/>
              </a:rPr>
              <a:t>berupa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angka</a:t>
            </a:r>
            <a:r>
              <a:rPr lang="en-ID" sz="3200" dirty="0">
                <a:latin typeface="Abadi MT Condensed Light" panose="020B0306030101010103" pitchFamily="34" charset="77"/>
              </a:rPr>
              <a:t>/</a:t>
            </a:r>
            <a:r>
              <a:rPr lang="en-ID" sz="3200" dirty="0" err="1">
                <a:latin typeface="Abadi MT Condensed Light" panose="020B0306030101010103" pitchFamily="34" charset="77"/>
              </a:rPr>
              <a:t>huruf</a:t>
            </a:r>
            <a:r>
              <a:rPr lang="en-ID" sz="3200" dirty="0">
                <a:latin typeface="Abadi MT Condensed Light" panose="020B0306030101010103" pitchFamily="34" charset="77"/>
              </a:rPr>
              <a:t>) </a:t>
            </a:r>
            <a:r>
              <a:rPr lang="en-ID" sz="3200" dirty="0" err="1">
                <a:latin typeface="Abadi MT Condensed Light" panose="020B0306030101010103" pitchFamily="34" charset="77"/>
              </a:rPr>
              <a:t>terhadap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hasil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asesmen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dengan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cara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membandingkannya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terhadap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suatu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instrumen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standar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tertentu</a:t>
            </a:r>
            <a:r>
              <a:rPr lang="en-ID" sz="3200" dirty="0">
                <a:latin typeface="Abadi MT Condensed Light" panose="020B0306030101010103" pitchFamily="34" charset="77"/>
              </a:rPr>
              <a:t>. </a:t>
            </a:r>
          </a:p>
          <a:p>
            <a:pPr marL="454025" indent="-454025">
              <a:buFont typeface="Wingdings" pitchFamily="2" charset="2"/>
              <a:buChar char="Ø"/>
            </a:pPr>
            <a:r>
              <a:rPr lang="en-ID" sz="3200" dirty="0">
                <a:latin typeface="Abadi MT Condensed Light" panose="020B0306030101010103" pitchFamily="34" charset="77"/>
              </a:rPr>
              <a:t>Hasil </a:t>
            </a:r>
            <a:r>
              <a:rPr lang="en-ID" sz="3200" dirty="0" err="1">
                <a:latin typeface="Abadi MT Condensed Light" panose="020B0306030101010103" pitchFamily="34" charset="77"/>
              </a:rPr>
              <a:t>dari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penilaian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berupa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atribut</a:t>
            </a:r>
            <a:r>
              <a:rPr lang="en-ID" sz="3200" dirty="0">
                <a:latin typeface="Abadi MT Condensed Light" panose="020B0306030101010103" pitchFamily="34" charset="77"/>
              </a:rPr>
              <a:t>/</a:t>
            </a:r>
            <a:r>
              <a:rPr lang="en-ID" sz="3200" dirty="0" err="1">
                <a:latin typeface="Abadi MT Condensed Light" panose="020B0306030101010103" pitchFamily="34" charset="77"/>
              </a:rPr>
              <a:t>dimensi</a:t>
            </a:r>
            <a:r>
              <a:rPr lang="en-ID" sz="3200" dirty="0">
                <a:latin typeface="Abadi MT Condensed Light" panose="020B0306030101010103" pitchFamily="34" charset="77"/>
              </a:rPr>
              <a:t>/</a:t>
            </a:r>
            <a:r>
              <a:rPr lang="en-ID" sz="3200" dirty="0" err="1">
                <a:latin typeface="Abadi MT Condensed Light" panose="020B0306030101010103" pitchFamily="34" charset="77"/>
              </a:rPr>
              <a:t>kuantitas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tersebut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digunakan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sebagai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bahan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evaluasi</a:t>
            </a:r>
            <a:r>
              <a:rPr lang="en-ID" sz="3200" dirty="0">
                <a:latin typeface="Abadi MT Condensed Light" panose="020B0306030101010103" pitchFamily="34" charset="77"/>
              </a:rPr>
              <a:t>. </a:t>
            </a:r>
          </a:p>
          <a:p>
            <a:pPr marL="454025" indent="-454025">
              <a:buFont typeface="Wingdings" pitchFamily="2" charset="2"/>
              <a:buChar char="Ø"/>
            </a:pPr>
            <a:r>
              <a:rPr lang="en-ID" sz="3200" b="1" dirty="0" err="1">
                <a:latin typeface="Abadi MT Condensed Light" panose="020B0306030101010103" pitchFamily="34" charset="77"/>
              </a:rPr>
              <a:t>Evaluasi</a:t>
            </a:r>
            <a:r>
              <a:rPr lang="en-ID" sz="3200" b="1" dirty="0">
                <a:latin typeface="Abadi MT Condensed Light" panose="020B0306030101010103" pitchFamily="34" charset="77"/>
              </a:rPr>
              <a:t> (</a:t>
            </a:r>
            <a:r>
              <a:rPr lang="en-ID" sz="3200" b="1" i="1" dirty="0">
                <a:latin typeface="Abadi MT Condensed Light" panose="020B0306030101010103" pitchFamily="34" charset="77"/>
              </a:rPr>
              <a:t>evaluation</a:t>
            </a:r>
            <a:r>
              <a:rPr lang="en-ID" sz="3200" b="1" dirty="0">
                <a:latin typeface="Abadi MT Condensed Light" panose="020B0306030101010103" pitchFamily="34" charset="77"/>
              </a:rPr>
              <a:t>)</a:t>
            </a:r>
            <a:r>
              <a:rPr lang="en-ID" sz="3200" dirty="0">
                <a:latin typeface="Abadi MT Condensed Light" panose="020B0306030101010103" pitchFamily="34" charset="77"/>
              </a:rPr>
              <a:t> </a:t>
            </a:r>
            <a:r>
              <a:rPr lang="en-ID" sz="3200" dirty="0" err="1">
                <a:latin typeface="Abadi MT Condensed Light" panose="020B0306030101010103" pitchFamily="34" charset="77"/>
              </a:rPr>
              <a:t>adalah</a:t>
            </a:r>
            <a:r>
              <a:rPr lang="en-ID" sz="3200" dirty="0">
                <a:latin typeface="Abadi MT Condensed Light" panose="020B0306030101010103" pitchFamily="34" charset="77"/>
              </a:rPr>
              <a:t> proses </a:t>
            </a:r>
            <a:r>
              <a:rPr lang="en-ID" sz="3200" dirty="0" err="1">
                <a:latin typeface="Abadi MT Condensed Light" panose="020B0306030101010103" pitchFamily="34" charset="77"/>
              </a:rPr>
              <a:t>pemberian</a:t>
            </a:r>
            <a:r>
              <a:rPr lang="en-ID" sz="3200" dirty="0">
                <a:latin typeface="Abadi MT Condensed Light" panose="020B0306030101010103" pitchFamily="34" charset="77"/>
              </a:rPr>
              <a:t> status </a:t>
            </a:r>
            <a:r>
              <a:rPr lang="en-ID" sz="3200" dirty="0" err="1">
                <a:latin typeface="Abadi MT Condensed Light" panose="020B0306030101010103" pitchFamily="34" charset="77"/>
              </a:rPr>
              <a:t>atau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keputusan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atau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klasifikasi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terhadap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suatu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hasil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assesmen</a:t>
            </a:r>
            <a:r>
              <a:rPr lang="en-ID" sz="3200" dirty="0">
                <a:latin typeface="Abadi MT Condensed Light" panose="020B0306030101010103" pitchFamily="34" charset="77"/>
              </a:rPr>
              <a:t> dan </a:t>
            </a:r>
            <a:r>
              <a:rPr lang="en-ID" sz="3200" dirty="0" err="1">
                <a:latin typeface="Abadi MT Condensed Light" panose="020B0306030101010103" pitchFamily="34" charset="77"/>
              </a:rPr>
              <a:t>penilaian</a:t>
            </a:r>
            <a:r>
              <a:rPr lang="en-ID" sz="3200" dirty="0">
                <a:latin typeface="Abadi MT Condensed Light" panose="020B0306030101010103" pitchFamily="34" charset="77"/>
              </a:rPr>
              <a:t>.</a:t>
            </a:r>
            <a:endParaRPr lang="en-US" sz="3200" b="1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196270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ACEC-DF11-6342-93AE-592FD6CC0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2C9D0-A98C-C444-9B4A-87C40BBEE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pPr marL="415925" indent="-415925">
              <a:buFont typeface="Wingdings" pitchFamily="2" charset="2"/>
              <a:buChar char="Ø"/>
            </a:pPr>
            <a:r>
              <a:rPr lang="en-ID" sz="3600" dirty="0" err="1">
                <a:latin typeface="Abadi MT Condensed Light" panose="020B0306030101010103" pitchFamily="34" charset="77"/>
              </a:rPr>
              <a:t>Asesmen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dapat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dilakukan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dengan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berbagai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teknik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asesmen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antara</a:t>
            </a:r>
            <a:r>
              <a:rPr lang="en-ID" sz="3600" dirty="0">
                <a:latin typeface="Abadi MT Condensed Light" panose="020B0306030101010103" pitchFamily="34" charset="77"/>
              </a:rPr>
              <a:t> lain </a:t>
            </a:r>
            <a:r>
              <a:rPr lang="en-ID" sz="3600" dirty="0" err="1">
                <a:latin typeface="Abadi MT Condensed Light" panose="020B0306030101010103" pitchFamily="34" charset="77"/>
              </a:rPr>
              <a:t>ujian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atau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penugasan</a:t>
            </a:r>
            <a:r>
              <a:rPr lang="en-ID" sz="3600" dirty="0">
                <a:latin typeface="Abadi MT Condensed Light" panose="020B0306030101010103" pitchFamily="34" charset="77"/>
              </a:rPr>
              <a:t>. </a:t>
            </a:r>
          </a:p>
          <a:p>
            <a:pPr marL="415925" indent="-415925">
              <a:buFont typeface="Wingdings" pitchFamily="2" charset="2"/>
              <a:buChar char="Ø"/>
            </a:pPr>
            <a:r>
              <a:rPr lang="en-ID" sz="3600" dirty="0" err="1">
                <a:latin typeface="Abadi MT Condensed Light" panose="020B0306030101010103" pitchFamily="34" charset="77"/>
              </a:rPr>
              <a:t>Berikutnya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dilakukan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penilaian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dengan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bantuan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instrumen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penilaian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tertentu</a:t>
            </a:r>
            <a:r>
              <a:rPr lang="en-ID" sz="3600" dirty="0">
                <a:latin typeface="Abadi MT Condensed Light" panose="020B0306030101010103" pitchFamily="34" charset="77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</a:rPr>
              <a:t>dapat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berupa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kunci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jawaban</a:t>
            </a:r>
            <a:r>
              <a:rPr lang="en-ID" sz="3600" dirty="0">
                <a:latin typeface="Abadi MT Condensed Light" panose="020B0306030101010103" pitchFamily="34" charset="77"/>
              </a:rPr>
              <a:t>, daftar </a:t>
            </a:r>
            <a:r>
              <a:rPr lang="en-ID" sz="3600" dirty="0" err="1">
                <a:latin typeface="Abadi MT Condensed Light" panose="020B0306030101010103" pitchFamily="34" charset="77"/>
              </a:rPr>
              <a:t>periksa</a:t>
            </a:r>
            <a:r>
              <a:rPr lang="en-ID" sz="3600" dirty="0">
                <a:latin typeface="Abadi MT Condensed Light" panose="020B0306030101010103" pitchFamily="34" charset="77"/>
              </a:rPr>
              <a:t> (check list), </a:t>
            </a:r>
            <a:r>
              <a:rPr lang="en-ID" sz="3600" dirty="0" err="1">
                <a:latin typeface="Abadi MT Condensed Light" panose="020B0306030101010103" pitchFamily="34" charset="77"/>
              </a:rPr>
              <a:t>pedoman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penilaian</a:t>
            </a:r>
            <a:r>
              <a:rPr lang="en-ID" sz="3600" dirty="0">
                <a:latin typeface="Abadi MT Condensed Light" panose="020B0306030101010103" pitchFamily="34" charset="77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</a:rPr>
              <a:t>atau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rubrik</a:t>
            </a:r>
            <a:r>
              <a:rPr lang="en-ID" sz="3600" dirty="0">
                <a:latin typeface="Abadi MT Condensed Light" panose="020B0306030101010103" pitchFamily="34" charset="77"/>
              </a:rPr>
              <a:t>. </a:t>
            </a:r>
          </a:p>
          <a:p>
            <a:pPr marL="415925" indent="-415925">
              <a:buFont typeface="Wingdings" pitchFamily="2" charset="2"/>
              <a:buChar char="Ø"/>
            </a:pPr>
            <a:r>
              <a:rPr lang="en-ID" sz="3600" dirty="0">
                <a:latin typeface="Abadi MT Condensed Light" panose="020B0306030101010103" pitchFamily="34" charset="77"/>
              </a:rPr>
              <a:t>Hasil </a:t>
            </a:r>
            <a:r>
              <a:rPr lang="en-ID" sz="3600" dirty="0" err="1">
                <a:latin typeface="Abadi MT Condensed Light" panose="020B0306030101010103" pitchFamily="34" charset="77"/>
              </a:rPr>
              <a:t>penilaian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digunakan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untuk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melakukan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evaluasi</a:t>
            </a:r>
            <a:r>
              <a:rPr lang="en-ID" sz="3600" dirty="0">
                <a:latin typeface="Abadi MT Condensed Light" panose="020B0306030101010103" pitchFamily="34" charset="77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</a:rPr>
              <a:t>hasilnya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dapat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berupa</a:t>
            </a:r>
            <a:r>
              <a:rPr lang="en-ID" sz="3600" dirty="0">
                <a:latin typeface="Abadi MT Condensed Light" panose="020B0306030101010103" pitchFamily="34" charset="77"/>
              </a:rPr>
              <a:t> status lulus </a:t>
            </a:r>
            <a:r>
              <a:rPr lang="en-ID" sz="3600" dirty="0" err="1">
                <a:latin typeface="Abadi MT Condensed Light" panose="020B0306030101010103" pitchFamily="34" charset="77"/>
              </a:rPr>
              <a:t>atau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tidak</a:t>
            </a:r>
            <a:r>
              <a:rPr lang="en-ID" sz="3600" dirty="0">
                <a:latin typeface="Abadi MT Condensed Light" panose="020B0306030101010103" pitchFamily="34" charset="77"/>
              </a:rPr>
              <a:t> lulus, </a:t>
            </a:r>
            <a:r>
              <a:rPr lang="en-ID" sz="3600" dirty="0" err="1">
                <a:latin typeface="Abadi MT Condensed Light" panose="020B0306030101010103" pitchFamily="34" charset="77"/>
              </a:rPr>
              <a:t>klasifikasi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perlu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atau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tidak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perlu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perbaikan</a:t>
            </a:r>
            <a:r>
              <a:rPr lang="en-ID" sz="3600" dirty="0">
                <a:latin typeface="Abadi MT Condensed Light" panose="020B0306030101010103" pitchFamily="34" charset="77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</a:rPr>
              <a:t>atau</a:t>
            </a:r>
            <a:r>
              <a:rPr lang="en-ID" sz="3600" dirty="0">
                <a:latin typeface="Abadi MT Condensed Light" panose="020B0306030101010103" pitchFamily="34" charset="77"/>
              </a:rPr>
              <a:t> level </a:t>
            </a:r>
            <a:r>
              <a:rPr lang="en-ID" sz="3600" dirty="0" err="1">
                <a:latin typeface="Abadi MT Condensed Light" panose="020B0306030101010103" pitchFamily="34" charset="77"/>
              </a:rPr>
              <a:t>tertentu</a:t>
            </a:r>
            <a:r>
              <a:rPr lang="en-ID" sz="3600" dirty="0">
                <a:latin typeface="Abadi MT Condensed Light" panose="020B0306030101010103" pitchFamily="34" charset="77"/>
              </a:rPr>
              <a:t>.</a:t>
            </a:r>
            <a:endParaRPr lang="en-US" sz="36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464853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E3F91-5E5A-954F-A5A9-002960564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Assesment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CDE7E-17D6-0648-A161-5760EB347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ID" sz="3200" b="1" dirty="0" err="1"/>
              <a:t>Menurut</a:t>
            </a:r>
            <a:r>
              <a:rPr lang="en-ID" sz="3200" b="1" dirty="0"/>
              <a:t> Robb</a:t>
            </a:r>
          </a:p>
          <a:p>
            <a:pPr marL="0" indent="0" algn="ctr">
              <a:buNone/>
            </a:pPr>
            <a:endParaRPr lang="en-ID" sz="3200" b="1" dirty="0"/>
          </a:p>
          <a:p>
            <a:pPr marL="320675" indent="-320675">
              <a:buFont typeface="Wingdings" pitchFamily="2" charset="2"/>
              <a:buChar char="Ø"/>
            </a:pP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menyaring</a:t>
            </a:r>
            <a:r>
              <a:rPr lang="en-ID" sz="3200" dirty="0"/>
              <a:t> dan </a:t>
            </a:r>
            <a:r>
              <a:rPr lang="en-ID" sz="3200" dirty="0" err="1"/>
              <a:t>mengidentifikasi</a:t>
            </a:r>
            <a:r>
              <a:rPr lang="en-ID" sz="3200" dirty="0"/>
              <a:t> </a:t>
            </a:r>
            <a:r>
              <a:rPr lang="en-ID" sz="3200" dirty="0" err="1"/>
              <a:t>anak</a:t>
            </a:r>
            <a:endParaRPr lang="en-ID" sz="3200" dirty="0"/>
          </a:p>
          <a:p>
            <a:pPr marL="320675" indent="-320675">
              <a:buFont typeface="Wingdings" pitchFamily="2" charset="2"/>
              <a:buChar char="Ø"/>
            </a:pP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membuat</a:t>
            </a:r>
            <a:r>
              <a:rPr lang="en-ID" sz="3200" dirty="0"/>
              <a:t> </a:t>
            </a:r>
            <a:r>
              <a:rPr lang="en-ID" sz="3200" dirty="0" err="1"/>
              <a:t>keputusan</a:t>
            </a:r>
            <a:r>
              <a:rPr lang="en-ID" sz="3200" dirty="0"/>
              <a:t> </a:t>
            </a:r>
            <a:r>
              <a:rPr lang="en-ID" sz="3200" dirty="0" err="1"/>
              <a:t>tentang</a:t>
            </a:r>
            <a:r>
              <a:rPr lang="en-ID" sz="3200" dirty="0"/>
              <a:t> </a:t>
            </a:r>
            <a:r>
              <a:rPr lang="en-ID" sz="3200" dirty="0" err="1"/>
              <a:t>penempatan</a:t>
            </a:r>
            <a:r>
              <a:rPr lang="en-ID" sz="3200" dirty="0"/>
              <a:t> </a:t>
            </a:r>
            <a:r>
              <a:rPr lang="en-ID" sz="3200" dirty="0" err="1"/>
              <a:t>anak</a:t>
            </a:r>
            <a:endParaRPr lang="en-ID" sz="3200" dirty="0"/>
          </a:p>
          <a:p>
            <a:pPr marL="320675" indent="-320675">
              <a:buFont typeface="Wingdings" pitchFamily="2" charset="2"/>
              <a:buChar char="Ø"/>
            </a:pP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merancang</a:t>
            </a:r>
            <a:r>
              <a:rPr lang="en-ID" sz="3200" dirty="0"/>
              <a:t> </a:t>
            </a:r>
            <a:r>
              <a:rPr lang="en-ID" sz="3200" dirty="0" err="1"/>
              <a:t>individualisasi</a:t>
            </a:r>
            <a:r>
              <a:rPr lang="en-ID" sz="3200" dirty="0"/>
              <a:t> </a:t>
            </a:r>
            <a:r>
              <a:rPr lang="en-ID" sz="3200" dirty="0" err="1"/>
              <a:t>pendidikan</a:t>
            </a:r>
            <a:endParaRPr lang="en-ID" sz="3200" dirty="0"/>
          </a:p>
          <a:p>
            <a:pPr marL="320675" indent="-320675">
              <a:buFont typeface="Wingdings" pitchFamily="2" charset="2"/>
              <a:buChar char="Ø"/>
            </a:pP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memonitor</a:t>
            </a:r>
            <a:r>
              <a:rPr lang="en-ID" sz="3200" dirty="0"/>
              <a:t> </a:t>
            </a:r>
            <a:r>
              <a:rPr lang="en-ID" sz="3200" dirty="0" err="1"/>
              <a:t>kemajuan</a:t>
            </a:r>
            <a:r>
              <a:rPr lang="en-ID" sz="3200" dirty="0"/>
              <a:t> </a:t>
            </a:r>
            <a:r>
              <a:rPr lang="en-ID" sz="3200" dirty="0" err="1"/>
              <a:t>anak</a:t>
            </a:r>
            <a:r>
              <a:rPr lang="en-ID" sz="3200" dirty="0"/>
              <a:t> </a:t>
            </a:r>
            <a:r>
              <a:rPr lang="en-ID" sz="3200" dirty="0" err="1"/>
              <a:t>secara</a:t>
            </a:r>
            <a:r>
              <a:rPr lang="en-ID" sz="3200" dirty="0"/>
              <a:t> </a:t>
            </a:r>
            <a:r>
              <a:rPr lang="en-ID" sz="3200" dirty="0" err="1"/>
              <a:t>individu</a:t>
            </a:r>
            <a:endParaRPr lang="en-ID" sz="3200" dirty="0"/>
          </a:p>
          <a:p>
            <a:pPr marL="320675" indent="-320675">
              <a:buFont typeface="Wingdings" pitchFamily="2" charset="2"/>
              <a:buChar char="Ø"/>
            </a:pP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mengevaluasi</a:t>
            </a:r>
            <a:r>
              <a:rPr lang="en-ID" sz="3200" dirty="0"/>
              <a:t> </a:t>
            </a:r>
            <a:r>
              <a:rPr lang="en-ID" sz="3200" dirty="0" err="1"/>
              <a:t>kefektifan</a:t>
            </a:r>
            <a:r>
              <a:rPr lang="en-ID" sz="3200" dirty="0"/>
              <a:t> program.</a:t>
            </a:r>
          </a:p>
          <a:p>
            <a:pPr marL="320675" indent="-320675">
              <a:buFont typeface="Wingdings" pitchFamily="2" charset="2"/>
              <a:buChar char="Ø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59533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8B6CC-6002-584B-81F2-89C36FB54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Menurut</a:t>
            </a:r>
            <a:r>
              <a:rPr lang="en-ID" b="1" dirty="0"/>
              <a:t> </a:t>
            </a:r>
            <a:r>
              <a:rPr lang="en-ID" b="1" dirty="0" err="1"/>
              <a:t>Sumardi</a:t>
            </a:r>
            <a:r>
              <a:rPr lang="en-ID" b="1" dirty="0"/>
              <a:t> &amp; </a:t>
            </a:r>
            <a:r>
              <a:rPr lang="en-ID" b="1" dirty="0" err="1"/>
              <a:t>Sunaryo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8E072-DEBA-604A-AFD7-11B199355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68000" cy="4351338"/>
          </a:xfrm>
        </p:spPr>
        <p:txBody>
          <a:bodyPr>
            <a:normAutofit fontScale="92500" lnSpcReduction="10000"/>
          </a:bodyPr>
          <a:lstStyle/>
          <a:p>
            <a:pPr marL="454025" indent="-454025">
              <a:buFont typeface="Wingdings" pitchFamily="2" charset="2"/>
              <a:buChar char="Ø"/>
            </a:pPr>
            <a:r>
              <a:rPr lang="en-ID" sz="3600" dirty="0" err="1">
                <a:latin typeface="Abadi MT Condensed Light" panose="020B0306030101010103" pitchFamily="34" charset="77"/>
              </a:rPr>
              <a:t>Memperoleh</a:t>
            </a:r>
            <a:r>
              <a:rPr lang="en-ID" sz="3600" dirty="0">
                <a:latin typeface="Abadi MT Condensed Light" panose="020B0306030101010103" pitchFamily="34" charset="77"/>
              </a:rPr>
              <a:t> data yang </a:t>
            </a:r>
            <a:r>
              <a:rPr lang="en-ID" sz="3600" dirty="0" err="1">
                <a:latin typeface="Abadi MT Condensed Light" panose="020B0306030101010103" pitchFamily="34" charset="77"/>
              </a:rPr>
              <a:t>relevan</a:t>
            </a:r>
            <a:r>
              <a:rPr lang="en-ID" sz="3600" dirty="0">
                <a:latin typeface="Abadi MT Condensed Light" panose="020B0306030101010103" pitchFamily="34" charset="77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</a:rPr>
              <a:t>objektif</a:t>
            </a:r>
            <a:r>
              <a:rPr lang="en-ID" sz="3600" dirty="0">
                <a:latin typeface="Abadi MT Condensed Light" panose="020B0306030101010103" pitchFamily="34" charset="77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</a:rPr>
              <a:t>akurat</a:t>
            </a:r>
            <a:r>
              <a:rPr lang="en-ID" sz="3600" dirty="0">
                <a:latin typeface="Abadi MT Condensed Light" panose="020B0306030101010103" pitchFamily="34" charset="77"/>
              </a:rPr>
              <a:t> dan </a:t>
            </a:r>
            <a:r>
              <a:rPr lang="en-ID" sz="3600" dirty="0" err="1">
                <a:latin typeface="Abadi MT Condensed Light" panose="020B0306030101010103" pitchFamily="34" charset="77"/>
              </a:rPr>
              <a:t>komprehensif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tentang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kondisi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anak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saat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ini</a:t>
            </a:r>
            <a:endParaRPr lang="en-ID" sz="3600" dirty="0">
              <a:latin typeface="Abadi MT Condensed Light" panose="020B0306030101010103" pitchFamily="34" charset="77"/>
            </a:endParaRPr>
          </a:p>
          <a:p>
            <a:pPr marL="454025" indent="-454025">
              <a:buFont typeface="Wingdings" pitchFamily="2" charset="2"/>
              <a:buChar char="Ø"/>
            </a:pPr>
            <a:r>
              <a:rPr lang="en-ID" sz="3600" dirty="0" err="1">
                <a:latin typeface="Abadi MT Condensed Light" panose="020B0306030101010103" pitchFamily="34" charset="77"/>
              </a:rPr>
              <a:t>Mengetahui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profil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anak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secara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utuh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terutama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permasalahan</a:t>
            </a:r>
            <a:r>
              <a:rPr lang="en-ID" sz="3600" dirty="0">
                <a:latin typeface="Abadi MT Condensed Light" panose="020B0306030101010103" pitchFamily="34" charset="77"/>
              </a:rPr>
              <a:t> dan </a:t>
            </a:r>
            <a:r>
              <a:rPr lang="en-ID" sz="3600" dirty="0" err="1">
                <a:latin typeface="Abadi MT Condensed Light" panose="020B0306030101010103" pitchFamily="34" charset="77"/>
              </a:rPr>
              <a:t>hambatan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belajar</a:t>
            </a:r>
            <a:r>
              <a:rPr lang="en-ID" sz="3600" dirty="0">
                <a:latin typeface="Abadi MT Condensed Light" panose="020B0306030101010103" pitchFamily="34" charset="77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</a:rPr>
              <a:t>dihadapi</a:t>
            </a:r>
            <a:r>
              <a:rPr lang="en-ID" sz="3600" dirty="0">
                <a:latin typeface="Abadi MT Condensed Light" panose="020B0306030101010103" pitchFamily="34" charset="77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</a:rPr>
              <a:t>potensi</a:t>
            </a:r>
            <a:r>
              <a:rPr lang="en-ID" sz="3600" dirty="0">
                <a:latin typeface="Abadi MT Condensed Light" panose="020B0306030101010103" pitchFamily="34" charset="77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</a:rPr>
              <a:t>dimiliki</a:t>
            </a:r>
            <a:r>
              <a:rPr lang="en-ID" sz="3600" dirty="0">
                <a:latin typeface="Abadi MT Condensed Light" panose="020B0306030101010103" pitchFamily="34" charset="77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</a:rPr>
              <a:t>kebutuhan-kebutuhan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khususnya</a:t>
            </a:r>
            <a:r>
              <a:rPr lang="en-ID" sz="3600" dirty="0">
                <a:latin typeface="Abadi MT Condensed Light" panose="020B0306030101010103" pitchFamily="34" charset="77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</a:rPr>
              <a:t>serta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daya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dukung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lingkungan</a:t>
            </a:r>
            <a:r>
              <a:rPr lang="en-ID" sz="3600" dirty="0">
                <a:latin typeface="Abadi MT Condensed Light" panose="020B0306030101010103" pitchFamily="34" charset="77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</a:rPr>
              <a:t>dibutuhkan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anak</a:t>
            </a:r>
            <a:endParaRPr lang="en-ID" sz="3600" dirty="0">
              <a:latin typeface="Abadi MT Condensed Light" panose="020B0306030101010103" pitchFamily="34" charset="77"/>
            </a:endParaRPr>
          </a:p>
          <a:p>
            <a:pPr marL="454025" indent="-454025">
              <a:buFont typeface="Wingdings" pitchFamily="2" charset="2"/>
              <a:buChar char="Ø"/>
            </a:pPr>
            <a:r>
              <a:rPr lang="en-ID" sz="3600" dirty="0" err="1">
                <a:latin typeface="Abadi MT Condensed Light" panose="020B0306030101010103" pitchFamily="34" charset="77"/>
              </a:rPr>
              <a:t>Menentukan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layanan</a:t>
            </a:r>
            <a:r>
              <a:rPr lang="en-ID" sz="3600" dirty="0">
                <a:latin typeface="Abadi MT Condensed Light" panose="020B0306030101010103" pitchFamily="34" charset="77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</a:rPr>
              <a:t>dibutuhkan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dalam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rangka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memenuhi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kebutuhan-kebutuhan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khususnya</a:t>
            </a:r>
            <a:r>
              <a:rPr lang="en-ID" sz="3600" dirty="0">
                <a:latin typeface="Abadi MT Condensed Light" panose="020B0306030101010103" pitchFamily="34" charset="77"/>
              </a:rPr>
              <a:t> dan </a:t>
            </a:r>
            <a:r>
              <a:rPr lang="en-ID" sz="3600" dirty="0" err="1">
                <a:latin typeface="Abadi MT Condensed Light" panose="020B0306030101010103" pitchFamily="34" charset="77"/>
              </a:rPr>
              <a:t>memonitor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kemampuannya</a:t>
            </a:r>
            <a:r>
              <a:rPr lang="en-ID" sz="3600" dirty="0">
                <a:latin typeface="Abadi MT Condensed Light" panose="020B0306030101010103" pitchFamily="34" charset="7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3624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CC011-FB1A-1F4C-A9B0-3B8D9A9EF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6700" y="498475"/>
            <a:ext cx="3257550" cy="911225"/>
          </a:xfrm>
        </p:spPr>
        <p:txBody>
          <a:bodyPr/>
          <a:lstStyle/>
          <a:p>
            <a:pPr algn="ctr"/>
            <a:r>
              <a:rPr lang="en-ID" dirty="0" err="1">
                <a:solidFill>
                  <a:srgbClr val="FF0000"/>
                </a:solidFill>
              </a:rPr>
              <a:t>Chittenden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80BBB-9FFA-BE47-923D-0789A1CE5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690688"/>
            <a:ext cx="10191750" cy="4486275"/>
          </a:xfrm>
        </p:spPr>
        <p:txBody>
          <a:bodyPr>
            <a:noAutofit/>
          </a:bodyPr>
          <a:lstStyle/>
          <a:p>
            <a:pPr marL="415925" indent="-415925">
              <a:buFont typeface="Wingdings" pitchFamily="2" charset="2"/>
              <a:buChar char="Ø"/>
            </a:pPr>
            <a:r>
              <a:rPr lang="en-ID" sz="3600" i="1" dirty="0">
                <a:latin typeface="Abadi MT Condensed Light" panose="020B0306030101010103" pitchFamily="34" charset="77"/>
              </a:rPr>
              <a:t>Keeping  track</a:t>
            </a:r>
            <a:r>
              <a:rPr lang="en-ID" sz="3600" dirty="0">
                <a:latin typeface="Abadi MT Condensed Light" panose="020B0306030101010103" pitchFamily="34" charset="77"/>
              </a:rPr>
              <a:t>,  </a:t>
            </a:r>
            <a:r>
              <a:rPr lang="en-ID" sz="3600" dirty="0" err="1">
                <a:latin typeface="Abadi MT Condensed Light" panose="020B0306030101010103" pitchFamily="34" charset="77"/>
              </a:rPr>
              <a:t>yaitu</a:t>
            </a:r>
            <a:r>
              <a:rPr lang="en-ID" sz="3600" dirty="0">
                <a:latin typeface="Abadi MT Condensed Light" panose="020B0306030101010103" pitchFamily="34" charset="77"/>
              </a:rPr>
              <a:t>  </a:t>
            </a:r>
            <a:r>
              <a:rPr lang="en-ID" sz="3600" dirty="0" err="1">
                <a:latin typeface="Abadi MT Condensed Light" panose="020B0306030101010103" pitchFamily="34" charset="77"/>
              </a:rPr>
              <a:t>untuk</a:t>
            </a:r>
            <a:r>
              <a:rPr lang="en-ID" sz="3600" dirty="0">
                <a:latin typeface="Abadi MT Condensed Light" panose="020B0306030101010103" pitchFamily="34" charset="77"/>
              </a:rPr>
              <a:t>  </a:t>
            </a:r>
            <a:r>
              <a:rPr lang="en-ID" sz="3600" dirty="0" err="1">
                <a:latin typeface="Abadi MT Condensed Light" panose="020B0306030101010103" pitchFamily="34" charset="77"/>
              </a:rPr>
              <a:t>menelusuri</a:t>
            </a:r>
            <a:r>
              <a:rPr lang="en-ID" sz="3600" dirty="0">
                <a:latin typeface="Abadi MT Condensed Light" panose="020B0306030101010103" pitchFamily="34" charset="77"/>
              </a:rPr>
              <a:t>  dan  </a:t>
            </a:r>
            <a:r>
              <a:rPr lang="en-ID" sz="3600" dirty="0" err="1">
                <a:latin typeface="Abadi MT Condensed Light" panose="020B0306030101010103" pitchFamily="34" charset="77"/>
              </a:rPr>
              <a:t>melacak</a:t>
            </a:r>
            <a:r>
              <a:rPr lang="en-ID" sz="3600" dirty="0">
                <a:latin typeface="Abadi MT Condensed Light" panose="020B0306030101010103" pitchFamily="34" charset="77"/>
              </a:rPr>
              <a:t>  proses  </a:t>
            </a:r>
            <a:r>
              <a:rPr lang="en-ID" sz="3600" dirty="0" err="1">
                <a:latin typeface="Abadi MT Condensed Light" panose="020B0306030101010103" pitchFamily="34" charset="77"/>
              </a:rPr>
              <a:t>belajar</a:t>
            </a:r>
            <a:r>
              <a:rPr lang="en-ID" sz="3600" dirty="0">
                <a:latin typeface="Abadi MT Condensed Light" panose="020B0306030101010103" pitchFamily="34" charset="77"/>
              </a:rPr>
              <a:t>  </a:t>
            </a:r>
            <a:r>
              <a:rPr lang="en-ID" sz="3600" dirty="0" err="1">
                <a:latin typeface="Abadi MT Condensed Light" panose="020B0306030101010103" pitchFamily="34" charset="77"/>
              </a:rPr>
              <a:t>peserta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didik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sesuai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dengan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rencana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pelaksanaan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pembelajaran</a:t>
            </a:r>
            <a:r>
              <a:rPr lang="en-ID" sz="3600" dirty="0">
                <a:latin typeface="Abadi MT Condensed Light" panose="020B0306030101010103" pitchFamily="34" charset="77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</a:rPr>
              <a:t>telah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ditetapkan</a:t>
            </a:r>
            <a:r>
              <a:rPr lang="en-ID" sz="3600" dirty="0">
                <a:latin typeface="Abadi MT Condensed Light" panose="020B0306030101010103" pitchFamily="34" charset="77"/>
              </a:rPr>
              <a:t>.</a:t>
            </a:r>
          </a:p>
          <a:p>
            <a:pPr marL="415925" indent="-415925">
              <a:buFont typeface="Wingdings" pitchFamily="2" charset="2"/>
              <a:buChar char="Ø"/>
            </a:pPr>
            <a:r>
              <a:rPr lang="en-ID" sz="3600" i="1" dirty="0">
                <a:latin typeface="Abadi MT Condensed Light" panose="020B0306030101010103" pitchFamily="34" charset="77"/>
              </a:rPr>
              <a:t>Checking-up</a:t>
            </a:r>
            <a:r>
              <a:rPr lang="en-ID" sz="3600" dirty="0">
                <a:latin typeface="Abadi MT Condensed Light" panose="020B0306030101010103" pitchFamily="34" charset="77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</a:rPr>
              <a:t>yaitu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untuk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mengecek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ketercapaian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kemampuan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peserta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didik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dalam</a:t>
            </a:r>
            <a:r>
              <a:rPr lang="en-ID" sz="3600" dirty="0">
                <a:latin typeface="Abadi MT Condensed Light" panose="020B0306030101010103" pitchFamily="34" charset="77"/>
              </a:rPr>
              <a:t> proses </a:t>
            </a:r>
            <a:r>
              <a:rPr lang="en-ID" sz="3600" dirty="0" err="1">
                <a:latin typeface="Abadi MT Condensed Light" panose="020B0306030101010103" pitchFamily="34" charset="77"/>
              </a:rPr>
              <a:t>pembelajaran</a:t>
            </a:r>
            <a:r>
              <a:rPr lang="en-ID" sz="3600" dirty="0">
                <a:latin typeface="Abadi MT Condensed Light" panose="020B0306030101010103" pitchFamily="34" charset="77"/>
              </a:rPr>
              <a:t> dan </a:t>
            </a:r>
            <a:r>
              <a:rPr lang="en-ID" sz="3600" dirty="0" err="1">
                <a:latin typeface="Abadi MT Condensed Light" panose="020B0306030101010103" pitchFamily="34" charset="77"/>
              </a:rPr>
              <a:t>kekurangan-kekurangan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peserta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didik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selama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mengikuti</a:t>
            </a:r>
            <a:r>
              <a:rPr lang="en-ID" sz="3600" dirty="0">
                <a:latin typeface="Abadi MT Condensed Light" panose="020B0306030101010103" pitchFamily="34" charset="77"/>
              </a:rPr>
              <a:t>  proses  </a:t>
            </a:r>
            <a:r>
              <a:rPr lang="en-ID" sz="3600" dirty="0" err="1">
                <a:latin typeface="Abadi MT Condensed Light" panose="020B0306030101010103" pitchFamily="34" charset="77"/>
              </a:rPr>
              <a:t>pembelajaran</a:t>
            </a:r>
            <a:r>
              <a:rPr lang="en-ID" sz="3600" dirty="0">
                <a:latin typeface="Abadi MT Condensed Light" panose="020B0306030101010103" pitchFamily="34" charset="7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771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CC011-FB1A-1F4C-A9B0-3B8D9A9EF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3350" y="365125"/>
            <a:ext cx="3219450" cy="987425"/>
          </a:xfrm>
        </p:spPr>
        <p:txBody>
          <a:bodyPr/>
          <a:lstStyle/>
          <a:p>
            <a:pPr algn="ctr"/>
            <a:r>
              <a:rPr lang="en-ID" dirty="0" err="1">
                <a:solidFill>
                  <a:srgbClr val="FF0000"/>
                </a:solidFill>
              </a:rPr>
              <a:t>Chittenden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80BBB-9FFA-BE47-923D-0789A1CE5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1100" y="1524000"/>
            <a:ext cx="10332876" cy="4652963"/>
          </a:xfrm>
        </p:spPr>
        <p:txBody>
          <a:bodyPr>
            <a:noAutofit/>
          </a:bodyPr>
          <a:lstStyle/>
          <a:p>
            <a:pPr marL="358775" indent="-358775">
              <a:buFont typeface="Wingdings" pitchFamily="2" charset="2"/>
              <a:buChar char="Ø"/>
            </a:pPr>
            <a:r>
              <a:rPr lang="en-ID" sz="3600" i="1" dirty="0"/>
              <a:t>Finding-out</a:t>
            </a:r>
            <a:r>
              <a:rPr lang="en-ID" sz="3600" dirty="0"/>
              <a:t>, </a:t>
            </a:r>
            <a:r>
              <a:rPr lang="en-ID" sz="3600" dirty="0" err="1"/>
              <a:t>yaitu</a:t>
            </a:r>
            <a:r>
              <a:rPr lang="en-ID" sz="3600" dirty="0"/>
              <a:t> </a:t>
            </a:r>
            <a:r>
              <a:rPr lang="en-ID" sz="3600" dirty="0" err="1"/>
              <a:t>untuk</a:t>
            </a:r>
            <a:r>
              <a:rPr lang="en-ID" sz="3600" dirty="0"/>
              <a:t> </a:t>
            </a:r>
            <a:r>
              <a:rPr lang="en-ID" sz="3600" dirty="0" err="1"/>
              <a:t>mencari</a:t>
            </a:r>
            <a:r>
              <a:rPr lang="en-ID" sz="3600" dirty="0"/>
              <a:t>, </a:t>
            </a:r>
            <a:r>
              <a:rPr lang="en-ID" sz="3600" dirty="0" err="1"/>
              <a:t>menemukan</a:t>
            </a:r>
            <a:r>
              <a:rPr lang="en-ID" sz="3600" dirty="0"/>
              <a:t> dan </a:t>
            </a:r>
            <a:r>
              <a:rPr lang="en-ID" sz="3600" dirty="0" err="1"/>
              <a:t>mendeteksi</a:t>
            </a:r>
            <a:r>
              <a:rPr lang="en-ID" sz="3600" dirty="0"/>
              <a:t> </a:t>
            </a:r>
            <a:r>
              <a:rPr lang="en-ID" sz="3600" dirty="0" err="1"/>
              <a:t>kekurangan</a:t>
            </a:r>
            <a:r>
              <a:rPr lang="en-ID" sz="3600" dirty="0"/>
              <a:t>  </a:t>
            </a:r>
            <a:r>
              <a:rPr lang="en-ID" sz="3600" dirty="0" err="1"/>
              <a:t>kesalahan</a:t>
            </a:r>
            <a:r>
              <a:rPr lang="en-ID" sz="3600" dirty="0"/>
              <a:t> </a:t>
            </a:r>
            <a:r>
              <a:rPr lang="en-ID" sz="3600" dirty="0" err="1"/>
              <a:t>atau</a:t>
            </a:r>
            <a:r>
              <a:rPr lang="en-ID" sz="3600" dirty="0"/>
              <a:t> </a:t>
            </a:r>
            <a:r>
              <a:rPr lang="en-ID" sz="3600" dirty="0" err="1"/>
              <a:t>kelemahan</a:t>
            </a:r>
            <a:r>
              <a:rPr lang="en-ID" sz="3600" dirty="0"/>
              <a:t> </a:t>
            </a:r>
            <a:r>
              <a:rPr lang="en-ID" sz="3600" dirty="0" err="1"/>
              <a:t>peserta</a:t>
            </a:r>
            <a:r>
              <a:rPr lang="en-ID" sz="3600" dirty="0"/>
              <a:t> </a:t>
            </a:r>
            <a:r>
              <a:rPr lang="en-ID" sz="3600" dirty="0" err="1"/>
              <a:t>didik</a:t>
            </a:r>
            <a:r>
              <a:rPr lang="en-ID" sz="3600" dirty="0"/>
              <a:t> </a:t>
            </a:r>
            <a:r>
              <a:rPr lang="en-ID" sz="3600" dirty="0" err="1"/>
              <a:t>dalam</a:t>
            </a:r>
            <a:r>
              <a:rPr lang="en-ID" sz="3600" dirty="0"/>
              <a:t> proses </a:t>
            </a:r>
            <a:r>
              <a:rPr lang="en-ID" sz="3600" dirty="0" err="1"/>
              <a:t>pembelajaran</a:t>
            </a:r>
            <a:endParaRPr lang="en-ID" sz="3600" dirty="0"/>
          </a:p>
          <a:p>
            <a:pPr marL="358775" indent="-358775">
              <a:buFont typeface="Wingdings" pitchFamily="2" charset="2"/>
              <a:buChar char="Ø"/>
            </a:pPr>
            <a:r>
              <a:rPr lang="en-ID" sz="3600" i="1" dirty="0"/>
              <a:t>Summing-up</a:t>
            </a:r>
            <a:r>
              <a:rPr lang="en-ID" sz="3600" dirty="0"/>
              <a:t>, </a:t>
            </a:r>
            <a:r>
              <a:rPr lang="en-ID" sz="3600" dirty="0" err="1"/>
              <a:t>yaitu</a:t>
            </a:r>
            <a:r>
              <a:rPr lang="en-ID" sz="3600" dirty="0"/>
              <a:t> </a:t>
            </a:r>
            <a:r>
              <a:rPr lang="en-ID" sz="3600" dirty="0" err="1"/>
              <a:t>untuk</a:t>
            </a:r>
            <a:r>
              <a:rPr lang="en-ID" sz="3600" dirty="0"/>
              <a:t> </a:t>
            </a:r>
            <a:r>
              <a:rPr lang="en-ID" sz="3600" dirty="0" err="1"/>
              <a:t>menyimpulkan</a:t>
            </a:r>
            <a:r>
              <a:rPr lang="en-ID" sz="3600" dirty="0"/>
              <a:t> </a:t>
            </a:r>
            <a:r>
              <a:rPr lang="en-ID" sz="3600" dirty="0" err="1"/>
              <a:t>tingkat</a:t>
            </a:r>
            <a:r>
              <a:rPr lang="en-ID" sz="3600" dirty="0"/>
              <a:t> </a:t>
            </a:r>
            <a:r>
              <a:rPr lang="en-ID" sz="3600" dirty="0" err="1"/>
              <a:t>penguasaan</a:t>
            </a:r>
            <a:r>
              <a:rPr lang="en-ID" sz="3600" dirty="0"/>
              <a:t> </a:t>
            </a:r>
            <a:r>
              <a:rPr lang="en-ID" sz="3600" dirty="0" err="1"/>
              <a:t>peserta</a:t>
            </a:r>
            <a:r>
              <a:rPr lang="en-ID" sz="3600" dirty="0"/>
              <a:t> </a:t>
            </a:r>
            <a:r>
              <a:rPr lang="en-ID" sz="3600" dirty="0" err="1"/>
              <a:t>didik</a:t>
            </a:r>
            <a:r>
              <a:rPr lang="en-ID" sz="3600" dirty="0"/>
              <a:t> </a:t>
            </a:r>
            <a:r>
              <a:rPr lang="en-ID" sz="3600" dirty="0" err="1"/>
              <a:t>terhadap</a:t>
            </a:r>
            <a:r>
              <a:rPr lang="en-ID" sz="3600" dirty="0"/>
              <a:t>  </a:t>
            </a:r>
            <a:r>
              <a:rPr lang="en-ID" sz="3600" dirty="0" err="1"/>
              <a:t>kompetensi</a:t>
            </a:r>
            <a:r>
              <a:rPr lang="en-ID" sz="3600" dirty="0"/>
              <a:t>  yang  </a:t>
            </a:r>
            <a:r>
              <a:rPr lang="en-ID" sz="3600" dirty="0" err="1"/>
              <a:t>telah</a:t>
            </a:r>
            <a:r>
              <a:rPr lang="en-ID" sz="3600" dirty="0"/>
              <a:t>  </a:t>
            </a:r>
            <a:r>
              <a:rPr lang="en-ID" sz="3600" dirty="0" err="1"/>
              <a:t>ditetapkan</a:t>
            </a:r>
            <a:r>
              <a:rPr lang="en-ID" sz="3600" dirty="0"/>
              <a:t>.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776243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ppt/theme/theme3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</TotalTime>
  <Words>770</Words>
  <Application>Microsoft Macintosh PowerPoint</Application>
  <PresentationFormat>Widescreen</PresentationFormat>
  <Paragraphs>56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Abadi MT Condensed Light</vt:lpstr>
      <vt:lpstr>Arial</vt:lpstr>
      <vt:lpstr>Century Gothic</vt:lpstr>
      <vt:lpstr>Tw Cen MT</vt:lpstr>
      <vt:lpstr>Wingdings</vt:lpstr>
      <vt:lpstr>Wingdings 2</vt:lpstr>
      <vt:lpstr>Wingdings 3</vt:lpstr>
      <vt:lpstr>Quotable</vt:lpstr>
      <vt:lpstr>Circuit</vt:lpstr>
      <vt:lpstr>Wisp</vt:lpstr>
      <vt:lpstr>Assesment Pembelajaran SD </vt:lpstr>
      <vt:lpstr>Pengukuran</vt:lpstr>
      <vt:lpstr>PowerPoint Presentation</vt:lpstr>
      <vt:lpstr>Perbedaan</vt:lpstr>
      <vt:lpstr>Contoh</vt:lpstr>
      <vt:lpstr>Tujuan Assesment</vt:lpstr>
      <vt:lpstr>Menurut Sumardi &amp; Sunaryo</vt:lpstr>
      <vt:lpstr>Chittenden</vt:lpstr>
      <vt:lpstr>Chittenden</vt:lpstr>
      <vt:lpstr>Fungsi Assesment</vt:lpstr>
      <vt:lpstr>fungsi formatif, </vt:lpstr>
      <vt:lpstr>Fungsi sumatif</vt:lpstr>
      <vt:lpstr>Daftar Pustaka (Buku)</vt:lpstr>
      <vt:lpstr>Daftar Pustaka (Jurnal)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12</cp:revision>
  <dcterms:created xsi:type="dcterms:W3CDTF">2022-02-24T08:17:58Z</dcterms:created>
  <dcterms:modified xsi:type="dcterms:W3CDTF">2022-02-28T01:23:17Z</dcterms:modified>
</cp:coreProperties>
</file>