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Conditional Sentences 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>
                <a:latin typeface="Angsana New" pitchFamily="18" charset="-34"/>
                <a:cs typeface="Angsana New" pitchFamily="18" charset="-34"/>
              </a:rPr>
              <a:t>GEP</a:t>
            </a:r>
            <a:endParaRPr lang="en-US" sz="2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838200"/>
            <a:ext cx="838200" cy="571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</a:t>
            </a:r>
          </a:p>
          <a:p>
            <a:pPr algn="ctr"/>
            <a:r>
              <a:rPr lang="en-US" sz="2800" b="1" dirty="0" smtClean="0"/>
              <a:t>O</a:t>
            </a:r>
          </a:p>
          <a:p>
            <a:pPr algn="ctr"/>
            <a:r>
              <a:rPr lang="en-US" sz="2800" b="1" dirty="0" smtClean="0"/>
              <a:t>N</a:t>
            </a:r>
          </a:p>
          <a:p>
            <a:pPr algn="ctr"/>
            <a:r>
              <a:rPr lang="en-US" sz="2800" b="1" dirty="0" smtClean="0"/>
              <a:t>D</a:t>
            </a:r>
          </a:p>
          <a:p>
            <a:pPr algn="ctr"/>
            <a:r>
              <a:rPr lang="en-US" sz="2800" b="1" dirty="0" smtClean="0"/>
              <a:t>I</a:t>
            </a:r>
          </a:p>
          <a:p>
            <a:pPr algn="ctr"/>
            <a:r>
              <a:rPr lang="en-US" sz="2800" b="1" dirty="0" smtClean="0"/>
              <a:t>T</a:t>
            </a:r>
          </a:p>
          <a:p>
            <a:pPr algn="ctr"/>
            <a:r>
              <a:rPr lang="en-US" sz="2800" b="1" dirty="0" smtClean="0"/>
              <a:t>I</a:t>
            </a:r>
          </a:p>
          <a:p>
            <a:pPr algn="ctr"/>
            <a:r>
              <a:rPr lang="en-US" sz="2800" b="1" dirty="0" smtClean="0"/>
              <a:t>O</a:t>
            </a:r>
          </a:p>
          <a:p>
            <a:pPr algn="ctr"/>
            <a:r>
              <a:rPr lang="en-US" sz="2800" b="1" dirty="0" smtClean="0"/>
              <a:t>N</a:t>
            </a:r>
          </a:p>
          <a:p>
            <a:pPr algn="ctr"/>
            <a:r>
              <a:rPr lang="en-US" sz="2800" b="1" dirty="0" smtClean="0"/>
              <a:t>A</a:t>
            </a:r>
          </a:p>
          <a:p>
            <a:pPr algn="ctr"/>
            <a:r>
              <a:rPr lang="en-US" sz="2800" b="1" dirty="0" smtClean="0"/>
              <a:t>L</a:t>
            </a:r>
          </a:p>
          <a:p>
            <a:pPr algn="ctr"/>
            <a:r>
              <a:rPr lang="en-US" sz="2800" b="1" dirty="0" smtClean="0"/>
              <a:t>S</a:t>
            </a:r>
            <a:endParaRPr lang="en-US" sz="2800" b="1" dirty="0"/>
          </a:p>
        </p:txBody>
      </p:sp>
      <p:sp>
        <p:nvSpPr>
          <p:cNvPr id="5" name="Left Brace 4"/>
          <p:cNvSpPr/>
          <p:nvPr/>
        </p:nvSpPr>
        <p:spPr>
          <a:xfrm>
            <a:off x="1295400" y="1981200"/>
            <a:ext cx="990600" cy="3505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62200" y="1524000"/>
            <a:ext cx="18288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PRESENT/</a:t>
            </a:r>
          </a:p>
          <a:p>
            <a:pPr algn="ctr"/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362200" y="5029200"/>
            <a:ext cx="18288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PAST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>
            <a:off x="4267200" y="1066800"/>
            <a:ext cx="838200" cy="1905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257800" y="685800"/>
            <a:ext cx="3200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 0 [Factual Conditional]</a:t>
            </a:r>
          </a:p>
          <a:p>
            <a:pPr algn="ctr"/>
            <a:r>
              <a:rPr lang="en-US" i="1" dirty="0" smtClean="0"/>
              <a:t>If [present] – [present]</a:t>
            </a:r>
            <a:endParaRPr lang="en-US" i="1" dirty="0"/>
          </a:p>
        </p:txBody>
      </p:sp>
      <p:sp>
        <p:nvSpPr>
          <p:cNvPr id="10" name="Rounded Rectangle 9"/>
          <p:cNvSpPr/>
          <p:nvPr/>
        </p:nvSpPr>
        <p:spPr>
          <a:xfrm>
            <a:off x="5257800" y="1752600"/>
            <a:ext cx="3200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 1 [First Conditional]</a:t>
            </a:r>
          </a:p>
          <a:p>
            <a:pPr algn="ctr"/>
            <a:r>
              <a:rPr lang="en-US" i="1" dirty="0" smtClean="0"/>
              <a:t>If [present] – [will]</a:t>
            </a:r>
            <a:endParaRPr lang="en-US" i="1" dirty="0"/>
          </a:p>
        </p:txBody>
      </p:sp>
      <p:sp>
        <p:nvSpPr>
          <p:cNvPr id="11" name="Rounded Rectangle 10"/>
          <p:cNvSpPr/>
          <p:nvPr/>
        </p:nvSpPr>
        <p:spPr>
          <a:xfrm>
            <a:off x="5257800" y="2667000"/>
            <a:ext cx="3200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 2 [Second Conditional]</a:t>
            </a:r>
          </a:p>
          <a:p>
            <a:pPr algn="ctr"/>
            <a:r>
              <a:rPr lang="en-US" i="1" dirty="0" smtClean="0"/>
              <a:t>If [past] – [would]</a:t>
            </a:r>
            <a:endParaRPr lang="en-US" i="1" dirty="0"/>
          </a:p>
        </p:txBody>
      </p:sp>
      <p:sp>
        <p:nvSpPr>
          <p:cNvPr id="12" name="Rounded Rectangle 11"/>
          <p:cNvSpPr/>
          <p:nvPr/>
        </p:nvSpPr>
        <p:spPr>
          <a:xfrm>
            <a:off x="5257800" y="5029200"/>
            <a:ext cx="3581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 3 [Third Conditional]</a:t>
            </a:r>
          </a:p>
          <a:p>
            <a:pPr algn="ctr"/>
            <a:r>
              <a:rPr lang="en-US" i="1" dirty="0" smtClean="0"/>
              <a:t>If [past perfect] – [would have V3]</a:t>
            </a:r>
            <a:endParaRPr lang="en-US" i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267200" y="5486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800600" y="2057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To talk about general truth (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sebab-akibat</a:t>
            </a:r>
            <a:r>
              <a:rPr lang="en-US" sz="2800" dirty="0" smtClean="0"/>
              <a:t>).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	e.g. </a:t>
            </a:r>
          </a:p>
          <a:p>
            <a:pPr algn="just">
              <a:buNone/>
            </a:pPr>
            <a:r>
              <a:rPr lang="en-US" sz="2800" dirty="0" smtClean="0"/>
              <a:t>	1) If you mix yellow and blue, you get green.</a:t>
            </a:r>
          </a:p>
          <a:p>
            <a:pPr algn="just">
              <a:buNone/>
            </a:pPr>
            <a:r>
              <a:rPr lang="en-US" sz="2800" dirty="0" smtClean="0"/>
              <a:t>	2) If you add three and four, you get seven.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	(natural laws that are always true and never change)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304800"/>
            <a:ext cx="74676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 0 [Factual Conditional]</a:t>
            </a:r>
          </a:p>
          <a:p>
            <a:pPr algn="ctr"/>
            <a:r>
              <a:rPr lang="en-US" sz="2800" i="1" dirty="0" smtClean="0"/>
              <a:t>If [present] – [present]</a:t>
            </a:r>
            <a:endParaRPr lang="en-US" sz="2800" i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To talk about things in the future which can happen or which are possible (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datang</a:t>
            </a:r>
            <a:r>
              <a:rPr lang="en-US" sz="2800" dirty="0" smtClean="0"/>
              <a:t>).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	e.g. </a:t>
            </a:r>
          </a:p>
          <a:p>
            <a:pPr algn="just">
              <a:buNone/>
            </a:pPr>
            <a:r>
              <a:rPr lang="en-US" sz="2800" dirty="0" smtClean="0"/>
              <a:t>	1) If it rains, he will stay at home</a:t>
            </a:r>
          </a:p>
          <a:p>
            <a:pPr algn="just">
              <a:buNone/>
            </a:pPr>
            <a:r>
              <a:rPr lang="en-US" sz="2800" dirty="0" smtClean="0"/>
              <a:t>	     (perhaps it will rain, perhaps it won’t). 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381000"/>
            <a:ext cx="7772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 1 [First Conditional]</a:t>
            </a:r>
          </a:p>
          <a:p>
            <a:pPr algn="ctr"/>
            <a:r>
              <a:rPr lang="en-US" sz="2800" i="1" dirty="0" smtClean="0"/>
              <a:t>If [present] – [will]</a:t>
            </a:r>
            <a:endParaRPr lang="en-US" sz="2800" i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To talk about unreal present or future situations (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kecil</a:t>
            </a:r>
            <a:r>
              <a:rPr lang="en-US" sz="2800" dirty="0" smtClean="0"/>
              <a:t>). </a:t>
            </a:r>
          </a:p>
          <a:p>
            <a:pPr algn="just">
              <a:buNone/>
            </a:pPr>
            <a:r>
              <a:rPr lang="en-US" sz="2800" dirty="0" smtClean="0"/>
              <a:t>	e.g. </a:t>
            </a:r>
          </a:p>
          <a:p>
            <a:pPr algn="just">
              <a:buNone/>
            </a:pPr>
            <a:r>
              <a:rPr lang="en-US" sz="2800" dirty="0" smtClean="0"/>
              <a:t>	1) If I were a bird, I would fly. </a:t>
            </a:r>
          </a:p>
          <a:p>
            <a:pPr algn="just">
              <a:buNone/>
            </a:pPr>
            <a:r>
              <a:rPr lang="en-US" sz="2800" dirty="0" smtClean="0"/>
              <a:t>	     (The fact: I am not a bird).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Meskipun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i="1" dirty="0" smtClean="0"/>
              <a:t>tense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dipakai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bentuk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lampau</a:t>
            </a:r>
            <a:r>
              <a:rPr lang="en-US" sz="2800" dirty="0" smtClean="0"/>
              <a:t>,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sekarang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akan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datang</a:t>
            </a:r>
            <a:r>
              <a:rPr lang="en-US" sz="2800" b="1" u="sng" dirty="0" smtClean="0"/>
              <a:t> </a:t>
            </a:r>
            <a:r>
              <a:rPr lang="en-US" sz="2800" dirty="0" smtClean="0"/>
              <a:t>(present or future). 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304800"/>
            <a:ext cx="81534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 2 [Second Conditional]</a:t>
            </a:r>
          </a:p>
          <a:p>
            <a:pPr algn="ctr"/>
            <a:r>
              <a:rPr lang="en-US" sz="2800" i="1" dirty="0" smtClean="0"/>
              <a:t>If [past] – [would]</a:t>
            </a:r>
            <a:endParaRPr lang="en-US" sz="2800" i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talk about unreal past situations (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r>
              <a:rPr lang="en-US" dirty="0" smtClean="0"/>
              <a:t>). </a:t>
            </a:r>
          </a:p>
          <a:p>
            <a:pPr>
              <a:buNone/>
            </a:pPr>
            <a:r>
              <a:rPr lang="en-US" dirty="0" smtClean="0"/>
              <a:t>	e.g. </a:t>
            </a:r>
          </a:p>
          <a:p>
            <a:pPr>
              <a:buNone/>
            </a:pPr>
            <a:r>
              <a:rPr lang="en-US" dirty="0" smtClean="0"/>
              <a:t>	1) If it hadn’t rained yesterday, I would have gone to the beach. </a:t>
            </a:r>
          </a:p>
          <a:p>
            <a:pPr>
              <a:buNone/>
            </a:pPr>
            <a:r>
              <a:rPr lang="en-US" dirty="0" smtClean="0"/>
              <a:t>	(The fact: It rained yesterday, so I didn’t go to the beach)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81000" y="304800"/>
            <a:ext cx="8229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 3 [Third Conditional]</a:t>
            </a:r>
          </a:p>
          <a:p>
            <a:pPr algn="ctr"/>
            <a:r>
              <a:rPr lang="en-US" sz="2800" i="1" dirty="0" smtClean="0"/>
              <a:t>If [past perfect] – [would have V3]</a:t>
            </a:r>
            <a:endParaRPr lang="en-US" sz="28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EXERCISE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AutoNum type="arabicParenR"/>
            </a:pPr>
            <a:r>
              <a:rPr lang="en-US" sz="2400" dirty="0" smtClean="0"/>
              <a:t>If you eat too much, you (gain / will gain) weight.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 will tell you what he said, if you (will not / don’t) tell anyone.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the temperature of water (drops / will drop) to freezing point, it (turns / will turn) into ice.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I (finish / will finish) my work early today, I will go to the movie.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you leave before six, you (catch / will catch) the bus.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water is added to oil, the oil (float / will float) on top.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 will explain the lesson if you (ask / will ask) me.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you (submit / will submit) your homework, you will get a good grade.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I don’t pass the entrance test, my father (will / would) be every disappointed. 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you listen to the questions carefully, you (answer / will answer) them easily. </a:t>
            </a:r>
            <a:endParaRPr lang="en-US" sz="24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EXERCISE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If I (know / knew) the answers, I would tell you.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I had had more time, I (would help / would have helped) her.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Susan went on a diet, she (would lose / lost) weight.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I were you, I (would not call / would not have called) her. </a:t>
            </a:r>
          </a:p>
          <a:p>
            <a:pPr marL="514350" indent="-514350">
              <a:buAutoNum type="arabicParenR"/>
            </a:pPr>
            <a:r>
              <a:rPr lang="en-US" dirty="0" smtClean="0"/>
              <a:t>I don’t have money. If I (have / had) money, I (will / would) lend you some.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she sold her house, she (will / would) get much money for it. </a:t>
            </a:r>
          </a:p>
          <a:p>
            <a:pPr marL="514350" indent="-514350">
              <a:buAutoNum type="arabicParenR"/>
            </a:pPr>
            <a:r>
              <a:rPr lang="en-US" dirty="0" smtClean="0"/>
              <a:t>I’m sorry, I didn’t see you. If I (saw / had seen) you, I (would say / would have said) hello.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she knew your number, she (would call / would have called) you.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he (went / would go) to bed earlier, he would not be so tired in the morning. </a:t>
            </a:r>
          </a:p>
          <a:p>
            <a:pPr marL="514350" indent="-514350">
              <a:buAutoNum type="arabicParenR"/>
            </a:pPr>
            <a:r>
              <a:rPr lang="en-US" dirty="0" smtClean="0"/>
              <a:t>If I (had / had had) money, I would have invested all my money in the company. </a:t>
            </a:r>
            <a:endParaRPr lang="en-U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7467600" cy="251460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latin typeface="Matura MT Script Capitals" pitchFamily="66" charset="0"/>
              </a:rPr>
              <a:t>Thank you </a:t>
            </a:r>
          </a:p>
          <a:p>
            <a:pPr algn="ctr">
              <a:buNone/>
            </a:pPr>
            <a:r>
              <a:rPr lang="en-US" sz="4400" dirty="0" smtClean="0">
                <a:latin typeface="Matura MT Script Capitals" pitchFamily="66" charset="0"/>
              </a:rPr>
              <a:t>Have a great day!</a:t>
            </a:r>
            <a:endParaRPr lang="en-US" sz="4400" dirty="0">
              <a:latin typeface="Matura MT Script Capitals" pitchFamily="66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</TotalTime>
  <Words>613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Aharoni</vt:lpstr>
      <vt:lpstr>Angsana New</vt:lpstr>
      <vt:lpstr>Arial</vt:lpstr>
      <vt:lpstr>Franklin Gothic Book</vt:lpstr>
      <vt:lpstr>Matura MT Script Capitals</vt:lpstr>
      <vt:lpstr>Wingdings 2</vt:lpstr>
      <vt:lpstr>Technic</vt:lpstr>
      <vt:lpstr>Conditional Sentences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EXERCISE I</vt:lpstr>
      <vt:lpstr>EXERCISE II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mn</dc:creator>
  <cp:lastModifiedBy>GP</cp:lastModifiedBy>
  <cp:revision>9</cp:revision>
  <dcterms:created xsi:type="dcterms:W3CDTF">2006-08-16T00:00:00Z</dcterms:created>
  <dcterms:modified xsi:type="dcterms:W3CDTF">2020-11-11T10:01:41Z</dcterms:modified>
</cp:coreProperties>
</file>