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69" r:id="rId4"/>
    <p:sldId id="257" r:id="rId5"/>
    <p:sldId id="282" r:id="rId6"/>
    <p:sldId id="258" r:id="rId7"/>
    <p:sldId id="259" r:id="rId8"/>
    <p:sldId id="260" r:id="rId9"/>
    <p:sldId id="262" r:id="rId10"/>
    <p:sldId id="283" r:id="rId11"/>
    <p:sldId id="284" r:id="rId12"/>
    <p:sldId id="287" r:id="rId13"/>
    <p:sldId id="285" r:id="rId14"/>
    <p:sldId id="28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62" d="100"/>
          <a:sy n="62" d="100"/>
        </p:scale>
        <p:origin x="69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1507067" y="1202076"/>
            <a:ext cx="7766936" cy="2989780"/>
          </a:xfrm>
        </p:spPr>
        <p:txBody>
          <a:bodyPr anchor="t"/>
          <a:lstStyle/>
          <a:p>
            <a:r>
              <a:rPr lang="en-US" dirty="0">
                <a:solidFill>
                  <a:srgbClr val="C00000"/>
                </a:solidFill>
                <a:latin typeface="Eras Demi ITC" panose="020B0805030504020804" pitchFamily="34" charset="0"/>
              </a:rPr>
              <a:t>ETIKA ADMINISTRASI PUBLIK</a:t>
            </a:r>
            <a:br>
              <a:rPr lang="en-US" dirty="0">
                <a:solidFill>
                  <a:srgbClr val="C00000"/>
                </a:solidFill>
                <a:latin typeface="Eras Demi ITC" panose="020B0805030504020804" pitchFamily="34" charset="0"/>
              </a:rPr>
            </a:br>
            <a:r>
              <a:rPr lang="en-US" dirty="0">
                <a:solidFill>
                  <a:srgbClr val="C00000"/>
                </a:solidFill>
                <a:latin typeface="Eras Demi ITC" panose="020B0805030504020804" pitchFamily="34" charset="0"/>
              </a:rPr>
              <a:t>3</a:t>
            </a:r>
          </a:p>
        </p:txBody>
      </p:sp>
      <p:sp>
        <p:nvSpPr>
          <p:cNvPr id="3" name="Subtitle 2">
            <a:extLst>
              <a:ext uri="{FF2B5EF4-FFF2-40B4-BE49-F238E27FC236}">
                <a16:creationId xmlns:a16="http://schemas.microsoft.com/office/drawing/2014/main" id="{4FBE4804-7B54-4FCD-AFC7-6FEFA5B2C26A}"/>
              </a:ext>
            </a:extLst>
          </p:cNvPr>
          <p:cNvSpPr>
            <a:spLocks noGrp="1"/>
          </p:cNvSpPr>
          <p:nvPr>
            <p:ph type="subTitle" idx="1"/>
          </p:nvPr>
        </p:nvSpPr>
        <p:spPr>
          <a:xfrm>
            <a:off x="1507067" y="5126805"/>
            <a:ext cx="7766936" cy="785974"/>
          </a:xfrm>
        </p:spPr>
        <p:txBody>
          <a:bodyPr/>
          <a:lstStyle/>
          <a:p>
            <a:pPr>
              <a:spcBef>
                <a:spcPts val="0"/>
              </a:spcBef>
            </a:pPr>
            <a:r>
              <a:rPr lang="en-US" sz="2400" b="1" dirty="0" err="1">
                <a:solidFill>
                  <a:srgbClr val="C00000"/>
                </a:solidFill>
                <a:latin typeface="Eras Demi ITC" panose="020B0805030504020804" pitchFamily="34" charset="0"/>
              </a:rPr>
              <a:t>Apandi</a:t>
            </a:r>
            <a:r>
              <a:rPr lang="en-US" sz="2400" b="1" dirty="0">
                <a:solidFill>
                  <a:srgbClr val="C00000"/>
                </a:solidFill>
                <a:latin typeface="Eras Demi ITC" panose="020B0805030504020804" pitchFamily="34" charset="0"/>
              </a:rPr>
              <a:t>, </a:t>
            </a:r>
            <a:r>
              <a:rPr lang="en-US" sz="2400" b="1" dirty="0" err="1">
                <a:solidFill>
                  <a:srgbClr val="C00000"/>
                </a:solidFill>
                <a:latin typeface="Eras Demi ITC" panose="020B0805030504020804" pitchFamily="34" charset="0"/>
              </a:rPr>
              <a:t>S.Sos</a:t>
            </a:r>
            <a:r>
              <a:rPr lang="en-US" sz="2400" b="1" dirty="0">
                <a:solidFill>
                  <a:srgbClr val="C00000"/>
                </a:solidFill>
                <a:latin typeface="Eras Demi ITC" panose="020B0805030504020804" pitchFamily="34" charset="0"/>
              </a:rPr>
              <a:t>,. </a:t>
            </a:r>
            <a:r>
              <a:rPr lang="en-US" sz="2400" b="1" dirty="0" err="1">
                <a:solidFill>
                  <a:srgbClr val="C00000"/>
                </a:solidFill>
                <a:latin typeface="Eras Demi ITC" panose="020B0805030504020804" pitchFamily="34" charset="0"/>
              </a:rPr>
              <a:t>M.Si</a:t>
            </a:r>
            <a:r>
              <a:rPr lang="en-US" sz="2400" b="1" dirty="0">
                <a:solidFill>
                  <a:srgbClr val="C00000"/>
                </a:solidFill>
                <a:latin typeface="Eras Demi ITC" panose="020B0805030504020804" pitchFamily="34" charset="0"/>
              </a:rPr>
              <a:t>.</a:t>
            </a:r>
          </a:p>
          <a:p>
            <a:pPr>
              <a:spcBef>
                <a:spcPts val="0"/>
              </a:spcBef>
            </a:pPr>
            <a:r>
              <a:rPr lang="en-US" dirty="0">
                <a:solidFill>
                  <a:srgbClr val="C00000"/>
                </a:solidFill>
                <a:latin typeface="Eras Demi ITC" panose="020B0805030504020804" pitchFamily="34" charset="0"/>
              </a:rPr>
              <a:t>apandi@fisip.unila.ac.id</a:t>
            </a:r>
          </a:p>
          <a:p>
            <a:endParaRPr lang="en-US" dirty="0"/>
          </a:p>
        </p:txBody>
      </p:sp>
    </p:spTree>
    <p:extLst>
      <p:ext uri="{BB962C8B-B14F-4D97-AF65-F5344CB8AC3E}">
        <p14:creationId xmlns:p14="http://schemas.microsoft.com/office/powerpoint/2010/main" val="3637241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821933" y="143837"/>
            <a:ext cx="8825501" cy="6637105"/>
          </a:xfrm>
        </p:spPr>
        <p:txBody>
          <a:bodyPr anchor="t"/>
          <a:lstStyle/>
          <a:p>
            <a:pPr algn="l"/>
            <a:r>
              <a:rPr lang="en-US" sz="3200" b="1" dirty="0">
                <a:solidFill>
                  <a:srgbClr val="C00000"/>
                </a:solidFill>
                <a:latin typeface="Eras Demi ITC" panose="020B0805030504020804" pitchFamily="34" charset="0"/>
              </a:rPr>
              <a:t>KODE ETIK</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Selain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nilai-nilai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di </a:t>
            </a:r>
            <a:r>
              <a:rPr lang="en-US" sz="2000" dirty="0" err="1">
                <a:solidFill>
                  <a:srgbClr val="C00000"/>
                </a:solidFill>
                <a:latin typeface="Eras Demi ITC" panose="020B0805030504020804" pitchFamily="34" charset="0"/>
              </a:rPr>
              <a:t>atas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kode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juga </a:t>
            </a:r>
            <a:r>
              <a:rPr lang="en-US" sz="2000" dirty="0" err="1">
                <a:solidFill>
                  <a:srgbClr val="C00000"/>
                </a:solidFill>
                <a:latin typeface="Eras Demi ITC" panose="020B0805030504020804" pitchFamily="34" charset="0"/>
              </a:rPr>
              <a:t>bisa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dijadikan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pedoman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bagi</a:t>
            </a:r>
            <a:r>
              <a:rPr lang="en-US" sz="2000" dirty="0">
                <a:solidFill>
                  <a:srgbClr val="C00000"/>
                </a:solidFill>
                <a:latin typeface="Eras Demi ITC" panose="020B0805030504020804" pitchFamily="34" charset="0"/>
              </a:rPr>
              <a:t> administrator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kewenangannya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Kode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a:t>
            </a:r>
            <a:r>
              <a:rPr lang="en-US" sz="2000" b="1" dirty="0" err="1">
                <a:solidFill>
                  <a:srgbClr val="C00000"/>
                </a:solidFill>
                <a:latin typeface="Eras Demi ITC" panose="020B0805030504020804" pitchFamily="34" charset="0"/>
              </a:rPr>
              <a:t>Suyamto</a:t>
            </a:r>
            <a:r>
              <a:rPr lang="en-US" sz="2000" b="1" dirty="0">
                <a:solidFill>
                  <a:srgbClr val="C00000"/>
                </a:solidFill>
                <a:latin typeface="Eras Demi ITC" panose="020B0805030504020804" pitchFamily="34" charset="0"/>
              </a:rPr>
              <a:t>,</a:t>
            </a:r>
            <a:r>
              <a:rPr lang="en-US" sz="2000" dirty="0">
                <a:solidFill>
                  <a:srgbClr val="C00000"/>
                </a:solidFill>
                <a:latin typeface="Eras Demi ITC" panose="020B0805030504020804" pitchFamily="34" charset="0"/>
              </a:rPr>
              <a:t> (1989: 32-40)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alat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menunjang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pencapaian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tujuan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sub-</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kelompok-kelompok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belum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Pada </a:t>
            </a:r>
            <a:r>
              <a:rPr lang="en-US" sz="2000" dirty="0" err="1">
                <a:solidFill>
                  <a:srgbClr val="C00000"/>
                </a:solidFill>
                <a:latin typeface="Eras Demi ITC" panose="020B0805030504020804" pitchFamily="34" charset="0"/>
              </a:rPr>
              <a:t>dasarnya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kode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hukum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Hukum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biasanya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dibuat</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kelompok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patokan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tentang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sikap</a:t>
            </a:r>
            <a:r>
              <a:rPr lang="en-US" sz="2000" dirty="0">
                <a:solidFill>
                  <a:srgbClr val="C00000"/>
                </a:solidFill>
                <a:latin typeface="Eras Demi ITC" panose="020B0805030504020804" pitchFamily="34" charset="0"/>
              </a:rPr>
              <a:t> mental yang </a:t>
            </a:r>
            <a:r>
              <a:rPr lang="en-US" sz="2000" dirty="0" err="1">
                <a:solidFill>
                  <a:srgbClr val="C00000"/>
                </a:solidFill>
                <a:latin typeface="Eras Demi ITC" panose="020B0805030504020804" pitchFamily="34" charset="0"/>
              </a:rPr>
              <a:t>wajib</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dipatuhi</a:t>
            </a:r>
            <a:r>
              <a:rPr lang="en-US" sz="2000" dirty="0">
                <a:solidFill>
                  <a:srgbClr val="C00000"/>
                </a:solidFill>
                <a:latin typeface="Eras Demi ITC" panose="020B0805030504020804" pitchFamily="34" charset="0"/>
              </a:rPr>
              <a:t> oleh para </a:t>
            </a:r>
            <a:r>
              <a:rPr lang="en-US" sz="2000" dirty="0" err="1">
                <a:solidFill>
                  <a:srgbClr val="C00000"/>
                </a:solidFill>
                <a:latin typeface="Eras Demi ITC" panose="020B0805030504020804" pitchFamily="34" charset="0"/>
              </a:rPr>
              <a:t>anggotanya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tugasnya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Manfaat</a:t>
            </a:r>
            <a:r>
              <a:rPr lang="en-US" sz="2000" dirty="0">
                <a:solidFill>
                  <a:srgbClr val="C00000"/>
                </a:solidFill>
                <a:latin typeface="Eras Demi ITC" panose="020B0805030504020804" pitchFamily="34" charset="0"/>
              </a:rPr>
              <a:t> lain yang </a:t>
            </a:r>
            <a:r>
              <a:rPr lang="en-US" sz="2000" dirty="0" err="1">
                <a:solidFill>
                  <a:srgbClr val="C00000"/>
                </a:solidFill>
                <a:latin typeface="Eras Demi ITC" panose="020B0805030504020804" pitchFamily="34" charset="0"/>
              </a:rPr>
              <a:t>diperoleh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rumusan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kode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para </a:t>
            </a:r>
            <a:r>
              <a:rPr lang="en-US" sz="2000" dirty="0" err="1">
                <a:solidFill>
                  <a:srgbClr val="C00000"/>
                </a:solidFill>
                <a:latin typeface="Eras Demi ITC" panose="020B0805030504020804" pitchFamily="34" charset="0"/>
              </a:rPr>
              <a:t>aparat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kesadaran</a:t>
            </a:r>
            <a:r>
              <a:rPr lang="en-US" sz="2000" dirty="0">
                <a:solidFill>
                  <a:srgbClr val="C00000"/>
                </a:solidFill>
                <a:latin typeface="Eras Demi ITC" panose="020B0805030504020804" pitchFamily="34" charset="0"/>
              </a:rPr>
              <a:t> moral </a:t>
            </a:r>
            <a:r>
              <a:rPr lang="en-US" sz="2000" dirty="0" err="1">
                <a:solidFill>
                  <a:srgbClr val="C00000"/>
                </a:solidFill>
                <a:latin typeface="Eras Demi ITC" panose="020B0805030504020804" pitchFamily="34" charset="0"/>
              </a:rPr>
              <a:t>atas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kedudukan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diperolehnya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negara </a:t>
            </a:r>
            <a:r>
              <a:rPr lang="en-US" sz="2000" dirty="0" err="1">
                <a:solidFill>
                  <a:srgbClr val="C00000"/>
                </a:solidFill>
                <a:latin typeface="Eras Demi ITC" panose="020B0805030504020804" pitchFamily="34" charset="0"/>
              </a:rPr>
              <a:t>atas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nama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rakyat</a:t>
            </a:r>
            <a:r>
              <a:rPr lang="en-US" sz="2000" dirty="0">
                <a:solidFill>
                  <a:srgbClr val="C00000"/>
                </a:solidFill>
                <a:latin typeface="Eras Demi ITC" panose="020B0805030504020804" pitchFamily="34" charset="0"/>
              </a:rPr>
              <a:t>. </a:t>
            </a:r>
          </a:p>
        </p:txBody>
      </p:sp>
    </p:spTree>
    <p:extLst>
      <p:ext uri="{BB962C8B-B14F-4D97-AF65-F5344CB8AC3E}">
        <p14:creationId xmlns:p14="http://schemas.microsoft.com/office/powerpoint/2010/main" val="1881761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873303" y="349321"/>
            <a:ext cx="8825501" cy="6195317"/>
          </a:xfrm>
        </p:spPr>
        <p:txBody>
          <a:bodyPr anchor="t"/>
          <a:lstStyle/>
          <a:p>
            <a:pPr algn="l"/>
            <a:r>
              <a:rPr lang="en-US" sz="2000" dirty="0" err="1">
                <a:solidFill>
                  <a:srgbClr val="C00000"/>
                </a:solidFill>
                <a:latin typeface="Eras Demi ITC" panose="020B0805030504020804" pitchFamily="34" charset="0"/>
              </a:rPr>
              <a:t>Namun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sayangnya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Pasolong</a:t>
            </a:r>
            <a:r>
              <a:rPr lang="en-US" sz="2000" dirty="0">
                <a:solidFill>
                  <a:srgbClr val="C00000"/>
                </a:solidFill>
                <a:latin typeface="Eras Demi ITC" panose="020B0805030504020804" pitchFamily="34" charset="0"/>
              </a:rPr>
              <a:t>, 2007: 200). </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Kode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di Indonesia </a:t>
            </a:r>
            <a:r>
              <a:rPr lang="en-US" sz="2000" dirty="0" err="1">
                <a:solidFill>
                  <a:srgbClr val="C00000"/>
                </a:solidFill>
                <a:latin typeface="Eras Demi ITC" panose="020B0805030504020804" pitchFamily="34" charset="0"/>
              </a:rPr>
              <a:t>masih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terbatas</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beberapa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kalangan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ahli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hukum</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kedokteran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Kode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profesi</a:t>
            </a:r>
            <a:r>
              <a:rPr lang="en-US" sz="2000" dirty="0">
                <a:solidFill>
                  <a:srgbClr val="C00000"/>
                </a:solidFill>
                <a:latin typeface="Eras Demi ITC" panose="020B0805030504020804" pitchFamily="34" charset="0"/>
              </a:rPr>
              <a:t> yang lain </a:t>
            </a:r>
            <a:r>
              <a:rPr lang="en-US" sz="2000" dirty="0" err="1">
                <a:solidFill>
                  <a:srgbClr val="C00000"/>
                </a:solidFill>
                <a:latin typeface="Eras Demi ITC" panose="020B0805030504020804" pitchFamily="34" charset="0"/>
              </a:rPr>
              <a:t>masih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belum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Kode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sekedar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bacaan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tetapi</a:t>
            </a:r>
            <a:r>
              <a:rPr lang="en-US" sz="2000" dirty="0">
                <a:solidFill>
                  <a:srgbClr val="C00000"/>
                </a:solidFill>
                <a:latin typeface="Eras Demi ITC" panose="020B0805030504020804" pitchFamily="34" charset="0"/>
              </a:rPr>
              <a:t> juga </a:t>
            </a:r>
            <a:r>
              <a:rPr lang="en-US" sz="2000" dirty="0" err="1">
                <a:solidFill>
                  <a:srgbClr val="C00000"/>
                </a:solidFill>
                <a:latin typeface="Eras Demi ITC" panose="020B0805030504020804" pitchFamily="34" charset="0"/>
              </a:rPr>
              <a:t>diimplementasikan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pekerjaan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dinilai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tingkat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implementasinya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melalui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mekanisme</a:t>
            </a:r>
            <a:r>
              <a:rPr lang="en-US" sz="2000" dirty="0">
                <a:solidFill>
                  <a:srgbClr val="C00000"/>
                </a:solidFill>
                <a:latin typeface="Eras Demi ITC" panose="020B0805030504020804" pitchFamily="34" charset="0"/>
              </a:rPr>
              <a:t> monitoring, </a:t>
            </a:r>
            <a:r>
              <a:rPr lang="en-US" sz="2000" dirty="0" err="1">
                <a:solidFill>
                  <a:srgbClr val="C00000"/>
                </a:solidFill>
                <a:latin typeface="Eras Demi ITC" panose="020B0805030504020804" pitchFamily="34" charset="0"/>
              </a:rPr>
              <a:t>kemudian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dievaluasi</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diupayakan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perbaikan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melalui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konsensus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Komitmen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perbaikan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perlu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ditunjukkan</a:t>
            </a:r>
            <a:r>
              <a:rPr lang="en-US" sz="2000" dirty="0">
                <a:solidFill>
                  <a:srgbClr val="C00000"/>
                </a:solidFill>
                <a:latin typeface="Eras Demi ITC" panose="020B0805030504020804" pitchFamily="34" charset="0"/>
              </a:rPr>
              <a:t>, agar </a:t>
            </a:r>
            <a:r>
              <a:rPr lang="en-US" sz="2000" dirty="0" err="1">
                <a:solidFill>
                  <a:srgbClr val="C00000"/>
                </a:solidFill>
                <a:latin typeface="Eras Demi ITC" panose="020B0805030504020804" pitchFamily="34" charset="0"/>
              </a:rPr>
              <a:t>pihak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pemberi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pelayanan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mendapatkan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kepercayaan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melaksanakan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kegiatan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pelayanan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Oleh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mungkin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salahnya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jika</a:t>
            </a:r>
            <a:r>
              <a:rPr lang="en-US" sz="2000" dirty="0">
                <a:solidFill>
                  <a:srgbClr val="C00000"/>
                </a:solidFill>
                <a:latin typeface="Eras Demi ITC" panose="020B0805030504020804" pitchFamily="34" charset="0"/>
              </a:rPr>
              <a:t> negara </a:t>
            </a:r>
            <a:r>
              <a:rPr lang="en-US" sz="2000" dirty="0" err="1">
                <a:solidFill>
                  <a:srgbClr val="C00000"/>
                </a:solidFill>
                <a:latin typeface="Eras Demi ITC" panose="020B0805030504020804" pitchFamily="34" charset="0"/>
              </a:rPr>
              <a:t>kita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belajar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negara lain yang </a:t>
            </a:r>
            <a:r>
              <a:rPr lang="en-US" sz="2000" dirty="0" err="1">
                <a:solidFill>
                  <a:srgbClr val="C00000"/>
                </a:solidFill>
                <a:latin typeface="Eras Demi ITC" panose="020B0805030504020804" pitchFamily="34" charset="0"/>
              </a:rPr>
              <a:t>sudah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maju</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kedewasaan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Diharapkan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kita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segera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merumuskan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kode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khusus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mengatur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tentang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mana </a:t>
            </a:r>
            <a:r>
              <a:rPr lang="en-US" sz="2000" dirty="0" err="1">
                <a:solidFill>
                  <a:srgbClr val="C00000"/>
                </a:solidFill>
                <a:latin typeface="Eras Demi ITC" panose="020B0805030504020804" pitchFamily="34" charset="0"/>
              </a:rPr>
              <a:t>telah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diterapkan</a:t>
            </a:r>
            <a:r>
              <a:rPr lang="en-US" sz="2000" dirty="0">
                <a:solidFill>
                  <a:srgbClr val="C00000"/>
                </a:solidFill>
                <a:latin typeface="Eras Demi ITC" panose="020B0805030504020804" pitchFamily="34" charset="0"/>
              </a:rPr>
              <a:t> di negara Amerika </a:t>
            </a:r>
            <a:r>
              <a:rPr lang="en-US" sz="2000" dirty="0" err="1">
                <a:solidFill>
                  <a:srgbClr val="C00000"/>
                </a:solidFill>
                <a:latin typeface="Eras Demi ITC" panose="020B0805030504020804" pitchFamily="34" charset="0"/>
              </a:rPr>
              <a:t>Serikat</a:t>
            </a:r>
            <a:r>
              <a:rPr lang="en-US" sz="2000" dirty="0">
                <a:solidFill>
                  <a:srgbClr val="C00000"/>
                </a:solidFill>
                <a:latin typeface="Eras Demi ITC" panose="020B0805030504020804" pitchFamily="34" charset="0"/>
              </a:rPr>
              <a:t>.</a:t>
            </a:r>
          </a:p>
        </p:txBody>
      </p:sp>
    </p:spTree>
    <p:extLst>
      <p:ext uri="{BB962C8B-B14F-4D97-AF65-F5344CB8AC3E}">
        <p14:creationId xmlns:p14="http://schemas.microsoft.com/office/powerpoint/2010/main" val="244260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554805" y="113015"/>
            <a:ext cx="10335802" cy="6626831"/>
          </a:xfrm>
        </p:spPr>
        <p:txBody>
          <a:bodyPr anchor="t"/>
          <a:lstStyle/>
          <a:p>
            <a:pPr algn="l">
              <a:tabLst>
                <a:tab pos="287338" algn="l"/>
              </a:tabLst>
            </a:pPr>
            <a:r>
              <a:rPr lang="en-US" sz="2100" dirty="0">
                <a:solidFill>
                  <a:srgbClr val="002060"/>
                </a:solidFill>
                <a:latin typeface="Eras Demi ITC" panose="020B0805030504020804" pitchFamily="34" charset="0"/>
              </a:rPr>
              <a:t>Amerika </a:t>
            </a:r>
            <a:r>
              <a:rPr lang="en-US" sz="2100" dirty="0" err="1">
                <a:solidFill>
                  <a:srgbClr val="002060"/>
                </a:solidFill>
                <a:latin typeface="Eras Demi ITC" panose="020B0805030504020804" pitchFamily="34" charset="0"/>
              </a:rPr>
              <a:t>Serikat</a:t>
            </a:r>
            <a:r>
              <a:rPr lang="en-US" sz="2100" dirty="0">
                <a:solidFill>
                  <a:srgbClr val="002060"/>
                </a:solidFill>
                <a:latin typeface="Eras Demi ITC" panose="020B0805030504020804" pitchFamily="34" charset="0"/>
              </a:rPr>
              <a:t>, </a:t>
            </a:r>
            <a:r>
              <a:rPr lang="en-US" sz="2100" dirty="0" err="1">
                <a:solidFill>
                  <a:srgbClr val="002060"/>
                </a:solidFill>
                <a:latin typeface="Eras Demi ITC" panose="020B0805030504020804" pitchFamily="34" charset="0"/>
              </a:rPr>
              <a:t>dengan</a:t>
            </a:r>
            <a:r>
              <a:rPr lang="en-US" sz="2100" dirty="0">
                <a:solidFill>
                  <a:srgbClr val="002060"/>
                </a:solidFill>
                <a:latin typeface="Eras Demi ITC" panose="020B0805030504020804" pitchFamily="34" charset="0"/>
              </a:rPr>
              <a:t> </a:t>
            </a:r>
            <a:r>
              <a:rPr lang="en-US" sz="2100" dirty="0" err="1">
                <a:solidFill>
                  <a:srgbClr val="002060"/>
                </a:solidFill>
                <a:latin typeface="Eras Demi ITC" panose="020B0805030504020804" pitchFamily="34" charset="0"/>
              </a:rPr>
              <a:t>kode</a:t>
            </a:r>
            <a:r>
              <a:rPr lang="en-US" sz="2100" dirty="0">
                <a:solidFill>
                  <a:srgbClr val="002060"/>
                </a:solidFill>
                <a:latin typeface="Eras Demi ITC" panose="020B0805030504020804" pitchFamily="34" charset="0"/>
              </a:rPr>
              <a:t> </a:t>
            </a:r>
            <a:r>
              <a:rPr lang="en-US" sz="2100" dirty="0" err="1">
                <a:solidFill>
                  <a:srgbClr val="002060"/>
                </a:solidFill>
                <a:latin typeface="Eras Demi ITC" panose="020B0805030504020804" pitchFamily="34" charset="0"/>
              </a:rPr>
              <a:t>etik</a:t>
            </a:r>
            <a:r>
              <a:rPr lang="en-US" sz="2100" dirty="0">
                <a:solidFill>
                  <a:srgbClr val="002060"/>
                </a:solidFill>
                <a:latin typeface="Eras Demi ITC" panose="020B0805030504020804" pitchFamily="34" charset="0"/>
              </a:rPr>
              <a:t> </a:t>
            </a:r>
            <a:r>
              <a:rPr lang="en-US" sz="2100" dirty="0" err="1">
                <a:solidFill>
                  <a:srgbClr val="002060"/>
                </a:solidFill>
                <a:latin typeface="Eras Demi ITC" panose="020B0805030504020804" pitchFamily="34" charset="0"/>
              </a:rPr>
              <a:t>administrasi</a:t>
            </a:r>
            <a:r>
              <a:rPr lang="en-US" sz="2100" dirty="0">
                <a:solidFill>
                  <a:srgbClr val="002060"/>
                </a:solidFill>
                <a:latin typeface="Eras Demi ITC" panose="020B0805030504020804" pitchFamily="34" charset="0"/>
              </a:rPr>
              <a:t> public. </a:t>
            </a:r>
            <a:r>
              <a:rPr lang="en-US" sz="2100" dirty="0" err="1">
                <a:solidFill>
                  <a:srgbClr val="002060"/>
                </a:solidFill>
                <a:latin typeface="Eras Demi ITC" panose="020B0805030504020804" pitchFamily="34" charset="0"/>
              </a:rPr>
              <a:t>Kode</a:t>
            </a:r>
            <a:r>
              <a:rPr lang="en-US" sz="2100" dirty="0">
                <a:solidFill>
                  <a:srgbClr val="002060"/>
                </a:solidFill>
                <a:latin typeface="Eras Demi ITC" panose="020B0805030504020804" pitchFamily="34" charset="0"/>
              </a:rPr>
              <a:t> </a:t>
            </a:r>
            <a:r>
              <a:rPr lang="en-US" sz="2100" dirty="0" err="1">
                <a:solidFill>
                  <a:srgbClr val="002060"/>
                </a:solidFill>
                <a:latin typeface="Eras Demi ITC" panose="020B0805030504020804" pitchFamily="34" charset="0"/>
              </a:rPr>
              <a:t>etik</a:t>
            </a:r>
            <a:r>
              <a:rPr lang="en-US" sz="2100" dirty="0">
                <a:solidFill>
                  <a:srgbClr val="002060"/>
                </a:solidFill>
                <a:latin typeface="Eras Demi ITC" panose="020B0805030504020804" pitchFamily="34" charset="0"/>
              </a:rPr>
              <a:t> yang </a:t>
            </a:r>
            <a:r>
              <a:rPr lang="en-US" sz="2100" dirty="0" err="1">
                <a:solidFill>
                  <a:srgbClr val="002060"/>
                </a:solidFill>
                <a:latin typeface="Eras Demi ITC" panose="020B0805030504020804" pitchFamily="34" charset="0"/>
              </a:rPr>
              <a:t>dimiliki</a:t>
            </a:r>
            <a:r>
              <a:rPr lang="en-US" sz="2100" dirty="0">
                <a:solidFill>
                  <a:srgbClr val="002060"/>
                </a:solidFill>
                <a:latin typeface="Eras Demi ITC" panose="020B0805030504020804" pitchFamily="34" charset="0"/>
              </a:rPr>
              <a:t> ASPA (America Society for Public Administration) pada </a:t>
            </a:r>
            <a:r>
              <a:rPr lang="en-US" sz="2100" dirty="0" err="1">
                <a:solidFill>
                  <a:srgbClr val="002060"/>
                </a:solidFill>
                <a:latin typeface="Eras Demi ITC" panose="020B0805030504020804" pitchFamily="34" charset="0"/>
              </a:rPr>
              <a:t>tahun</a:t>
            </a:r>
            <a:r>
              <a:rPr lang="en-US" sz="2100" dirty="0">
                <a:solidFill>
                  <a:srgbClr val="002060"/>
                </a:solidFill>
                <a:latin typeface="Eras Demi ITC" panose="020B0805030504020804" pitchFamily="34" charset="0"/>
              </a:rPr>
              <a:t> 1989, </a:t>
            </a:r>
            <a:r>
              <a:rPr lang="en-US" sz="2100" dirty="0" err="1">
                <a:solidFill>
                  <a:srgbClr val="002060"/>
                </a:solidFill>
                <a:latin typeface="Eras Demi ITC" panose="020B0805030504020804" pitchFamily="34" charset="0"/>
              </a:rPr>
              <a:t>seperti</a:t>
            </a:r>
            <a:r>
              <a:rPr lang="en-US" sz="2100" dirty="0">
                <a:solidFill>
                  <a:srgbClr val="002060"/>
                </a:solidFill>
                <a:latin typeface="Eras Demi ITC" panose="020B0805030504020804" pitchFamily="34" charset="0"/>
              </a:rPr>
              <a:t> </a:t>
            </a:r>
            <a:r>
              <a:rPr lang="en-US" sz="2100" dirty="0" err="1">
                <a:solidFill>
                  <a:srgbClr val="002060"/>
                </a:solidFill>
                <a:latin typeface="Eras Demi ITC" panose="020B0805030504020804" pitchFamily="34" charset="0"/>
              </a:rPr>
              <a:t>dijelaskan</a:t>
            </a:r>
            <a:r>
              <a:rPr lang="en-US" sz="2100" dirty="0">
                <a:solidFill>
                  <a:srgbClr val="002060"/>
                </a:solidFill>
                <a:latin typeface="Eras Demi ITC" panose="020B0805030504020804" pitchFamily="34" charset="0"/>
              </a:rPr>
              <a:t> </a:t>
            </a:r>
            <a:r>
              <a:rPr lang="en-US" sz="2100" dirty="0" err="1">
                <a:solidFill>
                  <a:srgbClr val="002060"/>
                </a:solidFill>
                <a:latin typeface="Eras Demi ITC" panose="020B0805030504020804" pitchFamily="34" charset="0"/>
              </a:rPr>
              <a:t>Kumorotomo</a:t>
            </a:r>
            <a:r>
              <a:rPr lang="en-US" sz="2100" dirty="0">
                <a:solidFill>
                  <a:srgbClr val="002060"/>
                </a:solidFill>
                <a:latin typeface="Eras Demi ITC" panose="020B0805030504020804" pitchFamily="34" charset="0"/>
              </a:rPr>
              <a:t> (1992 : 413-114) </a:t>
            </a:r>
            <a:r>
              <a:rPr lang="en-US" sz="2100" dirty="0" err="1">
                <a:solidFill>
                  <a:srgbClr val="002060"/>
                </a:solidFill>
                <a:latin typeface="Eras Demi ITC" panose="020B0805030504020804" pitchFamily="34" charset="0"/>
              </a:rPr>
              <a:t>sebagai</a:t>
            </a:r>
            <a:r>
              <a:rPr lang="en-US" sz="2100" dirty="0">
                <a:solidFill>
                  <a:srgbClr val="002060"/>
                </a:solidFill>
                <a:latin typeface="Eras Demi ITC" panose="020B0805030504020804" pitchFamily="34" charset="0"/>
              </a:rPr>
              <a:t> </a:t>
            </a:r>
            <a:r>
              <a:rPr lang="en-US" sz="2100" dirty="0" err="1">
                <a:solidFill>
                  <a:srgbClr val="002060"/>
                </a:solidFill>
                <a:latin typeface="Eras Demi ITC" panose="020B0805030504020804" pitchFamily="34" charset="0"/>
              </a:rPr>
              <a:t>berikut</a:t>
            </a:r>
            <a:r>
              <a:rPr lang="en-US" sz="2100" dirty="0">
                <a:solidFill>
                  <a:srgbClr val="002060"/>
                </a:solidFill>
                <a:latin typeface="Eras Demi ITC" panose="020B0805030504020804" pitchFamily="34" charset="0"/>
              </a:rPr>
              <a:t> :</a:t>
            </a:r>
            <a:br>
              <a:rPr lang="en-US" sz="2100" dirty="0">
                <a:solidFill>
                  <a:srgbClr val="002060"/>
                </a:solidFill>
                <a:latin typeface="Eras Demi ITC" panose="020B0805030504020804" pitchFamily="34" charset="0"/>
              </a:rPr>
            </a:br>
            <a:r>
              <a:rPr lang="en-US" sz="2000" dirty="0">
                <a:solidFill>
                  <a:srgbClr val="C00000"/>
                </a:solidFill>
                <a:latin typeface="Eras Demi ITC" panose="020B0805030504020804" pitchFamily="34" charset="0"/>
              </a:rPr>
              <a:t>1. </a:t>
            </a:r>
            <a:r>
              <a:rPr lang="en-US" sz="2000" dirty="0" err="1">
                <a:solidFill>
                  <a:srgbClr val="C00000"/>
                </a:solidFill>
                <a:latin typeface="Eras Demi ITC" panose="020B0805030504020804" pitchFamily="34" charset="0"/>
              </a:rPr>
              <a:t>Pelayanan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pelayanan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sendiri</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2. Rakyat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berdaulat</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bekerja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instansi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akhirnya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bertanggung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jawab</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rakyat</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3. </a:t>
            </a:r>
            <a:r>
              <a:rPr lang="en-US" sz="2000" dirty="0" err="1">
                <a:solidFill>
                  <a:srgbClr val="C00000"/>
                </a:solidFill>
                <a:latin typeface="Eras Demi ITC" panose="020B0805030504020804" pitchFamily="34" charset="0"/>
              </a:rPr>
              <a:t>Hukum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mengatur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instansi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pemerintah,apabila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hukum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dirasa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bermakna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ganda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bijaksana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perlu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perubahan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mengacu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sebesar-besarnya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rakyat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patokan</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4. </a:t>
            </a:r>
            <a:r>
              <a:rPr lang="en-US" sz="2000" dirty="0" err="1">
                <a:solidFill>
                  <a:srgbClr val="C00000"/>
                </a:solidFill>
                <a:latin typeface="Eras Demi ITC" panose="020B0805030504020804" pitchFamily="34" charset="0"/>
              </a:rPr>
              <a:t>Manajemen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efisien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efektif</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dasar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5. </a:t>
            </a:r>
            <a:r>
              <a:rPr lang="en-US" sz="2000" dirty="0" err="1">
                <a:solidFill>
                  <a:srgbClr val="C00000"/>
                </a:solidFill>
                <a:latin typeface="Eras Demi ITC" panose="020B0805030504020804" pitchFamily="34" charset="0"/>
              </a:rPr>
              <a:t>Sistem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penilaian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kecakapan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kesempatan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sama</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asas-asas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iktikad</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didukung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dijalankan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dikembangkan</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6. </a:t>
            </a:r>
            <a:r>
              <a:rPr lang="en-US" sz="2000" dirty="0" err="1">
                <a:solidFill>
                  <a:srgbClr val="C00000"/>
                </a:solidFill>
                <a:latin typeface="Eras Demi ITC" panose="020B0805030504020804" pitchFamily="34" charset="0"/>
              </a:rPr>
              <a:t>Perlindungan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kepercayaan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rakyat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sangat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penting</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7. </a:t>
            </a:r>
            <a:r>
              <a:rPr lang="en-US" sz="2000" dirty="0" err="1">
                <a:solidFill>
                  <a:srgbClr val="C00000"/>
                </a:solidFill>
                <a:latin typeface="Eras Demi ITC" panose="020B0805030504020804" pitchFamily="34" charset="0"/>
              </a:rPr>
              <a:t>Pelayanan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menuntut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kepekaan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khusus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ciri-ciri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sifat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keadilan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keberanian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kejujuran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persamaan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kompetensi</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kasih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sayang</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8. </a:t>
            </a:r>
            <a:r>
              <a:rPr lang="en-US" sz="2000" dirty="0" err="1">
                <a:solidFill>
                  <a:srgbClr val="C00000"/>
                </a:solidFill>
                <a:latin typeface="Eras Demi ITC" panose="020B0805030504020804" pitchFamily="34" charset="0"/>
              </a:rPr>
              <a:t>Hati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nurani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memegang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pentingdalam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arah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9. Para administrator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terlibat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mencegah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hal</a:t>
            </a:r>
            <a:r>
              <a:rPr lang="en-US" sz="2000" dirty="0">
                <a:solidFill>
                  <a:srgbClr val="C00000"/>
                </a:solidFill>
                <a:latin typeface="Eras Demi ITC" panose="020B0805030504020804" pitchFamily="34" charset="0"/>
              </a:rPr>
              <a:t> yang salah, 	</a:t>
            </a:r>
            <a:r>
              <a:rPr lang="en-US" sz="2000" dirty="0" err="1">
                <a:solidFill>
                  <a:srgbClr val="C00000"/>
                </a:solidFill>
                <a:latin typeface="Eras Demi ITC" panose="020B0805030504020804" pitchFamily="34" charset="0"/>
              </a:rPr>
              <a:t>tetapi</a:t>
            </a:r>
            <a:r>
              <a:rPr lang="en-US" sz="2000" dirty="0">
                <a:solidFill>
                  <a:srgbClr val="C00000"/>
                </a:solidFill>
                <a:latin typeface="Eras Demi ITC" panose="020B0805030504020804" pitchFamily="34" charset="0"/>
              </a:rPr>
              <a:t> juga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mengusahakan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benar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melalui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pelaksanaaan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tanggung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jawab</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penuh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semangat</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tepat</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waktunya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Kumorotumo</a:t>
            </a:r>
            <a:r>
              <a:rPr lang="en-US" sz="2000" dirty="0">
                <a:solidFill>
                  <a:srgbClr val="C00000"/>
                </a:solidFill>
                <a:latin typeface="Eras Demi ITC" panose="020B0805030504020804" pitchFamily="34" charset="0"/>
              </a:rPr>
              <a:t>, 1992: 413-414).</a:t>
            </a:r>
            <a:br>
              <a:rPr lang="en-US" sz="2000" dirty="0">
                <a:solidFill>
                  <a:srgbClr val="C00000"/>
                </a:solidFill>
                <a:latin typeface="Eras Demi ITC" panose="020B0805030504020804" pitchFamily="34" charset="0"/>
              </a:rPr>
            </a:br>
            <a:endParaRPr lang="en-US" sz="20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1154796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924673" y="595901"/>
            <a:ext cx="8178230" cy="4911047"/>
          </a:xfrm>
        </p:spPr>
        <p:txBody>
          <a:bodyPr anchor="t"/>
          <a:lstStyle/>
          <a:p>
            <a:pPr algn="l"/>
            <a:r>
              <a:rPr lang="en-US" sz="2400" dirty="0">
                <a:solidFill>
                  <a:srgbClr val="C00000"/>
                </a:solidFill>
                <a:latin typeface="Eras Demi ITC" panose="020B0805030504020804" pitchFamily="34" charset="0"/>
              </a:rPr>
              <a:t>Nilai-</a:t>
            </a:r>
            <a:r>
              <a:rPr lang="en-US" sz="2400" dirty="0" err="1">
                <a:solidFill>
                  <a:srgbClr val="C00000"/>
                </a:solidFill>
                <a:latin typeface="Eras Demi ITC" panose="020B0805030504020804" pitchFamily="34" charset="0"/>
              </a:rPr>
              <a:t>nilai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dan </a:t>
            </a:r>
            <a:r>
              <a:rPr lang="en-US" sz="2400" dirty="0" err="1">
                <a:solidFill>
                  <a:srgbClr val="C00000"/>
                </a:solidFill>
                <a:latin typeface="Eras Demi ITC" panose="020B0805030504020804" pitchFamily="34" charset="0"/>
              </a:rPr>
              <a:t>kode</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pelayanan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publik</a:t>
            </a:r>
            <a:r>
              <a:rPr lang="en-US" sz="2400" dirty="0">
                <a:solidFill>
                  <a:srgbClr val="C00000"/>
                </a:solidFill>
                <a:latin typeface="Eras Demi ITC" panose="020B0805030504020804" pitchFamily="34" charset="0"/>
              </a:rPr>
              <a:t> di </a:t>
            </a:r>
            <a:r>
              <a:rPr lang="en-US" sz="2400" dirty="0" err="1">
                <a:solidFill>
                  <a:srgbClr val="C00000"/>
                </a:solidFill>
                <a:latin typeface="Eras Demi ITC" panose="020B0805030504020804" pitchFamily="34" charset="0"/>
              </a:rPr>
              <a:t>atas</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jika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konsisten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diimplementasikan</a:t>
            </a:r>
            <a:r>
              <a:rPr lang="en-US" sz="2400" dirty="0">
                <a:solidFill>
                  <a:srgbClr val="C00000"/>
                </a:solidFill>
                <a:latin typeface="Eras Demi ITC" panose="020B0805030504020804" pitchFamily="34" charset="0"/>
              </a:rPr>
              <a:t> oleh </a:t>
            </a:r>
            <a:r>
              <a:rPr lang="en-US" sz="2400" dirty="0" err="1">
                <a:solidFill>
                  <a:srgbClr val="C00000"/>
                </a:solidFill>
                <a:latin typeface="Eras Demi ITC" panose="020B0805030504020804" pitchFamily="34" charset="0"/>
              </a:rPr>
              <a:t>penyelenggara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pemerintah</a:t>
            </a:r>
            <a:r>
              <a:rPr lang="en-US" sz="2400" dirty="0">
                <a:solidFill>
                  <a:srgbClr val="C00000"/>
                </a:solidFill>
                <a:latin typeface="Eras Demi ITC" panose="020B0805030504020804" pitchFamily="34" charset="0"/>
              </a:rPr>
              <a:t> (administrator </a:t>
            </a:r>
            <a:r>
              <a:rPr lang="en-US" sz="2400" dirty="0" err="1">
                <a:solidFill>
                  <a:srgbClr val="C00000"/>
                </a:solidFill>
                <a:latin typeface="Eras Demi ITC" panose="020B0805030504020804" pitchFamily="34" charset="0"/>
              </a:rPr>
              <a:t>publik</a:t>
            </a:r>
            <a:r>
              <a:rPr lang="en-US" sz="2400" dirty="0">
                <a:solidFill>
                  <a:srgbClr val="C00000"/>
                </a:solidFill>
                <a:latin typeface="Eras Demi ITC" panose="020B0805030504020804" pitchFamily="34" charset="0"/>
              </a:rPr>
              <a:t>) dan </a:t>
            </a:r>
            <a:r>
              <a:rPr lang="en-US" sz="2400" dirty="0" err="1">
                <a:solidFill>
                  <a:srgbClr val="C00000"/>
                </a:solidFill>
                <a:latin typeface="Eras Demi ITC" panose="020B0805030504020804" pitchFamily="34" charset="0"/>
              </a:rPr>
              <a:t>menjadi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norma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bagi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organisasi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publik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maka</a:t>
            </a:r>
            <a:r>
              <a:rPr lang="en-US" sz="2400" dirty="0">
                <a:solidFill>
                  <a:srgbClr val="C00000"/>
                </a:solidFill>
                <a:latin typeface="Eras Demi ITC" panose="020B0805030504020804" pitchFamily="34" charset="0"/>
              </a:rPr>
              <a:t> mal-</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dapat</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diminimalisir</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bahkan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mungkin</a:t>
            </a:r>
            <a:r>
              <a:rPr lang="en-US" sz="2400" dirty="0">
                <a:solidFill>
                  <a:srgbClr val="C00000"/>
                </a:solidFill>
                <a:latin typeface="Eras Demi ITC" panose="020B0805030504020804" pitchFamily="34" charset="0"/>
              </a:rPr>
              <a:t> juga </a:t>
            </a:r>
            <a:r>
              <a:rPr lang="en-US" sz="2400" dirty="0" err="1">
                <a:solidFill>
                  <a:srgbClr val="C00000"/>
                </a:solidFill>
                <a:latin typeface="Eras Demi ITC" panose="020B0805030504020804" pitchFamily="34" charset="0"/>
              </a:rPr>
              <a:t>akan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bisa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diberantas</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secara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tuntas</a:t>
            </a:r>
            <a:r>
              <a:rPr lang="en-US" sz="2400" dirty="0">
                <a:solidFill>
                  <a:srgbClr val="C00000"/>
                </a:solidFill>
                <a:latin typeface="Eras Demi ITC" panose="020B0805030504020804" pitchFamily="34" charset="0"/>
              </a:rPr>
              <a:t>.</a:t>
            </a:r>
          </a:p>
        </p:txBody>
      </p:sp>
    </p:spTree>
    <p:extLst>
      <p:ext uri="{BB962C8B-B14F-4D97-AF65-F5344CB8AC3E}">
        <p14:creationId xmlns:p14="http://schemas.microsoft.com/office/powerpoint/2010/main" val="1942440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544530" y="2342507"/>
            <a:ext cx="10417995" cy="1900720"/>
          </a:xfrm>
        </p:spPr>
        <p:txBody>
          <a:bodyPr anchor="ctr"/>
          <a:lstStyle/>
          <a:p>
            <a:pPr algn="ctr"/>
            <a:r>
              <a:rPr lang="en-US" sz="6600" dirty="0" err="1">
                <a:solidFill>
                  <a:srgbClr val="C00000"/>
                </a:solidFill>
                <a:latin typeface="Eras Demi ITC" panose="020B0805030504020804" pitchFamily="34" charset="0"/>
              </a:rPr>
              <a:t>Terima</a:t>
            </a:r>
            <a:r>
              <a:rPr lang="en-US" sz="6600" dirty="0">
                <a:solidFill>
                  <a:srgbClr val="C00000"/>
                </a:solidFill>
                <a:latin typeface="Eras Demi ITC" panose="020B0805030504020804" pitchFamily="34" charset="0"/>
              </a:rPr>
              <a:t> Kasih</a:t>
            </a:r>
          </a:p>
        </p:txBody>
      </p:sp>
    </p:spTree>
    <p:extLst>
      <p:ext uri="{BB962C8B-B14F-4D97-AF65-F5344CB8AC3E}">
        <p14:creationId xmlns:p14="http://schemas.microsoft.com/office/powerpoint/2010/main" val="4065191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595901" y="1438382"/>
            <a:ext cx="9441951" cy="4643918"/>
          </a:xfrm>
        </p:spPr>
        <p:txBody>
          <a:bodyPr anchor="t"/>
          <a:lstStyle/>
          <a:p>
            <a:pPr algn="l">
              <a:tabLst>
                <a:tab pos="339725" algn="l"/>
              </a:tabLst>
            </a:pPr>
            <a:r>
              <a:rPr lang="en-US" sz="2400" dirty="0" err="1">
                <a:solidFill>
                  <a:srgbClr val="C00000"/>
                </a:solidFill>
                <a:latin typeface="Eras Demi ITC" panose="020B0805030504020804" pitchFamily="34" charset="0"/>
              </a:rPr>
              <a:t>Tujuan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Pembelajaran</a:t>
            </a:r>
            <a:br>
              <a:rPr lang="en-US" sz="2400" dirty="0">
                <a:solidFill>
                  <a:srgbClr val="C00000"/>
                </a:solidFill>
                <a:latin typeface="Eras Demi ITC" panose="020B0805030504020804" pitchFamily="34" charset="0"/>
              </a:rPr>
            </a:b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1. </a:t>
            </a:r>
            <a:r>
              <a:rPr lang="en-US" sz="2400" dirty="0" err="1">
                <a:solidFill>
                  <a:srgbClr val="C00000"/>
                </a:solidFill>
                <a:latin typeface="Eras Demi ITC" panose="020B0805030504020804" pitchFamily="34" charset="0"/>
              </a:rPr>
              <a:t>menjelaskan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pengertian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pentingnya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2. </a:t>
            </a:r>
            <a:r>
              <a:rPr lang="en-US" sz="2400" dirty="0" err="1">
                <a:solidFill>
                  <a:srgbClr val="C00000"/>
                </a:solidFill>
                <a:latin typeface="Eras Demi ITC" panose="020B0805030504020804" pitchFamily="34" charset="0"/>
              </a:rPr>
              <a:t>menjelaskan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pengertian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landasan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public</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3. </a:t>
            </a:r>
            <a:r>
              <a:rPr lang="en-US" sz="2400" dirty="0" err="1">
                <a:solidFill>
                  <a:srgbClr val="C00000"/>
                </a:solidFill>
                <a:latin typeface="Eras Demi ITC" panose="020B0805030504020804" pitchFamily="34" charset="0"/>
              </a:rPr>
              <a:t>memahami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secara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konprehensif</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tentang</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aliran</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melandasi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4. </a:t>
            </a:r>
            <a:r>
              <a:rPr lang="en-US" sz="2400" dirty="0" err="1">
                <a:solidFill>
                  <a:srgbClr val="C00000"/>
                </a:solidFill>
                <a:latin typeface="Eras Demi ITC" panose="020B0805030504020804" pitchFamily="34" charset="0"/>
              </a:rPr>
              <a:t>memahami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nilai-nilai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public</a:t>
            </a:r>
          </a:p>
        </p:txBody>
      </p:sp>
    </p:spTree>
    <p:extLst>
      <p:ext uri="{BB962C8B-B14F-4D97-AF65-F5344CB8AC3E}">
        <p14:creationId xmlns:p14="http://schemas.microsoft.com/office/powerpoint/2010/main" val="415851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739739" y="421240"/>
            <a:ext cx="9554967" cy="6256962"/>
          </a:xfrm>
        </p:spPr>
        <p:txBody>
          <a:bodyPr anchor="t"/>
          <a:lstStyle/>
          <a:p>
            <a:pPr algn="l">
              <a:tabLst>
                <a:tab pos="400050" algn="l"/>
              </a:tabLst>
            </a:pPr>
            <a:r>
              <a:rPr lang="en-US" sz="3200" dirty="0" err="1">
                <a:solidFill>
                  <a:srgbClr val="C00000"/>
                </a:solidFill>
                <a:latin typeface="Eras Demi ITC" panose="020B0805030504020804" pitchFamily="34" charset="0"/>
              </a:rPr>
              <a:t>Pentingnya</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Etika</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Administrasi</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Publik</a:t>
            </a:r>
            <a:br>
              <a:rPr lang="en-US" sz="3200" dirty="0">
                <a:solidFill>
                  <a:srgbClr val="C00000"/>
                </a:solidFill>
                <a:latin typeface="Eras Demi ITC" panose="020B0805030504020804" pitchFamily="34" charset="0"/>
              </a:rPr>
            </a:br>
            <a:br>
              <a:rPr lang="en-US" sz="32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Ada </a:t>
            </a:r>
            <a:r>
              <a:rPr lang="en-US" sz="2400" dirty="0" err="1">
                <a:solidFill>
                  <a:srgbClr val="C00000"/>
                </a:solidFill>
                <a:latin typeface="Eras Demi ITC" panose="020B0805030504020804" pitchFamily="34" charset="0"/>
              </a:rPr>
              <a:t>beberapa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alasan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pentingnya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public, </a:t>
            </a:r>
            <a:r>
              <a:rPr lang="en-US" sz="2400" dirty="0" err="1">
                <a:solidFill>
                  <a:srgbClr val="C00000"/>
                </a:solidFill>
                <a:latin typeface="Eras Demi ITC" panose="020B0805030504020804" pitchFamily="34" charset="0"/>
              </a:rPr>
              <a:t>dikemukakan</a:t>
            </a:r>
            <a:r>
              <a:rPr lang="en-US" sz="2400" dirty="0">
                <a:solidFill>
                  <a:srgbClr val="C00000"/>
                </a:solidFill>
                <a:latin typeface="Eras Demi ITC" panose="020B0805030504020804" pitchFamily="34" charset="0"/>
              </a:rPr>
              <a:t> oleh Henry, 1995:400 </a:t>
            </a:r>
            <a:r>
              <a:rPr lang="en-US" sz="2400" dirty="0" err="1">
                <a:solidFill>
                  <a:srgbClr val="C00000"/>
                </a:solidFill>
                <a:latin typeface="Eras Demi ITC" panose="020B0805030504020804" pitchFamily="34" charset="0"/>
              </a:rPr>
              <a:t>yaitu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sebagai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berikut</a:t>
            </a:r>
            <a:r>
              <a:rPr lang="en-US" sz="2400" dirty="0">
                <a:solidFill>
                  <a:srgbClr val="C00000"/>
                </a:solidFill>
                <a:latin typeface="Eras Demi ITC" panose="020B0805030504020804" pitchFamily="34" charset="0"/>
              </a:rPr>
              <a:t>:</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1.  </a:t>
            </a:r>
            <a:r>
              <a:rPr lang="en-US" sz="2400" dirty="0" err="1">
                <a:solidFill>
                  <a:srgbClr val="C00000"/>
                </a:solidFill>
                <a:latin typeface="Eras Demi ITC" panose="020B0805030504020804" pitchFamily="34" charset="0"/>
              </a:rPr>
              <a:t>Adanya</a:t>
            </a:r>
            <a:r>
              <a:rPr lang="en-US" sz="2400" dirty="0">
                <a:solidFill>
                  <a:srgbClr val="C00000"/>
                </a:solidFill>
                <a:latin typeface="Eras Demi ITC" panose="020B0805030504020804" pitchFamily="34" charset="0"/>
              </a:rPr>
              <a:t> public interest </a:t>
            </a:r>
            <a:r>
              <a:rPr lang="en-US" sz="2400" dirty="0" err="1">
                <a:solidFill>
                  <a:srgbClr val="C00000"/>
                </a:solidFill>
                <a:latin typeface="Eras Demi ITC" panose="020B0805030504020804" pitchFamily="34" charset="0"/>
              </a:rPr>
              <a:t>atau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kepentingan</a:t>
            </a:r>
            <a:r>
              <a:rPr lang="en-US" sz="2400" dirty="0">
                <a:solidFill>
                  <a:srgbClr val="C00000"/>
                </a:solidFill>
                <a:latin typeface="Eras Demi ITC" panose="020B0805030504020804" pitchFamily="34" charset="0"/>
              </a:rPr>
              <a:t> public yang </a:t>
            </a:r>
            <a:r>
              <a:rPr lang="en-US" sz="2400" dirty="0" err="1">
                <a:solidFill>
                  <a:srgbClr val="C00000"/>
                </a:solidFill>
                <a:latin typeface="Eras Demi ITC" panose="020B0805030504020804" pitchFamily="34" charset="0"/>
              </a:rPr>
              <a:t>harus</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dipenuhi</a:t>
            </a:r>
            <a:r>
              <a:rPr lang="en-US" sz="2400" dirty="0">
                <a:solidFill>
                  <a:srgbClr val="C00000"/>
                </a:solidFill>
                <a:latin typeface="Eras Demi ITC" panose="020B0805030504020804" pitchFamily="34" charset="0"/>
              </a:rPr>
              <a:t> oleh </a:t>
            </a:r>
            <a:r>
              <a:rPr lang="en-US" sz="2400" dirty="0" err="1">
                <a:solidFill>
                  <a:srgbClr val="C00000"/>
                </a:solidFill>
                <a:latin typeface="Eras Demi ITC" panose="020B0805030504020804" pitchFamily="34" charset="0"/>
              </a:rPr>
              <a:t>pemerintah</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karena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pemerintahlah</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memiliki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tanggung</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jawab</a:t>
            </a:r>
            <a:r>
              <a:rPr lang="en-US" sz="2400" dirty="0">
                <a:solidFill>
                  <a:srgbClr val="C00000"/>
                </a:solidFill>
                <a:latin typeface="Eras Demi ITC" panose="020B0805030504020804" pitchFamily="34" charset="0"/>
              </a:rPr>
              <a:t>.</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2. </a:t>
            </a:r>
            <a:r>
              <a:rPr lang="en-US" sz="2400" dirty="0" err="1">
                <a:solidFill>
                  <a:srgbClr val="C00000"/>
                </a:solidFill>
                <a:latin typeface="Eras Demi ITC" panose="020B0805030504020804" pitchFamily="34" charset="0"/>
              </a:rPr>
              <a:t>Lebih</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berkenan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dengan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lingkungan</a:t>
            </a:r>
            <a:r>
              <a:rPr lang="en-US" sz="2400" dirty="0">
                <a:solidFill>
                  <a:srgbClr val="C00000"/>
                </a:solidFill>
                <a:latin typeface="Eras Demi ITC" panose="020B0805030504020804" pitchFamily="34" charset="0"/>
              </a:rPr>
              <a:t> di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birokrasi</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memberikan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pelayanan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itu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sendiri</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3. </a:t>
            </a:r>
            <a:r>
              <a:rPr lang="en-US" sz="2400" dirty="0" err="1">
                <a:solidFill>
                  <a:srgbClr val="C00000"/>
                </a:solidFill>
                <a:latin typeface="Eras Demi ITC" panose="020B0805030504020804" pitchFamily="34" charset="0"/>
              </a:rPr>
              <a:t>berkenaan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dengan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karakteristik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masyarakat</a:t>
            </a:r>
            <a:r>
              <a:rPr lang="en-US" sz="2400" dirty="0">
                <a:solidFill>
                  <a:srgbClr val="C00000"/>
                </a:solidFill>
                <a:latin typeface="Eras Demi ITC" panose="020B0805030504020804" pitchFamily="34" charset="0"/>
              </a:rPr>
              <a:t> public yang 	</a:t>
            </a:r>
            <a:r>
              <a:rPr lang="en-US" sz="2400" dirty="0" err="1">
                <a:solidFill>
                  <a:srgbClr val="C00000"/>
                </a:solidFill>
                <a:latin typeface="Eras Demi ITC" panose="020B0805030504020804" pitchFamily="34" charset="0"/>
              </a:rPr>
              <a:t>terkadang</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begitu</a:t>
            </a:r>
            <a:r>
              <a:rPr lang="en-US" sz="2400" dirty="0">
                <a:solidFill>
                  <a:srgbClr val="C00000"/>
                </a:solidFill>
                <a:latin typeface="Eras Demi ITC" panose="020B0805030504020804" pitchFamily="34" charset="0"/>
              </a:rPr>
              <a:t> variative </a:t>
            </a:r>
            <a:r>
              <a:rPr lang="en-US" sz="2400" dirty="0" err="1">
                <a:solidFill>
                  <a:srgbClr val="C00000"/>
                </a:solidFill>
                <a:latin typeface="Eras Demi ITC" panose="020B0805030504020804" pitchFamily="34" charset="0"/>
              </a:rPr>
              <a:t>sehingga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membutuhkan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perilaku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khusus</a:t>
            </a:r>
            <a:r>
              <a:rPr lang="en-US" sz="2400" dirty="0">
                <a:solidFill>
                  <a:srgbClr val="C00000"/>
                </a:solidFill>
                <a:latin typeface="Eras Demi ITC" panose="020B0805030504020804" pitchFamily="34" charset="0"/>
              </a:rPr>
              <a:t>.</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4. </a:t>
            </a:r>
            <a:r>
              <a:rPr lang="en-US" sz="2400" dirty="0" err="1">
                <a:solidFill>
                  <a:srgbClr val="C00000"/>
                </a:solidFill>
                <a:latin typeface="Eras Demi ITC" panose="020B0805030504020804" pitchFamily="34" charset="0"/>
              </a:rPr>
              <a:t>Peluang</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untuk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melakukan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tindakan</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bertentangan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dengan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berlaku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pemberian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pelayanan</a:t>
            </a:r>
            <a:r>
              <a:rPr lang="en-US" sz="2400" dirty="0">
                <a:solidFill>
                  <a:srgbClr val="C00000"/>
                </a:solidFill>
                <a:latin typeface="Eras Demi ITC" panose="020B0805030504020804" pitchFamily="34" charset="0"/>
              </a:rPr>
              <a:t> 	public </a:t>
            </a:r>
            <a:r>
              <a:rPr lang="en-US" sz="2400" dirty="0" err="1">
                <a:solidFill>
                  <a:srgbClr val="C00000"/>
                </a:solidFill>
                <a:latin typeface="Eras Demi ITC" panose="020B0805030504020804" pitchFamily="34" charset="0"/>
              </a:rPr>
              <a:t>sangat</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besar</a:t>
            </a:r>
            <a:r>
              <a:rPr lang="en-US" sz="2400" dirty="0">
                <a:solidFill>
                  <a:srgbClr val="C00000"/>
                </a:solidFill>
                <a:latin typeface="Eras Demi ITC" panose="020B0805030504020804" pitchFamily="34" charset="0"/>
              </a:rPr>
              <a:t>.</a:t>
            </a:r>
          </a:p>
        </p:txBody>
      </p:sp>
    </p:spTree>
    <p:extLst>
      <p:ext uri="{BB962C8B-B14F-4D97-AF65-F5344CB8AC3E}">
        <p14:creationId xmlns:p14="http://schemas.microsoft.com/office/powerpoint/2010/main" val="2264530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678094" y="873302"/>
            <a:ext cx="9370032" cy="821933"/>
          </a:xfrm>
        </p:spPr>
        <p:txBody>
          <a:bodyPr anchor="t"/>
          <a:lstStyle/>
          <a:p>
            <a:pPr algn="l"/>
            <a:r>
              <a:rPr lang="en-US" sz="3200" dirty="0" err="1">
                <a:solidFill>
                  <a:srgbClr val="C00000"/>
                </a:solidFill>
                <a:latin typeface="Eras Demi ITC" panose="020B0805030504020804" pitchFamily="34" charset="0"/>
              </a:rPr>
              <a:t>Pendekatan</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Etika</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Administrasi</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Publik</a:t>
            </a:r>
            <a:br>
              <a:rPr lang="en-US" sz="3200" dirty="0">
                <a:latin typeface="Eras Demi ITC" panose="020B0805030504020804" pitchFamily="34" charset="0"/>
              </a:rPr>
            </a:br>
            <a:endParaRPr lang="en-US" sz="3200" dirty="0">
              <a:latin typeface="Eras Demi ITC" panose="020B0805030504020804" pitchFamily="34" charset="0"/>
            </a:endParaRPr>
          </a:p>
        </p:txBody>
      </p:sp>
      <p:sp>
        <p:nvSpPr>
          <p:cNvPr id="3" name="Subtitle 2">
            <a:extLst>
              <a:ext uri="{FF2B5EF4-FFF2-40B4-BE49-F238E27FC236}">
                <a16:creationId xmlns:a16="http://schemas.microsoft.com/office/drawing/2014/main" id="{4FBE4804-7B54-4FCD-AFC7-6FEFA5B2C26A}"/>
              </a:ext>
            </a:extLst>
          </p:cNvPr>
          <p:cNvSpPr>
            <a:spLocks noGrp="1"/>
          </p:cNvSpPr>
          <p:nvPr>
            <p:ph type="subTitle" idx="1"/>
          </p:nvPr>
        </p:nvSpPr>
        <p:spPr>
          <a:xfrm>
            <a:off x="678094" y="1695236"/>
            <a:ext cx="9370032" cy="4777484"/>
          </a:xfrm>
        </p:spPr>
        <p:txBody>
          <a:bodyPr>
            <a:normAutofit/>
          </a:bodyPr>
          <a:lstStyle/>
          <a:p>
            <a:pPr algn="l"/>
            <a:r>
              <a:rPr lang="en-US" sz="2400" dirty="0" err="1">
                <a:solidFill>
                  <a:srgbClr val="C00000"/>
                </a:solidFill>
                <a:latin typeface="Eras Demi ITC" panose="020B0805030504020804" pitchFamily="34" charset="0"/>
              </a:rPr>
              <a:t>Terdapat</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beberapa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pendekatan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public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menentukan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baik</a:t>
            </a:r>
            <a:r>
              <a:rPr lang="en-US" sz="2400" dirty="0">
                <a:solidFill>
                  <a:srgbClr val="C00000"/>
                </a:solidFill>
                <a:latin typeface="Eras Demi ITC" panose="020B0805030504020804" pitchFamily="34" charset="0"/>
              </a:rPr>
              <a:t> dan </a:t>
            </a:r>
            <a:r>
              <a:rPr lang="en-US" sz="2400" dirty="0" err="1">
                <a:solidFill>
                  <a:srgbClr val="C00000"/>
                </a:solidFill>
                <a:latin typeface="Eras Demi ITC" panose="020B0805030504020804" pitchFamily="34" charset="0"/>
              </a:rPr>
              <a:t>buruk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Diantaranya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pendapat</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dikemukakan</a:t>
            </a:r>
            <a:r>
              <a:rPr lang="en-US" sz="2400" dirty="0">
                <a:solidFill>
                  <a:srgbClr val="C00000"/>
                </a:solidFill>
                <a:latin typeface="Eras Demi ITC" panose="020B0805030504020804" pitchFamily="34" charset="0"/>
              </a:rPr>
              <a:t> oleh </a:t>
            </a:r>
            <a:r>
              <a:rPr lang="en-US" sz="2400" dirty="0" err="1">
                <a:solidFill>
                  <a:srgbClr val="C00000"/>
                </a:solidFill>
                <a:latin typeface="Eras Demi ITC" panose="020B0805030504020804" pitchFamily="34" charset="0"/>
              </a:rPr>
              <a:t>Wahyudi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Kumorotomo</a:t>
            </a:r>
            <a:r>
              <a:rPr lang="en-US" sz="2400" dirty="0">
                <a:solidFill>
                  <a:srgbClr val="C00000"/>
                </a:solidFill>
                <a:latin typeface="Eras Demi ITC" panose="020B0805030504020804" pitchFamily="34" charset="0"/>
              </a:rPr>
              <a:t>, 2015:29 </a:t>
            </a:r>
            <a:r>
              <a:rPr lang="en-US" sz="2400" dirty="0" err="1">
                <a:solidFill>
                  <a:srgbClr val="C00000"/>
                </a:solidFill>
                <a:latin typeface="Eras Demi ITC" panose="020B0805030504020804" pitchFamily="34" charset="0"/>
              </a:rPr>
              <a:t>adalah</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sebagai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berikut</a:t>
            </a:r>
            <a:r>
              <a:rPr lang="en-US" sz="2400" dirty="0">
                <a:solidFill>
                  <a:srgbClr val="C00000"/>
                </a:solidFill>
                <a:latin typeface="Eras Demi ITC" panose="020B0805030504020804" pitchFamily="34" charset="0"/>
              </a:rPr>
              <a:t> ;</a:t>
            </a:r>
          </a:p>
          <a:p>
            <a:pPr marL="457200" indent="-457200" algn="l">
              <a:buAutoNum type="arabicPeriod"/>
            </a:pPr>
            <a:r>
              <a:rPr lang="en-US" sz="2400" dirty="0" err="1">
                <a:solidFill>
                  <a:srgbClr val="C00000"/>
                </a:solidFill>
                <a:latin typeface="Eras Demi ITC" panose="020B0805030504020804" pitchFamily="34" charset="0"/>
              </a:rPr>
              <a:t>Naturalisme</a:t>
            </a:r>
            <a:endParaRPr lang="en-US" sz="2400" dirty="0">
              <a:solidFill>
                <a:srgbClr val="C00000"/>
              </a:solidFill>
              <a:latin typeface="Eras Demi ITC" panose="020B0805030504020804" pitchFamily="34" charset="0"/>
            </a:endParaRPr>
          </a:p>
          <a:p>
            <a:pPr marL="457200" indent="-457200" algn="l">
              <a:buAutoNum type="arabicPeriod"/>
            </a:pPr>
            <a:r>
              <a:rPr lang="en-US" sz="2400" dirty="0" err="1">
                <a:solidFill>
                  <a:srgbClr val="C00000"/>
                </a:solidFill>
                <a:latin typeface="Eras Demi ITC" panose="020B0805030504020804" pitchFamily="34" charset="0"/>
              </a:rPr>
              <a:t>Individualisme</a:t>
            </a:r>
            <a:endParaRPr lang="en-US" sz="2400" dirty="0">
              <a:solidFill>
                <a:srgbClr val="C00000"/>
              </a:solidFill>
              <a:latin typeface="Eras Demi ITC" panose="020B0805030504020804" pitchFamily="34" charset="0"/>
            </a:endParaRPr>
          </a:p>
          <a:p>
            <a:pPr marL="457200" indent="-457200" algn="l">
              <a:buAutoNum type="arabicPeriod"/>
            </a:pPr>
            <a:r>
              <a:rPr lang="en-US" sz="2400" dirty="0" err="1">
                <a:solidFill>
                  <a:srgbClr val="C00000"/>
                </a:solidFill>
                <a:latin typeface="Eras Demi ITC" panose="020B0805030504020804" pitchFamily="34" charset="0"/>
              </a:rPr>
              <a:t>Hedonisme</a:t>
            </a:r>
            <a:endParaRPr lang="en-US" sz="2400" dirty="0">
              <a:solidFill>
                <a:srgbClr val="C00000"/>
              </a:solidFill>
              <a:latin typeface="Eras Demi ITC" panose="020B0805030504020804" pitchFamily="34" charset="0"/>
            </a:endParaRPr>
          </a:p>
          <a:p>
            <a:pPr marL="457200" indent="-457200" algn="l">
              <a:buAutoNum type="arabicPeriod"/>
            </a:pPr>
            <a:r>
              <a:rPr lang="en-US" sz="2400" dirty="0" err="1">
                <a:solidFill>
                  <a:srgbClr val="C00000"/>
                </a:solidFill>
                <a:latin typeface="Eras Demi ITC" panose="020B0805030504020804" pitchFamily="34" charset="0"/>
              </a:rPr>
              <a:t>Eudaemonisme</a:t>
            </a:r>
            <a:endParaRPr lang="en-US" sz="2400" dirty="0">
              <a:solidFill>
                <a:srgbClr val="C00000"/>
              </a:solidFill>
              <a:latin typeface="Eras Demi ITC" panose="020B0805030504020804" pitchFamily="34" charset="0"/>
            </a:endParaRPr>
          </a:p>
          <a:p>
            <a:pPr marL="457200" indent="-457200" algn="l">
              <a:buAutoNum type="arabicPeriod"/>
            </a:pPr>
            <a:r>
              <a:rPr lang="en-US" sz="2400" dirty="0" err="1">
                <a:solidFill>
                  <a:srgbClr val="C00000"/>
                </a:solidFill>
                <a:latin typeface="Eras Demi ITC" panose="020B0805030504020804" pitchFamily="34" charset="0"/>
              </a:rPr>
              <a:t>Utilitarianisme</a:t>
            </a:r>
            <a:endParaRPr lang="en-US" sz="2400" dirty="0">
              <a:solidFill>
                <a:srgbClr val="C00000"/>
              </a:solidFill>
              <a:latin typeface="Eras Demi ITC" panose="020B0805030504020804" pitchFamily="34" charset="0"/>
            </a:endParaRPr>
          </a:p>
          <a:p>
            <a:pPr marL="457200" indent="-457200" algn="l">
              <a:buAutoNum type="arabicPeriod"/>
            </a:pPr>
            <a:r>
              <a:rPr lang="en-US" sz="2400" dirty="0" err="1">
                <a:solidFill>
                  <a:srgbClr val="C00000"/>
                </a:solidFill>
                <a:latin typeface="Eras Demi ITC" panose="020B0805030504020804" pitchFamily="34" charset="0"/>
              </a:rPr>
              <a:t>idealisme</a:t>
            </a:r>
            <a:endParaRPr lang="en-US" sz="24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1076339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678094" y="349321"/>
            <a:ext cx="9370032" cy="606176"/>
          </a:xfrm>
        </p:spPr>
        <p:txBody>
          <a:bodyPr anchor="t"/>
          <a:lstStyle/>
          <a:p>
            <a:pPr algn="l"/>
            <a:r>
              <a:rPr lang="en-US" sz="3200" dirty="0" err="1">
                <a:solidFill>
                  <a:srgbClr val="C00000"/>
                </a:solidFill>
                <a:latin typeface="Eras Demi ITC" panose="020B0805030504020804" pitchFamily="34" charset="0"/>
              </a:rPr>
              <a:t>Pendekatan</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Etika</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Administrasi</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Publik</a:t>
            </a:r>
            <a:br>
              <a:rPr lang="en-US" sz="3200" dirty="0">
                <a:latin typeface="Eras Demi ITC" panose="020B0805030504020804" pitchFamily="34" charset="0"/>
              </a:rPr>
            </a:br>
            <a:endParaRPr lang="en-US" sz="3200" dirty="0">
              <a:latin typeface="Eras Demi ITC" panose="020B0805030504020804" pitchFamily="34" charset="0"/>
            </a:endParaRPr>
          </a:p>
        </p:txBody>
      </p:sp>
      <p:sp>
        <p:nvSpPr>
          <p:cNvPr id="3" name="Subtitle 2">
            <a:extLst>
              <a:ext uri="{FF2B5EF4-FFF2-40B4-BE49-F238E27FC236}">
                <a16:creationId xmlns:a16="http://schemas.microsoft.com/office/drawing/2014/main" id="{4FBE4804-7B54-4FCD-AFC7-6FEFA5B2C26A}"/>
              </a:ext>
            </a:extLst>
          </p:cNvPr>
          <p:cNvSpPr>
            <a:spLocks noGrp="1"/>
          </p:cNvSpPr>
          <p:nvPr>
            <p:ph type="subTitle" idx="1"/>
          </p:nvPr>
        </p:nvSpPr>
        <p:spPr>
          <a:xfrm>
            <a:off x="678093" y="1058237"/>
            <a:ext cx="9596063" cy="5584005"/>
          </a:xfrm>
        </p:spPr>
        <p:txBody>
          <a:bodyPr>
            <a:noAutofit/>
          </a:bodyPr>
          <a:lstStyle/>
          <a:p>
            <a:pPr algn="l"/>
            <a:r>
              <a:rPr lang="en-US" sz="2000" dirty="0" err="1">
                <a:solidFill>
                  <a:srgbClr val="C00000"/>
                </a:solidFill>
                <a:latin typeface="Eras Demi ITC" panose="020B0805030504020804" pitchFamily="34" charset="0"/>
              </a:rPr>
              <a:t>Sedangkan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Kartasasmita</a:t>
            </a:r>
            <a:r>
              <a:rPr lang="en-US" sz="2000" dirty="0">
                <a:solidFill>
                  <a:srgbClr val="C00000"/>
                </a:solidFill>
                <a:latin typeface="Eras Demi ITC" panose="020B0805030504020804" pitchFamily="34" charset="0"/>
              </a:rPr>
              <a:t> (1997:203), </a:t>
            </a:r>
            <a:r>
              <a:rPr lang="en-US" sz="2000" dirty="0" err="1">
                <a:solidFill>
                  <a:srgbClr val="C00000"/>
                </a:solidFill>
                <a:latin typeface="Eras Demi ITC" panose="020B0805030504020804" pitchFamily="34" charset="0"/>
              </a:rPr>
              <a:t>pendekatan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dibedakan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yaitu</a:t>
            </a:r>
            <a:r>
              <a:rPr lang="en-US" sz="2000" dirty="0">
                <a:solidFill>
                  <a:srgbClr val="C00000"/>
                </a:solidFill>
                <a:latin typeface="Eras Demi ITC" panose="020B0805030504020804" pitchFamily="34" charset="0"/>
              </a:rPr>
              <a:t> :</a:t>
            </a:r>
          </a:p>
          <a:p>
            <a:pPr algn="l">
              <a:spcBef>
                <a:spcPts val="0"/>
              </a:spcBef>
            </a:pPr>
            <a:r>
              <a:rPr lang="en-US" sz="2000" dirty="0">
                <a:solidFill>
                  <a:srgbClr val="C00000"/>
                </a:solidFill>
                <a:latin typeface="Eras Demi ITC" panose="020B0805030504020804" pitchFamily="34" charset="0"/>
              </a:rPr>
              <a:t>1.   </a:t>
            </a:r>
            <a:r>
              <a:rPr lang="en-US" sz="2000" dirty="0" err="1">
                <a:solidFill>
                  <a:srgbClr val="C00000"/>
                </a:solidFill>
                <a:latin typeface="Eras Demi ITC" panose="020B0805030504020804" pitchFamily="34" charset="0"/>
              </a:rPr>
              <a:t>Pendekatan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Teleologi</a:t>
            </a:r>
            <a:endParaRPr lang="en-US" sz="2000" dirty="0">
              <a:solidFill>
                <a:srgbClr val="C00000"/>
              </a:solidFill>
              <a:latin typeface="Eras Demi ITC" panose="020B0805030504020804" pitchFamily="34" charset="0"/>
            </a:endParaRPr>
          </a:p>
          <a:p>
            <a:pPr lvl="1" algn="l">
              <a:spcBef>
                <a:spcPts val="0"/>
              </a:spcBef>
            </a:pPr>
            <a:r>
              <a:rPr lang="en-US" sz="2000" dirty="0" err="1">
                <a:solidFill>
                  <a:srgbClr val="C00000"/>
                </a:solidFill>
                <a:latin typeface="Eras Demi ITC" panose="020B0805030504020804" pitchFamily="34" charset="0"/>
              </a:rPr>
              <a:t>Pendekatan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teleologi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buruk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seharusnya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dilakukan</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nilai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Kemanfaatan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diperoleh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dihasilkan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buruk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dilihat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konsekwensi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diambil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pendekatan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diterapkan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maka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ukuran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dilihat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p>
          <a:p>
            <a:pPr lvl="1" algn="l">
              <a:spcBef>
                <a:spcPts val="0"/>
              </a:spcBef>
            </a:pPr>
            <a:r>
              <a:rPr lang="en-US" sz="2000" dirty="0">
                <a:solidFill>
                  <a:srgbClr val="C00000"/>
                </a:solidFill>
                <a:latin typeface="Eras Demi ITC" panose="020B0805030504020804" pitchFamily="34" charset="0"/>
              </a:rPr>
              <a:t>a.  </a:t>
            </a:r>
            <a:r>
              <a:rPr lang="en-US" sz="2000" dirty="0" err="1">
                <a:solidFill>
                  <a:srgbClr val="C00000"/>
                </a:solidFill>
                <a:latin typeface="Eras Demi ITC" panose="020B0805030504020804" pitchFamily="34" charset="0"/>
              </a:rPr>
              <a:t>Pencapaian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sasaran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kebijakan</a:t>
            </a:r>
            <a:r>
              <a:rPr lang="en-US" sz="2000" dirty="0">
                <a:solidFill>
                  <a:srgbClr val="C00000"/>
                </a:solidFill>
                <a:latin typeface="Eras Demi ITC" panose="020B0805030504020804" pitchFamily="34" charset="0"/>
              </a:rPr>
              <a:t> public</a:t>
            </a:r>
          </a:p>
          <a:p>
            <a:pPr lvl="1" algn="l">
              <a:spcBef>
                <a:spcPts val="0"/>
              </a:spcBef>
            </a:pPr>
            <a:r>
              <a:rPr lang="en-US" sz="2000" dirty="0">
                <a:solidFill>
                  <a:srgbClr val="C00000"/>
                </a:solidFill>
                <a:latin typeface="Eras Demi ITC" panose="020B0805030504020804" pitchFamily="34" charset="0"/>
              </a:rPr>
              <a:t>b.  </a:t>
            </a:r>
            <a:r>
              <a:rPr lang="en-US" sz="2000" dirty="0" err="1">
                <a:solidFill>
                  <a:srgbClr val="C00000"/>
                </a:solidFill>
                <a:latin typeface="Eras Demi ITC" panose="020B0805030504020804" pitchFamily="34" charset="0"/>
              </a:rPr>
              <a:t>Pemenuhan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pilihan-pilihan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endParaRPr lang="en-US" sz="2000" dirty="0">
              <a:solidFill>
                <a:srgbClr val="C00000"/>
              </a:solidFill>
              <a:latin typeface="Eras Demi ITC" panose="020B0805030504020804" pitchFamily="34" charset="0"/>
            </a:endParaRPr>
          </a:p>
          <a:p>
            <a:pPr lvl="1" algn="l">
              <a:spcBef>
                <a:spcPts val="0"/>
              </a:spcBef>
            </a:pPr>
            <a:r>
              <a:rPr lang="en-US" sz="2000" dirty="0">
                <a:solidFill>
                  <a:srgbClr val="C00000"/>
                </a:solidFill>
                <a:latin typeface="Eras Demi ITC" panose="020B0805030504020804" pitchFamily="34" charset="0"/>
              </a:rPr>
              <a:t>c.   </a:t>
            </a:r>
            <a:r>
              <a:rPr lang="en-US" sz="2000" dirty="0" err="1">
                <a:solidFill>
                  <a:srgbClr val="C00000"/>
                </a:solidFill>
                <a:latin typeface="Eras Demi ITC" panose="020B0805030504020804" pitchFamily="34" charset="0"/>
              </a:rPr>
              <a:t>Perwujudan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kekuasaan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endParaRPr lang="en-US" sz="2000" dirty="0">
              <a:solidFill>
                <a:srgbClr val="C00000"/>
              </a:solidFill>
              <a:latin typeface="Eras Demi ITC" panose="020B0805030504020804" pitchFamily="34" charset="0"/>
            </a:endParaRPr>
          </a:p>
          <a:p>
            <a:pPr lvl="1" algn="l">
              <a:spcBef>
                <a:spcPts val="0"/>
              </a:spcBef>
            </a:pPr>
            <a:r>
              <a:rPr lang="en-US" sz="2000" dirty="0">
                <a:solidFill>
                  <a:srgbClr val="C00000"/>
                </a:solidFill>
                <a:latin typeface="Eras Demi ITC" panose="020B0805030504020804" pitchFamily="34" charset="0"/>
              </a:rPr>
              <a:t>d.  </a:t>
            </a:r>
            <a:r>
              <a:rPr lang="en-US" sz="2000" dirty="0" err="1">
                <a:solidFill>
                  <a:srgbClr val="C00000"/>
                </a:solidFill>
                <a:latin typeface="Eras Demi ITC" panose="020B0805030504020804" pitchFamily="34" charset="0"/>
              </a:rPr>
              <a:t>Kekuasaan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perorangan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tujuan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a:t>
            </a:r>
          </a:p>
          <a:p>
            <a:pPr lvl="1" algn="l">
              <a:spcBef>
                <a:spcPts val="0"/>
              </a:spcBef>
            </a:pPr>
            <a:endParaRPr lang="en-US" sz="2000" dirty="0">
              <a:solidFill>
                <a:srgbClr val="C00000"/>
              </a:solidFill>
              <a:latin typeface="Eras Demi ITC" panose="020B0805030504020804" pitchFamily="34" charset="0"/>
            </a:endParaRPr>
          </a:p>
          <a:p>
            <a:pPr lvl="1" indent="-457200" algn="l">
              <a:spcBef>
                <a:spcPts val="0"/>
              </a:spcBef>
            </a:pPr>
            <a:r>
              <a:rPr lang="en-US" sz="2000" dirty="0">
                <a:solidFill>
                  <a:srgbClr val="C00000"/>
                </a:solidFill>
                <a:latin typeface="Eras Demi ITC" panose="020B0805030504020804" pitchFamily="34" charset="0"/>
              </a:rPr>
              <a:t>2.   </a:t>
            </a:r>
            <a:r>
              <a:rPr lang="en-US" sz="2000" dirty="0" err="1">
                <a:solidFill>
                  <a:srgbClr val="C00000"/>
                </a:solidFill>
                <a:latin typeface="Eras Demi ITC" panose="020B0805030504020804" pitchFamily="34" charset="0"/>
              </a:rPr>
              <a:t>Pendekatan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Deontologi</a:t>
            </a:r>
            <a:endParaRPr lang="en-US" sz="2000" dirty="0">
              <a:solidFill>
                <a:srgbClr val="C00000"/>
              </a:solidFill>
              <a:latin typeface="Eras Demi ITC" panose="020B0805030504020804" pitchFamily="34" charset="0"/>
            </a:endParaRPr>
          </a:p>
          <a:p>
            <a:pPr lvl="1" algn="l">
              <a:spcBef>
                <a:spcPts val="0"/>
              </a:spcBef>
            </a:pPr>
            <a:r>
              <a:rPr lang="en-US" sz="2000" dirty="0" err="1">
                <a:solidFill>
                  <a:srgbClr val="C00000"/>
                </a:solidFill>
                <a:latin typeface="Eras Demi ITC" panose="020B0805030504020804" pitchFamily="34" charset="0"/>
              </a:rPr>
              <a:t>Pendekatan</a:t>
            </a:r>
            <a:r>
              <a:rPr lang="en-US" sz="2000" dirty="0">
                <a:solidFill>
                  <a:srgbClr val="C00000"/>
                </a:solidFill>
                <a:latin typeface="Eras Demi ITC" panose="020B0805030504020804" pitchFamily="34" charset="0"/>
              </a:rPr>
              <a:t> deontology </a:t>
            </a:r>
            <a:r>
              <a:rPr lang="en-US" sz="2000" dirty="0" err="1">
                <a:solidFill>
                  <a:srgbClr val="C00000"/>
                </a:solidFill>
                <a:latin typeface="Eras Demi ITC" panose="020B0805030504020804" pitchFamily="34" charset="0"/>
              </a:rPr>
              <a:t>merupakan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kebalikan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pendekatan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teleologi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Pendekatan</a:t>
            </a:r>
            <a:r>
              <a:rPr lang="en-US" sz="2000" dirty="0">
                <a:solidFill>
                  <a:srgbClr val="C00000"/>
                </a:solidFill>
                <a:latin typeface="Eras Demi ITC" panose="020B0805030504020804" pitchFamily="34" charset="0"/>
              </a:rPr>
              <a:t> deontology </a:t>
            </a:r>
            <a:r>
              <a:rPr lang="en-US" sz="2000" dirty="0" err="1">
                <a:solidFill>
                  <a:srgbClr val="C00000"/>
                </a:solidFill>
                <a:latin typeface="Eras Demi ITC" panose="020B0805030504020804" pitchFamily="34" charset="0"/>
              </a:rPr>
              <a:t>mendudukan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dan moral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prinsip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utama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a:t>
            </a:r>
          </a:p>
          <a:p>
            <a:pPr algn="l"/>
            <a:r>
              <a:rPr lang="en-US" sz="2000" dirty="0">
                <a:solidFill>
                  <a:srgbClr val="C00000"/>
                </a:solidFill>
                <a:latin typeface="Eras Demi ITC" panose="020B0805030504020804" pitchFamily="34" charset="0"/>
              </a:rPr>
              <a:t>	</a:t>
            </a:r>
          </a:p>
        </p:txBody>
      </p:sp>
    </p:spTree>
    <p:extLst>
      <p:ext uri="{BB962C8B-B14F-4D97-AF65-F5344CB8AC3E}">
        <p14:creationId xmlns:p14="http://schemas.microsoft.com/office/powerpoint/2010/main" val="1821966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503434" y="174661"/>
            <a:ext cx="9144000" cy="452063"/>
          </a:xfrm>
        </p:spPr>
        <p:txBody>
          <a:bodyPr anchor="t"/>
          <a:lstStyle/>
          <a:p>
            <a:pPr algn="l"/>
            <a:r>
              <a:rPr lang="en-US" sz="2800" dirty="0">
                <a:solidFill>
                  <a:srgbClr val="C00000"/>
                </a:solidFill>
                <a:latin typeface="Eras Demi ITC" panose="020B0805030504020804" pitchFamily="34" charset="0"/>
              </a:rPr>
              <a:t>Nilai-</a:t>
            </a:r>
            <a:r>
              <a:rPr lang="en-US" sz="2800" dirty="0" err="1">
                <a:solidFill>
                  <a:srgbClr val="C00000"/>
                </a:solidFill>
                <a:latin typeface="Eras Demi ITC" panose="020B0805030504020804" pitchFamily="34" charset="0"/>
              </a:rPr>
              <a:t>nilai</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Etika</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Administrasi</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Publik</a:t>
            </a:r>
            <a:r>
              <a:rPr lang="en-US" sz="2800" dirty="0">
                <a:solidFill>
                  <a:srgbClr val="C00000"/>
                </a:solidFill>
                <a:latin typeface="Eras Demi ITC" panose="020B0805030504020804" pitchFamily="34" charset="0"/>
              </a:rPr>
              <a:t> </a:t>
            </a:r>
            <a:endParaRPr lang="en-US" sz="2800" dirty="0">
              <a:latin typeface="Eras Demi ITC" panose="020B0805030504020804" pitchFamily="34" charset="0"/>
            </a:endParaRPr>
          </a:p>
        </p:txBody>
      </p:sp>
      <p:sp>
        <p:nvSpPr>
          <p:cNvPr id="3" name="Subtitle 2">
            <a:extLst>
              <a:ext uri="{FF2B5EF4-FFF2-40B4-BE49-F238E27FC236}">
                <a16:creationId xmlns:a16="http://schemas.microsoft.com/office/drawing/2014/main" id="{4FBE4804-7B54-4FCD-AFC7-6FEFA5B2C26A}"/>
              </a:ext>
            </a:extLst>
          </p:cNvPr>
          <p:cNvSpPr>
            <a:spLocks noGrp="1"/>
          </p:cNvSpPr>
          <p:nvPr>
            <p:ph type="subTitle" idx="1"/>
          </p:nvPr>
        </p:nvSpPr>
        <p:spPr>
          <a:xfrm>
            <a:off x="503433" y="626724"/>
            <a:ext cx="9904287" cy="6143946"/>
          </a:xfrm>
        </p:spPr>
        <p:txBody>
          <a:bodyPr>
            <a:noAutofit/>
          </a:bodyPr>
          <a:lstStyle/>
          <a:p>
            <a:pPr algn="l"/>
            <a:r>
              <a:rPr lang="en-US" sz="2000" dirty="0" err="1">
                <a:solidFill>
                  <a:srgbClr val="C00000"/>
                </a:solidFill>
                <a:latin typeface="Eras Demi ITC" panose="020B0805030504020804" pitchFamily="34" charset="0"/>
              </a:rPr>
              <a:t>Terdapat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seperangkat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nilai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acuan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pedoman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penyelenggara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kewenangannya</a:t>
            </a:r>
            <a:r>
              <a:rPr lang="en-US" sz="2000" dirty="0">
                <a:solidFill>
                  <a:srgbClr val="C00000"/>
                </a:solidFill>
                <a:latin typeface="Eras Demi ITC" panose="020B0805030504020804" pitchFamily="34" charset="0"/>
              </a:rPr>
              <a:t>. Widodo (2001: 251-258) </a:t>
            </a:r>
            <a:r>
              <a:rPr lang="en-US" sz="2000" dirty="0" err="1">
                <a:solidFill>
                  <a:srgbClr val="C00000"/>
                </a:solidFill>
                <a:latin typeface="Eras Demi ITC" panose="020B0805030504020804" pitchFamily="34" charset="0"/>
              </a:rPr>
              <a:t>menguraikannya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berikut</a:t>
            </a:r>
            <a:r>
              <a:rPr lang="en-US" sz="2000" dirty="0">
                <a:solidFill>
                  <a:srgbClr val="C00000"/>
                </a:solidFill>
                <a:latin typeface="Eras Demi ITC" panose="020B0805030504020804" pitchFamily="34" charset="0"/>
              </a:rPr>
              <a:t>.</a:t>
            </a:r>
          </a:p>
          <a:p>
            <a:pPr algn="l"/>
            <a:r>
              <a:rPr lang="en-US" sz="2000" dirty="0">
                <a:solidFill>
                  <a:srgbClr val="C00000"/>
                </a:solidFill>
                <a:latin typeface="Eras Demi ITC" panose="020B0805030504020804" pitchFamily="34" charset="0"/>
              </a:rPr>
              <a:t>1. Nilai </a:t>
            </a:r>
            <a:r>
              <a:rPr lang="en-US" sz="2000" dirty="0" err="1">
                <a:solidFill>
                  <a:srgbClr val="C00000"/>
                </a:solidFill>
                <a:latin typeface="Eras Demi ITC" panose="020B0805030504020804" pitchFamily="34" charset="0"/>
              </a:rPr>
              <a:t>efisiensi</a:t>
            </a:r>
            <a:r>
              <a:rPr lang="en-US" sz="2000" dirty="0">
                <a:solidFill>
                  <a:srgbClr val="C00000"/>
                </a:solidFill>
                <a:latin typeface="Eras Demi ITC" panose="020B0805030504020804" pitchFamily="34" charset="0"/>
              </a:rPr>
              <a:t>. </a:t>
            </a:r>
          </a:p>
          <a:p>
            <a:pPr algn="l"/>
            <a:r>
              <a:rPr lang="en-US" sz="2000" dirty="0">
                <a:solidFill>
                  <a:srgbClr val="C00000"/>
                </a:solidFill>
                <a:latin typeface="Eras Demi ITC" panose="020B0805030504020804" pitchFamily="34" charset="0"/>
              </a:rPr>
              <a:t>Nilai </a:t>
            </a:r>
            <a:r>
              <a:rPr lang="en-US" sz="2000" dirty="0" err="1">
                <a:solidFill>
                  <a:srgbClr val="C00000"/>
                </a:solidFill>
                <a:latin typeface="Eras Demi ITC" panose="020B0805030504020804" pitchFamily="34" charset="0"/>
              </a:rPr>
              <a:t>efisiensiartinya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boros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Sikap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perilaku</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perbuatan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dikatakan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efisien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boros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Artinya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Darwin (1995: 198)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menggunakan</a:t>
            </a:r>
            <a:r>
              <a:rPr lang="en-US" sz="2000" dirty="0">
                <a:solidFill>
                  <a:srgbClr val="C00000"/>
                </a:solidFill>
                <a:latin typeface="Eras Demi ITC" panose="020B0805030504020804" pitchFamily="34" charset="0"/>
              </a:rPr>
              <a:t> dana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(public resources)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hati-hati</a:t>
            </a:r>
            <a:r>
              <a:rPr lang="en-US" sz="2000" dirty="0">
                <a:solidFill>
                  <a:srgbClr val="C00000"/>
                </a:solidFill>
                <a:latin typeface="Eras Demi ITC" panose="020B0805030504020804" pitchFamily="34" charset="0"/>
              </a:rPr>
              <a:t> agar </a:t>
            </a:r>
            <a:r>
              <a:rPr lang="en-US" sz="2000" dirty="0" err="1">
                <a:solidFill>
                  <a:srgbClr val="C00000"/>
                </a:solidFill>
                <a:latin typeface="Eras Demi ITC" panose="020B0805030504020804" pitchFamily="34" charset="0"/>
              </a:rPr>
              <a:t>memberikan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hasil</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sebesar-besarnya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Resources public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boleh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dibelanjakan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boros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boleh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proyek-proyek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menyentuh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luas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disalahgunakan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memperkaya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diri</a:t>
            </a:r>
            <a:r>
              <a:rPr lang="en-US" sz="2000" dirty="0">
                <a:solidFill>
                  <a:srgbClr val="C00000"/>
                </a:solidFill>
                <a:latin typeface="Eras Demi ITC" panose="020B0805030504020804" pitchFamily="34" charset="0"/>
              </a:rPr>
              <a:t>. </a:t>
            </a:r>
          </a:p>
          <a:p>
            <a:pPr algn="l"/>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demikian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nilai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efisiensi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lebih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mengarah</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penggunakan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sumber</a:t>
            </a:r>
            <a:r>
              <a:rPr lang="en-US" sz="2000" dirty="0">
                <a:solidFill>
                  <a:srgbClr val="C00000"/>
                </a:solidFill>
                <a:latin typeface="Eras Demi ITC" panose="020B0805030504020804" pitchFamily="34" charset="0"/>
              </a:rPr>
              <a:t> dana dan </a:t>
            </a:r>
            <a:r>
              <a:rPr lang="en-US" sz="2000" dirty="0" err="1">
                <a:solidFill>
                  <a:srgbClr val="C00000"/>
                </a:solidFill>
                <a:latin typeface="Eras Demi ITC" panose="020B0805030504020804" pitchFamily="34" charset="0"/>
              </a:rPr>
              <a:t>daya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boros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dipertanggung-jawabkan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Efisiensi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dicapai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manakala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setiap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anggota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konstribusi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Karenanya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perlu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ditegakkan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prinsip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bertanya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bisa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didapatkan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tapi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bertanyalah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endParaRPr lang="en-US" sz="2000" dirty="0">
              <a:latin typeface="Eras Demi ITC" panose="020B0805030504020804" pitchFamily="34" charset="0"/>
            </a:endParaRPr>
          </a:p>
        </p:txBody>
      </p:sp>
    </p:spTree>
    <p:extLst>
      <p:ext uri="{BB962C8B-B14F-4D97-AF65-F5344CB8AC3E}">
        <p14:creationId xmlns:p14="http://schemas.microsoft.com/office/powerpoint/2010/main" val="2065171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534256" y="236306"/>
            <a:ext cx="9698805" cy="6369977"/>
          </a:xfrm>
        </p:spPr>
        <p:txBody>
          <a:bodyPr anchor="t"/>
          <a:lstStyle/>
          <a:p>
            <a:pPr algn="l"/>
            <a:r>
              <a:rPr lang="en-US" sz="2000" dirty="0">
                <a:solidFill>
                  <a:srgbClr val="C00000"/>
                </a:solidFill>
                <a:latin typeface="Eras Demi ITC" panose="020B0805030504020804" pitchFamily="34" charset="0"/>
              </a:rPr>
              <a:t>2. Nilai </a:t>
            </a:r>
            <a:r>
              <a:rPr lang="en-US" sz="2000" dirty="0" err="1">
                <a:solidFill>
                  <a:srgbClr val="C00000"/>
                </a:solidFill>
                <a:latin typeface="Eras Demi ITC" panose="020B0805030504020804" pitchFamily="34" charset="0"/>
              </a:rPr>
              <a:t>membedakan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milik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pribadi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milik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kantor</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membedakan</a:t>
            </a:r>
            <a:r>
              <a:rPr lang="en-US" sz="2000" dirty="0">
                <a:solidFill>
                  <a:srgbClr val="C00000"/>
                </a:solidFill>
                <a:latin typeface="Eras Demi ITC" panose="020B0805030504020804" pitchFamily="34" charset="0"/>
              </a:rPr>
              <a:t> mana </a:t>
            </a:r>
            <a:r>
              <a:rPr lang="en-US" sz="2000" dirty="0" err="1">
                <a:solidFill>
                  <a:srgbClr val="C00000"/>
                </a:solidFill>
                <a:latin typeface="Eras Demi ITC" panose="020B0805030504020804" pitchFamily="34" charset="0"/>
              </a:rPr>
              <a:t>milik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kantor</a:t>
            </a:r>
            <a:r>
              <a:rPr lang="en-US" sz="2000" dirty="0">
                <a:solidFill>
                  <a:srgbClr val="C00000"/>
                </a:solidFill>
                <a:latin typeface="Eras Demi ITC" panose="020B0805030504020804" pitchFamily="34" charset="0"/>
              </a:rPr>
              <a:t> dan mana </a:t>
            </a:r>
            <a:r>
              <a:rPr lang="en-US" sz="2000" dirty="0" err="1">
                <a:solidFill>
                  <a:srgbClr val="C00000"/>
                </a:solidFill>
                <a:latin typeface="Eras Demi ITC" panose="020B0805030504020804" pitchFamily="34" charset="0"/>
              </a:rPr>
              <a:t>milik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pribadi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Artinya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milik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kantor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pribadi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milik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kantor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betul-betul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kantor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Kendaraan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dinas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dinas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bukan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mengantar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anaknya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sekolah</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istrinya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a:t>
            </a:r>
            <a:r>
              <a:rPr lang="en-US" sz="2000" dirty="0">
                <a:solidFill>
                  <a:srgbClr val="C00000"/>
                </a:solidFill>
                <a:latin typeface="Eras Demi ITC" panose="020B0805030504020804" pitchFamily="34" charset="0"/>
              </a:rPr>
              <a:t> pasar. </a:t>
            </a:r>
            <a:r>
              <a:rPr lang="en-US" sz="2000" dirty="0" err="1">
                <a:solidFill>
                  <a:srgbClr val="C00000"/>
                </a:solidFill>
                <a:latin typeface="Eras Demi ITC" panose="020B0805030504020804" pitchFamily="34" charset="0"/>
              </a:rPr>
              <a:t>Uang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kantor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boleh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pribadi</a:t>
            </a:r>
            <a:r>
              <a:rPr lang="en-US" sz="2000" dirty="0">
                <a:solidFill>
                  <a:srgbClr val="C00000"/>
                </a:solidFill>
                <a:latin typeface="Eras Demi ITC" panose="020B0805030504020804" pitchFamily="34" charset="0"/>
              </a:rPr>
              <a:t> dan lain </a:t>
            </a:r>
            <a:r>
              <a:rPr lang="en-US" sz="2000" dirty="0" err="1">
                <a:solidFill>
                  <a:srgbClr val="C00000"/>
                </a:solidFill>
                <a:latin typeface="Eras Demi ITC" panose="020B0805030504020804" pitchFamily="34" charset="0"/>
              </a:rPr>
              <a:t>sebagainya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3. Nilai impersonal.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melaksanakan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hubungan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antara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yang lain, </a:t>
            </a:r>
            <a:r>
              <a:rPr lang="en-US" sz="2000" dirty="0" err="1">
                <a:solidFill>
                  <a:srgbClr val="C00000"/>
                </a:solidFill>
                <a:latin typeface="Eras Demi ITC" panose="020B0805030504020804" pitchFamily="34" charset="0"/>
              </a:rPr>
              <a:t>antara</a:t>
            </a:r>
            <a:r>
              <a:rPr lang="en-US" sz="2000" dirty="0">
                <a:solidFill>
                  <a:srgbClr val="C00000"/>
                </a:solidFill>
                <a:latin typeface="Eras Demi ITC" panose="020B0805030504020804" pitchFamily="34" charset="0"/>
              </a:rPr>
              <a:t> orang </a:t>
            </a:r>
            <a:r>
              <a:rPr lang="en-US" sz="2000" dirty="0" err="1">
                <a:solidFill>
                  <a:srgbClr val="C00000"/>
                </a:solidFill>
                <a:latin typeface="Eras Demi ITC" panose="020B0805030504020804" pitchFamily="34" charset="0"/>
              </a:rPr>
              <a:t>satu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yang lain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bingkai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kerjasama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kolektif</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diwadahi</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hendaknya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formal (impersonal) dan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pribadi</a:t>
            </a:r>
            <a:r>
              <a:rPr lang="en-US" sz="2000" dirty="0">
                <a:solidFill>
                  <a:srgbClr val="C00000"/>
                </a:solidFill>
                <a:latin typeface="Eras Demi ITC" panose="020B0805030504020804" pitchFamily="34" charset="0"/>
              </a:rPr>
              <a:t> (personal).</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Hubungan</a:t>
            </a:r>
            <a:r>
              <a:rPr lang="en-US" sz="2000" dirty="0">
                <a:solidFill>
                  <a:srgbClr val="C00000"/>
                </a:solidFill>
                <a:latin typeface="Eras Demi ITC" panose="020B0805030504020804" pitchFamily="34" charset="0"/>
              </a:rPr>
              <a:t> impersonal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perlu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ditegakkan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menghindari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menonjolkan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unsur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perasaan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unsur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rasiodalam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tanggung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jawabnya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sesuai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peraturan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pengaturan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endParaRPr lang="en-US" sz="2000" dirty="0">
              <a:latin typeface="Eras Demi ITC" panose="020B0805030504020804" pitchFamily="34" charset="0"/>
            </a:endParaRPr>
          </a:p>
        </p:txBody>
      </p:sp>
    </p:spTree>
    <p:extLst>
      <p:ext uri="{BB962C8B-B14F-4D97-AF65-F5344CB8AC3E}">
        <p14:creationId xmlns:p14="http://schemas.microsoft.com/office/powerpoint/2010/main" val="2227965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489926" y="208051"/>
            <a:ext cx="9825328" cy="6521522"/>
          </a:xfrm>
        </p:spPr>
        <p:txBody>
          <a:bodyPr anchor="t"/>
          <a:lstStyle/>
          <a:p>
            <a:pPr algn="l"/>
            <a:r>
              <a:rPr lang="en-US" sz="2000" dirty="0">
                <a:solidFill>
                  <a:srgbClr val="C00000"/>
                </a:solidFill>
                <a:latin typeface="Eras Demi ITC" panose="020B0805030504020804" pitchFamily="34" charset="0"/>
              </a:rPr>
              <a:t>4. Nilai </a:t>
            </a:r>
            <a:r>
              <a:rPr lang="en-US" sz="2000" dirty="0" err="1">
                <a:solidFill>
                  <a:srgbClr val="C00000"/>
                </a:solidFill>
                <a:latin typeface="Eras Demi ITC" panose="020B0805030504020804" pitchFamily="34" charset="0"/>
              </a:rPr>
              <a:t>Merytal</a:t>
            </a:r>
            <a:r>
              <a:rPr lang="en-US" sz="2000" dirty="0">
                <a:solidFill>
                  <a:srgbClr val="C00000"/>
                </a:solidFill>
                <a:latin typeface="Eras Demi ITC" panose="020B0805030504020804" pitchFamily="34" charset="0"/>
              </a:rPr>
              <a:t> System.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Nilai </a:t>
            </a:r>
            <a:r>
              <a:rPr lang="en-US" sz="2000" dirty="0" err="1">
                <a:solidFill>
                  <a:srgbClr val="C00000"/>
                </a:solidFill>
                <a:latin typeface="Eras Demi ITC" panose="020B0805030504020804" pitchFamily="34" charset="0"/>
              </a:rPr>
              <a:t>merytal</a:t>
            </a:r>
            <a:r>
              <a:rPr lang="en-US" sz="2000" dirty="0">
                <a:solidFill>
                  <a:srgbClr val="C00000"/>
                </a:solidFill>
                <a:latin typeface="Eras Demi ITC" panose="020B0805030504020804" pitchFamily="34" charset="0"/>
              </a:rPr>
              <a:t> system, </a:t>
            </a:r>
            <a:r>
              <a:rPr lang="en-US" sz="2000" dirty="0" err="1">
                <a:solidFill>
                  <a:srgbClr val="C00000"/>
                </a:solidFill>
                <a:latin typeface="Eras Demi ITC" panose="020B0805030504020804" pitchFamily="34" charset="0"/>
              </a:rPr>
              <a:t>ber-kaitan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penerimaan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recrutment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promosi</a:t>
            </a:r>
            <a:r>
              <a:rPr lang="en-US" sz="2000" dirty="0">
                <a:solidFill>
                  <a:srgbClr val="C00000"/>
                </a:solidFill>
                <a:latin typeface="Eras Demi ITC" panose="020B0805030504020804" pitchFamily="34" charset="0"/>
              </a:rPr>
              <a:t> (promotion), </a:t>
            </a:r>
            <a:r>
              <a:rPr lang="en-US" sz="2000" dirty="0" err="1">
                <a:solidFill>
                  <a:srgbClr val="C00000"/>
                </a:solidFill>
                <a:latin typeface="Eras Demi ITC" panose="020B0805030504020804" pitchFamily="34" charset="0"/>
              </a:rPr>
              <a:t>hendaknya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meryt</a:t>
            </a:r>
            <a:r>
              <a:rPr lang="en-US" sz="2000" dirty="0">
                <a:solidFill>
                  <a:srgbClr val="C00000"/>
                </a:solidFill>
                <a:latin typeface="Eras Demi ITC" panose="020B0805030504020804" pitchFamily="34" charset="0"/>
              </a:rPr>
              <a:t> system”, dan </a:t>
            </a:r>
            <a:r>
              <a:rPr lang="en-US" sz="2000" dirty="0" err="1">
                <a:solidFill>
                  <a:srgbClr val="C00000"/>
                </a:solidFill>
                <a:latin typeface="Eras Demi ITC" panose="020B0805030504020804" pitchFamily="34" charset="0"/>
              </a:rPr>
              <a:t>bukan</a:t>
            </a:r>
            <a:r>
              <a:rPr lang="en-US" sz="2000" dirty="0">
                <a:solidFill>
                  <a:srgbClr val="C00000"/>
                </a:solidFill>
                <a:latin typeface="Eras Demi ITC" panose="020B0805030504020804" pitchFamily="34" charset="0"/>
              </a:rPr>
              <a:t> “spoil system”. </a:t>
            </a:r>
            <a:r>
              <a:rPr lang="en-US" sz="2000" dirty="0" err="1">
                <a:solidFill>
                  <a:srgbClr val="C00000"/>
                </a:solidFill>
                <a:latin typeface="Eras Demi ITC" panose="020B0805030504020804" pitchFamily="34" charset="0"/>
              </a:rPr>
              <a:t>Merytal</a:t>
            </a:r>
            <a:r>
              <a:rPr lang="en-US" sz="2000" dirty="0">
                <a:solidFill>
                  <a:srgbClr val="C00000"/>
                </a:solidFill>
                <a:latin typeface="Eras Demi ITC" panose="020B0805030504020804" pitchFamily="34" charset="0"/>
              </a:rPr>
              <a:t> system </a:t>
            </a:r>
            <a:r>
              <a:rPr lang="en-US" sz="2000" dirty="0" err="1">
                <a:solidFill>
                  <a:srgbClr val="C00000"/>
                </a:solidFill>
                <a:latin typeface="Eras Demi ITC" panose="020B0805030504020804" pitchFamily="34" charset="0"/>
              </a:rPr>
              <a:t>merupakan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sistem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penarikan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promosi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pegawai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didasarkan</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hubungan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kekerabatan</a:t>
            </a:r>
            <a:r>
              <a:rPr lang="en-US" sz="2000" dirty="0">
                <a:solidFill>
                  <a:srgbClr val="C00000"/>
                </a:solidFill>
                <a:latin typeface="Eras Demi ITC" panose="020B0805030504020804" pitchFamily="34" charset="0"/>
              </a:rPr>
              <a:t>, patrimonial (</a:t>
            </a:r>
            <a:r>
              <a:rPr lang="en-US" sz="2000" dirty="0" err="1">
                <a:solidFill>
                  <a:srgbClr val="C00000"/>
                </a:solidFill>
                <a:latin typeface="Eras Demi ITC" panose="020B0805030504020804" pitchFamily="34" charset="0"/>
              </a:rPr>
              <a:t>anak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keponakan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famili</a:t>
            </a:r>
            <a:r>
              <a:rPr lang="en-US" sz="2000" dirty="0">
                <a:solidFill>
                  <a:srgbClr val="C00000"/>
                </a:solidFill>
                <a:latin typeface="Eras Demi ITC" panose="020B0805030504020804" pitchFamily="34" charset="0"/>
              </a:rPr>
              <a:t>, alumni, </a:t>
            </a:r>
            <a:r>
              <a:rPr lang="en-US" sz="2000" dirty="0" err="1">
                <a:solidFill>
                  <a:srgbClr val="C00000"/>
                </a:solidFill>
                <a:latin typeface="Eras Demi ITC" panose="020B0805030504020804" pitchFamily="34" charset="0"/>
              </a:rPr>
              <a:t>daerah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golongan</a:t>
            </a:r>
            <a:r>
              <a:rPr lang="en-US" sz="2000" dirty="0">
                <a:solidFill>
                  <a:srgbClr val="C00000"/>
                </a:solidFill>
                <a:latin typeface="Eras Demi ITC" panose="020B0805030504020804" pitchFamily="34" charset="0"/>
              </a:rPr>
              <a:t>, dan lain-lain),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tetapi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didasarkan</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pengetahuan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knowlegde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ketrampilan</a:t>
            </a:r>
            <a:r>
              <a:rPr lang="en-US" sz="2000" dirty="0">
                <a:solidFill>
                  <a:srgbClr val="C00000"/>
                </a:solidFill>
                <a:latin typeface="Eras Demi ITC" panose="020B0805030504020804" pitchFamily="34" charset="0"/>
              </a:rPr>
              <a:t> (skill), </a:t>
            </a:r>
            <a:r>
              <a:rPr lang="en-US" sz="2000" dirty="0" err="1">
                <a:solidFill>
                  <a:srgbClr val="C00000"/>
                </a:solidFill>
                <a:latin typeface="Eras Demi ITC" panose="020B0805030504020804" pitchFamily="34" charset="0"/>
              </a:rPr>
              <a:t>kemampuan</a:t>
            </a:r>
            <a:r>
              <a:rPr lang="en-US" sz="2000" dirty="0">
                <a:solidFill>
                  <a:srgbClr val="C00000"/>
                </a:solidFill>
                <a:latin typeface="Eras Demi ITC" panose="020B0805030504020804" pitchFamily="34" charset="0"/>
              </a:rPr>
              <a:t> (capable) dan </a:t>
            </a:r>
            <a:r>
              <a:rPr lang="en-US" sz="2000" dirty="0" err="1">
                <a:solidFill>
                  <a:srgbClr val="C00000"/>
                </a:solidFill>
                <a:latin typeface="Eras Demi ITC" panose="020B0805030504020804" pitchFamily="34" charset="0"/>
              </a:rPr>
              <a:t>pengalaman</a:t>
            </a:r>
            <a:r>
              <a:rPr lang="en-US" sz="2000" dirty="0">
                <a:solidFill>
                  <a:srgbClr val="C00000"/>
                </a:solidFill>
                <a:latin typeface="Eras Demi ITC" panose="020B0805030504020804" pitchFamily="34" charset="0"/>
              </a:rPr>
              <a:t> (experience) yang </a:t>
            </a:r>
            <a:r>
              <a:rPr lang="en-US" sz="2000" dirty="0" err="1">
                <a:solidFill>
                  <a:srgbClr val="C00000"/>
                </a:solidFill>
                <a:latin typeface="Eras Demi ITC" panose="020B0805030504020804" pitchFamily="34" charset="0"/>
              </a:rPr>
              <a:t>dimiliki</a:t>
            </a:r>
            <a:r>
              <a:rPr lang="en-US" sz="2000" dirty="0">
                <a:solidFill>
                  <a:srgbClr val="C00000"/>
                </a:solidFill>
                <a:latin typeface="Eras Demi ITC" panose="020B0805030504020804" pitchFamily="34" charset="0"/>
              </a:rPr>
              <a:t> oleh orang yang </a:t>
            </a:r>
            <a:r>
              <a:rPr lang="en-US" sz="2000" dirty="0" err="1">
                <a:solidFill>
                  <a:srgbClr val="C00000"/>
                </a:solidFill>
                <a:latin typeface="Eras Demi ITC" panose="020B0805030504020804" pitchFamily="34" charset="0"/>
              </a:rPr>
              <a:t>bersangkutan</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5. Nilai </a:t>
            </a:r>
            <a:r>
              <a:rPr lang="en-US" sz="2000" dirty="0" err="1">
                <a:solidFill>
                  <a:srgbClr val="C00000"/>
                </a:solidFill>
                <a:latin typeface="Eras Demi ITC" panose="020B0805030504020804" pitchFamily="34" charset="0"/>
              </a:rPr>
              <a:t>responsibel</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Nilai </a:t>
            </a:r>
            <a:r>
              <a:rPr lang="en-US" sz="2000" dirty="0" err="1">
                <a:solidFill>
                  <a:srgbClr val="C00000"/>
                </a:solidFill>
                <a:latin typeface="Eras Demi ITC" panose="020B0805030504020804" pitchFamily="34" charset="0"/>
              </a:rPr>
              <a:t>responsibel</a:t>
            </a:r>
            <a:r>
              <a:rPr lang="en-US" sz="2000" dirty="0">
                <a:solidFill>
                  <a:srgbClr val="C00000"/>
                </a:solidFill>
                <a:latin typeface="Eras Demi ITC" panose="020B0805030504020804" pitchFamily="34" charset="0"/>
              </a:rPr>
              <a:t> (responsible) </a:t>
            </a:r>
            <a:r>
              <a:rPr lang="en-US" sz="2000" dirty="0" err="1">
                <a:solidFill>
                  <a:srgbClr val="C00000"/>
                </a:solidFill>
                <a:latin typeface="Eras Demi ITC" panose="020B0805030504020804" pitchFamily="34" charset="0"/>
              </a:rPr>
              <a:t>berkaitan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pertanggungjawaban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kewenangannya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responsibel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Responsibilitas</a:t>
            </a:r>
            <a:r>
              <a:rPr lang="en-US" sz="2000" dirty="0">
                <a:solidFill>
                  <a:srgbClr val="C00000"/>
                </a:solidFill>
                <a:latin typeface="Eras Demi ITC" panose="020B0805030504020804" pitchFamily="34" charset="0"/>
              </a:rPr>
              <a:t> (responsibility)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Friedrich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Darwin (1996: 190) </a:t>
            </a:r>
            <a:r>
              <a:rPr lang="en-US" sz="2000" dirty="0" err="1">
                <a:solidFill>
                  <a:srgbClr val="C00000"/>
                </a:solidFill>
                <a:latin typeface="Eras Demi ITC" panose="020B0805030504020804" pitchFamily="34" charset="0"/>
              </a:rPr>
              <a:t>merupakan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konsep</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berkenaan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standar</a:t>
            </a:r>
            <a:r>
              <a:rPr lang="en-US" sz="2000" dirty="0">
                <a:solidFill>
                  <a:srgbClr val="C00000"/>
                </a:solidFill>
                <a:latin typeface="Eras Demi ITC" panose="020B0805030504020804" pitchFamily="34" charset="0"/>
              </a:rPr>
              <a:t> professional dan </a:t>
            </a:r>
            <a:r>
              <a:rPr lang="en-US" sz="2000" dirty="0" err="1">
                <a:solidFill>
                  <a:srgbClr val="C00000"/>
                </a:solidFill>
                <a:latin typeface="Eras Demi ITC" panose="020B0805030504020804" pitchFamily="34" charset="0"/>
              </a:rPr>
              <a:t>kompetensi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teknis</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dimiliki</a:t>
            </a:r>
            <a:r>
              <a:rPr lang="en-US" sz="2000" dirty="0">
                <a:solidFill>
                  <a:srgbClr val="C00000"/>
                </a:solidFill>
                <a:latin typeface="Eras Demi ITC" panose="020B0805030504020804" pitchFamily="34" charset="0"/>
              </a:rPr>
              <a:t> administrator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tugasnya</a:t>
            </a:r>
            <a:r>
              <a:rPr lang="en-US" sz="2000" dirty="0">
                <a:solidFill>
                  <a:srgbClr val="C00000"/>
                </a:solidFill>
                <a:latin typeface="Eras Demi ITC" panose="020B0805030504020804" pitchFamily="34" charset="0"/>
              </a:rPr>
              <a:t>. Administrator negara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dinilai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responsib</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pelakunya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standar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profesionalisme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kompetensi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teknis</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tinggi</a:t>
            </a:r>
            <a:r>
              <a:rPr lang="en-US" sz="2000" dirty="0">
                <a:solidFill>
                  <a:srgbClr val="C00000"/>
                </a:solidFill>
                <a:latin typeface="Eras Demi ITC" panose="020B0805030504020804" pitchFamily="34" charset="0"/>
              </a:rPr>
              <a:t>. </a:t>
            </a:r>
            <a:endParaRPr lang="en-US" sz="2000" dirty="0">
              <a:latin typeface="Eras Demi ITC" panose="020B0805030504020804" pitchFamily="34" charset="0"/>
            </a:endParaRPr>
          </a:p>
        </p:txBody>
      </p:sp>
    </p:spTree>
    <p:extLst>
      <p:ext uri="{BB962C8B-B14F-4D97-AF65-F5344CB8AC3E}">
        <p14:creationId xmlns:p14="http://schemas.microsoft.com/office/powerpoint/2010/main" val="3136382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544530" y="82193"/>
            <a:ext cx="10417995" cy="6698750"/>
          </a:xfrm>
        </p:spPr>
        <p:txBody>
          <a:bodyPr anchor="t"/>
          <a:lstStyle/>
          <a:p>
            <a:pPr algn="l"/>
            <a:r>
              <a:rPr lang="en-US" sz="2000" dirty="0">
                <a:solidFill>
                  <a:srgbClr val="C00000"/>
                </a:solidFill>
                <a:latin typeface="Eras Demi ITC" panose="020B0805030504020804" pitchFamily="34" charset="0"/>
              </a:rPr>
              <a:t>6. Nilai </a:t>
            </a:r>
            <a:r>
              <a:rPr lang="en-US" sz="2000" dirty="0" err="1">
                <a:solidFill>
                  <a:srgbClr val="C00000"/>
                </a:solidFill>
                <a:latin typeface="Eras Demi ITC" panose="020B0805030504020804" pitchFamily="34" charset="0"/>
              </a:rPr>
              <a:t>akuntabilitas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accoutability</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Nilai </a:t>
            </a:r>
            <a:r>
              <a:rPr lang="en-US" sz="2000" dirty="0" err="1">
                <a:solidFill>
                  <a:srgbClr val="C00000"/>
                </a:solidFill>
                <a:latin typeface="Eras Demi ITC" panose="020B0805030504020804" pitchFamily="34" charset="0"/>
              </a:rPr>
              <a:t>akuntabilitas</a:t>
            </a:r>
            <a:r>
              <a:rPr lang="en-US" sz="2000" dirty="0">
                <a:solidFill>
                  <a:srgbClr val="C00000"/>
                </a:solidFill>
                <a:latin typeface="Eras Demi ITC" panose="020B0805030504020804" pitchFamily="34" charset="0"/>
              </a:rPr>
              <a:t> juga </a:t>
            </a:r>
            <a:r>
              <a:rPr lang="en-US" sz="2000" dirty="0" err="1">
                <a:solidFill>
                  <a:srgbClr val="C00000"/>
                </a:solidFill>
                <a:latin typeface="Eras Demi ITC" panose="020B0805030504020804" pitchFamily="34" charset="0"/>
              </a:rPr>
              <a:t>berkaitan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pertanggungjawaban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kewenangannya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akuntabel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Akuntabel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Hatry</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Joko Widodo (2001: 256-257) </a:t>
            </a:r>
            <a:r>
              <a:rPr lang="en-US" sz="2000" dirty="0" err="1">
                <a:solidFill>
                  <a:srgbClr val="C00000"/>
                </a:solidFill>
                <a:latin typeface="Eras Demi ITC" panose="020B0805030504020804" pitchFamily="34" charset="0"/>
              </a:rPr>
              <a:t>merupakan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istilah</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diterapkan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mengukur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apakah</a:t>
            </a:r>
            <a:r>
              <a:rPr lang="en-US" sz="2000" dirty="0">
                <a:solidFill>
                  <a:srgbClr val="C00000"/>
                </a:solidFill>
                <a:latin typeface="Eras Demi ITC" panose="020B0805030504020804" pitchFamily="34" charset="0"/>
              </a:rPr>
              <a:t> dana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tujuan</a:t>
            </a:r>
            <a:r>
              <a:rPr lang="en-US" sz="2000" dirty="0">
                <a:solidFill>
                  <a:srgbClr val="C00000"/>
                </a:solidFill>
                <a:latin typeface="Eras Demi ITC" panose="020B0805030504020804" pitchFamily="34" charset="0"/>
              </a:rPr>
              <a:t> di mana dana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ditetapkan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ilegal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perkembangannya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akuntabilitas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digunakan</a:t>
            </a:r>
            <a:r>
              <a:rPr lang="en-US" sz="2000" dirty="0">
                <a:solidFill>
                  <a:srgbClr val="C00000"/>
                </a:solidFill>
                <a:latin typeface="Eras Demi ITC" panose="020B0805030504020804" pitchFamily="34" charset="0"/>
              </a:rPr>
              <a:t> juga </a:t>
            </a:r>
            <a:r>
              <a:rPr lang="en-US" sz="2000" dirty="0" err="1">
                <a:solidFill>
                  <a:srgbClr val="C00000"/>
                </a:solidFill>
                <a:latin typeface="Eras Demi ITC" panose="020B0805030504020804" pitchFamily="34" charset="0"/>
              </a:rPr>
              <a:t>bagi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melihat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akuntabilitas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efisiensi</a:t>
            </a:r>
            <a:r>
              <a:rPr lang="en-US" sz="2000" dirty="0">
                <a:solidFill>
                  <a:srgbClr val="C00000"/>
                </a:solidFill>
                <a:latin typeface="Eras Demi ITC" panose="020B0805030504020804" pitchFamily="34" charset="0"/>
              </a:rPr>
              <a:t> program </a:t>
            </a:r>
            <a:r>
              <a:rPr lang="en-US" sz="2000" dirty="0" err="1">
                <a:solidFill>
                  <a:srgbClr val="C00000"/>
                </a:solidFill>
                <a:latin typeface="Eras Demi ITC" panose="020B0805030504020804" pitchFamily="34" charset="0"/>
              </a:rPr>
              <a:t>ekonomi</a:t>
            </a:r>
            <a:r>
              <a:rPr lang="en-US" sz="2000" dirty="0">
                <a:solidFill>
                  <a:srgbClr val="C00000"/>
                </a:solidFill>
                <a:latin typeface="Eras Demi ITC" panose="020B0805030504020804" pitchFamily="34" charset="0"/>
              </a:rPr>
              <a:t>. Usaha-</a:t>
            </a:r>
            <a:r>
              <a:rPr lang="en-US" sz="2000" dirty="0" err="1">
                <a:solidFill>
                  <a:srgbClr val="C00000"/>
                </a:solidFill>
                <a:latin typeface="Eras Demi ITC" panose="020B0805030504020804" pitchFamily="34" charset="0"/>
              </a:rPr>
              <a:t>usaha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berusaha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mencari</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menemukan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apakah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penyimpangan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staf</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efisien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prosedur</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diperlukan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Sungguh</a:t>
            </a:r>
            <a:r>
              <a:rPr lang="en-US" sz="2000" dirty="0">
                <a:solidFill>
                  <a:srgbClr val="C00000"/>
                </a:solidFill>
                <a:latin typeface="Eras Demi ITC" panose="020B0805030504020804" pitchFamily="34" charset="0"/>
              </a:rPr>
              <a:t> pun </a:t>
            </a:r>
            <a:r>
              <a:rPr lang="en-US" sz="2000" dirty="0" err="1">
                <a:solidFill>
                  <a:srgbClr val="C00000"/>
                </a:solidFill>
                <a:latin typeface="Eras Demi ITC" panose="020B0805030504020804" pitchFamily="34" charset="0"/>
              </a:rPr>
              <a:t>demikian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akuntabilitas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melihat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kualitas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pelayanan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kendati</a:t>
            </a:r>
            <a:r>
              <a:rPr lang="en-US" sz="2000" dirty="0">
                <a:solidFill>
                  <a:srgbClr val="C00000"/>
                </a:solidFill>
                <a:latin typeface="Eras Demi ITC" panose="020B0805030504020804" pitchFamily="34" charset="0"/>
              </a:rPr>
              <a:t> pun </a:t>
            </a:r>
            <a:r>
              <a:rPr lang="en-US" sz="2000" dirty="0" err="1">
                <a:solidFill>
                  <a:srgbClr val="C00000"/>
                </a:solidFill>
                <a:latin typeface="Eras Demi ITC" panose="020B0805030504020804" pitchFamily="34" charset="0"/>
              </a:rPr>
              <a:t>jarang</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menggunakannya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7. Nilai </a:t>
            </a:r>
            <a:r>
              <a:rPr lang="en-US" sz="2000" dirty="0" err="1">
                <a:solidFill>
                  <a:srgbClr val="C00000"/>
                </a:solidFill>
                <a:latin typeface="Eras Demi ITC" panose="020B0805030504020804" pitchFamily="34" charset="0"/>
              </a:rPr>
              <a:t>responsivitas</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Nilai </a:t>
            </a:r>
            <a:r>
              <a:rPr lang="en-US" sz="2000" dirty="0" err="1">
                <a:solidFill>
                  <a:srgbClr val="C00000"/>
                </a:solidFill>
                <a:latin typeface="Eras Demi ITC" panose="020B0805030504020804" pitchFamily="34" charset="0"/>
              </a:rPr>
              <a:t>responsivitasberkaitan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tanggap</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menanggapi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keluhan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aspirasi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responsif</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mempunyai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tanggap</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tinggi</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cepat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menanggapi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keluhan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aspirasi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Responsivitas</a:t>
            </a:r>
            <a:r>
              <a:rPr lang="en-US" sz="2000" dirty="0">
                <a:solidFill>
                  <a:srgbClr val="C00000"/>
                </a:solidFill>
                <a:latin typeface="Eras Demi ITC" panose="020B0805030504020804" pitchFamily="34" charset="0"/>
              </a:rPr>
              <a:t> (responsiveness) </a:t>
            </a:r>
            <a:r>
              <a:rPr lang="en-US" sz="2000" dirty="0" err="1">
                <a:solidFill>
                  <a:srgbClr val="C00000"/>
                </a:solidFill>
                <a:latin typeface="Eras Demi ITC" panose="020B0805030504020804" pitchFamily="34" charset="0"/>
              </a:rPr>
              <a:t>merupakan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pertanggungjawaban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sisi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menerima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pelayanan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Seberapa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jauh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melihat</a:t>
            </a:r>
            <a:r>
              <a:rPr lang="en-US" sz="2000" dirty="0">
                <a:solidFill>
                  <a:srgbClr val="C00000"/>
                </a:solidFill>
                <a:latin typeface="Eras Demi ITC" panose="020B0805030504020804" pitchFamily="34" charset="0"/>
              </a:rPr>
              <a:t> administrator negara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tanggap</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tinggi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permasalahan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kebutuhan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keluhan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aspirasi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endParaRPr lang="en-US" sz="20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27994681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1210</TotalTime>
  <Words>492</Words>
  <Application>Microsoft Office PowerPoint</Application>
  <PresentationFormat>Widescreen</PresentationFormat>
  <Paragraphs>38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Eras Demi ITC</vt:lpstr>
      <vt:lpstr>Trebuchet MS</vt:lpstr>
      <vt:lpstr>Wingdings 3</vt:lpstr>
      <vt:lpstr>Facet</vt:lpstr>
      <vt:lpstr>ETIKA ADMINISTRASI PUBLIK 3</vt:lpstr>
      <vt:lpstr>Tujuan Pembelajaran  1. menjelaskan pengertian pentingnya etika dalam administrasi  2. menjelaskan pengertian landasan etika administrasi public 3. memahami secara konprehensif tentang aliran yang  melandasi etika 4. memahami nilai-nilai etika administrasi public</vt:lpstr>
      <vt:lpstr>Pentingnya Etika Administrasi Publik  Ada beberapa alasan pentingnya etika administrasi public, dikemukakan oleh Henry, 1995:400 yaitu sebagai berikut: 1.  Adanya public interest atau kepentingan public yang harus  dipenuhi oleh pemerintah karena pemerintahlah yang  memiliki tanggung jawab. 2. Lebih berkenan dengan lingkungan di dalam birokrasi yang  memberikan pelayanan itu sendiri 3. berkenaan dengan karakteristik masyarakat public yang  terkadang begitu variative sehingga membutuhkan perilaku  khusus. 4. Peluang untuk melakukan tindakan yang bertentangan  dengan etika yang berlaku dalam pemberian pelayanan  public sangat besar.</vt:lpstr>
      <vt:lpstr>Pendekatan Etika Administrasi Publik </vt:lpstr>
      <vt:lpstr>Pendekatan Etika Administrasi Publik </vt:lpstr>
      <vt:lpstr>Nilai-nilai Etika Administrasi Publik </vt:lpstr>
      <vt:lpstr>2. Nilai membedakan milik pribadi dengan milik kantor.   Birokrasi publik yang baik adalah birokrasi publik yang dapat membedakan mana milik kantor dan mana milik pribadi. Artinya mereka tidak akan menggunakan milik kantor untuk kepentingan pribadi. Mereka menggunakan barang publik (milik kantor) hanya betul-betul untuk kepentingan kantor. Kendaraan dinas hanya digunakan untuk kepentingan menjalankan dinas, dan bukan untuk mengantar anaknya ke sekolah dan istrinya ke pasar. Uang kantor tidak boleh digunakan untuk kepentingan pribadi dan lain sebagainya.  3. Nilai impersonal.   Dalam melaksanakan hubungan antara bagian satu dengan yang lain, antara orang satu dengan yang lain dalam bingkai kerjasama kolektif yang diwadahi oleh organisasi, hendaknya dilakukan secara formal (impersonal) dan tidak pribadi (personal). Hubungan impersonal ini perlu ditegakkan untuk menghindari menonjolkan unsur perasaan dari pada unsur rasiodalam menjalankan tugas dan tanggung jawabnya sesuai dengan peraturan dan pengaturan yang ada dalam organisasi. </vt:lpstr>
      <vt:lpstr>4. Nilai Merytal System.   Nilai merytal system, ber-kaitan dengan penerimaan (recrutment) atau promosi (promotion), hendaknya dilakukan dengan menggunakan “meryt system”, dan bukan “spoil system”. Merytal system merupakan suatu sistem penarikan atau promosi pegawai yang tidak didasarkan pada hubungan kekerabatan, patrimonial (anak, keponakan, famili, alumni, daerah, golongan, dan lain-lain), akan tetapi didasarkan pada pengetahuan (knowlegde), ketrampilan (skill), kemampuan (capable) dan pengalaman (experience) yang dimiliki oleh orang yang bersangkutan.   5. Nilai responsibel.   Nilai responsibel (responsible) berkaitan dengan pertanggungjawaban birokrasi publik dalam menjalankan tugas dan kewenangannya. Birokrasi publik yang baik adalah birokrasi yang responsibel. Responsibilitas (responsibility) menurut Friedrich dalam Darwin (1996: 190) merupakan konsep yang berkenaan dengan standar professional dan kompetensi teknis yang dimiliki administrator (birokrasi publik) dalam menjalankan tugasnya. Administrator negara (birokrasi publik) dinilai responsib jika pelakunya memiliki standar profesionalisme atau kompetensi teknis yang tinggi. </vt:lpstr>
      <vt:lpstr>6. Nilai akuntabilitas (accoutability).  Nilai akuntabilitas juga berkaitan dengan pertanggungjawaban birokrasi publik dalam menjalankan tugas dan kewenangannya. Birokrasi publik yang baik adalah birokrasi publik yang akuntabel. Akuntabel menurut Hatry dalam Joko Widodo (2001: 256-257) merupakan suatu istilah yang diterapkan untuk mengukur apakah dana publik telah digunakan secara tepat untuk tujuan di mana dana publik tadi ditetapkan dan tidak digunakan secara ilegal. Dalam perkembangannya, akuntabilitas digunakan juga bagi pemerintah untuk melihat akuntabilitas efisiensi program ekonomi. Usaha-usaha tadi berusaha untuk mencari dan menemukan apakah ada penyimpangan staf atau tidak efisien atau ada prosedur yang tidak diperlukan. Sungguh pun demikian, akuntabilitas dapat digunakan untuk melihat kualitas pelayanan kendati pun jarang yang menggunakannya.   7. Nilai responsivitas.  Nilai responsivitasberkaitan dengan daya tanggap dan menanggapi apa yang menjadi keluhan, masalah, aspirasi publik. Birokrasi publik yang baik adalah birokrasi yang responsif (mempunyai daya tanggap yang tinggi dan cepat menanggapi) apa yang menjadi keluhan, masalah, aspirasi publik. Responsivitas (responsiveness) merupakan pertanggungjawaban dari sisi yang menerima pelayanan (masyarakat). Seberapa jauh mereka melihat administrator negara (birokrasi publik) memiliki tanggap yang tinggi terhadap apa yang menjadi permasalahan, kebutuhan, keluhan dan aspirasi mereka.  </vt:lpstr>
      <vt:lpstr>KODE ETIK  Selain nilai-nilai etika di atas, kode etik juga bisa dijadikan sebagai pedoman bagi administrator publik dalam menjalankan tugas dan kewenangannya.  Kode etik menurut Suyamto, (1989: 32-40) adalah suatu alat untuk menunjang suatu pencapaian tujuan suatu organisasi atau sub-organisasi atau bahkan kelompok-kelompok yang belum terikat dalam suatu organisasi.   Pada dasarnya kode etik adalah suatu hukum etik. Hukum etik biasanya dibuat oleh suatu organisasi atau suatu kelompok, sebagai suatu patokan tentang sikap mental yang wajib dipatuhi oleh para anggotanya dalam menjalankan tugasnya.   Manfaat lain yang diperoleh dari rumusan kode etik adalah para aparat akan memiliki kesadaran moral atas kedudukan yang diperolehnya dari negara atas nama rakyat. </vt:lpstr>
      <vt:lpstr>Namun sayangnya, menurut pendapat (Pasolong, 2007: 200).  Kode etik di Indonesia masih terbatas pada beberapa kalangan seperti ahli hukum dan kedokteran. Kode etik bagi profesi yang lain masih belum ada.  Kode etik tidak hanya sekedar menjadi bacaan tetapi juga diimplementasikan dalam melakukan pekerjaan, dinilai tingkat implementasinya melalui mekanisme monitoring, kemudian dievaluasi dan diupayakan perbaikan melalui konsensus. Komitmen terhadap perbaikan etika ini perlu ditunjukkan, agar pihak pemberi pelayanan mendapatkan kepercayaan dari masyarakat dalam melaksanakan kegiatan pelayanan publik.  Oleh karena itu, mungkin tidak ada salahnya jika negara kita belajar dari negara lain yang sudah maju dan memiliki kedewasaan beretika.  Diharapkan pemerintah kita dapat segera merumuskan kode etik yang khusus mengatur tentang administrasi public sebagai mana telah diterapkan di negara Amerika Serikat.</vt:lpstr>
      <vt:lpstr>Amerika Serikat, dengan kode etik administrasi public. Kode etik yang dimiliki ASPA (America Society for Public Administration) pada tahun 1989, seperti dijelaskan Kumorotomo (1992 : 413-114) sebagai berikut : 1. Pelayanan kepada masyarakat berada diatas pelayanan kepada diri sendiri; 2. Rakyat adalah berdaulat dan mereka yang bekerja dalam instansi pemerintah  pada akhirnya bertanggung jawab kepada rakyat; 3. Hukum mengatur semua tindakan dari instansi pemerintah,apabila hukum  dirasa bermakna ganda, tidak bijaksana, atau perlu perubahan, maka akan  mengacu kepada sebesar-besarnya kepentingan rakyat sebagai patokan. 4. Manajemen yang efisien dan efektif adalah dasar bagi administrasi publik; 5. Sistem penilaian kecakapan, kesempatan yang sama dan asas-asas iktikad baik  akan didukung, dijalankan dan dikembangkan; 6. Perlindungan terhadap kepercayaan rakyat adalah sangat penting; 7. Pelayanan kepada masyarakat menuntut kepekaan khusus dengan ciri-ciri sifat  keadilan, keberanian, kejujuran, persamaan, kompetensi dan kasih sayang; 8. Hati nurani memegang peranan pentingdalam memilih arah tindakan; 9. Para administrator publik tidak hanya terlibat untuk mencegah hal yang salah,  tetapi juga untuk mengusahakan yang benar melalui pelaksanaaan tanggung- jawab dengan penuh semangat dan tepat pada waktunya   (Kumorotumo, 1992: 413-414). </vt:lpstr>
      <vt:lpstr>Nilai-nilai etika dan kode etik pelayanan publik di atas jika konsisten diimplementasikan oleh penyelenggara pemerintah (administrator publik) dan menjadi norma bagi organisasi publik, maka mal-administrasi akan dapat diminimalisir, bahkan mungkin juga akan bisa diberantas secara tuntas.</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ADMINISTRASI PUBLIK 3</dc:title>
  <dc:creator>user</dc:creator>
  <cp:lastModifiedBy>user</cp:lastModifiedBy>
  <cp:revision>57</cp:revision>
  <dcterms:created xsi:type="dcterms:W3CDTF">2021-09-03T16:24:07Z</dcterms:created>
  <dcterms:modified xsi:type="dcterms:W3CDTF">2021-09-09T02:18:13Z</dcterms:modified>
</cp:coreProperties>
</file>