
<file path=[Content_Types].xml><?xml version="1.0" encoding="utf-8"?>
<Types xmlns="http://schemas.openxmlformats.org/package/2006/content-types">
  <Default Extension="bin" ContentType="application/vnd.openxmlformats-officedocument.oleObject"/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</p:sldIdLst>
  <p:sldSz cx="12192000" cy="6858000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564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.w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616422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678816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0034006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402260637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387301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6182936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1048926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86673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9034304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534025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d-ID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125539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id-ID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id-ID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895CE6-D644-4B72-B541-33DD7F97E471}" type="datetimeFigureOut">
              <a:rPr lang="id-ID" smtClean="0"/>
              <a:t>29/11/2020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A841F0-615E-4193-99EC-3A420DC87941}" type="slidenum">
              <a:rPr lang="id-ID" smtClean="0"/>
              <a:t>‹#›</a:t>
            </a:fld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0831961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d-ID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wmf"/><Relationship Id="rId4" Type="http://schemas.openxmlformats.org/officeDocument/2006/relationships/oleObject" Target="../embeddings/oleObject1.bin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2362200" y="1524001"/>
            <a:ext cx="7772400" cy="1920875"/>
          </a:xfrm>
        </p:spPr>
        <p:txBody>
          <a:bodyPr/>
          <a:lstStyle/>
          <a:p>
            <a:pPr eaLnBrk="1" hangingPunct="1">
              <a:defRPr/>
            </a:pPr>
            <a:r>
              <a:rPr lang="en-US" smtClean="0"/>
              <a:t>Chromosomes</a:t>
            </a:r>
          </a:p>
        </p:txBody>
      </p:sp>
    </p:spTree>
    <p:extLst>
      <p:ext uri="{BB962C8B-B14F-4D97-AF65-F5344CB8AC3E}">
        <p14:creationId xmlns:p14="http://schemas.microsoft.com/office/powerpoint/2010/main" val="3852321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Gambar 12.  Posisi gen terangkai pada kromos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71800" y="1447800"/>
            <a:ext cx="2514600" cy="306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362200" y="4876800"/>
            <a:ext cx="3733800" cy="10668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/>
              <a:t>Posisi Gen Berangkai Pada Kromosom</a:t>
            </a:r>
          </a:p>
        </p:txBody>
      </p:sp>
      <p:graphicFrame>
        <p:nvGraphicFramePr>
          <p:cNvPr id="1026" name="Object 70"/>
          <p:cNvGraphicFramePr>
            <a:graphicFrameLocks/>
          </p:cNvGraphicFramePr>
          <p:nvPr/>
        </p:nvGraphicFramePr>
        <p:xfrm>
          <a:off x="6553200" y="1447800"/>
          <a:ext cx="3505200" cy="2819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0" name="Bitmap Image" r:id="rId4" imgW="4298760" imgH="2984400" progId="PBrush">
                  <p:embed/>
                </p:oleObj>
              </mc:Choice>
              <mc:Fallback>
                <p:oleObj name="Bitmap Image" r:id="rId4" imgW="4298760" imgH="2984400" progId="PBrush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553200" y="1447800"/>
                        <a:ext cx="3505200" cy="2819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Rectangle 6"/>
          <p:cNvSpPr>
            <a:spLocks noChangeArrowheads="1"/>
          </p:cNvSpPr>
          <p:nvPr/>
        </p:nvSpPr>
        <p:spPr bwMode="auto">
          <a:xfrm>
            <a:off x="6781800" y="4953000"/>
            <a:ext cx="3429000" cy="1219200"/>
          </a:xfrm>
          <a:prstGeom prst="rect">
            <a:avLst/>
          </a:prstGeom>
          <a:solidFill>
            <a:schemeClr val="accent1"/>
          </a:solidFill>
          <a:ln w="9525" algn="ctr">
            <a:solidFill>
              <a:schemeClr val="tx1"/>
            </a:solidFill>
            <a:round/>
            <a:headEnd/>
            <a:tailEnd/>
          </a:ln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/>
              <a:t>Hukum pemisahan gen Mendel;  gen yang tidak bertaut/berangkai</a:t>
            </a:r>
          </a:p>
        </p:txBody>
      </p:sp>
    </p:spTree>
    <p:extLst>
      <p:ext uri="{BB962C8B-B14F-4D97-AF65-F5344CB8AC3E}">
        <p14:creationId xmlns:p14="http://schemas.microsoft.com/office/powerpoint/2010/main" val="838508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0"/>
            <a:ext cx="5029200" cy="1295400"/>
          </a:xfrm>
          <a:solidFill>
            <a:schemeClr val="accent1"/>
          </a:solidFill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b="1" dirty="0" err="1"/>
              <a:t>Bukti</a:t>
            </a:r>
            <a:r>
              <a:rPr lang="en-US" b="1" dirty="0"/>
              <a:t> </a:t>
            </a:r>
            <a:r>
              <a:rPr lang="en-US" b="1" dirty="0" err="1"/>
              <a:t>adanya</a:t>
            </a:r>
            <a:r>
              <a:rPr lang="en-US" b="1" dirty="0"/>
              <a:t> linkage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000" b="1" dirty="0" err="1"/>
              <a:t>Sifat</a:t>
            </a:r>
            <a:r>
              <a:rPr lang="en-US" sz="2000" b="1" dirty="0"/>
              <a:t>  P = </a:t>
            </a:r>
            <a:r>
              <a:rPr lang="en-US" sz="2000" b="1" dirty="0" err="1"/>
              <a:t>bunga</a:t>
            </a:r>
            <a:r>
              <a:rPr lang="en-US" sz="2000" b="1" dirty="0"/>
              <a:t> </a:t>
            </a:r>
            <a:r>
              <a:rPr lang="en-US" sz="2000" b="1" dirty="0" err="1"/>
              <a:t>ungu</a:t>
            </a:r>
            <a:r>
              <a:rPr lang="en-US" sz="2000" b="1" dirty="0"/>
              <a:t>      L = pollen </a:t>
            </a:r>
            <a:r>
              <a:rPr lang="en-US" sz="2000" b="1" dirty="0" err="1"/>
              <a:t>panjang</a:t>
            </a:r>
            <a:endParaRPr lang="en-US" sz="2000" b="1" dirty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z="2000" b="1" dirty="0"/>
              <a:t>          p = </a:t>
            </a:r>
            <a:r>
              <a:rPr lang="en-US" sz="2000" b="1" dirty="0" err="1"/>
              <a:t>bunga</a:t>
            </a:r>
            <a:r>
              <a:rPr lang="en-US" sz="2000" b="1" dirty="0"/>
              <a:t> </a:t>
            </a:r>
            <a:r>
              <a:rPr lang="en-US" sz="2000" b="1" dirty="0" err="1"/>
              <a:t>merah</a:t>
            </a:r>
            <a:r>
              <a:rPr lang="en-US" sz="2000" b="1" dirty="0"/>
              <a:t>     l  = pollen </a:t>
            </a:r>
            <a:r>
              <a:rPr lang="en-US" sz="2000" b="1" dirty="0" err="1"/>
              <a:t>bulat</a:t>
            </a:r>
            <a:endParaRPr lang="en-US" sz="2000" b="1" dirty="0"/>
          </a:p>
        </p:txBody>
      </p:sp>
      <p:sp>
        <p:nvSpPr>
          <p:cNvPr id="62469" name="Rectangle 5"/>
          <p:cNvSpPr>
            <a:spLocks noChangeArrowheads="1"/>
          </p:cNvSpPr>
          <p:nvPr/>
        </p:nvSpPr>
        <p:spPr bwMode="auto">
          <a:xfrm>
            <a:off x="1752600" y="2057400"/>
            <a:ext cx="5029200" cy="4038600"/>
          </a:xfrm>
          <a:prstGeom prst="rect">
            <a:avLst/>
          </a:prstGeom>
          <a:solidFill>
            <a:srgbClr val="EB35D5"/>
          </a:soli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Tetua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          PPLL      X      </a:t>
            </a:r>
            <a:r>
              <a:rPr lang="en-US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ppll</a:t>
            </a:r>
            <a:endParaRPr lang="en-US" dirty="0">
              <a:effectLst>
                <a:outerShdw blurRad="38100" dist="38100" dir="2700000" algn="tl">
                  <a:srgbClr val="000000"/>
                </a:outerShdw>
              </a:effectLst>
              <a:latin typeface="Eras Medium ITC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             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ungu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panjang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    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merah</a:t>
            </a:r>
            <a:r>
              <a:rPr lang="en-US" sz="2000" dirty="0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 err="1">
                <a:solidFill>
                  <a:schemeClr val="tx2">
                    <a:lumMod val="5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bulat</a:t>
            </a:r>
            <a:endParaRPr lang="en-US" sz="2000" dirty="0">
              <a:solidFill>
                <a:schemeClr val="tx2">
                  <a:lumMod val="5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Eras Medium ITC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      F</a:t>
            </a:r>
            <a:r>
              <a:rPr lang="en-US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1    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          </a:t>
            </a:r>
            <a:r>
              <a:rPr lang="en-US" baseline="-25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PpLl</a:t>
            </a:r>
            <a:r>
              <a:rPr lang="en-US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:  </a:t>
            </a:r>
            <a:r>
              <a:rPr lang="en-US" baseline="-25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ungu</a:t>
            </a:r>
            <a:r>
              <a:rPr lang="en-US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baseline="-25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panjang</a:t>
            </a:r>
            <a:endParaRPr lang="en-US" baseline="-25000" dirty="0">
              <a:effectLst>
                <a:outerShdw blurRad="38100" dist="38100" dir="2700000" algn="tl">
                  <a:srgbClr val="000000"/>
                </a:outerShdw>
              </a:effectLst>
              <a:latin typeface="Eras Medium ITC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baseline="-25000" dirty="0">
              <a:effectLst>
                <a:outerShdw blurRad="38100" dist="38100" dir="2700000" algn="tl">
                  <a:srgbClr val="000000"/>
                </a:outerShdw>
              </a:effectLst>
              <a:latin typeface="Eras Medium ITC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F</a:t>
            </a:r>
            <a:r>
              <a:rPr lang="en-US" baseline="-25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2 </a:t>
            </a:r>
            <a:r>
              <a:rPr lang="en-US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Penotip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	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Diamati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	              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Harapan</a:t>
            </a:r>
            <a:endParaRPr lang="en-US" sz="2000" dirty="0">
              <a:effectLst>
                <a:outerShdw blurRad="38100" dist="38100" dir="2700000" algn="tl">
                  <a:srgbClr val="000000"/>
                </a:outerShdw>
              </a:effectLst>
              <a:latin typeface="Eras Medium ITC" pitchFamily="34" charset="0"/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Ungu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panjang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	    296		     240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Ungu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bulat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	      19		       80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Merah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panjang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	      27		       80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Merah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bulat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	      85		       27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         </a:t>
            </a:r>
            <a:r>
              <a:rPr lang="en-US" sz="2000" dirty="0" err="1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Jumlah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	    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427</a:t>
            </a:r>
            <a:r>
              <a:rPr lang="en-US" sz="2000" dirty="0"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		     </a:t>
            </a:r>
            <a:r>
              <a:rPr lang="en-US" sz="2000" dirty="0">
                <a:solidFill>
                  <a:schemeClr val="accent1">
                    <a:lumMod val="60000"/>
                    <a:lumOff val="40000"/>
                  </a:schemeClr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Eras Medium ITC" pitchFamily="34" charset="0"/>
              </a:rPr>
              <a:t>427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effectLst>
                <a:outerShdw blurRad="38100" dist="38100" dir="2700000" algn="tl">
                  <a:srgbClr val="000000"/>
                </a:outerShdw>
              </a:effectLst>
              <a:latin typeface="Eras Medium ITC" pitchFamily="34" charset="0"/>
            </a:endParaRPr>
          </a:p>
        </p:txBody>
      </p:sp>
      <p:sp>
        <p:nvSpPr>
          <p:cNvPr id="13316" name="Text Box 6"/>
          <p:cNvSpPr txBox="1">
            <a:spLocks noChangeArrowheads="1"/>
          </p:cNvSpPr>
          <p:nvPr/>
        </p:nvSpPr>
        <p:spPr bwMode="auto">
          <a:xfrm>
            <a:off x="7134225" y="4191001"/>
            <a:ext cx="3352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Ungu 315    : Merah   112</a:t>
            </a:r>
          </a:p>
          <a:p>
            <a:pPr>
              <a:spcBef>
                <a:spcPct val="50000"/>
              </a:spcBef>
            </a:pPr>
            <a:r>
              <a:rPr lang="en-US"/>
              <a:t>Panjang 323 : bulat    104</a:t>
            </a:r>
            <a:endParaRPr lang="id-ID"/>
          </a:p>
        </p:txBody>
      </p:sp>
      <p:sp>
        <p:nvSpPr>
          <p:cNvPr id="13317" name="Text Box 7"/>
          <p:cNvSpPr txBox="1">
            <a:spLocks noChangeArrowheads="1"/>
          </p:cNvSpPr>
          <p:nvPr/>
        </p:nvSpPr>
        <p:spPr bwMode="auto">
          <a:xfrm>
            <a:off x="7059613" y="2514600"/>
            <a:ext cx="3352800" cy="101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>
                <a:solidFill>
                  <a:srgbClr val="FF9900"/>
                </a:solidFill>
              </a:rPr>
              <a:t>Rasio Pada F </a:t>
            </a:r>
            <a:r>
              <a:rPr lang="en-US" baseline="-25000">
                <a:solidFill>
                  <a:srgbClr val="FF9900"/>
                </a:solidFill>
              </a:rPr>
              <a:t>2 </a:t>
            </a:r>
            <a:r>
              <a:rPr lang="en-US">
                <a:solidFill>
                  <a:srgbClr val="FF9900"/>
                </a:solidFill>
              </a:rPr>
              <a:t>harusnya</a:t>
            </a:r>
          </a:p>
          <a:p>
            <a:pPr>
              <a:spcBef>
                <a:spcPct val="50000"/>
              </a:spcBef>
            </a:pPr>
            <a:r>
              <a:rPr lang="en-US">
                <a:solidFill>
                  <a:srgbClr val="FF9900"/>
                </a:solidFill>
              </a:rPr>
              <a:t>            9 : 3 : 3 : 1</a:t>
            </a:r>
            <a:endParaRPr lang="id-ID">
              <a:solidFill>
                <a:srgbClr val="FF9900"/>
              </a:solidFill>
            </a:endParaRPr>
          </a:p>
        </p:txBody>
      </p:sp>
      <p:sp>
        <p:nvSpPr>
          <p:cNvPr id="13318" name="TextBox 6"/>
          <p:cNvSpPr txBox="1">
            <a:spLocks noChangeArrowheads="1"/>
          </p:cNvSpPr>
          <p:nvPr/>
        </p:nvSpPr>
        <p:spPr bwMode="auto">
          <a:xfrm>
            <a:off x="7467600" y="685801"/>
            <a:ext cx="2971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 algn="ctr"/>
            <a:r>
              <a:rPr lang="en-US"/>
              <a:t>Bateson and Punnet (1905)</a:t>
            </a:r>
          </a:p>
        </p:txBody>
      </p:sp>
    </p:spTree>
    <p:extLst>
      <p:ext uri="{BB962C8B-B14F-4D97-AF65-F5344CB8AC3E}">
        <p14:creationId xmlns:p14="http://schemas.microsoft.com/office/powerpoint/2010/main" val="30498180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731" name="Rectangle 3"/>
          <p:cNvSpPr>
            <a:spLocks noChangeArrowheads="1"/>
          </p:cNvSpPr>
          <p:nvPr/>
        </p:nvSpPr>
        <p:spPr bwMode="auto">
          <a:xfrm>
            <a:off x="1752600" y="2057400"/>
            <a:ext cx="4876800" cy="4038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Tetua            PPll      X      ppLL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ungu bulat         merah panjang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      F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1                            PpLl  :  ungu panjang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endParaRPr lang="en-US" baseline="-25000"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F</a:t>
            </a:r>
            <a:r>
              <a:rPr lang="en-US" baseline="-25000">
                <a:effectLst>
                  <a:outerShdw blurRad="38100" dist="38100" dir="2700000" algn="tl">
                    <a:srgbClr val="000000"/>
                  </a:outerShdw>
                </a:effectLst>
              </a:rPr>
              <a:t>2 </a:t>
            </a:r>
            <a:r>
              <a:rPr lang="en-US">
                <a:effectLst>
                  <a:outerShdw blurRad="38100" dist="38100" dir="2700000" algn="tl">
                    <a:srgbClr val="000000"/>
                  </a:outerShdw>
                </a:effectLst>
              </a:rPr>
              <a:t>  </a:t>
            </a: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Penotip	Diamati		Harapan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Ungu panjang	    226		   235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Ungu bulat	      95		     78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Merah panjang	      91		     78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Merah bulat 	        1		     26</a:t>
            </a:r>
          </a:p>
          <a:p>
            <a:pPr marL="342900" indent="-342900">
              <a:spcBef>
                <a:spcPct val="20000"/>
              </a:spcBef>
              <a:buClr>
                <a:schemeClr val="hlink"/>
              </a:buClr>
              <a:buSzPct val="70000"/>
              <a:defRPr/>
            </a:pPr>
            <a:r>
              <a:rPr lang="en-US" sz="200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Jumlah	    413		   413</a:t>
            </a:r>
            <a:endParaRPr lang="en-US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14339" name="Text Box 4"/>
          <p:cNvSpPr txBox="1">
            <a:spLocks noChangeArrowheads="1"/>
          </p:cNvSpPr>
          <p:nvPr/>
        </p:nvSpPr>
        <p:spPr bwMode="auto">
          <a:xfrm>
            <a:off x="6705600" y="4191001"/>
            <a:ext cx="3352800" cy="13849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Ternyata hasil tidak sesuai dengan harapan</a:t>
            </a:r>
          </a:p>
          <a:p>
            <a:pPr>
              <a:spcBef>
                <a:spcPct val="50000"/>
              </a:spcBef>
            </a:pPr>
            <a:r>
              <a:rPr lang="en-US"/>
              <a:t>        </a:t>
            </a:r>
            <a:endParaRPr lang="id-ID"/>
          </a:p>
        </p:txBody>
      </p:sp>
      <p:sp>
        <p:nvSpPr>
          <p:cNvPr id="14340" name="Text Box 5"/>
          <p:cNvSpPr txBox="1">
            <a:spLocks noChangeArrowheads="1"/>
          </p:cNvSpPr>
          <p:nvPr/>
        </p:nvSpPr>
        <p:spPr bwMode="auto">
          <a:xfrm>
            <a:off x="6781800" y="2514601"/>
            <a:ext cx="3352800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Rasio Pada F </a:t>
            </a:r>
            <a:r>
              <a:rPr lang="en-US" baseline="-25000"/>
              <a:t>2 </a:t>
            </a:r>
            <a:r>
              <a:rPr lang="en-US"/>
              <a:t>harusnya</a:t>
            </a:r>
          </a:p>
          <a:p>
            <a:pPr>
              <a:spcBef>
                <a:spcPct val="50000"/>
              </a:spcBef>
            </a:pPr>
            <a:r>
              <a:rPr lang="en-US"/>
              <a:t>            9 : 3 : 3 : 1</a:t>
            </a:r>
            <a:endParaRPr lang="id-ID"/>
          </a:p>
        </p:txBody>
      </p:sp>
      <p:sp>
        <p:nvSpPr>
          <p:cNvPr id="201734" name="Rectangle 6"/>
          <p:cNvSpPr>
            <a:spLocks noGrp="1" noChangeArrowheads="1"/>
          </p:cNvSpPr>
          <p:nvPr>
            <p:ph type="body" idx="1"/>
          </p:nvPr>
        </p:nvSpPr>
        <p:spPr>
          <a:xfrm>
            <a:off x="1752600" y="685801"/>
            <a:ext cx="8458200" cy="5287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Persilangan</a:t>
            </a:r>
            <a:r>
              <a:rPr lang="en-US" dirty="0" smtClean="0"/>
              <a:t> lain      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en-US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                                     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12175828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7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1"/>
            <a:ext cx="8229600" cy="5668963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Setelah</a:t>
            </a:r>
            <a:r>
              <a:rPr lang="en-US" dirty="0" smtClean="0"/>
              <a:t> </a:t>
            </a:r>
            <a:r>
              <a:rPr lang="en-US" dirty="0" err="1" smtClean="0"/>
              <a:t>dilakukan</a:t>
            </a:r>
            <a:r>
              <a:rPr lang="en-US" dirty="0" smtClean="0"/>
              <a:t> </a:t>
            </a:r>
            <a:r>
              <a:rPr lang="en-US" dirty="0" err="1" smtClean="0"/>
              <a:t>uji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: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                 </a:t>
            </a:r>
            <a:r>
              <a:rPr lang="en-US" dirty="0" err="1" smtClean="0"/>
              <a:t>PpLl</a:t>
            </a:r>
            <a:r>
              <a:rPr lang="en-US" dirty="0" smtClean="0"/>
              <a:t>		x        </a:t>
            </a:r>
            <a:r>
              <a:rPr lang="en-US" dirty="0" err="1" smtClean="0"/>
              <a:t>ppll</a:t>
            </a:r>
            <a:endParaRPr lang="en-US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           </a:t>
            </a:r>
            <a:r>
              <a:rPr lang="en-US" dirty="0" err="1" smtClean="0"/>
              <a:t>Ungu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        </a:t>
            </a:r>
            <a:r>
              <a:rPr lang="en-US" dirty="0" err="1" smtClean="0"/>
              <a:t>merah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endParaRPr lang="en-US" dirty="0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Keturunan</a:t>
            </a:r>
            <a:r>
              <a:rPr lang="en-US" dirty="0" smtClean="0"/>
              <a:t>: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dirty="0" smtClean="0"/>
              <a:t> 				</a:t>
            </a:r>
            <a:r>
              <a:rPr lang="en-US" sz="2000" dirty="0" err="1"/>
              <a:t>Persilangan</a:t>
            </a:r>
            <a:r>
              <a:rPr lang="en-US" sz="2000" dirty="0"/>
              <a:t> 1</a:t>
            </a:r>
            <a:r>
              <a:rPr lang="en-US" dirty="0" smtClean="0"/>
              <a:t>    </a:t>
            </a:r>
            <a:r>
              <a:rPr lang="en-US" sz="2000" dirty="0" err="1"/>
              <a:t>Persilangan</a:t>
            </a:r>
            <a:r>
              <a:rPr lang="en-US" sz="2000" dirty="0"/>
              <a:t> 2</a:t>
            </a:r>
            <a:r>
              <a:rPr lang="en-US" dirty="0" smtClean="0"/>
              <a:t>       </a:t>
            </a:r>
            <a:r>
              <a:rPr lang="en-US" dirty="0" err="1" smtClean="0"/>
              <a:t>harapan</a:t>
            </a:r>
            <a:endParaRPr lang="en-US" dirty="0" smtClean="0"/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Ungu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	      </a:t>
            </a:r>
            <a:r>
              <a:rPr lang="en-US" dirty="0" smtClean="0">
                <a:solidFill>
                  <a:srgbClr val="FF0066"/>
                </a:solidFill>
              </a:rPr>
              <a:t>1		   1</a:t>
            </a:r>
            <a:r>
              <a:rPr lang="en-US" dirty="0" smtClean="0"/>
              <a:t>	              1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Ungu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	     </a:t>
            </a:r>
            <a:r>
              <a:rPr lang="en-US" dirty="0" smtClean="0"/>
              <a:t>              </a:t>
            </a:r>
            <a:r>
              <a:rPr lang="en-US" dirty="0" smtClean="0">
                <a:solidFill>
                  <a:srgbClr val="FF5050"/>
                </a:solidFill>
              </a:rPr>
              <a:t>7		   7</a:t>
            </a:r>
            <a:r>
              <a:rPr lang="en-US" dirty="0" smtClean="0"/>
              <a:t>	              1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Merah</a:t>
            </a:r>
            <a:r>
              <a:rPr lang="en-US" dirty="0" smtClean="0"/>
              <a:t> </a:t>
            </a:r>
            <a:r>
              <a:rPr lang="en-US" dirty="0" err="1" smtClean="0"/>
              <a:t>panjang</a:t>
            </a:r>
            <a:r>
              <a:rPr lang="en-US" dirty="0" smtClean="0"/>
              <a:t>	      </a:t>
            </a:r>
            <a:r>
              <a:rPr lang="en-US" dirty="0" smtClean="0">
                <a:solidFill>
                  <a:srgbClr val="FF0000"/>
                </a:solidFill>
              </a:rPr>
              <a:t>7		   7</a:t>
            </a:r>
            <a:r>
              <a:rPr lang="en-US" dirty="0" smtClean="0"/>
              <a:t>	              1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Merah</a:t>
            </a:r>
            <a:r>
              <a:rPr lang="en-US" dirty="0" smtClean="0"/>
              <a:t> </a:t>
            </a:r>
            <a:r>
              <a:rPr lang="en-US" dirty="0" err="1" smtClean="0"/>
              <a:t>bulat</a:t>
            </a:r>
            <a:r>
              <a:rPr lang="en-US" dirty="0" smtClean="0"/>
              <a:t>	      </a:t>
            </a:r>
            <a:r>
              <a:rPr lang="en-US" dirty="0" smtClean="0">
                <a:solidFill>
                  <a:srgbClr val="FF0000"/>
                </a:solidFill>
              </a:rPr>
              <a:t>1		   1</a:t>
            </a:r>
            <a:r>
              <a:rPr lang="en-US" dirty="0" smtClean="0"/>
              <a:t>	              1</a:t>
            </a:r>
          </a:p>
          <a:p>
            <a:pPr lvl="1" eaLnBrk="1" hangingPunct="1"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Jadi</a:t>
            </a:r>
            <a:r>
              <a:rPr lang="en-US" dirty="0" smtClean="0"/>
              <a:t> </a:t>
            </a:r>
            <a:r>
              <a:rPr lang="en-US" dirty="0" err="1" smtClean="0"/>
              <a:t>rasio</a:t>
            </a:r>
            <a:r>
              <a:rPr lang="en-US" dirty="0" smtClean="0"/>
              <a:t> </a:t>
            </a:r>
            <a:r>
              <a:rPr lang="en-US" dirty="0" err="1" smtClean="0"/>
              <a:t>penotip</a:t>
            </a:r>
            <a:r>
              <a:rPr lang="en-US" dirty="0" smtClean="0"/>
              <a:t> </a:t>
            </a:r>
            <a:r>
              <a:rPr lang="en-US" dirty="0" err="1" smtClean="0"/>
              <a:t>juga</a:t>
            </a:r>
            <a:r>
              <a:rPr lang="en-US" dirty="0" smtClean="0"/>
              <a:t> </a:t>
            </a:r>
            <a:r>
              <a:rPr lang="en-US" dirty="0" err="1" smtClean="0"/>
              <a:t>tak</a:t>
            </a:r>
            <a:r>
              <a:rPr lang="en-US" dirty="0" smtClean="0"/>
              <a:t> </a:t>
            </a:r>
            <a:r>
              <a:rPr lang="en-US" dirty="0" err="1" smtClean="0"/>
              <a:t>sesuai</a:t>
            </a:r>
            <a:r>
              <a:rPr lang="en-US" dirty="0" smtClean="0"/>
              <a:t> </a:t>
            </a:r>
            <a:r>
              <a:rPr lang="en-US" dirty="0" err="1" smtClean="0"/>
              <a:t>dengan</a:t>
            </a:r>
            <a:r>
              <a:rPr lang="en-US" dirty="0" smtClean="0"/>
              <a:t> </a:t>
            </a:r>
            <a:r>
              <a:rPr lang="en-US" dirty="0" err="1" smtClean="0"/>
              <a:t>teori</a:t>
            </a:r>
            <a:r>
              <a:rPr lang="en-US" dirty="0" smtClean="0"/>
              <a:t> Mendel</a:t>
            </a:r>
            <a:endParaRPr lang="id-ID" dirty="0" smtClean="0"/>
          </a:p>
        </p:txBody>
      </p:sp>
    </p:spTree>
    <p:extLst>
      <p:ext uri="{BB962C8B-B14F-4D97-AF65-F5344CB8AC3E}">
        <p14:creationId xmlns:p14="http://schemas.microsoft.com/office/powerpoint/2010/main" val="16343328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533400"/>
            <a:ext cx="7391400" cy="5943600"/>
          </a:xfrm>
        </p:spPr>
        <p:txBody>
          <a:bodyPr/>
          <a:lstStyle/>
          <a:p>
            <a:pPr marL="609600" indent="-609600">
              <a:buNone/>
              <a:defRPr/>
            </a:pPr>
            <a:r>
              <a:rPr lang="en-US" smtClean="0"/>
              <a:t>Lingkage dibedakan menjadi :</a:t>
            </a:r>
          </a:p>
          <a:p>
            <a:pPr marL="609600" indent="-609600">
              <a:buFont typeface="Wingdings" panose="05000000000000000000" pitchFamily="2" charset="2"/>
              <a:buAutoNum type="arabicPeriod"/>
              <a:defRPr/>
            </a:pPr>
            <a:r>
              <a:rPr lang="en-US" smtClean="0">
                <a:solidFill>
                  <a:srgbClr val="FF9900"/>
                </a:solidFill>
              </a:rPr>
              <a:t>Coupling (Sis)</a:t>
            </a:r>
            <a:r>
              <a:rPr lang="en-US" smtClean="0"/>
              <a:t> : Satu tetua menyumbang dua gen dominan; tetua lain menyumbang dua gen resessif</a:t>
            </a:r>
          </a:p>
          <a:p>
            <a:pPr marL="609600" indent="-609600">
              <a:buNone/>
              <a:defRPr/>
            </a:pPr>
            <a:r>
              <a:rPr lang="en-US" smtClean="0"/>
              <a:t>      Pada Persilangan </a:t>
            </a:r>
          </a:p>
          <a:p>
            <a:pPr marL="609600" indent="-609600">
              <a:buNone/>
              <a:defRPr/>
            </a:pPr>
            <a:r>
              <a:rPr lang="en-US" smtClean="0"/>
              <a:t>				 PPLL   x   ppll</a:t>
            </a:r>
          </a:p>
          <a:p>
            <a:pPr marL="609600" indent="-609600">
              <a:buNone/>
              <a:defRPr/>
            </a:pPr>
            <a:endParaRPr lang="id-ID" smtClean="0"/>
          </a:p>
        </p:txBody>
      </p:sp>
      <p:sp>
        <p:nvSpPr>
          <p:cNvPr id="16387" name="Line 4"/>
          <p:cNvSpPr>
            <a:spLocks noChangeShapeType="1"/>
          </p:cNvSpPr>
          <p:nvPr/>
        </p:nvSpPr>
        <p:spPr bwMode="auto">
          <a:xfrm>
            <a:off x="4572000" y="47244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6388" name="Line 5"/>
          <p:cNvSpPr>
            <a:spLocks noChangeShapeType="1"/>
          </p:cNvSpPr>
          <p:nvPr/>
        </p:nvSpPr>
        <p:spPr bwMode="auto">
          <a:xfrm>
            <a:off x="4572000" y="5486400"/>
            <a:ext cx="3276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6389" name="Line 6"/>
          <p:cNvSpPr>
            <a:spLocks noChangeShapeType="1"/>
          </p:cNvSpPr>
          <p:nvPr/>
        </p:nvSpPr>
        <p:spPr bwMode="auto">
          <a:xfrm>
            <a:off x="5562600" y="4572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6390" name="Line 7"/>
          <p:cNvSpPr>
            <a:spLocks noChangeShapeType="1"/>
          </p:cNvSpPr>
          <p:nvPr/>
        </p:nvSpPr>
        <p:spPr bwMode="auto">
          <a:xfrm>
            <a:off x="5562600" y="5410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6391" name="Line 8"/>
          <p:cNvSpPr>
            <a:spLocks noChangeShapeType="1"/>
          </p:cNvSpPr>
          <p:nvPr/>
        </p:nvSpPr>
        <p:spPr bwMode="auto">
          <a:xfrm>
            <a:off x="6858000" y="5334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6392" name="Line 9"/>
          <p:cNvSpPr>
            <a:spLocks noChangeShapeType="1"/>
          </p:cNvSpPr>
          <p:nvPr/>
        </p:nvSpPr>
        <p:spPr bwMode="auto">
          <a:xfrm>
            <a:off x="6858000" y="46482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6393" name="Text Box 10"/>
          <p:cNvSpPr txBox="1">
            <a:spLocks noChangeArrowheads="1"/>
          </p:cNvSpPr>
          <p:nvPr/>
        </p:nvSpPr>
        <p:spPr bwMode="auto">
          <a:xfrm>
            <a:off x="5410200" y="57150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p</a:t>
            </a:r>
            <a:endParaRPr lang="id-ID"/>
          </a:p>
        </p:txBody>
      </p:sp>
      <p:sp>
        <p:nvSpPr>
          <p:cNvPr id="16394" name="Text Box 12"/>
          <p:cNvSpPr txBox="1">
            <a:spLocks noChangeArrowheads="1"/>
          </p:cNvSpPr>
          <p:nvPr/>
        </p:nvSpPr>
        <p:spPr bwMode="auto">
          <a:xfrm>
            <a:off x="6705600" y="41148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</a:t>
            </a:r>
            <a:endParaRPr lang="id-ID"/>
          </a:p>
        </p:txBody>
      </p:sp>
      <p:sp>
        <p:nvSpPr>
          <p:cNvPr id="16395" name="Text Box 13"/>
          <p:cNvSpPr txBox="1">
            <a:spLocks noChangeArrowheads="1"/>
          </p:cNvSpPr>
          <p:nvPr/>
        </p:nvSpPr>
        <p:spPr bwMode="auto">
          <a:xfrm>
            <a:off x="5410200" y="40386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P</a:t>
            </a:r>
            <a:endParaRPr lang="id-ID"/>
          </a:p>
        </p:txBody>
      </p:sp>
      <p:sp>
        <p:nvSpPr>
          <p:cNvPr id="16396" name="Text Box 14"/>
          <p:cNvSpPr txBox="1">
            <a:spLocks noChangeArrowheads="1"/>
          </p:cNvSpPr>
          <p:nvPr/>
        </p:nvSpPr>
        <p:spPr bwMode="auto">
          <a:xfrm>
            <a:off x="6705600" y="56388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60957488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438400" y="762000"/>
            <a:ext cx="7467600" cy="5334000"/>
          </a:xfrm>
        </p:spPr>
        <p:txBody>
          <a:bodyPr/>
          <a:lstStyle/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mtClean="0">
                <a:solidFill>
                  <a:srgbClr val="FF9900"/>
                </a:solidFill>
              </a:rPr>
              <a:t>Repulsion (trans)</a:t>
            </a:r>
            <a:r>
              <a:rPr lang="en-US" smtClean="0"/>
              <a:t> : satu tetua menyumbang satu gen dominan dan satu gen resesif, tetua lain menyumbang satu dominan dan satu resessif lain.</a:t>
            </a:r>
            <a:endParaRPr lang="id-ID" smtClean="0"/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mtClean="0"/>
              <a:t>  Contoh pada persilangan 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r>
              <a:rPr lang="en-US" smtClean="0"/>
              <a:t>              PPll       x    ppLL</a:t>
            </a:r>
          </a:p>
          <a:p>
            <a:pPr eaLnBrk="1" hangingPunct="1">
              <a:buFont typeface="Wingdings" panose="05000000000000000000" pitchFamily="2" charset="2"/>
              <a:buNone/>
              <a:defRPr/>
            </a:pPr>
            <a:endParaRPr lang="id-ID" smtClean="0"/>
          </a:p>
        </p:txBody>
      </p:sp>
      <p:sp>
        <p:nvSpPr>
          <p:cNvPr id="17411" name="Line 4"/>
          <p:cNvSpPr>
            <a:spLocks noChangeShapeType="1"/>
          </p:cNvSpPr>
          <p:nvPr/>
        </p:nvSpPr>
        <p:spPr bwMode="auto">
          <a:xfrm>
            <a:off x="4038600" y="50292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12" name="Line 6"/>
          <p:cNvSpPr>
            <a:spLocks noChangeShapeType="1"/>
          </p:cNvSpPr>
          <p:nvPr/>
        </p:nvSpPr>
        <p:spPr bwMode="auto">
          <a:xfrm>
            <a:off x="4038600" y="5562600"/>
            <a:ext cx="3048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13" name="Line 8"/>
          <p:cNvSpPr>
            <a:spLocks noChangeShapeType="1"/>
          </p:cNvSpPr>
          <p:nvPr/>
        </p:nvSpPr>
        <p:spPr bwMode="auto">
          <a:xfrm>
            <a:off x="5181600" y="4800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14" name="Line 9"/>
          <p:cNvSpPr>
            <a:spLocks noChangeShapeType="1"/>
          </p:cNvSpPr>
          <p:nvPr/>
        </p:nvSpPr>
        <p:spPr bwMode="auto">
          <a:xfrm>
            <a:off x="5181600" y="5410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15" name="Line 10"/>
          <p:cNvSpPr>
            <a:spLocks noChangeShapeType="1"/>
          </p:cNvSpPr>
          <p:nvPr/>
        </p:nvSpPr>
        <p:spPr bwMode="auto">
          <a:xfrm>
            <a:off x="6324600" y="4876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16" name="Line 11"/>
          <p:cNvSpPr>
            <a:spLocks noChangeShapeType="1"/>
          </p:cNvSpPr>
          <p:nvPr/>
        </p:nvSpPr>
        <p:spPr bwMode="auto">
          <a:xfrm>
            <a:off x="6324600" y="5334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7417" name="Text Box 12"/>
          <p:cNvSpPr txBox="1">
            <a:spLocks noChangeArrowheads="1"/>
          </p:cNvSpPr>
          <p:nvPr/>
        </p:nvSpPr>
        <p:spPr bwMode="auto">
          <a:xfrm>
            <a:off x="5029200" y="57150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p</a:t>
            </a:r>
            <a:endParaRPr lang="id-ID"/>
          </a:p>
        </p:txBody>
      </p:sp>
      <p:sp>
        <p:nvSpPr>
          <p:cNvPr id="17418" name="Text Box 14"/>
          <p:cNvSpPr txBox="1">
            <a:spLocks noChangeArrowheads="1"/>
          </p:cNvSpPr>
          <p:nvPr/>
        </p:nvSpPr>
        <p:spPr bwMode="auto">
          <a:xfrm>
            <a:off x="6172200" y="57912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</a:t>
            </a:r>
            <a:endParaRPr lang="id-ID"/>
          </a:p>
        </p:txBody>
      </p:sp>
      <p:sp>
        <p:nvSpPr>
          <p:cNvPr id="17419" name="Text Box 15"/>
          <p:cNvSpPr txBox="1">
            <a:spLocks noChangeArrowheads="1"/>
          </p:cNvSpPr>
          <p:nvPr/>
        </p:nvSpPr>
        <p:spPr bwMode="auto">
          <a:xfrm>
            <a:off x="5029200" y="42672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P</a:t>
            </a:r>
            <a:endParaRPr lang="id-ID"/>
          </a:p>
        </p:txBody>
      </p:sp>
      <p:sp>
        <p:nvSpPr>
          <p:cNvPr id="17420" name="Text Box 16"/>
          <p:cNvSpPr txBox="1">
            <a:spLocks noChangeArrowheads="1"/>
          </p:cNvSpPr>
          <p:nvPr/>
        </p:nvSpPr>
        <p:spPr bwMode="auto">
          <a:xfrm>
            <a:off x="6172200" y="43434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24971694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8"/>
          <p:cNvSpPr>
            <a:spLocks noChangeArrowheads="1"/>
          </p:cNvSpPr>
          <p:nvPr/>
        </p:nvSpPr>
        <p:spPr bwMode="auto">
          <a:xfrm>
            <a:off x="8305800" y="2667000"/>
            <a:ext cx="1828800" cy="3048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id-ID"/>
          </a:p>
        </p:txBody>
      </p:sp>
      <p:sp>
        <p:nvSpPr>
          <p:cNvPr id="2058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457201"/>
            <a:ext cx="8229600" cy="5668963"/>
          </a:xfrm>
        </p:spPr>
        <p:txBody>
          <a:bodyPr/>
          <a:lstStyle/>
          <a:p>
            <a:pPr marL="0" indent="0">
              <a:buNone/>
              <a:defRPr/>
            </a:pPr>
            <a:r>
              <a:rPr lang="en-US" dirty="0" err="1" smtClean="0"/>
              <a:t>Penyebab</a:t>
            </a:r>
            <a:r>
              <a:rPr lang="en-US" dirty="0" smtClean="0"/>
              <a:t> linkage </a:t>
            </a:r>
            <a:r>
              <a:rPr lang="en-US" dirty="0" err="1" smtClean="0"/>
              <a:t>adalah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</a:t>
            </a:r>
            <a:r>
              <a:rPr lang="en-US" dirty="0" err="1" smtClean="0"/>
              <a:t>terjadinya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r>
              <a:rPr lang="en-US" dirty="0" smtClean="0"/>
              <a:t> yang </a:t>
            </a:r>
            <a:r>
              <a:rPr lang="en-US" dirty="0" err="1" smtClean="0"/>
              <a:t>sehomolog</a:t>
            </a:r>
            <a:endParaRPr lang="en-US" dirty="0" smtClean="0"/>
          </a:p>
          <a:p>
            <a:pPr marL="0" indent="0">
              <a:buNone/>
              <a:defRPr/>
            </a:pPr>
            <a:r>
              <a:rPr lang="en-US" dirty="0" smtClean="0"/>
              <a:t>           PL/PL       x       pl/pl</a:t>
            </a:r>
            <a:endParaRPr lang="id-ID" dirty="0" smtClean="0"/>
          </a:p>
        </p:txBody>
      </p:sp>
      <p:sp>
        <p:nvSpPr>
          <p:cNvPr id="18436" name="Line 4"/>
          <p:cNvSpPr>
            <a:spLocks noChangeShapeType="1"/>
          </p:cNvSpPr>
          <p:nvPr/>
        </p:nvSpPr>
        <p:spPr bwMode="auto">
          <a:xfrm>
            <a:off x="2438400" y="3429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37" name="Line 5"/>
          <p:cNvSpPr>
            <a:spLocks noChangeShapeType="1"/>
          </p:cNvSpPr>
          <p:nvPr/>
        </p:nvSpPr>
        <p:spPr bwMode="auto">
          <a:xfrm>
            <a:off x="6400800" y="49530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38" name="Line 6"/>
          <p:cNvSpPr>
            <a:spLocks noChangeShapeType="1"/>
          </p:cNvSpPr>
          <p:nvPr/>
        </p:nvSpPr>
        <p:spPr bwMode="auto">
          <a:xfrm>
            <a:off x="3962400" y="3429000"/>
            <a:ext cx="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39" name="Line 7"/>
          <p:cNvSpPr>
            <a:spLocks noChangeShapeType="1"/>
          </p:cNvSpPr>
          <p:nvPr/>
        </p:nvSpPr>
        <p:spPr bwMode="auto">
          <a:xfrm>
            <a:off x="6324600" y="2971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0" name="Line 8"/>
          <p:cNvSpPr>
            <a:spLocks noChangeShapeType="1"/>
          </p:cNvSpPr>
          <p:nvPr/>
        </p:nvSpPr>
        <p:spPr bwMode="auto">
          <a:xfrm>
            <a:off x="2438400" y="4876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1" name="Line 9"/>
          <p:cNvSpPr>
            <a:spLocks noChangeShapeType="1"/>
          </p:cNvSpPr>
          <p:nvPr/>
        </p:nvSpPr>
        <p:spPr bwMode="auto">
          <a:xfrm>
            <a:off x="2438400" y="38862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2" name="Line 10"/>
          <p:cNvSpPr>
            <a:spLocks noChangeShapeType="1"/>
          </p:cNvSpPr>
          <p:nvPr/>
        </p:nvSpPr>
        <p:spPr bwMode="auto">
          <a:xfrm>
            <a:off x="2438400" y="4419600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3" name="Line 12"/>
          <p:cNvSpPr>
            <a:spLocks noChangeShapeType="1"/>
          </p:cNvSpPr>
          <p:nvPr/>
        </p:nvSpPr>
        <p:spPr bwMode="auto">
          <a:xfrm flipV="1">
            <a:off x="3048000" y="3886200"/>
            <a:ext cx="4572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4" name="Line 13"/>
          <p:cNvSpPr>
            <a:spLocks noChangeShapeType="1"/>
          </p:cNvSpPr>
          <p:nvPr/>
        </p:nvSpPr>
        <p:spPr bwMode="auto">
          <a:xfrm>
            <a:off x="3048000" y="3886200"/>
            <a:ext cx="5334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5" name="Line 14"/>
          <p:cNvSpPr>
            <a:spLocks noChangeShapeType="1"/>
          </p:cNvSpPr>
          <p:nvPr/>
        </p:nvSpPr>
        <p:spPr bwMode="auto">
          <a:xfrm>
            <a:off x="3505200" y="38862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6" name="Line 15"/>
          <p:cNvSpPr>
            <a:spLocks noChangeShapeType="1"/>
          </p:cNvSpPr>
          <p:nvPr/>
        </p:nvSpPr>
        <p:spPr bwMode="auto">
          <a:xfrm>
            <a:off x="3581400" y="4419600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47" name="Oval 16"/>
          <p:cNvSpPr>
            <a:spLocks noChangeArrowheads="1"/>
          </p:cNvSpPr>
          <p:nvPr/>
        </p:nvSpPr>
        <p:spPr bwMode="auto">
          <a:xfrm>
            <a:off x="2514600" y="3429000"/>
            <a:ext cx="152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id-ID"/>
          </a:p>
        </p:txBody>
      </p:sp>
      <p:sp>
        <p:nvSpPr>
          <p:cNvPr id="18448" name="Oval 18"/>
          <p:cNvSpPr>
            <a:spLocks noChangeArrowheads="1"/>
          </p:cNvSpPr>
          <p:nvPr/>
        </p:nvSpPr>
        <p:spPr bwMode="auto">
          <a:xfrm>
            <a:off x="2514600" y="4419600"/>
            <a:ext cx="152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id-ID"/>
          </a:p>
        </p:txBody>
      </p:sp>
      <p:sp>
        <p:nvSpPr>
          <p:cNvPr id="18449" name="Line 20"/>
          <p:cNvSpPr>
            <a:spLocks noChangeShapeType="1"/>
          </p:cNvSpPr>
          <p:nvPr/>
        </p:nvSpPr>
        <p:spPr bwMode="auto">
          <a:xfrm flipV="1">
            <a:off x="2819400" y="3352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0" name="Line 21"/>
          <p:cNvSpPr>
            <a:spLocks noChangeShapeType="1"/>
          </p:cNvSpPr>
          <p:nvPr/>
        </p:nvSpPr>
        <p:spPr bwMode="auto">
          <a:xfrm flipV="1">
            <a:off x="28194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1" name="Line 22"/>
          <p:cNvSpPr>
            <a:spLocks noChangeShapeType="1"/>
          </p:cNvSpPr>
          <p:nvPr/>
        </p:nvSpPr>
        <p:spPr bwMode="auto">
          <a:xfrm flipV="1">
            <a:off x="3810000" y="3810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2" name="Line 23"/>
          <p:cNvSpPr>
            <a:spLocks noChangeShapeType="1"/>
          </p:cNvSpPr>
          <p:nvPr/>
        </p:nvSpPr>
        <p:spPr bwMode="auto">
          <a:xfrm flipV="1">
            <a:off x="3810000" y="3352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3" name="Line 24"/>
          <p:cNvSpPr>
            <a:spLocks noChangeShapeType="1"/>
          </p:cNvSpPr>
          <p:nvPr/>
        </p:nvSpPr>
        <p:spPr bwMode="auto">
          <a:xfrm flipV="1">
            <a:off x="2819400" y="4343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4" name="Line 25"/>
          <p:cNvSpPr>
            <a:spLocks noChangeShapeType="1"/>
          </p:cNvSpPr>
          <p:nvPr/>
        </p:nvSpPr>
        <p:spPr bwMode="auto">
          <a:xfrm flipV="1">
            <a:off x="2819400" y="38100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5" name="Line 26"/>
          <p:cNvSpPr>
            <a:spLocks noChangeShapeType="1"/>
          </p:cNvSpPr>
          <p:nvPr/>
        </p:nvSpPr>
        <p:spPr bwMode="auto">
          <a:xfrm flipV="1">
            <a:off x="3810000" y="43434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6" name="Line 27"/>
          <p:cNvSpPr>
            <a:spLocks noChangeShapeType="1"/>
          </p:cNvSpPr>
          <p:nvPr/>
        </p:nvSpPr>
        <p:spPr bwMode="auto">
          <a:xfrm flipV="1">
            <a:off x="3810000" y="4800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57" name="Text Box 28"/>
          <p:cNvSpPr txBox="1">
            <a:spLocks noChangeArrowheads="1"/>
          </p:cNvSpPr>
          <p:nvPr/>
        </p:nvSpPr>
        <p:spPr bwMode="auto">
          <a:xfrm>
            <a:off x="2667000" y="28956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P</a:t>
            </a:r>
            <a:endParaRPr lang="id-ID"/>
          </a:p>
        </p:txBody>
      </p:sp>
      <p:sp>
        <p:nvSpPr>
          <p:cNvPr id="18458" name="Text Box 31"/>
          <p:cNvSpPr txBox="1">
            <a:spLocks noChangeArrowheads="1"/>
          </p:cNvSpPr>
          <p:nvPr/>
        </p:nvSpPr>
        <p:spPr bwMode="auto">
          <a:xfrm>
            <a:off x="3657600" y="50292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</a:t>
            </a:r>
            <a:endParaRPr lang="id-ID"/>
          </a:p>
        </p:txBody>
      </p:sp>
      <p:sp>
        <p:nvSpPr>
          <p:cNvPr id="18459" name="Text Box 32"/>
          <p:cNvSpPr txBox="1">
            <a:spLocks noChangeArrowheads="1"/>
          </p:cNvSpPr>
          <p:nvPr/>
        </p:nvSpPr>
        <p:spPr bwMode="auto">
          <a:xfrm>
            <a:off x="2667000" y="51054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p</a:t>
            </a:r>
            <a:endParaRPr lang="id-ID"/>
          </a:p>
        </p:txBody>
      </p:sp>
      <p:sp>
        <p:nvSpPr>
          <p:cNvPr id="18460" name="Text Box 34"/>
          <p:cNvSpPr txBox="1">
            <a:spLocks noChangeArrowheads="1"/>
          </p:cNvSpPr>
          <p:nvPr/>
        </p:nvSpPr>
        <p:spPr bwMode="auto">
          <a:xfrm>
            <a:off x="3657600" y="2819400"/>
            <a:ext cx="304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L</a:t>
            </a:r>
            <a:endParaRPr lang="id-ID"/>
          </a:p>
        </p:txBody>
      </p:sp>
      <p:sp>
        <p:nvSpPr>
          <p:cNvPr id="18461" name="Line 35"/>
          <p:cNvSpPr>
            <a:spLocks noChangeShapeType="1"/>
          </p:cNvSpPr>
          <p:nvPr/>
        </p:nvSpPr>
        <p:spPr bwMode="auto">
          <a:xfrm>
            <a:off x="6400800" y="3352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62" name="Line 37"/>
          <p:cNvSpPr>
            <a:spLocks noChangeShapeType="1"/>
          </p:cNvSpPr>
          <p:nvPr/>
        </p:nvSpPr>
        <p:spPr bwMode="auto">
          <a:xfrm>
            <a:off x="6400800" y="4495800"/>
            <a:ext cx="1600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63" name="Oval 38"/>
          <p:cNvSpPr>
            <a:spLocks noChangeArrowheads="1"/>
          </p:cNvSpPr>
          <p:nvPr/>
        </p:nvSpPr>
        <p:spPr bwMode="auto">
          <a:xfrm>
            <a:off x="6477000" y="4495800"/>
            <a:ext cx="152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id-ID"/>
          </a:p>
        </p:txBody>
      </p:sp>
      <p:sp>
        <p:nvSpPr>
          <p:cNvPr id="18464" name="Oval 39"/>
          <p:cNvSpPr>
            <a:spLocks noChangeArrowheads="1"/>
          </p:cNvSpPr>
          <p:nvPr/>
        </p:nvSpPr>
        <p:spPr bwMode="auto">
          <a:xfrm>
            <a:off x="6400800" y="2971800"/>
            <a:ext cx="152400" cy="4572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endParaRPr lang="id-ID"/>
          </a:p>
        </p:txBody>
      </p:sp>
      <p:sp>
        <p:nvSpPr>
          <p:cNvPr id="18465" name="Line 40"/>
          <p:cNvSpPr>
            <a:spLocks noChangeShapeType="1"/>
          </p:cNvSpPr>
          <p:nvPr/>
        </p:nvSpPr>
        <p:spPr bwMode="auto">
          <a:xfrm>
            <a:off x="6705600" y="3276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66" name="Line 41"/>
          <p:cNvSpPr>
            <a:spLocks noChangeShapeType="1"/>
          </p:cNvSpPr>
          <p:nvPr/>
        </p:nvSpPr>
        <p:spPr bwMode="auto">
          <a:xfrm>
            <a:off x="7543800" y="3276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67" name="Line 42"/>
          <p:cNvSpPr>
            <a:spLocks noChangeShapeType="1"/>
          </p:cNvSpPr>
          <p:nvPr/>
        </p:nvSpPr>
        <p:spPr bwMode="auto">
          <a:xfrm>
            <a:off x="6705600" y="2895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68" name="Line 43"/>
          <p:cNvSpPr>
            <a:spLocks noChangeShapeType="1"/>
          </p:cNvSpPr>
          <p:nvPr/>
        </p:nvSpPr>
        <p:spPr bwMode="auto">
          <a:xfrm>
            <a:off x="7543800" y="2895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69" name="Line 44"/>
          <p:cNvSpPr>
            <a:spLocks noChangeShapeType="1"/>
          </p:cNvSpPr>
          <p:nvPr/>
        </p:nvSpPr>
        <p:spPr bwMode="auto">
          <a:xfrm>
            <a:off x="6781800" y="4419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70" name="Line 45"/>
          <p:cNvSpPr>
            <a:spLocks noChangeShapeType="1"/>
          </p:cNvSpPr>
          <p:nvPr/>
        </p:nvSpPr>
        <p:spPr bwMode="auto">
          <a:xfrm>
            <a:off x="6781800" y="4876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71" name="Line 46"/>
          <p:cNvSpPr>
            <a:spLocks noChangeShapeType="1"/>
          </p:cNvSpPr>
          <p:nvPr/>
        </p:nvSpPr>
        <p:spPr bwMode="auto">
          <a:xfrm>
            <a:off x="7620000" y="44196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72" name="Line 47"/>
          <p:cNvSpPr>
            <a:spLocks noChangeShapeType="1"/>
          </p:cNvSpPr>
          <p:nvPr/>
        </p:nvSpPr>
        <p:spPr bwMode="auto">
          <a:xfrm>
            <a:off x="7620000" y="4876800"/>
            <a:ext cx="0" cy="152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18473" name="Text Box 48"/>
          <p:cNvSpPr txBox="1">
            <a:spLocks noChangeArrowheads="1"/>
          </p:cNvSpPr>
          <p:nvPr/>
        </p:nvSpPr>
        <p:spPr bwMode="auto">
          <a:xfrm>
            <a:off x="6553200" y="34290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P</a:t>
            </a:r>
            <a:endParaRPr lang="id-ID" sz="2000"/>
          </a:p>
        </p:txBody>
      </p:sp>
      <p:sp>
        <p:nvSpPr>
          <p:cNvPr id="18474" name="Text Box 50"/>
          <p:cNvSpPr txBox="1">
            <a:spLocks noChangeArrowheads="1"/>
          </p:cNvSpPr>
          <p:nvPr/>
        </p:nvSpPr>
        <p:spPr bwMode="auto">
          <a:xfrm>
            <a:off x="7391400" y="34290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l</a:t>
            </a:r>
            <a:endParaRPr lang="id-ID" sz="2000"/>
          </a:p>
        </p:txBody>
      </p:sp>
      <p:sp>
        <p:nvSpPr>
          <p:cNvPr id="18475" name="Text Box 51"/>
          <p:cNvSpPr txBox="1">
            <a:spLocks noChangeArrowheads="1"/>
          </p:cNvSpPr>
          <p:nvPr/>
        </p:nvSpPr>
        <p:spPr bwMode="auto">
          <a:xfrm>
            <a:off x="6553200" y="25146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P</a:t>
            </a:r>
            <a:endParaRPr lang="id-ID" sz="2000"/>
          </a:p>
        </p:txBody>
      </p:sp>
      <p:sp>
        <p:nvSpPr>
          <p:cNvPr id="18476" name="Text Box 52"/>
          <p:cNvSpPr txBox="1">
            <a:spLocks noChangeArrowheads="1"/>
          </p:cNvSpPr>
          <p:nvPr/>
        </p:nvSpPr>
        <p:spPr bwMode="auto">
          <a:xfrm>
            <a:off x="7391400" y="25146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L</a:t>
            </a:r>
            <a:endParaRPr lang="id-ID" sz="2000"/>
          </a:p>
        </p:txBody>
      </p:sp>
      <p:sp>
        <p:nvSpPr>
          <p:cNvPr id="18477" name="Text Box 53"/>
          <p:cNvSpPr txBox="1">
            <a:spLocks noChangeArrowheads="1"/>
          </p:cNvSpPr>
          <p:nvPr/>
        </p:nvSpPr>
        <p:spPr bwMode="auto">
          <a:xfrm>
            <a:off x="7467600" y="51054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l</a:t>
            </a:r>
            <a:endParaRPr lang="id-ID" sz="2000"/>
          </a:p>
        </p:txBody>
      </p:sp>
      <p:sp>
        <p:nvSpPr>
          <p:cNvPr id="18478" name="Text Box 54"/>
          <p:cNvSpPr txBox="1">
            <a:spLocks noChangeArrowheads="1"/>
          </p:cNvSpPr>
          <p:nvPr/>
        </p:nvSpPr>
        <p:spPr bwMode="auto">
          <a:xfrm>
            <a:off x="6705600" y="51054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p</a:t>
            </a:r>
            <a:endParaRPr lang="id-ID" sz="2000"/>
          </a:p>
        </p:txBody>
      </p:sp>
      <p:sp>
        <p:nvSpPr>
          <p:cNvPr id="18479" name="Text Box 55"/>
          <p:cNvSpPr txBox="1">
            <a:spLocks noChangeArrowheads="1"/>
          </p:cNvSpPr>
          <p:nvPr/>
        </p:nvSpPr>
        <p:spPr bwMode="auto">
          <a:xfrm>
            <a:off x="7467600" y="40386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L</a:t>
            </a:r>
            <a:endParaRPr lang="id-ID" sz="2000"/>
          </a:p>
        </p:txBody>
      </p:sp>
      <p:sp>
        <p:nvSpPr>
          <p:cNvPr id="18480" name="Text Box 56"/>
          <p:cNvSpPr txBox="1">
            <a:spLocks noChangeArrowheads="1"/>
          </p:cNvSpPr>
          <p:nvPr/>
        </p:nvSpPr>
        <p:spPr bwMode="auto">
          <a:xfrm>
            <a:off x="6629400" y="4038601"/>
            <a:ext cx="304800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 sz="2000"/>
              <a:t>p</a:t>
            </a:r>
            <a:endParaRPr lang="id-ID" sz="2000"/>
          </a:p>
        </p:txBody>
      </p:sp>
      <p:sp>
        <p:nvSpPr>
          <p:cNvPr id="18481" name="Text Box 57"/>
          <p:cNvSpPr txBox="1">
            <a:spLocks noChangeArrowheads="1"/>
          </p:cNvSpPr>
          <p:nvPr/>
        </p:nvSpPr>
        <p:spPr bwMode="auto">
          <a:xfrm>
            <a:off x="8458200" y="2819401"/>
            <a:ext cx="1524000" cy="2678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en-US"/>
              <a:t>Gametnya</a:t>
            </a:r>
          </a:p>
          <a:p>
            <a:pPr lvl="1">
              <a:spcBef>
                <a:spcPct val="50000"/>
              </a:spcBef>
            </a:pPr>
            <a:r>
              <a:rPr lang="en-US"/>
              <a:t>PL</a:t>
            </a:r>
          </a:p>
          <a:p>
            <a:pPr lvl="1">
              <a:spcBef>
                <a:spcPct val="50000"/>
              </a:spcBef>
            </a:pPr>
            <a:r>
              <a:rPr lang="en-US"/>
              <a:t>Pl</a:t>
            </a:r>
          </a:p>
          <a:p>
            <a:pPr lvl="1">
              <a:spcBef>
                <a:spcPct val="50000"/>
              </a:spcBef>
            </a:pPr>
            <a:r>
              <a:rPr lang="en-US"/>
              <a:t>pL</a:t>
            </a:r>
          </a:p>
          <a:p>
            <a:pPr lvl="1">
              <a:spcBef>
                <a:spcPct val="50000"/>
              </a:spcBef>
            </a:pPr>
            <a:r>
              <a:rPr lang="en-US"/>
              <a:t>pl</a:t>
            </a:r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17665678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219201"/>
            <a:ext cx="8229600" cy="49069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dirty="0" err="1" smtClean="0"/>
              <a:t>Persilangan</a:t>
            </a:r>
            <a:r>
              <a:rPr lang="en-US" dirty="0" smtClean="0"/>
              <a:t> </a:t>
            </a:r>
            <a:r>
              <a:rPr lang="en-US" dirty="0" err="1" smtClean="0"/>
              <a:t>di</a:t>
            </a:r>
            <a:r>
              <a:rPr lang="en-US" dirty="0" smtClean="0"/>
              <a:t> </a:t>
            </a:r>
            <a:r>
              <a:rPr lang="en-US" dirty="0" err="1" smtClean="0"/>
              <a:t>atas</a:t>
            </a:r>
            <a:r>
              <a:rPr lang="en-US" dirty="0" smtClean="0"/>
              <a:t> </a:t>
            </a:r>
            <a:r>
              <a:rPr lang="en-US" dirty="0" err="1" smtClean="0"/>
              <a:t>akan</a:t>
            </a:r>
            <a:r>
              <a:rPr lang="en-US" dirty="0" smtClean="0"/>
              <a:t> </a:t>
            </a:r>
            <a:r>
              <a:rPr lang="en-US" dirty="0" err="1" smtClean="0"/>
              <a:t>menghasilkan</a:t>
            </a:r>
            <a:r>
              <a:rPr lang="en-US" dirty="0" smtClean="0"/>
              <a:t>  :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dirty="0" smtClean="0"/>
              <a:t>F1  :    PL/pl        x    </a:t>
            </a:r>
            <a:r>
              <a:rPr lang="en-US" dirty="0" err="1" smtClean="0"/>
              <a:t>plpl</a:t>
            </a:r>
            <a:endParaRPr lang="en-US" dirty="0" smtClean="0"/>
          </a:p>
          <a:p>
            <a:pPr marL="2001838" indent="-2001838">
              <a:buNone/>
              <a:defRPr/>
            </a:pPr>
            <a:r>
              <a:rPr lang="en-US" dirty="0" err="1" smtClean="0"/>
              <a:t>Keturunan</a:t>
            </a:r>
            <a:r>
              <a:rPr lang="en-US" dirty="0" smtClean="0"/>
              <a:t> : </a:t>
            </a:r>
            <a:r>
              <a:rPr lang="en-US" dirty="0" err="1" smtClean="0"/>
              <a:t>berdasarkan</a:t>
            </a:r>
            <a:r>
              <a:rPr lang="en-US" dirty="0" smtClean="0"/>
              <a:t> </a:t>
            </a:r>
            <a:r>
              <a:rPr lang="en-US" dirty="0" err="1" smtClean="0"/>
              <a:t>frekuensi</a:t>
            </a:r>
            <a:r>
              <a:rPr lang="en-US" dirty="0" smtClean="0"/>
              <a:t> 7:1:1:7 yang           </a:t>
            </a:r>
            <a:r>
              <a:rPr lang="en-US" dirty="0" err="1" smtClean="0"/>
              <a:t>diperoleh</a:t>
            </a:r>
            <a:r>
              <a:rPr lang="en-US" dirty="0" smtClean="0"/>
              <a:t> Bateson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Punnet</a:t>
            </a:r>
            <a:endParaRPr lang="en-US" dirty="0" smtClean="0"/>
          </a:p>
          <a:p>
            <a:pPr marL="2001838" indent="-2001838">
              <a:buNone/>
              <a:defRPr/>
            </a:pPr>
            <a:endParaRPr lang="en-US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dirty="0" smtClean="0"/>
              <a:t>    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286000" y="3657600"/>
          <a:ext cx="6096000" cy="21234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0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478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Fenotipe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Genotipe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Frekuensi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Tipe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Ungu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Panjang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PL/p1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0.4375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Tetua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Ungu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Bulat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Pl/pl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0.0625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Rekombinan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Merah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Panjang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pL</a:t>
                      </a:r>
                      <a:r>
                        <a:rPr lang="en-US" dirty="0" smtClean="0"/>
                        <a:t>/p1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0.0625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Rekombinan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Merah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bulat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pl/pl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0.4375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Tetua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282106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>
              <a:defRPr/>
            </a:pP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smtClean="0"/>
              <a:t>Gen-gen </a:t>
            </a:r>
            <a:r>
              <a:rPr lang="en-US" dirty="0" err="1" smtClean="0"/>
              <a:t>menampakkan</a:t>
            </a:r>
            <a:r>
              <a:rPr lang="en-US" dirty="0" smtClean="0"/>
              <a:t> </a:t>
            </a:r>
            <a:r>
              <a:rPr lang="en-US" dirty="0" err="1" smtClean="0"/>
              <a:t>tautan</a:t>
            </a:r>
            <a:r>
              <a:rPr lang="en-US" dirty="0" smtClean="0"/>
              <a:t> </a:t>
            </a:r>
            <a:r>
              <a:rPr lang="en-US" dirty="0" err="1" smtClean="0"/>
              <a:t>karena</a:t>
            </a:r>
            <a:r>
              <a:rPr lang="en-US" dirty="0" smtClean="0"/>
              <a:t> gen-gen </a:t>
            </a:r>
            <a:r>
              <a:rPr lang="en-US" dirty="0" err="1" smtClean="0"/>
              <a:t>terletak</a:t>
            </a:r>
            <a:r>
              <a:rPr lang="en-US" dirty="0" smtClean="0"/>
              <a:t>  </a:t>
            </a:r>
            <a:r>
              <a:rPr lang="en-US" dirty="0" err="1" smtClean="0"/>
              <a:t>sangat</a:t>
            </a:r>
            <a:r>
              <a:rPr lang="en-US" dirty="0" smtClean="0"/>
              <a:t> </a:t>
            </a:r>
            <a:r>
              <a:rPr lang="en-US" dirty="0" err="1" smtClean="0"/>
              <a:t>dekat</a:t>
            </a:r>
            <a:r>
              <a:rPr lang="en-US" dirty="0" smtClean="0"/>
              <a:t> </a:t>
            </a:r>
            <a:r>
              <a:rPr lang="en-US" dirty="0" err="1" smtClean="0"/>
              <a:t>satu</a:t>
            </a:r>
            <a:r>
              <a:rPr lang="en-US" dirty="0" smtClean="0"/>
              <a:t> </a:t>
            </a:r>
            <a:r>
              <a:rPr lang="en-US" dirty="0" err="1" smtClean="0"/>
              <a:t>sama</a:t>
            </a:r>
            <a:r>
              <a:rPr lang="en-US" dirty="0" smtClean="0"/>
              <a:t> lain </a:t>
            </a:r>
            <a:r>
              <a:rPr lang="en-US" dirty="0" err="1" smtClean="0"/>
              <a:t>pada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r>
              <a:rPr lang="en-US" dirty="0" smtClean="0"/>
              <a:t> yang </a:t>
            </a:r>
            <a:r>
              <a:rPr lang="en-US" dirty="0" err="1" smtClean="0"/>
              <a:t>sama</a:t>
            </a:r>
            <a:endParaRPr lang="en-US" dirty="0" smtClean="0"/>
          </a:p>
          <a:p>
            <a:pPr>
              <a:defRPr/>
            </a:pPr>
            <a:r>
              <a:rPr lang="en-US" dirty="0" err="1" smtClean="0"/>
              <a:t>Rekombinasi</a:t>
            </a:r>
            <a:r>
              <a:rPr lang="en-US" dirty="0" smtClean="0"/>
              <a:t> </a:t>
            </a:r>
            <a:r>
              <a:rPr lang="en-US" dirty="0" err="1" smtClean="0"/>
              <a:t>dapat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apabila</a:t>
            </a:r>
            <a:r>
              <a:rPr lang="en-US" dirty="0" smtClean="0"/>
              <a:t> </a:t>
            </a:r>
            <a:r>
              <a:rPr lang="en-US" dirty="0" err="1" smtClean="0"/>
              <a:t>bagian-bagian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r>
              <a:rPr lang="en-US" dirty="0" smtClean="0"/>
              <a:t> </a:t>
            </a:r>
            <a:r>
              <a:rPr lang="en-US" dirty="0" err="1" smtClean="0"/>
              <a:t>saling</a:t>
            </a:r>
            <a:r>
              <a:rPr lang="en-US" dirty="0" smtClean="0"/>
              <a:t> </a:t>
            </a:r>
            <a:r>
              <a:rPr lang="en-US" dirty="0" err="1" smtClean="0"/>
              <a:t>bertukar</a:t>
            </a:r>
            <a:r>
              <a:rPr lang="en-US" dirty="0" smtClean="0"/>
              <a:t> (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)</a:t>
            </a:r>
          </a:p>
          <a:p>
            <a:pPr>
              <a:defRPr/>
            </a:pP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</a:t>
            </a:r>
            <a:r>
              <a:rPr lang="en-US" dirty="0" err="1" smtClean="0"/>
              <a:t>terjadi</a:t>
            </a:r>
            <a:r>
              <a:rPr lang="en-US" dirty="0" smtClean="0"/>
              <a:t> </a:t>
            </a:r>
            <a:r>
              <a:rPr lang="en-US" dirty="0" err="1" smtClean="0"/>
              <a:t>selama</a:t>
            </a:r>
            <a:r>
              <a:rPr lang="en-US" dirty="0" smtClean="0"/>
              <a:t> </a:t>
            </a:r>
            <a:r>
              <a:rPr lang="en-US" dirty="0" err="1" smtClean="0"/>
              <a:t>pembelahan</a:t>
            </a:r>
            <a:r>
              <a:rPr lang="en-US" dirty="0" smtClean="0"/>
              <a:t> meiosis </a:t>
            </a:r>
            <a:r>
              <a:rPr lang="en-US" dirty="0" err="1" smtClean="0"/>
              <a:t>pertama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107170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</a:t>
            </a:r>
            <a:r>
              <a:rPr lang="en-US" dirty="0" err="1" smtClean="0"/>
              <a:t>tunggal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pic>
        <p:nvPicPr>
          <p:cNvPr id="21508" name="Picture 3" descr="Gambar 14.  Proses pindah silang tungga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0800" y="1981200"/>
            <a:ext cx="6781800" cy="381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80792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2209800" y="228600"/>
            <a:ext cx="8229600" cy="1143000"/>
          </a:xfrm>
        </p:spPr>
        <p:txBody>
          <a:bodyPr/>
          <a:lstStyle/>
          <a:p>
            <a:pPr>
              <a:tabLst>
                <a:tab pos="2286000" algn="l"/>
              </a:tabLst>
              <a:defRPr/>
            </a:pPr>
            <a:r>
              <a:rPr lang="en-US" sz="3600">
                <a:solidFill>
                  <a:srgbClr val="FF9900"/>
                </a:solidFill>
                <a:latin typeface="Comic Sans MS" pitchFamily="66" charset="0"/>
              </a:rPr>
              <a:t>Jumlah chromosom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295400"/>
            <a:ext cx="8229600" cy="4876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dirty="0" err="1">
                <a:latin typeface="Comic Sans MS" pitchFamily="66" charset="0"/>
              </a:rPr>
              <a:t>Individu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pada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spesies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sama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mempunyai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jumlah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kromosom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sama</a:t>
            </a:r>
            <a:r>
              <a:rPr lang="en-US" dirty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>
                <a:latin typeface="Comic Sans MS" pitchFamily="66" charset="0"/>
              </a:rPr>
              <a:t>Species yang </a:t>
            </a:r>
            <a:r>
              <a:rPr lang="en-US" dirty="0" err="1">
                <a:latin typeface="Comic Sans MS" pitchFamily="66" charset="0"/>
              </a:rPr>
              <a:t>berkerabat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dekat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jumlah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kromosomnya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juga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hampir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sama</a:t>
            </a:r>
            <a:r>
              <a:rPr lang="en-US" dirty="0">
                <a:latin typeface="Comic Sans MS" pitchFamily="66" charset="0"/>
              </a:rPr>
              <a:t>.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>
                <a:latin typeface="Comic Sans MS" pitchFamily="66" charset="0"/>
              </a:rPr>
              <a:t>Individu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jumlah</a:t>
            </a:r>
            <a:r>
              <a:rPr lang="en-US" dirty="0">
                <a:latin typeface="Comic Sans MS" pitchFamily="66" charset="0"/>
              </a:rPr>
              <a:t> set </a:t>
            </a:r>
            <a:r>
              <a:rPr lang="en-US" dirty="0" err="1">
                <a:latin typeface="Comic Sans MS" pitchFamily="66" charset="0"/>
              </a:rPr>
              <a:t>kromosomnya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lengkap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disebut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b="1" dirty="0" err="1">
                <a:solidFill>
                  <a:srgbClr val="FF9900"/>
                </a:solidFill>
                <a:latin typeface="Comic Sans MS" pitchFamily="66" charset="0"/>
              </a:rPr>
              <a:t>euploidy</a:t>
            </a:r>
            <a:r>
              <a:rPr lang="en-US" dirty="0">
                <a:latin typeface="Comic Sans MS" pitchFamily="66" charset="0"/>
              </a:rPr>
              <a:t> (</a:t>
            </a:r>
            <a:r>
              <a:rPr lang="en-US" dirty="0" err="1">
                <a:latin typeface="Comic Sans MS" pitchFamily="66" charset="0"/>
              </a:rPr>
              <a:t>termasuk</a:t>
            </a:r>
            <a:r>
              <a:rPr lang="en-US" dirty="0">
                <a:latin typeface="Comic Sans MS" pitchFamily="66" charset="0"/>
              </a:rPr>
              <a:t> haploids, diploids, triploids, </a:t>
            </a:r>
            <a:r>
              <a:rPr lang="en-US" dirty="0" err="1">
                <a:latin typeface="Comic Sans MS" pitchFamily="66" charset="0"/>
              </a:rPr>
              <a:t>tetraploids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dll</a:t>
            </a:r>
            <a:r>
              <a:rPr lang="en-US" dirty="0"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>
                <a:latin typeface="Comic Sans MS" pitchFamily="66" charset="0"/>
              </a:rPr>
              <a:t>Gamet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biasanya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mempunyai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satu</a:t>
            </a:r>
            <a:r>
              <a:rPr lang="en-US" dirty="0">
                <a:latin typeface="Comic Sans MS" pitchFamily="66" charset="0"/>
              </a:rPr>
              <a:t> set </a:t>
            </a:r>
            <a:r>
              <a:rPr lang="en-US" dirty="0" err="1">
                <a:latin typeface="Comic Sans MS" pitchFamily="66" charset="0"/>
              </a:rPr>
              <a:t>Kromosom</a:t>
            </a:r>
            <a:r>
              <a:rPr lang="en-US" dirty="0">
                <a:latin typeface="Comic Sans MS" pitchFamily="66" charset="0"/>
              </a:rPr>
              <a:t> yang </a:t>
            </a:r>
            <a:r>
              <a:rPr lang="en-US" dirty="0" err="1">
                <a:latin typeface="Comic Sans MS" pitchFamily="66" charset="0"/>
              </a:rPr>
              <a:t>disebut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b="1" dirty="0">
                <a:solidFill>
                  <a:srgbClr val="FF9900"/>
                </a:solidFill>
                <a:latin typeface="Comic Sans MS" pitchFamily="66" charset="0"/>
              </a:rPr>
              <a:t>Haploid (</a:t>
            </a:r>
            <a:r>
              <a:rPr lang="en-US" b="1" dirty="0" err="1">
                <a:solidFill>
                  <a:srgbClr val="FF9900"/>
                </a:solidFill>
                <a:latin typeface="Comic Sans MS" pitchFamily="66" charset="0"/>
              </a:rPr>
              <a:t>monoploid</a:t>
            </a:r>
            <a:r>
              <a:rPr lang="en-US" b="1" dirty="0">
                <a:solidFill>
                  <a:srgbClr val="FF9900"/>
                </a:solidFill>
                <a:latin typeface="Comic Sans MS" pitchFamily="66" charset="0"/>
              </a:rPr>
              <a:t>)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>
                <a:latin typeface="Comic Sans MS" pitchFamily="66" charset="0"/>
              </a:rPr>
              <a:t>Sel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somatik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mempunyai</a:t>
            </a:r>
            <a:r>
              <a:rPr lang="en-US" dirty="0">
                <a:latin typeface="Comic Sans MS" pitchFamily="66" charset="0"/>
              </a:rPr>
              <a:t> </a:t>
            </a:r>
            <a:r>
              <a:rPr lang="en-US" dirty="0" err="1">
                <a:latin typeface="Comic Sans MS" pitchFamily="66" charset="0"/>
              </a:rPr>
              <a:t>dua</a:t>
            </a:r>
            <a:r>
              <a:rPr lang="en-US" dirty="0">
                <a:latin typeface="Comic Sans MS" pitchFamily="66" charset="0"/>
              </a:rPr>
              <a:t> set </a:t>
            </a:r>
            <a:r>
              <a:rPr lang="en-US" dirty="0" err="1">
                <a:latin typeface="Comic Sans MS" pitchFamily="66" charset="0"/>
              </a:rPr>
              <a:t>kromosom</a:t>
            </a:r>
            <a:r>
              <a:rPr lang="en-US" dirty="0">
                <a:latin typeface="Comic Sans MS" pitchFamily="66" charset="0"/>
              </a:rPr>
              <a:t> </a:t>
            </a:r>
          </a:p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dirty="0">
                <a:latin typeface="Comic Sans MS" pitchFamily="66" charset="0"/>
              </a:rPr>
              <a:t>            </a:t>
            </a:r>
            <a:r>
              <a:rPr lang="en-US" b="1" dirty="0">
                <a:solidFill>
                  <a:srgbClr val="FF9900"/>
                </a:solidFill>
                <a:latin typeface="Comic Sans MS" pitchFamily="66" charset="0"/>
              </a:rPr>
              <a:t>2n : Diploid</a:t>
            </a:r>
          </a:p>
        </p:txBody>
      </p:sp>
    </p:spTree>
    <p:extLst>
      <p:ext uri="{BB962C8B-B14F-4D97-AF65-F5344CB8AC3E}">
        <p14:creationId xmlns:p14="http://schemas.microsoft.com/office/powerpoint/2010/main" val="558373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/>
              <a:t>Proses</a:t>
            </a:r>
            <a:r>
              <a:rPr lang="en-US" dirty="0" smtClean="0"/>
              <a:t> </a:t>
            </a:r>
            <a:r>
              <a:rPr lang="en-US" dirty="0" err="1" smtClean="0"/>
              <a:t>Pindah</a:t>
            </a:r>
            <a:r>
              <a:rPr lang="en-US" dirty="0" smtClean="0"/>
              <a:t> </a:t>
            </a:r>
            <a:r>
              <a:rPr lang="en-US" dirty="0" err="1" smtClean="0"/>
              <a:t>Silang</a:t>
            </a:r>
            <a:r>
              <a:rPr lang="en-US" dirty="0" smtClean="0"/>
              <a:t> </a:t>
            </a:r>
            <a:r>
              <a:rPr lang="en-US" dirty="0" err="1" smtClean="0"/>
              <a:t>Ganda</a:t>
            </a:r>
            <a:endParaRPr lang="en-US" dirty="0"/>
          </a:p>
        </p:txBody>
      </p:sp>
      <p:pic>
        <p:nvPicPr>
          <p:cNvPr id="22531" name="Picture 3" descr="Gambar 15.  Proses pindah silang gand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1600201"/>
            <a:ext cx="6934200" cy="3433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2" name="TextBox 75"/>
          <p:cNvSpPr txBox="1">
            <a:spLocks noChangeArrowheads="1"/>
          </p:cNvSpPr>
          <p:nvPr/>
        </p:nvSpPr>
        <p:spPr bwMode="auto">
          <a:xfrm>
            <a:off x="2438400" y="5410201"/>
            <a:ext cx="74676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/>
              <a:t>Pada pindah silang ganda ada dua kiasmata menyangkut tiga gen yang diketahui </a:t>
            </a:r>
          </a:p>
        </p:txBody>
      </p:sp>
    </p:spTree>
    <p:extLst>
      <p:ext uri="{BB962C8B-B14F-4D97-AF65-F5344CB8AC3E}">
        <p14:creationId xmlns:p14="http://schemas.microsoft.com/office/powerpoint/2010/main" val="3729897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563562"/>
          </a:xfrm>
        </p:spPr>
        <p:txBody>
          <a:bodyPr>
            <a:normAutofit fontScale="90000"/>
          </a:bodyPr>
          <a:lstStyle/>
          <a:p>
            <a:pPr algn="l">
              <a:defRPr/>
            </a:pPr>
            <a:r>
              <a:rPr lang="en-US" dirty="0" err="1" smtClean="0"/>
              <a:t>Pemetaan</a:t>
            </a:r>
            <a:r>
              <a:rPr lang="en-US" dirty="0" smtClean="0"/>
              <a:t> </a:t>
            </a:r>
            <a:r>
              <a:rPr lang="en-US" dirty="0" err="1" smtClean="0"/>
              <a:t>Kromosom</a:t>
            </a:r>
            <a:endParaRPr lang="en-US" dirty="0"/>
          </a:p>
        </p:txBody>
      </p:sp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1678709" y="1162050"/>
            <a:ext cx="64008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dirty="0"/>
              <a:t>Morgan </a:t>
            </a:r>
            <a:r>
              <a:rPr lang="en-US" dirty="0" err="1"/>
              <a:t>menduga</a:t>
            </a:r>
            <a:r>
              <a:rPr lang="en-US" dirty="0"/>
              <a:t> </a:t>
            </a:r>
            <a:r>
              <a:rPr lang="en-US" dirty="0" err="1"/>
              <a:t>bahwa</a:t>
            </a:r>
            <a:r>
              <a:rPr lang="en-US" dirty="0"/>
              <a:t> </a:t>
            </a:r>
            <a:r>
              <a:rPr lang="en-US" dirty="0" err="1"/>
              <a:t>frekuensi</a:t>
            </a:r>
            <a:r>
              <a:rPr lang="en-US" dirty="0"/>
              <a:t> </a:t>
            </a:r>
            <a:r>
              <a:rPr lang="en-US" dirty="0" err="1"/>
              <a:t>pindah</a:t>
            </a:r>
            <a:r>
              <a:rPr lang="en-US" dirty="0"/>
              <a:t> </a:t>
            </a:r>
            <a:r>
              <a:rPr lang="en-US" dirty="0" err="1"/>
              <a:t>silang</a:t>
            </a:r>
            <a:r>
              <a:rPr lang="en-US" dirty="0"/>
              <a:t> </a:t>
            </a:r>
            <a:r>
              <a:rPr lang="en-US" dirty="0" err="1"/>
              <a:t>sangat</a:t>
            </a:r>
            <a:r>
              <a:rPr lang="en-US" dirty="0"/>
              <a:t> </a:t>
            </a:r>
            <a:r>
              <a:rPr lang="en-US" dirty="0" err="1"/>
              <a:t>ditentukan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gen</a:t>
            </a:r>
          </a:p>
        </p:txBody>
      </p:sp>
      <p:sp>
        <p:nvSpPr>
          <p:cNvPr id="23556" name="TextBox 3"/>
          <p:cNvSpPr txBox="1">
            <a:spLocks noChangeArrowheads="1"/>
          </p:cNvSpPr>
          <p:nvPr/>
        </p:nvSpPr>
        <p:spPr bwMode="auto">
          <a:xfrm>
            <a:off x="1678709" y="2219326"/>
            <a:ext cx="74676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dirty="0" err="1"/>
              <a:t>Kemungkinan</a:t>
            </a:r>
            <a:r>
              <a:rPr lang="en-US" dirty="0"/>
              <a:t> </a:t>
            </a:r>
            <a:r>
              <a:rPr lang="en-US" dirty="0" err="1"/>
              <a:t>terjadinya</a:t>
            </a:r>
            <a:r>
              <a:rPr lang="en-US" dirty="0"/>
              <a:t> </a:t>
            </a:r>
            <a:r>
              <a:rPr lang="en-US" dirty="0" err="1"/>
              <a:t>pindah</a:t>
            </a:r>
            <a:r>
              <a:rPr lang="en-US" dirty="0"/>
              <a:t> </a:t>
            </a:r>
            <a:r>
              <a:rPr lang="en-US" dirty="0" err="1"/>
              <a:t>silang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gen </a:t>
            </a:r>
            <a:r>
              <a:rPr lang="en-US" dirty="0" err="1"/>
              <a:t>makin</a:t>
            </a:r>
            <a:r>
              <a:rPr lang="en-US" dirty="0"/>
              <a:t> </a:t>
            </a:r>
            <a:r>
              <a:rPr lang="en-US" dirty="0" err="1"/>
              <a:t>besar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antar</a:t>
            </a:r>
            <a:r>
              <a:rPr lang="en-US" dirty="0"/>
              <a:t> gen </a:t>
            </a:r>
            <a:r>
              <a:rPr lang="en-US" dirty="0" err="1"/>
              <a:t>itu</a:t>
            </a:r>
            <a:r>
              <a:rPr lang="en-US" dirty="0"/>
              <a:t> </a:t>
            </a:r>
            <a:r>
              <a:rPr lang="en-US" dirty="0" err="1"/>
              <a:t>makin</a:t>
            </a:r>
            <a:r>
              <a:rPr lang="en-US" dirty="0"/>
              <a:t> </a:t>
            </a:r>
            <a:r>
              <a:rPr lang="en-US" dirty="0" err="1"/>
              <a:t>jauh</a:t>
            </a:r>
            <a:endParaRPr lang="en-US" dirty="0"/>
          </a:p>
        </p:txBody>
      </p:sp>
      <p:sp>
        <p:nvSpPr>
          <p:cNvPr id="23557" name="TextBox 4"/>
          <p:cNvSpPr txBox="1">
            <a:spLocks noChangeArrowheads="1"/>
          </p:cNvSpPr>
          <p:nvPr/>
        </p:nvSpPr>
        <p:spPr bwMode="auto">
          <a:xfrm>
            <a:off x="1722582" y="3191744"/>
            <a:ext cx="739140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dirty="0" err="1"/>
              <a:t>Faktor</a:t>
            </a:r>
            <a:r>
              <a:rPr lang="en-US" dirty="0"/>
              <a:t> lain yang </a:t>
            </a:r>
            <a:r>
              <a:rPr lang="en-US" dirty="0" err="1"/>
              <a:t>menentukan</a:t>
            </a:r>
            <a:r>
              <a:rPr lang="en-US" dirty="0"/>
              <a:t> </a:t>
            </a:r>
            <a:r>
              <a:rPr lang="en-US" dirty="0" err="1"/>
              <a:t>misalnya</a:t>
            </a:r>
            <a:r>
              <a:rPr lang="en-US" dirty="0"/>
              <a:t> </a:t>
            </a:r>
            <a:r>
              <a:rPr lang="en-US" dirty="0" err="1"/>
              <a:t>jarak</a:t>
            </a:r>
            <a:r>
              <a:rPr lang="en-US" dirty="0"/>
              <a:t> </a:t>
            </a:r>
            <a:r>
              <a:rPr lang="en-US" dirty="0" err="1"/>
              <a:t>dangan</a:t>
            </a:r>
            <a:r>
              <a:rPr lang="en-US" dirty="0"/>
              <a:t> </a:t>
            </a:r>
            <a:r>
              <a:rPr lang="en-US" dirty="0" err="1"/>
              <a:t>sentromer</a:t>
            </a:r>
            <a:r>
              <a:rPr lang="en-US" dirty="0"/>
              <a:t>, </a:t>
            </a:r>
            <a:r>
              <a:rPr lang="en-US" dirty="0" err="1"/>
              <a:t>umur</a:t>
            </a:r>
            <a:r>
              <a:rPr lang="en-US" dirty="0"/>
              <a:t> </a:t>
            </a:r>
            <a:r>
              <a:rPr lang="en-US" dirty="0" err="1"/>
              <a:t>organisme</a:t>
            </a:r>
            <a:r>
              <a:rPr lang="en-US" dirty="0"/>
              <a:t>, </a:t>
            </a:r>
            <a:r>
              <a:rPr lang="en-US" dirty="0" err="1"/>
              <a:t>suhu</a:t>
            </a:r>
            <a:r>
              <a:rPr lang="en-US" dirty="0"/>
              <a:t>, </a:t>
            </a:r>
            <a:r>
              <a:rPr lang="en-US" dirty="0" err="1"/>
              <a:t>nutrisi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zat</a:t>
            </a:r>
            <a:r>
              <a:rPr lang="en-US" dirty="0"/>
              <a:t> </a:t>
            </a:r>
            <a:r>
              <a:rPr lang="en-US" dirty="0" err="1"/>
              <a:t>kimia</a:t>
            </a:r>
            <a:endParaRPr lang="en-US" dirty="0"/>
          </a:p>
        </p:txBody>
      </p:sp>
      <p:sp>
        <p:nvSpPr>
          <p:cNvPr id="23558" name="TextBox 5"/>
          <p:cNvSpPr txBox="1">
            <a:spLocks noChangeArrowheads="1"/>
          </p:cNvSpPr>
          <p:nvPr/>
        </p:nvSpPr>
        <p:spPr bwMode="auto">
          <a:xfrm>
            <a:off x="1678709" y="4131833"/>
            <a:ext cx="57912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/>
              <a:t>Ahli genetika menggunakan persentase pindah silang untuk menggambarkan jarak antar gen yang bertaut</a:t>
            </a:r>
          </a:p>
        </p:txBody>
      </p:sp>
    </p:spTree>
    <p:extLst>
      <p:ext uri="{BB962C8B-B14F-4D97-AF65-F5344CB8AC3E}">
        <p14:creationId xmlns:p14="http://schemas.microsoft.com/office/powerpoint/2010/main" val="264605884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639762"/>
          </a:xfrm>
        </p:spPr>
        <p:txBody>
          <a:bodyPr/>
          <a:lstStyle/>
          <a:p>
            <a:pPr algn="l">
              <a:defRPr/>
            </a:pPr>
            <a:r>
              <a:rPr lang="en-US" sz="2800" dirty="0" err="1"/>
              <a:t>Jarak</a:t>
            </a:r>
            <a:r>
              <a:rPr lang="en-US" sz="2800" dirty="0"/>
              <a:t> </a:t>
            </a:r>
            <a:r>
              <a:rPr lang="en-US" sz="2800" dirty="0" err="1"/>
              <a:t>peta</a:t>
            </a:r>
            <a:r>
              <a:rPr lang="en-US" sz="2800" dirty="0"/>
              <a:t> </a:t>
            </a:r>
            <a:r>
              <a:rPr lang="en-US" sz="2800" dirty="0" err="1"/>
              <a:t>dan</a:t>
            </a:r>
            <a:r>
              <a:rPr lang="en-US" sz="2800" dirty="0"/>
              <a:t> </a:t>
            </a:r>
            <a:r>
              <a:rPr lang="en-US" sz="2800" dirty="0" err="1"/>
              <a:t>Frekuensi</a:t>
            </a:r>
            <a:r>
              <a:rPr lang="en-US" sz="2800" dirty="0"/>
              <a:t> </a:t>
            </a:r>
            <a:r>
              <a:rPr lang="en-US" sz="2800" dirty="0" err="1"/>
              <a:t>Rekombinan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990601"/>
            <a:ext cx="8229600" cy="51355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r>
              <a:rPr lang="en-US" dirty="0" smtClean="0"/>
              <a:t>  F1 </a:t>
            </a:r>
            <a:r>
              <a:rPr lang="en-US" dirty="0" err="1" smtClean="0"/>
              <a:t>heterozigot</a:t>
            </a:r>
            <a:r>
              <a:rPr lang="en-US" dirty="0" smtClean="0"/>
              <a:t>   :  PL/pl         x     </a:t>
            </a:r>
            <a:r>
              <a:rPr lang="en-US" dirty="0" err="1" smtClean="0"/>
              <a:t>plpl</a:t>
            </a:r>
            <a:endParaRPr lang="en-US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dirty="0" smtClean="0"/>
              <a:t>(coupling)        (</a:t>
            </a:r>
            <a:r>
              <a:rPr lang="en-US" dirty="0" err="1" smtClean="0"/>
              <a:t>ungu</a:t>
            </a:r>
            <a:r>
              <a:rPr lang="en-US" dirty="0" smtClean="0"/>
              <a:t>, </a:t>
            </a:r>
            <a:r>
              <a:rPr lang="en-US" dirty="0" err="1" smtClean="0"/>
              <a:t>panjang</a:t>
            </a:r>
            <a:r>
              <a:rPr lang="en-US" dirty="0" smtClean="0"/>
              <a:t>)     (</a:t>
            </a:r>
            <a:r>
              <a:rPr lang="en-US" dirty="0" err="1" smtClean="0"/>
              <a:t>merah</a:t>
            </a:r>
            <a:r>
              <a:rPr lang="en-US" dirty="0" smtClean="0"/>
              <a:t>, </a:t>
            </a:r>
            <a:r>
              <a:rPr lang="en-US" dirty="0" err="1" smtClean="0"/>
              <a:t>bulat</a:t>
            </a:r>
            <a:r>
              <a:rPr lang="en-US" dirty="0" smtClean="0"/>
              <a:t>)</a:t>
            </a:r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dirty="0" smtClean="0"/>
              <a:t>   </a:t>
            </a:r>
            <a:r>
              <a:rPr lang="en-US" dirty="0" err="1" smtClean="0"/>
              <a:t>Keturunan</a:t>
            </a:r>
            <a:r>
              <a:rPr lang="en-US" dirty="0" smtClean="0"/>
              <a:t> :</a:t>
            </a:r>
          </a:p>
          <a:p>
            <a:pPr>
              <a:buFont typeface="Wingdings" panose="05000000000000000000" pitchFamily="2" charset="2"/>
              <a:buNone/>
              <a:defRPr/>
            </a:pP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2362200" y="2946400"/>
          <a:ext cx="6096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Fenotipe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Genotipe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Jumlah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Ungu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panjang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PL/pl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123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Ungu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bulat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Pl/pl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18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Merah</a:t>
                      </a:r>
                      <a:r>
                        <a:rPr lang="en-US" dirty="0" smtClean="0"/>
                        <a:t>,</a:t>
                      </a:r>
                      <a:r>
                        <a:rPr lang="en-US" baseline="0" dirty="0" smtClean="0"/>
                        <a:t> </a:t>
                      </a:r>
                      <a:r>
                        <a:rPr lang="en-US" baseline="0" dirty="0" err="1" smtClean="0"/>
                        <a:t>panjang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pL</a:t>
                      </a:r>
                      <a:r>
                        <a:rPr lang="en-US" dirty="0" smtClean="0"/>
                        <a:t>/pl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17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 err="1" smtClean="0"/>
                        <a:t>Merah</a:t>
                      </a:r>
                      <a:r>
                        <a:rPr lang="en-US" dirty="0" smtClean="0"/>
                        <a:t>, </a:t>
                      </a:r>
                      <a:r>
                        <a:rPr lang="en-US" dirty="0" err="1" smtClean="0"/>
                        <a:t>bulat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pl/pl</a:t>
                      </a:r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dirty="0" smtClean="0"/>
                        <a:t>122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6801309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pPr>
              <a:buFont typeface="Wingdings" panose="05000000000000000000" pitchFamily="2" charset="2"/>
              <a:buNone/>
              <a:defRPr/>
            </a:pPr>
            <a:endParaRPr lang="en-US" dirty="0" smtClean="0"/>
          </a:p>
          <a:p>
            <a:pPr>
              <a:buFont typeface="Wingdings" panose="05000000000000000000" pitchFamily="2" charset="2"/>
              <a:buNone/>
              <a:defRPr/>
            </a:pPr>
            <a:r>
              <a:rPr lang="en-US" dirty="0" smtClean="0"/>
              <a:t>  </a:t>
            </a:r>
            <a:r>
              <a:rPr lang="en-US" sz="2000" dirty="0"/>
              <a:t> </a:t>
            </a:r>
            <a:r>
              <a:rPr lang="en-US" sz="2000" dirty="0" err="1"/>
              <a:t>Frekuensi</a:t>
            </a:r>
            <a:r>
              <a:rPr lang="en-US" sz="2000" dirty="0"/>
              <a:t> </a:t>
            </a:r>
            <a:r>
              <a:rPr lang="en-US" sz="2000" dirty="0" err="1"/>
              <a:t>Rekombinan</a:t>
            </a:r>
            <a:r>
              <a:rPr lang="en-US" sz="2000" dirty="0"/>
              <a:t>   =</a:t>
            </a:r>
            <a:endParaRPr lang="en-US" dirty="0"/>
          </a:p>
        </p:txBody>
      </p:sp>
      <p:cxnSp>
        <p:nvCxnSpPr>
          <p:cNvPr id="25603" name="Straight Connector 4"/>
          <p:cNvCxnSpPr>
            <a:cxnSpLocks noChangeShapeType="1"/>
          </p:cNvCxnSpPr>
          <p:nvPr/>
        </p:nvCxnSpPr>
        <p:spPr bwMode="auto">
          <a:xfrm>
            <a:off x="5257800" y="1295400"/>
            <a:ext cx="28194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04" name="TextBox 5"/>
          <p:cNvSpPr txBox="1">
            <a:spLocks noChangeArrowheads="1"/>
          </p:cNvSpPr>
          <p:nvPr/>
        </p:nvSpPr>
        <p:spPr bwMode="auto">
          <a:xfrm>
            <a:off x="5853113" y="685800"/>
            <a:ext cx="1524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rekombinan</a:t>
            </a:r>
          </a:p>
        </p:txBody>
      </p:sp>
      <p:sp>
        <p:nvSpPr>
          <p:cNvPr id="25605" name="TextBox 7"/>
          <p:cNvSpPr txBox="1">
            <a:spLocks noChangeArrowheads="1"/>
          </p:cNvSpPr>
          <p:nvPr/>
        </p:nvSpPr>
        <p:spPr bwMode="auto">
          <a:xfrm>
            <a:off x="5202238" y="1519238"/>
            <a:ext cx="29718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Tipe tetua + rekombinan</a:t>
            </a:r>
          </a:p>
        </p:txBody>
      </p:sp>
      <p:sp>
        <p:nvSpPr>
          <p:cNvPr id="25606" name="TextBox 9"/>
          <p:cNvSpPr txBox="1">
            <a:spLocks noChangeArrowheads="1"/>
          </p:cNvSpPr>
          <p:nvPr/>
        </p:nvSpPr>
        <p:spPr bwMode="auto">
          <a:xfrm>
            <a:off x="8229600" y="1066800"/>
            <a:ext cx="381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/>
              <a:t>x</a:t>
            </a:r>
          </a:p>
        </p:txBody>
      </p:sp>
      <p:sp>
        <p:nvSpPr>
          <p:cNvPr id="25607" name="TextBox 10"/>
          <p:cNvSpPr txBox="1">
            <a:spLocks noChangeArrowheads="1"/>
          </p:cNvSpPr>
          <p:nvPr/>
        </p:nvSpPr>
        <p:spPr bwMode="auto">
          <a:xfrm>
            <a:off x="8575675" y="1073151"/>
            <a:ext cx="9144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/>
              <a:t>100%</a:t>
            </a:r>
          </a:p>
        </p:txBody>
      </p:sp>
      <p:sp>
        <p:nvSpPr>
          <p:cNvPr id="25608" name="TextBox 11"/>
          <p:cNvSpPr txBox="1">
            <a:spLocks noChangeArrowheads="1"/>
          </p:cNvSpPr>
          <p:nvPr/>
        </p:nvSpPr>
        <p:spPr bwMode="auto">
          <a:xfrm>
            <a:off x="4724400" y="2401888"/>
            <a:ext cx="38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=</a:t>
            </a:r>
            <a:endParaRPr lang="en-US"/>
          </a:p>
        </p:txBody>
      </p:sp>
      <p:sp>
        <p:nvSpPr>
          <p:cNvPr id="25609" name="TextBox 13"/>
          <p:cNvSpPr txBox="1">
            <a:spLocks noChangeArrowheads="1"/>
          </p:cNvSpPr>
          <p:nvPr/>
        </p:nvSpPr>
        <p:spPr bwMode="auto">
          <a:xfrm>
            <a:off x="5867400" y="2209800"/>
            <a:ext cx="5334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35</a:t>
            </a:r>
            <a:endParaRPr lang="en-US"/>
          </a:p>
        </p:txBody>
      </p:sp>
      <p:cxnSp>
        <p:nvCxnSpPr>
          <p:cNvPr id="25610" name="Straight Connector 15"/>
          <p:cNvCxnSpPr>
            <a:cxnSpLocks noChangeShapeType="1"/>
          </p:cNvCxnSpPr>
          <p:nvPr/>
        </p:nvCxnSpPr>
        <p:spPr bwMode="auto">
          <a:xfrm>
            <a:off x="5299075" y="2619375"/>
            <a:ext cx="1676400" cy="1588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25611" name="TextBox 16"/>
          <p:cNvSpPr txBox="1">
            <a:spLocks noChangeArrowheads="1"/>
          </p:cNvSpPr>
          <p:nvPr/>
        </p:nvSpPr>
        <p:spPr bwMode="auto">
          <a:xfrm>
            <a:off x="5572125" y="2724150"/>
            <a:ext cx="12192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245 +  35</a:t>
            </a:r>
            <a:endParaRPr lang="en-US"/>
          </a:p>
        </p:txBody>
      </p:sp>
      <p:sp>
        <p:nvSpPr>
          <p:cNvPr id="25612" name="TextBox 17"/>
          <p:cNvSpPr txBox="1">
            <a:spLocks noChangeArrowheads="1"/>
          </p:cNvSpPr>
          <p:nvPr/>
        </p:nvSpPr>
        <p:spPr bwMode="auto">
          <a:xfrm>
            <a:off x="4724400" y="3400425"/>
            <a:ext cx="38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=</a:t>
            </a:r>
            <a:endParaRPr lang="en-US"/>
          </a:p>
        </p:txBody>
      </p:sp>
      <p:sp>
        <p:nvSpPr>
          <p:cNvPr id="25613" name="TextBox 18"/>
          <p:cNvSpPr txBox="1">
            <a:spLocks noChangeArrowheads="1"/>
          </p:cNvSpPr>
          <p:nvPr/>
        </p:nvSpPr>
        <p:spPr bwMode="auto">
          <a:xfrm>
            <a:off x="7696200" y="2403475"/>
            <a:ext cx="914400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1800"/>
              <a:t>100%</a:t>
            </a:r>
          </a:p>
        </p:txBody>
      </p:sp>
      <p:sp>
        <p:nvSpPr>
          <p:cNvPr id="25614" name="TextBox 19"/>
          <p:cNvSpPr txBox="1">
            <a:spLocks noChangeArrowheads="1"/>
          </p:cNvSpPr>
          <p:nvPr/>
        </p:nvSpPr>
        <p:spPr bwMode="auto">
          <a:xfrm>
            <a:off x="7273925" y="2393950"/>
            <a:ext cx="3810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x</a:t>
            </a:r>
            <a:endParaRPr lang="en-US"/>
          </a:p>
        </p:txBody>
      </p:sp>
      <p:sp>
        <p:nvSpPr>
          <p:cNvPr id="25615" name="TextBox 20"/>
          <p:cNvSpPr txBox="1">
            <a:spLocks noChangeArrowheads="1"/>
          </p:cNvSpPr>
          <p:nvPr/>
        </p:nvSpPr>
        <p:spPr bwMode="auto">
          <a:xfrm>
            <a:off x="5148263" y="3382963"/>
            <a:ext cx="990600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Garamond" panose="02020404030301010803" pitchFamily="18" charset="0"/>
              </a:defRPr>
            </a:lvl9pPr>
          </a:lstStyle>
          <a:p>
            <a:r>
              <a:rPr lang="en-US" sz="2000"/>
              <a:t>12.5%</a:t>
            </a:r>
          </a:p>
        </p:txBody>
      </p:sp>
    </p:spTree>
    <p:extLst>
      <p:ext uri="{BB962C8B-B14F-4D97-AF65-F5344CB8AC3E}">
        <p14:creationId xmlns:p14="http://schemas.microsoft.com/office/powerpoint/2010/main" val="3880253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74638"/>
            <a:ext cx="8229600" cy="792162"/>
          </a:xfrm>
        </p:spPr>
        <p:txBody>
          <a:bodyPr/>
          <a:lstStyle/>
          <a:p>
            <a:r>
              <a:rPr lang="id-ID" sz="4000" dirty="0"/>
              <a:t>Pembuatan Peta Kromosom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1066801"/>
            <a:ext cx="8229600" cy="5059363"/>
          </a:xfrm>
        </p:spPr>
        <p:txBody>
          <a:bodyPr/>
          <a:lstStyle/>
          <a:p>
            <a:r>
              <a:rPr lang="id-ID" dirty="0" smtClean="0"/>
              <a:t>  memiliki kromosom sedikit</a:t>
            </a:r>
          </a:p>
          <a:p>
            <a:r>
              <a:rPr lang="id-ID" dirty="0"/>
              <a:t> </a:t>
            </a:r>
            <a:r>
              <a:rPr lang="id-ID" dirty="0" smtClean="0"/>
              <a:t> mudah dipelihara</a:t>
            </a:r>
          </a:p>
          <a:p>
            <a:r>
              <a:rPr lang="id-ID" dirty="0"/>
              <a:t> </a:t>
            </a:r>
            <a:r>
              <a:rPr lang="id-ID" dirty="0" smtClean="0"/>
              <a:t> siklus hidupnya pendek</a:t>
            </a:r>
          </a:p>
          <a:p>
            <a:r>
              <a:rPr lang="id-ID" dirty="0"/>
              <a:t> </a:t>
            </a:r>
            <a:r>
              <a:rPr lang="id-ID" dirty="0" smtClean="0"/>
              <a:t> dilakukan secara </a:t>
            </a:r>
            <a:r>
              <a:rPr lang="id-ID" dirty="0" err="1" smtClean="0"/>
              <a:t>trihibrid</a:t>
            </a:r>
            <a:r>
              <a:rPr lang="id-ID" dirty="0" smtClean="0"/>
              <a:t> (</a:t>
            </a:r>
            <a:r>
              <a:rPr lang="id-ID" dirty="0" err="1" smtClean="0"/>
              <a:t>the</a:t>
            </a:r>
            <a:r>
              <a:rPr lang="id-ID" dirty="0" smtClean="0"/>
              <a:t> </a:t>
            </a:r>
            <a:r>
              <a:rPr lang="id-ID" dirty="0" err="1" smtClean="0"/>
              <a:t>three</a:t>
            </a:r>
            <a:r>
              <a:rPr lang="id-ID" dirty="0" smtClean="0"/>
              <a:t> </a:t>
            </a:r>
            <a:r>
              <a:rPr lang="id-ID" dirty="0" err="1" smtClean="0"/>
              <a:t>points</a:t>
            </a:r>
            <a:r>
              <a:rPr lang="id-ID" dirty="0" smtClean="0"/>
              <a:t> </a:t>
            </a:r>
            <a:r>
              <a:rPr lang="id-ID" dirty="0" err="1" smtClean="0"/>
              <a:t>cross</a:t>
            </a:r>
            <a:r>
              <a:rPr lang="id-ID" dirty="0" smtClean="0"/>
              <a:t>)</a:t>
            </a:r>
          </a:p>
          <a:p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210486770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228601"/>
            <a:ext cx="8229600" cy="5897563"/>
          </a:xfrm>
        </p:spPr>
        <p:txBody>
          <a:bodyPr/>
          <a:lstStyle/>
          <a:p>
            <a:r>
              <a:rPr lang="id-ID" dirty="0" smtClean="0"/>
              <a:t>Contoh</a:t>
            </a:r>
          </a:p>
          <a:p>
            <a:pPr marL="0" indent="0">
              <a:buNone/>
            </a:pPr>
            <a:r>
              <a:rPr lang="id-ID" dirty="0" smtClean="0"/>
              <a:t>Pada  </a:t>
            </a:r>
            <a:r>
              <a:rPr lang="id-ID" dirty="0" err="1" smtClean="0"/>
              <a:t>Drosophylla</a:t>
            </a:r>
            <a:r>
              <a:rPr lang="id-ID" dirty="0" smtClean="0"/>
              <a:t> terdapat gen terangkai </a:t>
            </a:r>
            <a:r>
              <a:rPr lang="id-ID" dirty="0" err="1" smtClean="0"/>
              <a:t>sbb</a:t>
            </a:r>
            <a:r>
              <a:rPr lang="id-ID" dirty="0" smtClean="0"/>
              <a:t>:</a:t>
            </a:r>
          </a:p>
          <a:p>
            <a:pPr marL="0" indent="0">
              <a:buNone/>
            </a:pPr>
            <a:r>
              <a:rPr lang="id-ID" dirty="0" smtClean="0"/>
              <a:t>+   = sayap normal</a:t>
            </a:r>
          </a:p>
          <a:p>
            <a:pPr marL="0" indent="0">
              <a:buNone/>
            </a:pPr>
            <a:r>
              <a:rPr lang="id-ID" dirty="0" err="1"/>
              <a:t>c</a:t>
            </a:r>
            <a:r>
              <a:rPr lang="id-ID" dirty="0" err="1" smtClean="0"/>
              <a:t>u</a:t>
            </a:r>
            <a:r>
              <a:rPr lang="id-ID" dirty="0" smtClean="0"/>
              <a:t>  = sayap keriting</a:t>
            </a:r>
          </a:p>
          <a:p>
            <a:pPr marL="0" indent="0">
              <a:buNone/>
            </a:pPr>
            <a:r>
              <a:rPr lang="id-ID" dirty="0" smtClean="0"/>
              <a:t>+   = dada normal</a:t>
            </a:r>
          </a:p>
          <a:p>
            <a:pPr marL="0" indent="0">
              <a:buNone/>
            </a:pPr>
            <a:r>
              <a:rPr lang="id-ID" dirty="0" err="1" smtClean="0"/>
              <a:t>sr</a:t>
            </a:r>
            <a:r>
              <a:rPr lang="id-ID" dirty="0" smtClean="0"/>
              <a:t>   = dada bergaris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+  = bulu normal</a:t>
            </a:r>
          </a:p>
          <a:p>
            <a:pPr marL="0" indent="0">
              <a:buNone/>
            </a:pPr>
            <a:r>
              <a:rPr lang="id-ID" dirty="0" err="1" smtClean="0"/>
              <a:t>ss</a:t>
            </a:r>
            <a:r>
              <a:rPr lang="id-ID" dirty="0" smtClean="0"/>
              <a:t>   = bulu tak </a:t>
            </a:r>
            <a:r>
              <a:rPr lang="id-ID" dirty="0" err="1" smtClean="0"/>
              <a:t>betulang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1542097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81000"/>
            <a:ext cx="8229600" cy="6248400"/>
          </a:xfrm>
        </p:spPr>
        <p:txBody>
          <a:bodyPr/>
          <a:lstStyle/>
          <a:p>
            <a:r>
              <a:rPr lang="id-ID" dirty="0" smtClean="0"/>
              <a:t>Uji silang </a:t>
            </a:r>
            <a:r>
              <a:rPr lang="id-ID" dirty="0" err="1" smtClean="0"/>
              <a:t>test</a:t>
            </a:r>
            <a:r>
              <a:rPr lang="id-ID" dirty="0" smtClean="0"/>
              <a:t> </a:t>
            </a:r>
            <a:r>
              <a:rPr lang="id-ID" dirty="0" err="1" smtClean="0"/>
              <a:t>cross</a:t>
            </a:r>
            <a:endParaRPr lang="id-ID" dirty="0" smtClean="0"/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♀ +++      </a:t>
            </a:r>
            <a:r>
              <a:rPr lang="el-GR" dirty="0" smtClean="0"/>
              <a:t>Χ</a:t>
            </a:r>
            <a:r>
              <a:rPr lang="id-ID" dirty="0" smtClean="0"/>
              <a:t>    ♂   </a:t>
            </a:r>
            <a:r>
              <a:rPr lang="id-ID" dirty="0" err="1" smtClean="0"/>
              <a:t>cu</a:t>
            </a:r>
            <a:r>
              <a:rPr lang="id-ID" dirty="0" smtClean="0"/>
              <a:t> </a:t>
            </a:r>
            <a:r>
              <a:rPr lang="id-ID" dirty="0" err="1" smtClean="0"/>
              <a:t>ss</a:t>
            </a:r>
            <a:r>
              <a:rPr lang="id-ID" dirty="0" smtClean="0"/>
              <a:t> </a:t>
            </a:r>
            <a:r>
              <a:rPr lang="id-ID" dirty="0" err="1" smtClean="0"/>
              <a:t>sr</a:t>
            </a:r>
            <a:endParaRPr lang="id-ID" dirty="0" smtClean="0"/>
          </a:p>
          <a:p>
            <a:pPr marL="0" indent="0">
              <a:buNone/>
            </a:pPr>
            <a:r>
              <a:rPr lang="id-ID" dirty="0" smtClean="0"/>
              <a:t>                               </a:t>
            </a:r>
            <a:r>
              <a:rPr lang="en-US" sz="2400" dirty="0" smtClean="0"/>
              <a:t>          cu   </a:t>
            </a:r>
            <a:r>
              <a:rPr lang="en-US" sz="2400" dirty="0" err="1" smtClean="0"/>
              <a:t>ss</a:t>
            </a:r>
            <a:r>
              <a:rPr lang="en-US" sz="2400" dirty="0" smtClean="0"/>
              <a:t>  </a:t>
            </a:r>
            <a:r>
              <a:rPr lang="en-US" sz="2400" dirty="0" err="1" smtClean="0"/>
              <a:t>sr</a:t>
            </a:r>
            <a:r>
              <a:rPr lang="en-US" sz="2400" dirty="0" smtClean="0"/>
              <a:t> </a:t>
            </a:r>
            <a:r>
              <a:rPr lang="id-ID" dirty="0" smtClean="0"/>
              <a:t>      </a:t>
            </a:r>
            <a:endParaRPr lang="en-US" dirty="0" smtClean="0"/>
          </a:p>
          <a:p>
            <a:pPr marL="0" indent="0">
              <a:buNone/>
            </a:pPr>
            <a:r>
              <a:rPr lang="id-ID" dirty="0" smtClean="0"/>
              <a:t>Menghasilkan </a:t>
            </a:r>
            <a:r>
              <a:rPr lang="id-ID" dirty="0" smtClean="0"/>
              <a:t>F1</a:t>
            </a:r>
          </a:p>
          <a:p>
            <a:pPr marL="0" indent="0">
              <a:buNone/>
            </a:pPr>
            <a:r>
              <a:rPr lang="id-ID" sz="2400" dirty="0"/>
              <a:t>330 lalat sayap normal, bulu normal dada normal</a:t>
            </a:r>
          </a:p>
          <a:p>
            <a:pPr marL="0" indent="0">
              <a:buNone/>
            </a:pPr>
            <a:r>
              <a:rPr lang="id-ID" sz="2400" dirty="0"/>
              <a:t>22 </a:t>
            </a:r>
            <a:r>
              <a:rPr lang="en-US" sz="2400" dirty="0" smtClean="0"/>
              <a:t>  </a:t>
            </a:r>
            <a:r>
              <a:rPr lang="id-ID" sz="2400" dirty="0" smtClean="0"/>
              <a:t>lalat </a:t>
            </a:r>
            <a:r>
              <a:rPr lang="id-ID" sz="2400" dirty="0"/>
              <a:t>sayap normal, bulu tak bertulang, dada normal</a:t>
            </a:r>
          </a:p>
          <a:p>
            <a:pPr marL="0" indent="0">
              <a:buNone/>
            </a:pPr>
            <a:r>
              <a:rPr lang="id-ID" sz="2400" dirty="0"/>
              <a:t>6 </a:t>
            </a:r>
            <a:r>
              <a:rPr lang="en-US" sz="2400" dirty="0" smtClean="0"/>
              <a:t>    </a:t>
            </a:r>
            <a:r>
              <a:rPr lang="id-ID" sz="2400" dirty="0" smtClean="0"/>
              <a:t>lalat </a:t>
            </a:r>
            <a:r>
              <a:rPr lang="id-ID" sz="2400" dirty="0"/>
              <a:t>sayap keriting, bulu tak bertulang, dada normal</a:t>
            </a:r>
          </a:p>
          <a:p>
            <a:pPr marL="0" indent="0">
              <a:buNone/>
            </a:pPr>
            <a:r>
              <a:rPr lang="id-ID" sz="2400" dirty="0"/>
              <a:t>148 lalat sayap normal, bulu tak bertulang, dada bergaris</a:t>
            </a:r>
          </a:p>
          <a:p>
            <a:pPr marL="0" indent="0">
              <a:buNone/>
            </a:pPr>
            <a:r>
              <a:rPr lang="id-ID" sz="2400" dirty="0"/>
              <a:t>8 </a:t>
            </a:r>
            <a:r>
              <a:rPr lang="en-US" sz="2400" dirty="0" smtClean="0"/>
              <a:t>    </a:t>
            </a:r>
            <a:r>
              <a:rPr lang="id-ID" sz="2400" dirty="0" smtClean="0"/>
              <a:t>lalat </a:t>
            </a:r>
            <a:r>
              <a:rPr lang="id-ID" sz="2400" dirty="0"/>
              <a:t>sayap keriting, bulu normal, dada bergaris</a:t>
            </a:r>
          </a:p>
          <a:p>
            <a:pPr marL="0" indent="0">
              <a:buNone/>
            </a:pPr>
            <a:r>
              <a:rPr lang="id-ID" sz="2400" dirty="0"/>
              <a:t>292 lalat sayap keriting, buku tak bertulang, dada bergaris</a:t>
            </a:r>
          </a:p>
          <a:p>
            <a:pPr marL="0" indent="0">
              <a:buNone/>
            </a:pPr>
            <a:r>
              <a:rPr lang="id-ID" sz="2400" dirty="0"/>
              <a:t>186 lalat sayap keriting, bulu normal, dada normal</a:t>
            </a:r>
          </a:p>
          <a:p>
            <a:pPr marL="0" indent="0">
              <a:buNone/>
            </a:pPr>
            <a:r>
              <a:rPr lang="id-ID" sz="2400" dirty="0"/>
              <a:t>8 </a:t>
            </a:r>
            <a:r>
              <a:rPr lang="en-US" sz="2400" dirty="0" smtClean="0"/>
              <a:t>    </a:t>
            </a:r>
            <a:r>
              <a:rPr lang="id-ID" sz="2400" dirty="0" smtClean="0"/>
              <a:t>lalat </a:t>
            </a:r>
            <a:r>
              <a:rPr lang="id-ID" sz="2400" dirty="0"/>
              <a:t>sayap normal, bulu normal, dada  bergaris</a:t>
            </a:r>
          </a:p>
          <a:p>
            <a:pPr marL="0" indent="0">
              <a:buNone/>
            </a:pPr>
            <a:r>
              <a:rPr lang="id-ID" sz="2400" dirty="0"/>
              <a:t>Jumlah 1000 individu</a:t>
            </a:r>
          </a:p>
        </p:txBody>
      </p:sp>
      <p:cxnSp>
        <p:nvCxnSpPr>
          <p:cNvPr id="5" name="Straight Connector 4"/>
          <p:cNvCxnSpPr/>
          <p:nvPr/>
        </p:nvCxnSpPr>
        <p:spPr bwMode="auto">
          <a:xfrm>
            <a:off x="3031837" y="1371305"/>
            <a:ext cx="762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6" name="TextBox 5"/>
          <p:cNvSpPr txBox="1"/>
          <p:nvPr/>
        </p:nvSpPr>
        <p:spPr>
          <a:xfrm>
            <a:off x="2936009" y="1394040"/>
            <a:ext cx="16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d-ID" dirty="0"/>
              <a:t>  </a:t>
            </a:r>
            <a:r>
              <a:rPr lang="id-ID" sz="2400" dirty="0" err="1"/>
              <a:t>cu</a:t>
            </a:r>
            <a:r>
              <a:rPr lang="id-ID" sz="2400" dirty="0"/>
              <a:t> </a:t>
            </a:r>
            <a:r>
              <a:rPr lang="id-ID" sz="2400" dirty="0" err="1"/>
              <a:t>ss</a:t>
            </a:r>
            <a:r>
              <a:rPr lang="id-ID" sz="2400" dirty="0"/>
              <a:t> </a:t>
            </a:r>
            <a:r>
              <a:rPr lang="id-ID" sz="2400" dirty="0" err="1"/>
              <a:t>sr</a:t>
            </a:r>
            <a:r>
              <a:rPr lang="id-ID" dirty="0"/>
              <a:t> </a:t>
            </a:r>
          </a:p>
        </p:txBody>
      </p:sp>
      <p:cxnSp>
        <p:nvCxnSpPr>
          <p:cNvPr id="8" name="Straight Connector 7"/>
          <p:cNvCxnSpPr/>
          <p:nvPr/>
        </p:nvCxnSpPr>
        <p:spPr bwMode="auto">
          <a:xfrm>
            <a:off x="5278581" y="1371305"/>
            <a:ext cx="12192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18360437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381001"/>
            <a:ext cx="8229600" cy="5745163"/>
          </a:xfrm>
        </p:spPr>
        <p:txBody>
          <a:bodyPr/>
          <a:lstStyle/>
          <a:p>
            <a:r>
              <a:rPr lang="id-ID" dirty="0" smtClean="0"/>
              <a:t>Tuliskan F1 berdasarkan genotipnya</a:t>
            </a:r>
          </a:p>
          <a:p>
            <a:pPr marL="0" indent="0">
              <a:buNone/>
            </a:pPr>
            <a:r>
              <a:rPr lang="id-ID" dirty="0" smtClean="0"/>
              <a:t>330  </a:t>
            </a:r>
            <a:r>
              <a:rPr lang="en-US" dirty="0" smtClean="0"/>
              <a:t>  </a:t>
            </a:r>
            <a:r>
              <a:rPr lang="id-ID" dirty="0" smtClean="0"/>
              <a:t>+</a:t>
            </a:r>
            <a:r>
              <a:rPr lang="en-US" dirty="0" smtClean="0"/>
              <a:t>   </a:t>
            </a:r>
            <a:r>
              <a:rPr lang="id-ID" dirty="0" smtClean="0"/>
              <a:t>+</a:t>
            </a:r>
            <a:r>
              <a:rPr lang="en-US" dirty="0" smtClean="0"/>
              <a:t>   </a:t>
            </a:r>
            <a:r>
              <a:rPr lang="id-ID" dirty="0" smtClean="0"/>
              <a:t>+          </a:t>
            </a:r>
            <a:r>
              <a:rPr lang="id-ID" dirty="0" smtClean="0"/>
              <a:t>lalat tipe parental (PAR)</a:t>
            </a:r>
          </a:p>
          <a:p>
            <a:pPr marL="514350" indent="-514350">
              <a:buAutoNum type="arabicPlain" startAt="292"/>
            </a:pPr>
            <a:r>
              <a:rPr lang="en-US" dirty="0" smtClean="0"/>
              <a:t>    </a:t>
            </a:r>
            <a:r>
              <a:rPr lang="id-ID" dirty="0" smtClean="0"/>
              <a:t>cu  </a:t>
            </a:r>
            <a:r>
              <a:rPr lang="id-ID" dirty="0" smtClean="0"/>
              <a:t>ss  sr        tipe  PAR</a:t>
            </a:r>
          </a:p>
          <a:p>
            <a:pPr marL="0" indent="0">
              <a:buNone/>
            </a:pPr>
            <a:r>
              <a:rPr lang="id-ID" dirty="0" smtClean="0"/>
              <a:t>148 </a:t>
            </a:r>
            <a:r>
              <a:rPr lang="en-US" dirty="0" smtClean="0"/>
              <a:t>   </a:t>
            </a:r>
            <a:r>
              <a:rPr lang="id-ID" dirty="0" smtClean="0"/>
              <a:t>+ </a:t>
            </a:r>
            <a:r>
              <a:rPr lang="en-US" dirty="0" smtClean="0"/>
              <a:t> </a:t>
            </a:r>
            <a:r>
              <a:rPr lang="id-ID" dirty="0" smtClean="0"/>
              <a:t>ss </a:t>
            </a:r>
            <a:r>
              <a:rPr lang="en-US" dirty="0" smtClean="0"/>
              <a:t>  </a:t>
            </a:r>
            <a:r>
              <a:rPr lang="id-ID" dirty="0" smtClean="0"/>
              <a:t>sr         </a:t>
            </a:r>
            <a:r>
              <a:rPr lang="id-ID" dirty="0" smtClean="0"/>
              <a:t>Tipe Pindah Silang I (PS1)</a:t>
            </a:r>
          </a:p>
          <a:p>
            <a:pPr marL="0" indent="0">
              <a:buNone/>
            </a:pPr>
            <a:r>
              <a:rPr lang="id-ID" dirty="0" smtClean="0"/>
              <a:t>186 </a:t>
            </a:r>
            <a:r>
              <a:rPr lang="en-US" dirty="0" smtClean="0"/>
              <a:t>   </a:t>
            </a:r>
            <a:r>
              <a:rPr lang="id-ID" dirty="0" smtClean="0"/>
              <a:t>cu </a:t>
            </a:r>
            <a:r>
              <a:rPr lang="en-US" dirty="0" smtClean="0"/>
              <a:t> </a:t>
            </a:r>
            <a:r>
              <a:rPr lang="id-ID" dirty="0" smtClean="0"/>
              <a:t>+</a:t>
            </a:r>
            <a:r>
              <a:rPr lang="en-US" dirty="0" smtClean="0"/>
              <a:t>   </a:t>
            </a:r>
            <a:r>
              <a:rPr lang="id-ID" dirty="0" smtClean="0"/>
              <a:t>+          </a:t>
            </a:r>
            <a:r>
              <a:rPr lang="id-ID" dirty="0" smtClean="0"/>
              <a:t>tipe PS1</a:t>
            </a:r>
          </a:p>
          <a:p>
            <a:pPr marL="514350" indent="-514350">
              <a:buAutoNum type="arabicPlain" startAt="22"/>
            </a:pPr>
            <a:r>
              <a:rPr lang="en-US" dirty="0" smtClean="0"/>
              <a:t>    </a:t>
            </a:r>
            <a:r>
              <a:rPr lang="id-ID" dirty="0" smtClean="0"/>
              <a:t>+ </a:t>
            </a:r>
            <a:r>
              <a:rPr lang="en-US" dirty="0" smtClean="0"/>
              <a:t>   </a:t>
            </a:r>
            <a:r>
              <a:rPr lang="id-ID" dirty="0" smtClean="0"/>
              <a:t>ss </a:t>
            </a:r>
            <a:r>
              <a:rPr lang="en-US" dirty="0" smtClean="0"/>
              <a:t> </a:t>
            </a:r>
            <a:r>
              <a:rPr lang="id-ID" dirty="0" smtClean="0"/>
              <a:t>+           </a:t>
            </a:r>
            <a:r>
              <a:rPr lang="id-ID" dirty="0" smtClean="0"/>
              <a:t>Tipe Pindah Silang II</a:t>
            </a:r>
          </a:p>
          <a:p>
            <a:pPr marL="514350" indent="-514350">
              <a:buAutoNum type="arabicPlain" startAt="8"/>
            </a:pPr>
            <a:r>
              <a:rPr lang="en-US" dirty="0" smtClean="0"/>
              <a:t>   </a:t>
            </a:r>
            <a:r>
              <a:rPr lang="id-ID" dirty="0" smtClean="0"/>
              <a:t>cu  </a:t>
            </a:r>
            <a:r>
              <a:rPr lang="en-US" dirty="0" smtClean="0"/>
              <a:t> </a:t>
            </a:r>
            <a:r>
              <a:rPr lang="id-ID" dirty="0" smtClean="0"/>
              <a:t>+ </a:t>
            </a:r>
            <a:r>
              <a:rPr lang="en-US" dirty="0" smtClean="0"/>
              <a:t> </a:t>
            </a:r>
            <a:r>
              <a:rPr lang="id-ID" dirty="0" smtClean="0"/>
              <a:t>sr          </a:t>
            </a:r>
            <a:r>
              <a:rPr lang="id-ID" dirty="0" smtClean="0"/>
              <a:t>Tipe PS 2</a:t>
            </a:r>
          </a:p>
          <a:p>
            <a:pPr marL="514350" indent="-514350">
              <a:buAutoNum type="arabicPlain" startAt="6"/>
            </a:pPr>
            <a:r>
              <a:rPr lang="en-US" dirty="0" smtClean="0"/>
              <a:t>    </a:t>
            </a:r>
            <a:r>
              <a:rPr lang="id-ID" dirty="0" smtClean="0"/>
              <a:t>cu  </a:t>
            </a:r>
            <a:r>
              <a:rPr lang="id-ID" dirty="0" smtClean="0"/>
              <a:t>ss  +        Pindah silang Ganda (PSG)</a:t>
            </a:r>
          </a:p>
          <a:p>
            <a:pPr marL="0" indent="0">
              <a:buNone/>
            </a:pPr>
            <a:r>
              <a:rPr lang="id-ID" dirty="0" smtClean="0"/>
              <a:t>8  </a:t>
            </a:r>
            <a:r>
              <a:rPr lang="en-US" dirty="0" smtClean="0"/>
              <a:t>      </a:t>
            </a:r>
            <a:r>
              <a:rPr lang="id-ID" dirty="0" smtClean="0"/>
              <a:t>+  </a:t>
            </a:r>
            <a:r>
              <a:rPr lang="en-US" dirty="0" smtClean="0"/>
              <a:t> </a:t>
            </a:r>
            <a:r>
              <a:rPr lang="id-ID" dirty="0" smtClean="0"/>
              <a:t>+ </a:t>
            </a:r>
            <a:r>
              <a:rPr lang="en-US" dirty="0" smtClean="0"/>
              <a:t> </a:t>
            </a:r>
            <a:r>
              <a:rPr lang="id-ID" dirty="0" smtClean="0"/>
              <a:t> </a:t>
            </a:r>
            <a:r>
              <a:rPr lang="id-ID" dirty="0" smtClean="0"/>
              <a:t>sr          tipe PSG</a:t>
            </a:r>
            <a:endParaRPr lang="id-ID" dirty="0"/>
          </a:p>
        </p:txBody>
      </p:sp>
      <p:cxnSp>
        <p:nvCxnSpPr>
          <p:cNvPr id="5" name="Straight Arrow Connector 4"/>
          <p:cNvCxnSpPr/>
          <p:nvPr/>
        </p:nvCxnSpPr>
        <p:spPr bwMode="auto">
          <a:xfrm>
            <a:off x="4114800" y="1156855"/>
            <a:ext cx="457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7" name="Straight Arrow Connector 6"/>
          <p:cNvCxnSpPr/>
          <p:nvPr/>
        </p:nvCxnSpPr>
        <p:spPr bwMode="auto">
          <a:xfrm>
            <a:off x="4204855" y="1701800"/>
            <a:ext cx="457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9" name="Straight Arrow Connector 8"/>
          <p:cNvCxnSpPr/>
          <p:nvPr/>
        </p:nvCxnSpPr>
        <p:spPr bwMode="auto">
          <a:xfrm>
            <a:off x="4184073" y="2200563"/>
            <a:ext cx="457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1" name="Straight Arrow Connector 10"/>
          <p:cNvCxnSpPr/>
          <p:nvPr/>
        </p:nvCxnSpPr>
        <p:spPr bwMode="auto">
          <a:xfrm>
            <a:off x="4114800" y="2669309"/>
            <a:ext cx="533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3" name="Straight Arrow Connector 12"/>
          <p:cNvCxnSpPr/>
          <p:nvPr/>
        </p:nvCxnSpPr>
        <p:spPr bwMode="auto">
          <a:xfrm>
            <a:off x="4174836" y="3165763"/>
            <a:ext cx="533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5" name="Straight Arrow Connector 14"/>
          <p:cNvCxnSpPr/>
          <p:nvPr/>
        </p:nvCxnSpPr>
        <p:spPr bwMode="auto">
          <a:xfrm>
            <a:off x="4156364" y="3701473"/>
            <a:ext cx="5334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7" name="Straight Arrow Connector 16"/>
          <p:cNvCxnSpPr/>
          <p:nvPr/>
        </p:nvCxnSpPr>
        <p:spPr bwMode="auto">
          <a:xfrm>
            <a:off x="4204855" y="4237182"/>
            <a:ext cx="3048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9" name="Straight Arrow Connector 18"/>
          <p:cNvCxnSpPr/>
          <p:nvPr/>
        </p:nvCxnSpPr>
        <p:spPr bwMode="auto">
          <a:xfrm>
            <a:off x="4114800" y="4687455"/>
            <a:ext cx="457200" cy="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  <p:extLst>
      <p:ext uri="{BB962C8B-B14F-4D97-AF65-F5344CB8AC3E}">
        <p14:creationId xmlns:p14="http://schemas.microsoft.com/office/powerpoint/2010/main" val="392596969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81200" y="609601"/>
            <a:ext cx="8229600" cy="5516563"/>
          </a:xfrm>
        </p:spPr>
        <p:txBody>
          <a:bodyPr/>
          <a:lstStyle/>
          <a:p>
            <a:r>
              <a:rPr lang="id-ID" dirty="0" smtClean="0"/>
              <a:t>Mencari urutan letak gen</a:t>
            </a:r>
          </a:p>
          <a:p>
            <a:endParaRPr lang="id-ID" dirty="0"/>
          </a:p>
          <a:p>
            <a:r>
              <a:rPr lang="id-ID" dirty="0" smtClean="0"/>
              <a:t>    Tipe  PAR               tipe PSG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+ + +                    </a:t>
            </a:r>
            <a:r>
              <a:rPr lang="id-ID" dirty="0" err="1" smtClean="0"/>
              <a:t>cu</a:t>
            </a:r>
            <a:r>
              <a:rPr lang="id-ID" dirty="0" smtClean="0"/>
              <a:t>  </a:t>
            </a:r>
            <a:r>
              <a:rPr lang="id-ID" dirty="0" err="1" smtClean="0"/>
              <a:t>ss</a:t>
            </a:r>
            <a:r>
              <a:rPr lang="id-ID" dirty="0" smtClean="0"/>
              <a:t>  +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</a:t>
            </a:r>
            <a:r>
              <a:rPr lang="id-ID" dirty="0" err="1" smtClean="0"/>
              <a:t>cu</a:t>
            </a:r>
            <a:r>
              <a:rPr lang="id-ID" dirty="0" smtClean="0"/>
              <a:t>  </a:t>
            </a:r>
            <a:r>
              <a:rPr lang="id-ID" dirty="0" err="1" smtClean="0"/>
              <a:t>ss</a:t>
            </a:r>
            <a:r>
              <a:rPr lang="id-ID" dirty="0" smtClean="0"/>
              <a:t>  </a:t>
            </a:r>
            <a:r>
              <a:rPr lang="id-ID" dirty="0" err="1" smtClean="0"/>
              <a:t>sr</a:t>
            </a:r>
            <a:r>
              <a:rPr lang="id-ID" dirty="0" smtClean="0"/>
              <a:t>                 +  +  </a:t>
            </a:r>
            <a:r>
              <a:rPr lang="id-ID" dirty="0" err="1" smtClean="0"/>
              <a:t>sr</a:t>
            </a:r>
            <a:r>
              <a:rPr lang="id-ID" dirty="0" smtClean="0"/>
              <a:t>     </a:t>
            </a:r>
          </a:p>
          <a:p>
            <a:pPr marL="0" indent="0">
              <a:buNone/>
            </a:pPr>
            <a:r>
              <a:rPr lang="id-ID" dirty="0" smtClean="0"/>
              <a:t>Pd PSG </a:t>
            </a:r>
            <a:r>
              <a:rPr lang="id-ID" dirty="0" err="1" smtClean="0"/>
              <a:t>yg</a:t>
            </a:r>
            <a:r>
              <a:rPr lang="id-ID" dirty="0" smtClean="0"/>
              <a:t> berubah tempat hanya gen </a:t>
            </a:r>
            <a:r>
              <a:rPr lang="id-ID" dirty="0" err="1" smtClean="0"/>
              <a:t>yg</a:t>
            </a:r>
            <a:r>
              <a:rPr lang="id-ID" dirty="0" smtClean="0"/>
              <a:t> </a:t>
            </a:r>
            <a:r>
              <a:rPr lang="id-ID" dirty="0" err="1" smtClean="0"/>
              <a:t>ditengah</a:t>
            </a:r>
            <a:r>
              <a:rPr lang="id-ID" dirty="0" smtClean="0"/>
              <a:t> yang </a:t>
            </a:r>
            <a:r>
              <a:rPr lang="id-ID" dirty="0" err="1" smtClean="0"/>
              <a:t>diujung</a:t>
            </a:r>
            <a:r>
              <a:rPr lang="id-ID" dirty="0" smtClean="0"/>
              <a:t> tetap. jadi urutan letak gen </a:t>
            </a:r>
            <a:r>
              <a:rPr lang="id-ID" dirty="0" err="1" smtClean="0"/>
              <a:t>yg</a:t>
            </a:r>
            <a:r>
              <a:rPr lang="id-ID" dirty="0" smtClean="0"/>
              <a:t> betul adalah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+  +  +</a:t>
            </a:r>
          </a:p>
          <a:p>
            <a:pPr marL="0" indent="0">
              <a:buNone/>
            </a:pPr>
            <a:r>
              <a:rPr lang="id-ID" dirty="0"/>
              <a:t> </a:t>
            </a:r>
            <a:r>
              <a:rPr lang="id-ID" dirty="0" smtClean="0"/>
              <a:t>                      </a:t>
            </a:r>
            <a:r>
              <a:rPr lang="id-ID" dirty="0" err="1" smtClean="0"/>
              <a:t>cu</a:t>
            </a:r>
            <a:r>
              <a:rPr lang="id-ID" dirty="0" smtClean="0"/>
              <a:t>  </a:t>
            </a:r>
            <a:r>
              <a:rPr lang="id-ID" dirty="0" err="1" smtClean="0"/>
              <a:t>sr</a:t>
            </a:r>
            <a:r>
              <a:rPr lang="id-ID" dirty="0" smtClean="0"/>
              <a:t>  </a:t>
            </a:r>
            <a:r>
              <a:rPr lang="id-ID" dirty="0" err="1" smtClean="0"/>
              <a:t>ss</a:t>
            </a:r>
            <a:endParaRPr lang="id-ID" dirty="0"/>
          </a:p>
        </p:txBody>
      </p:sp>
    </p:spTree>
    <p:extLst>
      <p:ext uri="{BB962C8B-B14F-4D97-AF65-F5344CB8AC3E}">
        <p14:creationId xmlns:p14="http://schemas.microsoft.com/office/powerpoint/2010/main" val="328086129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533401"/>
                <a:ext cx="8458200" cy="5592763"/>
              </a:xfrm>
            </p:spPr>
            <p:txBody>
              <a:bodyPr/>
              <a:lstStyle/>
              <a:p>
                <a:r>
                  <a:rPr lang="id-ID" dirty="0" smtClean="0"/>
                  <a:t>Menghitung jarak antar gen dengan menghitung kekuatan antar PS berdasarkan tipe PAR yang benar</a:t>
                </a:r>
              </a:p>
              <a:p>
                <a:pPr marL="0" indent="0">
                  <a:buNone/>
                </a:pPr>
                <a:r>
                  <a:rPr lang="id-ID" dirty="0"/>
                  <a:t>PS </a:t>
                </a:r>
                <a:r>
                  <a:rPr lang="id-ID" dirty="0" err="1"/>
                  <a:t>cu</a:t>
                </a:r>
                <a:r>
                  <a:rPr lang="id-ID" dirty="0"/>
                  <a:t> ---</a:t>
                </a:r>
                <a:r>
                  <a:rPr lang="id-ID" dirty="0" err="1"/>
                  <a:t>sr</a:t>
                </a:r>
                <a:r>
                  <a:rPr lang="id-ID" dirty="0"/>
                  <a:t>  </a:t>
                </a:r>
                <a14:m>
                  <m:oMath xmlns:m="http://schemas.openxmlformats.org/officeDocument/2006/math">
                    <m:r>
                      <a:rPr lang="id-ID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id-ID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+  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𝑠𝑟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  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𝑠𝑠</m:t>
                            </m:r>
                          </m:e>
                        </m:d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 +  </m:t>
                        </m:r>
                        <m:d>
                          <m:dPr>
                            <m:ctrlPr>
                              <a:rPr lang="id-ID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𝑐𝑢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 + + </m:t>
                            </m:r>
                          </m:e>
                        </m:d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+  </m:t>
                        </m:r>
                        <m:d>
                          <m:dPr>
                            <m:ctrlPr>
                              <a:rPr lang="id-ID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 +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𝑠𝑟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e>
                        </m:d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+( 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𝑐𝑢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𝑠𝑠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)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id-ID" dirty="0" smtClean="0"/>
                  <a:t>   </a:t>
                </a:r>
                <a:r>
                  <a:rPr lang="id-ID" sz="2400" dirty="0"/>
                  <a:t>X  100%</a:t>
                </a:r>
                <a:r>
                  <a:rPr lang="id-ID" dirty="0" smtClean="0"/>
                  <a:t> </a:t>
                </a:r>
              </a:p>
              <a:p>
                <a:pPr marL="0" indent="0">
                  <a:buNone/>
                </a:pPr>
                <a:r>
                  <a:rPr lang="id-ID" dirty="0" smtClean="0"/>
                  <a:t>= 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148+  186+8+6 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id-ID" dirty="0" smtClean="0"/>
                  <a:t> x 100%  = 34,8 %</a:t>
                </a:r>
              </a:p>
              <a:p>
                <a:pPr marL="0" indent="0">
                  <a:buNone/>
                </a:pPr>
                <a:r>
                  <a:rPr lang="id-ID" sz="2400" dirty="0"/>
                  <a:t>PS</a:t>
                </a:r>
                <a:r>
                  <a:rPr lang="id-ID" dirty="0" smtClean="0"/>
                  <a:t>  </a:t>
                </a:r>
                <a:r>
                  <a:rPr lang="id-ID" dirty="0" err="1" smtClean="0"/>
                  <a:t>sr</a:t>
                </a:r>
                <a:r>
                  <a:rPr lang="id-ID" dirty="0" smtClean="0"/>
                  <a:t>—</a:t>
                </a:r>
                <a:r>
                  <a:rPr lang="id-ID" dirty="0" err="1" smtClean="0"/>
                  <a:t>ss</a:t>
                </a:r>
                <a:r>
                  <a:rPr lang="id-ID" dirty="0"/>
                  <a:t> </a:t>
                </a:r>
                <a:r>
                  <a:rPr lang="id-ID" dirty="0" smtClean="0"/>
                  <a:t> </a:t>
                </a:r>
                <a14:m>
                  <m:oMath xmlns:m="http://schemas.openxmlformats.org/officeDocument/2006/math">
                    <m:r>
                      <a:rPr lang="id-ID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d>
                          <m:dPr>
                            <m:ctrlPr>
                              <a:rPr lang="id-ID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++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𝑠𝑟</m:t>
                            </m:r>
                          </m:e>
                        </m:d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+</m:t>
                        </m:r>
                        <m:d>
                          <m:dPr>
                            <m:ctrlPr>
                              <a:rPr lang="id-ID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𝑐𝑢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 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𝑠𝑟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e>
                        </m:d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d>
                          <m:dPr>
                            <m:ctrlPr>
                              <a:rPr lang="id-ID" b="0" i="1" smtClean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𝑠𝑟</m:t>
                            </m:r>
                            <m:r>
                              <a:rPr lang="id-ID" b="0" i="1" smtClean="0">
                                <a:latin typeface="Cambria Math" panose="02040503050406030204" pitchFamily="18" charset="0"/>
                              </a:rPr>
                              <m:t>+</m:t>
                            </m:r>
                          </m:e>
                        </m:d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+(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𝑐𝑢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𝑠𝑟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)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1000</m:t>
                        </m:r>
                      </m:den>
                    </m:f>
                  </m:oMath>
                </a14:m>
                <a:r>
                  <a:rPr lang="id-ID" dirty="0" smtClean="0"/>
                  <a:t> x </a:t>
                </a:r>
                <a:r>
                  <a:rPr lang="id-ID" sz="2400" dirty="0"/>
                  <a:t>100%</a:t>
                </a:r>
              </a:p>
              <a:p>
                <a:pPr marL="0" indent="0">
                  <a:buNone/>
                </a:pPr>
                <a:r>
                  <a:rPr lang="id-ID" dirty="0" smtClean="0"/>
                  <a:t>                  =  4.4%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533401"/>
                <a:ext cx="8458200" cy="5592763"/>
              </a:xfrm>
              <a:blipFill rotWithShape="0">
                <a:blip r:embed="rId2"/>
                <a:stretch>
                  <a:fillRect l="-1441" t="-185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220162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133600" y="533401"/>
            <a:ext cx="8229600" cy="5745163"/>
          </a:xfrm>
        </p:spPr>
        <p:txBody>
          <a:bodyPr/>
          <a:lstStyle/>
          <a:p>
            <a:pPr marL="1255713" indent="-1255713">
              <a:lnSpc>
                <a:spcPct val="80000"/>
              </a:lnSpc>
              <a:buNone/>
              <a:defRPr/>
            </a:pPr>
            <a:r>
              <a:rPr lang="en-US">
                <a:latin typeface="Comic Sans MS" pitchFamily="66" charset="0"/>
              </a:rPr>
              <a:t>3n – triploid</a:t>
            </a:r>
          </a:p>
          <a:p>
            <a:pPr marL="1255713" indent="-1255713">
              <a:lnSpc>
                <a:spcPct val="80000"/>
              </a:lnSpc>
              <a:buNone/>
              <a:defRPr/>
            </a:pPr>
            <a:r>
              <a:rPr lang="en-US">
                <a:latin typeface="Comic Sans MS" pitchFamily="66" charset="0"/>
              </a:rPr>
              <a:t>4n – tetraploid</a:t>
            </a:r>
          </a:p>
          <a:p>
            <a:pPr marL="1255713" indent="-1255713">
              <a:lnSpc>
                <a:spcPct val="80000"/>
              </a:lnSpc>
              <a:buNone/>
              <a:defRPr/>
            </a:pPr>
            <a:r>
              <a:rPr lang="en-US">
                <a:latin typeface="Comic Sans MS" pitchFamily="66" charset="0"/>
              </a:rPr>
              <a:t>Jika jumlah set kromosom lebih dari 2 set disebut </a:t>
            </a:r>
            <a:r>
              <a:rPr lang="en-US" b="1">
                <a:solidFill>
                  <a:srgbClr val="FF9900"/>
                </a:solidFill>
                <a:latin typeface="Comic Sans MS" pitchFamily="66" charset="0"/>
              </a:rPr>
              <a:t>Polyploidy</a:t>
            </a:r>
          </a:p>
          <a:p>
            <a:pPr marL="1255713" indent="-1255713">
              <a:lnSpc>
                <a:spcPct val="80000"/>
              </a:lnSpc>
              <a:buNone/>
              <a:defRPr/>
            </a:pPr>
            <a:endParaRPr lang="en-US" b="1">
              <a:solidFill>
                <a:srgbClr val="FF9900"/>
              </a:solidFill>
              <a:latin typeface="Comic Sans MS" pitchFamily="66" charset="0"/>
            </a:endParaRPr>
          </a:p>
          <a:p>
            <a:pPr marL="1255713" indent="-1255713">
              <a:lnSpc>
                <a:spcPct val="80000"/>
              </a:lnSpc>
              <a:buNone/>
              <a:defRPr/>
            </a:pPr>
            <a:r>
              <a:rPr lang="en-US">
                <a:latin typeface="Comic Sans MS" pitchFamily="66" charset="0"/>
              </a:rPr>
              <a:t>Jika jumlah kromosom pada setiap set tidak lengkap menyimpang dari diploid disebut  </a:t>
            </a:r>
            <a:r>
              <a:rPr lang="en-US" b="1">
                <a:solidFill>
                  <a:srgbClr val="FF9900"/>
                </a:solidFill>
                <a:latin typeface="Comic Sans MS" pitchFamily="66" charset="0"/>
              </a:rPr>
              <a:t>Aneuploidy.</a:t>
            </a:r>
          </a:p>
          <a:p>
            <a:pPr marL="1255713" indent="-1255713">
              <a:lnSpc>
                <a:spcPct val="80000"/>
              </a:lnSpc>
              <a:buNone/>
              <a:defRPr/>
            </a:pPr>
            <a:endParaRPr lang="en-US" b="1">
              <a:solidFill>
                <a:srgbClr val="FF9900"/>
              </a:solidFill>
              <a:latin typeface="Comic Sans MS" pitchFamily="66" charset="0"/>
            </a:endParaRPr>
          </a:p>
          <a:p>
            <a:pPr marL="1255713" indent="-1255713">
              <a:lnSpc>
                <a:spcPct val="80000"/>
              </a:lnSpc>
              <a:buNone/>
              <a:defRPr/>
            </a:pPr>
            <a:r>
              <a:rPr lang="en-US" b="1">
                <a:solidFill>
                  <a:srgbClr val="FF9900"/>
                </a:solidFill>
                <a:latin typeface="Comic Sans MS" pitchFamily="66" charset="0"/>
              </a:rPr>
              <a:t>Misal :</a:t>
            </a:r>
          </a:p>
          <a:p>
            <a:pPr marL="1906588" lvl="1">
              <a:lnSpc>
                <a:spcPct val="80000"/>
              </a:lnSpc>
              <a:buNone/>
              <a:defRPr/>
            </a:pPr>
            <a:r>
              <a:rPr lang="en-US">
                <a:solidFill>
                  <a:srgbClr val="FF9900"/>
                </a:solidFill>
                <a:latin typeface="Comic Sans MS" pitchFamily="66" charset="0"/>
              </a:rPr>
              <a:t>Monosomics (2n-1)</a:t>
            </a:r>
          </a:p>
          <a:p>
            <a:pPr marL="1906588" lvl="1">
              <a:lnSpc>
                <a:spcPct val="80000"/>
              </a:lnSpc>
              <a:buNone/>
              <a:defRPr/>
            </a:pPr>
            <a:r>
              <a:rPr lang="en-US">
                <a:solidFill>
                  <a:srgbClr val="FF9900"/>
                </a:solidFill>
                <a:latin typeface="Comic Sans MS" pitchFamily="66" charset="0"/>
              </a:rPr>
              <a:t>Trisomics (2n+1)</a:t>
            </a:r>
          </a:p>
          <a:p>
            <a:pPr marL="1906588" lvl="1">
              <a:lnSpc>
                <a:spcPct val="80000"/>
              </a:lnSpc>
              <a:buNone/>
              <a:defRPr/>
            </a:pPr>
            <a:r>
              <a:rPr lang="en-US">
                <a:solidFill>
                  <a:srgbClr val="FF9900"/>
                </a:solidFill>
                <a:latin typeface="Comic Sans MS" pitchFamily="66" charset="0"/>
              </a:rPr>
              <a:t>Nullisomics (2n-2)</a:t>
            </a:r>
          </a:p>
          <a:p>
            <a:pPr marL="1906588" lvl="1">
              <a:lnSpc>
                <a:spcPct val="80000"/>
              </a:lnSpc>
              <a:buNone/>
              <a:defRPr/>
            </a:pPr>
            <a:r>
              <a:rPr lang="en-US">
                <a:solidFill>
                  <a:srgbClr val="FF9900"/>
                </a:solidFill>
                <a:latin typeface="Comic Sans MS" pitchFamily="66" charset="0"/>
              </a:rPr>
              <a:t>Tetrasomics (2n+2)</a:t>
            </a:r>
            <a:endParaRPr lang="en-US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6327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304801"/>
                <a:ext cx="8229600" cy="5821363"/>
              </a:xfrm>
            </p:spPr>
            <p:txBody>
              <a:bodyPr/>
              <a:lstStyle/>
              <a:p>
                <a:r>
                  <a:rPr lang="id-ID" dirty="0" smtClean="0"/>
                  <a:t>Jadi jarak gen </a:t>
                </a:r>
                <a:r>
                  <a:rPr lang="id-ID" dirty="0" err="1" smtClean="0"/>
                  <a:t>sbb</a:t>
                </a:r>
                <a:r>
                  <a:rPr lang="id-ID" dirty="0" smtClean="0"/>
                  <a:t/>
                </a:r>
                <a:br>
                  <a:rPr lang="id-ID" dirty="0" smtClean="0"/>
                </a:br>
                <a:r>
                  <a:rPr lang="id-ID" dirty="0" smtClean="0"/>
                  <a:t> </a:t>
                </a:r>
              </a:p>
              <a:p>
                <a:pPr marL="0" indent="0">
                  <a:buNone/>
                </a:pPr>
                <a:r>
                  <a:rPr lang="id-ID" dirty="0"/>
                  <a:t> </a:t>
                </a:r>
                <a:r>
                  <a:rPr lang="id-ID" dirty="0" smtClean="0"/>
                  <a:t>    </a:t>
                </a:r>
                <a:r>
                  <a:rPr lang="id-ID" dirty="0" err="1" smtClean="0"/>
                  <a:t>cu</a:t>
                </a:r>
                <a:r>
                  <a:rPr lang="id-ID" dirty="0" smtClean="0"/>
                  <a:t>         34,8                             </a:t>
                </a:r>
                <a:r>
                  <a:rPr lang="id-ID" dirty="0" err="1" smtClean="0"/>
                  <a:t>sr</a:t>
                </a:r>
                <a:r>
                  <a:rPr lang="id-ID" dirty="0" smtClean="0"/>
                  <a:t>    4,4     </a:t>
                </a:r>
                <a:r>
                  <a:rPr lang="id-ID" dirty="0" err="1" smtClean="0"/>
                  <a:t>ss</a:t>
                </a:r>
                <a:r>
                  <a:rPr lang="id-ID" dirty="0" smtClean="0"/>
                  <a:t>     </a:t>
                </a:r>
              </a:p>
              <a:p>
                <a:pPr marL="0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:r>
                  <a:rPr lang="id-ID" dirty="0" smtClean="0"/>
                  <a:t>Koefisien </a:t>
                </a:r>
                <a:r>
                  <a:rPr lang="id-ID" dirty="0" err="1" smtClean="0"/>
                  <a:t>Koinsidens</a:t>
                </a:r>
                <a:r>
                  <a:rPr lang="id-ID" dirty="0" smtClean="0"/>
                  <a:t>  (KK) dan </a:t>
                </a:r>
                <a:r>
                  <a:rPr lang="id-ID" dirty="0" err="1" smtClean="0"/>
                  <a:t>Inteferensi</a:t>
                </a:r>
                <a:r>
                  <a:rPr lang="id-ID" dirty="0" smtClean="0"/>
                  <a:t> (I) </a:t>
                </a:r>
              </a:p>
              <a:p>
                <a:pPr marL="0" indent="0">
                  <a:buNone/>
                </a:pPr>
                <a:r>
                  <a:rPr lang="id-ID" dirty="0" smtClean="0"/>
                  <a:t>Interferensi ; PSG </a:t>
                </a:r>
                <a:r>
                  <a:rPr lang="id-ID" dirty="0" err="1" smtClean="0"/>
                  <a:t>yg</a:t>
                </a:r>
                <a:r>
                  <a:rPr lang="id-ID" dirty="0" smtClean="0"/>
                  <a:t> diperoleh ≤ PSG kalkulasi</a:t>
                </a:r>
              </a:p>
              <a:p>
                <a:pPr marL="0" indent="0">
                  <a:buNone/>
                </a:pPr>
                <a:r>
                  <a:rPr lang="id-ID" dirty="0" smtClean="0"/>
                  <a:t>            </a:t>
                </a:r>
                <a:endParaRPr lang="id-ID" dirty="0"/>
              </a:p>
              <a:p>
                <a:pPr marL="0" indent="0">
                  <a:buNone/>
                </a:pPr>
                <a:r>
                  <a:rPr lang="id-ID" dirty="0" smtClean="0"/>
                  <a:t>KK</a:t>
                </a:r>
                <a14:m>
                  <m:oMath xmlns:m="http://schemas.openxmlformats.org/officeDocument/2006/math">
                    <m:r>
                      <a:rPr lang="id-ID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𝑓𝑟𝑒𝑘𝑢𝑒𝑛𝑠𝑖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𝑃𝑆𝐺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𝑦𝑎𝑛𝑔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𝑑𝑖𝑝𝑒𝑟𝑜𝑙𝑒h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𝑓𝑟𝑒𝑘𝑢𝑒𝑛𝑠𝑖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𝑃𝑆𝐺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 </m:t>
                        </m:r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𝑘𝑎𝑙𝑘𝑢𝑙𝑎𝑠𝑖</m:t>
                        </m:r>
                      </m:den>
                    </m:f>
                  </m:oMath>
                </a14:m>
                <a:r>
                  <a:rPr lang="id-ID" dirty="0" smtClean="0"/>
                  <a:t>     0  ≤ KK≤ 1</a:t>
                </a:r>
                <a:endParaRPr lang="id-ID" dirty="0"/>
              </a:p>
              <a:p>
                <a:pPr marL="0" indent="0">
                  <a:buNone/>
                </a:pPr>
                <a:r>
                  <a:rPr lang="id-ID" dirty="0" smtClean="0"/>
                  <a:t>   jika </a:t>
                </a:r>
                <a:r>
                  <a:rPr lang="id-ID" dirty="0" err="1" smtClean="0"/>
                  <a:t>infrensi</a:t>
                </a:r>
                <a:r>
                  <a:rPr lang="id-ID" dirty="0" smtClean="0"/>
                  <a:t> berkurang, </a:t>
                </a:r>
                <a:r>
                  <a:rPr lang="id-ID" dirty="0" err="1" smtClean="0"/>
                  <a:t>koinsidens</a:t>
                </a:r>
                <a:r>
                  <a:rPr lang="id-ID" dirty="0" smtClean="0"/>
                  <a:t> bertambah</a:t>
                </a: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304801"/>
                <a:ext cx="8229600" cy="5821363"/>
              </a:xfrm>
              <a:blipFill rotWithShape="0">
                <a:blip r:embed="rId2"/>
                <a:stretch>
                  <a:fillRect l="-1481" t="-1675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7" name="Straight Connector 6"/>
          <p:cNvCxnSpPr/>
          <p:nvPr/>
        </p:nvCxnSpPr>
        <p:spPr bwMode="auto">
          <a:xfrm flipV="1">
            <a:off x="2395471" y="1571223"/>
            <a:ext cx="6705600" cy="762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" name="5-Point Star 1"/>
          <p:cNvSpPr/>
          <p:nvPr/>
        </p:nvSpPr>
        <p:spPr>
          <a:xfrm>
            <a:off x="2730321" y="1635617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4" name="5-Point Star 3"/>
          <p:cNvSpPr/>
          <p:nvPr/>
        </p:nvSpPr>
        <p:spPr>
          <a:xfrm>
            <a:off x="6684135" y="1571223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  <p:sp>
        <p:nvSpPr>
          <p:cNvPr id="5" name="5-Point Star 4"/>
          <p:cNvSpPr/>
          <p:nvPr/>
        </p:nvSpPr>
        <p:spPr>
          <a:xfrm>
            <a:off x="8126569" y="1548363"/>
            <a:ext cx="45719" cy="45719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142736435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/>
              <p:cNvSpPr>
                <a:spLocks noGrp="1"/>
              </p:cNvSpPr>
              <p:nvPr>
                <p:ph idx="1"/>
              </p:nvPr>
            </p:nvSpPr>
            <p:spPr>
              <a:xfrm>
                <a:off x="1981200" y="533401"/>
                <a:ext cx="8229600" cy="5592763"/>
              </a:xfrm>
            </p:spPr>
            <p:txBody>
              <a:bodyPr/>
              <a:lstStyle/>
              <a:p>
                <a:r>
                  <a:rPr lang="id-ID" dirty="0" smtClean="0"/>
                  <a:t>Jika tidak ada inferensi maka KK = 0, </a:t>
                </a:r>
              </a:p>
              <a:p>
                <a:pPr marL="0" indent="0">
                  <a:buNone/>
                </a:pPr>
                <a:r>
                  <a:rPr lang="id-ID" dirty="0"/>
                  <a:t> </a:t>
                </a:r>
                <a:r>
                  <a:rPr lang="id-ID" dirty="0" smtClean="0"/>
                  <a:t>  jika KK ≥ 1 maka inferensi negatif.</a:t>
                </a:r>
              </a:p>
              <a:p>
                <a:pPr marL="0" indent="0">
                  <a:buNone/>
                </a:pPr>
                <a:r>
                  <a:rPr lang="id-ID" dirty="0" smtClean="0"/>
                  <a:t>    maka I = 1-KK</a:t>
                </a:r>
              </a:p>
              <a:p>
                <a:pPr marL="0" indent="0">
                  <a:buNone/>
                </a:pPr>
                <a:endParaRPr lang="id-ID" dirty="0"/>
              </a:p>
              <a:p>
                <a:pPr marL="0" indent="0">
                  <a:buNone/>
                </a:pPr>
                <a:r>
                  <a:rPr lang="id-ID" dirty="0" smtClean="0"/>
                  <a:t>    pada kasus di atas berapa KK </a:t>
                </a:r>
                <a:r>
                  <a:rPr lang="id-ID" dirty="0" err="1" smtClean="0"/>
                  <a:t>nya</a:t>
                </a:r>
                <a:r>
                  <a:rPr lang="id-ID" dirty="0" smtClean="0"/>
                  <a:t>?</a:t>
                </a:r>
              </a:p>
              <a:p>
                <a:pPr marL="0" indent="0">
                  <a:buNone/>
                </a:pPr>
                <a:r>
                  <a:rPr lang="id-ID" dirty="0" smtClean="0"/>
                  <a:t>                            = 0,014</a:t>
                </a:r>
              </a:p>
              <a:p>
                <a:pPr marL="0" indent="0">
                  <a:buNone/>
                </a:pPr>
                <a:endParaRPr lang="id-ID" dirty="0" smtClean="0"/>
              </a:p>
              <a:p>
                <a:pPr marL="0" indent="0">
                  <a:buNone/>
                </a:pPr>
                <a:r>
                  <a:rPr lang="id-ID" dirty="0" smtClean="0"/>
                  <a:t>PSG yang diharapkan adalah hasil perkalian dari nilai pindah silang = 0,348 x 0,044 = 0,015</a:t>
                </a:r>
              </a:p>
              <a:p>
                <a:pPr marL="0" indent="0">
                  <a:buNone/>
                </a:pPr>
                <a:r>
                  <a:rPr lang="id-ID" dirty="0" smtClean="0"/>
                  <a:t>Jadi KK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id-ID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0,014 </m:t>
                        </m:r>
                      </m:num>
                      <m:den>
                        <m:r>
                          <a:rPr lang="id-ID" b="0" i="1" smtClean="0">
                            <a:latin typeface="Cambria Math" panose="02040503050406030204" pitchFamily="18" charset="0"/>
                          </a:rPr>
                          <m:t>0,015</m:t>
                        </m:r>
                      </m:den>
                    </m:f>
                  </m:oMath>
                </a14:m>
                <a:r>
                  <a:rPr lang="id-ID" dirty="0" smtClean="0"/>
                  <a:t>   = 0,93     I= 1-KK,   I = 0,07  </a:t>
                </a:r>
              </a:p>
              <a:p>
                <a:pPr marL="0" indent="0">
                  <a:buNone/>
                </a:pPr>
                <a:endParaRPr lang="id-ID" dirty="0" smtClean="0"/>
              </a:p>
              <a:p>
                <a:pPr marL="0" indent="0">
                  <a:buNone/>
                </a:pPr>
                <a:endParaRPr lang="id-ID" dirty="0"/>
              </a:p>
            </p:txBody>
          </p:sp>
        </mc:Choice>
        <mc:Fallback xmlns="">
          <p:sp>
            <p:nvSpPr>
              <p:cNvPr id="3" name="Content Placeholder 2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1981200" y="533401"/>
                <a:ext cx="8229600" cy="5592763"/>
              </a:xfrm>
              <a:blipFill rotWithShape="0">
                <a:blip r:embed="rId2"/>
                <a:stretch>
                  <a:fillRect l="-1481" t="-1854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/>
              <p:cNvSpPr txBox="1"/>
              <p:nvPr/>
            </p:nvSpPr>
            <p:spPr>
              <a:xfrm>
                <a:off x="2728175" y="3018607"/>
                <a:ext cx="1828800" cy="622350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r>
                  <a:rPr lang="id-ID" sz="2800" dirty="0"/>
                  <a:t>KK</a:t>
                </a:r>
                <a14:m>
                  <m:oMath xmlns:m="http://schemas.openxmlformats.org/officeDocument/2006/math">
                    <m:r>
                      <a:rPr lang="id-ID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id-ID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id-ID" sz="2800" b="1" i="1">
                            <a:latin typeface="Cambria Math" panose="02040503050406030204" pitchFamily="18" charset="0"/>
                          </a:rPr>
                          <m:t>𝟖</m:t>
                        </m:r>
                        <m:r>
                          <a:rPr lang="id-ID" sz="2800" b="1" i="1">
                            <a:latin typeface="Cambria Math" panose="02040503050406030204" pitchFamily="18" charset="0"/>
                          </a:rPr>
                          <m:t>+</m:t>
                        </m:r>
                        <m:r>
                          <a:rPr lang="id-ID" sz="2800" b="1" i="1">
                            <a:latin typeface="Cambria Math" panose="02040503050406030204" pitchFamily="18" charset="0"/>
                          </a:rPr>
                          <m:t>𝟔</m:t>
                        </m:r>
                        <m:r>
                          <a:rPr lang="id-ID" sz="2800" b="1" i="1">
                            <a:latin typeface="Cambria Math" panose="02040503050406030204" pitchFamily="18" charset="0"/>
                          </a:rPr>
                          <m:t> </m:t>
                        </m:r>
                      </m:num>
                      <m:den>
                        <m:r>
                          <a:rPr lang="id-ID" sz="2800" b="1" i="1">
                            <a:latin typeface="Cambria Math" panose="02040503050406030204" pitchFamily="18" charset="0"/>
                          </a:rPr>
                          <m:t>𝟏𝟎𝟎𝟎</m:t>
                        </m:r>
                      </m:den>
                    </m:f>
                  </m:oMath>
                </a14:m>
                <a:endParaRPr lang="id-ID" sz="2800" dirty="0"/>
              </a:p>
            </p:txBody>
          </p:sp>
        </mc:Choice>
        <mc:Fallback xmlns="">
          <p:sp>
            <p:nvSpPr>
              <p:cNvPr id="6" name="TextBox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28175" y="3018607"/>
                <a:ext cx="1828800" cy="622350"/>
              </a:xfrm>
              <a:prstGeom prst="rect">
                <a:avLst/>
              </a:prstGeom>
              <a:blipFill rotWithShape="0">
                <a:blip r:embed="rId3"/>
                <a:stretch>
                  <a:fillRect l="-12000" t="-980" b="-20588"/>
                </a:stretch>
              </a:blipFill>
            </p:spPr>
            <p:txBody>
              <a:bodyPr/>
              <a:lstStyle/>
              <a:p>
                <a:r>
                  <a:rPr lang="id-ID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195598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533400"/>
            <a:ext cx="7162800" cy="5181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buFont typeface="Wingdings" panose="05000000000000000000" pitchFamily="2" charset="2"/>
              <a:buNone/>
              <a:defRPr/>
            </a:pPr>
            <a:r>
              <a:rPr lang="en-US" b="1" dirty="0" smtClean="0">
                <a:solidFill>
                  <a:schemeClr val="hlink"/>
                </a:solidFill>
                <a:effectLst/>
                <a:latin typeface="Comic Sans MS" pitchFamily="66" charset="0"/>
              </a:rPr>
              <a:t> </a:t>
            </a:r>
            <a:r>
              <a:rPr lang="en-US" b="1" dirty="0" err="1" smtClean="0">
                <a:solidFill>
                  <a:schemeClr val="hlink"/>
                </a:solidFill>
                <a:effectLst/>
                <a:latin typeface="Comic Sans MS" pitchFamily="66" charset="0"/>
              </a:rPr>
              <a:t>Organisme</a:t>
            </a:r>
            <a:r>
              <a:rPr lang="en-US" b="1" dirty="0" smtClean="0">
                <a:solidFill>
                  <a:schemeClr val="hlink"/>
                </a:solidFill>
                <a:effectLst/>
                <a:latin typeface="Comic Sans MS" pitchFamily="66" charset="0"/>
              </a:rPr>
              <a:t>		      </a:t>
            </a:r>
            <a:r>
              <a:rPr lang="en-US" b="1" dirty="0" err="1" smtClean="0">
                <a:solidFill>
                  <a:schemeClr val="hlink"/>
                </a:solidFill>
                <a:effectLst/>
                <a:latin typeface="Comic Sans MS" pitchFamily="66" charset="0"/>
              </a:rPr>
              <a:t>kromosom</a:t>
            </a:r>
            <a:endParaRPr lang="en-US" b="1" dirty="0" smtClean="0">
              <a:solidFill>
                <a:schemeClr val="hlink"/>
              </a:solidFill>
              <a:effectLst/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endParaRPr lang="en-US" dirty="0" smtClean="0">
              <a:latin typeface="Comic Sans MS" pitchFamily="66" charset="0"/>
            </a:endParaRP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>
                <a:latin typeface="Comic Sans MS" pitchFamily="66" charset="0"/>
              </a:rPr>
              <a:t>Bawang</a:t>
            </a:r>
            <a:r>
              <a:rPr lang="en-US" dirty="0" smtClean="0">
                <a:latin typeface="Comic Sans MS" pitchFamily="66" charset="0"/>
              </a:rPr>
              <a:t> </a:t>
            </a:r>
            <a:r>
              <a:rPr lang="en-US" dirty="0" err="1" smtClean="0">
                <a:latin typeface="Comic Sans MS" pitchFamily="66" charset="0"/>
              </a:rPr>
              <a:t>merah</a:t>
            </a:r>
            <a:r>
              <a:rPr lang="en-US" dirty="0" smtClean="0">
                <a:latin typeface="Comic Sans MS" pitchFamily="66" charset="0"/>
              </a:rPr>
              <a:t> /Onion		16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>
                <a:latin typeface="Comic Sans MS" pitchFamily="66" charset="0"/>
              </a:rPr>
              <a:t>Wortel</a:t>
            </a:r>
            <a:r>
              <a:rPr lang="en-US" dirty="0" smtClean="0">
                <a:latin typeface="Comic Sans MS" pitchFamily="66" charset="0"/>
              </a:rPr>
              <a:t> /Carrot 			20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>
                <a:latin typeface="Comic Sans MS" pitchFamily="66" charset="0"/>
              </a:rPr>
              <a:t>Tomat</a:t>
            </a:r>
            <a:r>
              <a:rPr lang="en-US" dirty="0" smtClean="0">
                <a:latin typeface="Comic Sans MS" pitchFamily="66" charset="0"/>
              </a:rPr>
              <a:t> /Tomato 			24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>
                <a:latin typeface="Comic Sans MS" pitchFamily="66" charset="0"/>
              </a:rPr>
              <a:t>Tembakau</a:t>
            </a:r>
            <a:r>
              <a:rPr lang="en-US" dirty="0" smtClean="0">
                <a:latin typeface="Comic Sans MS" pitchFamily="66" charset="0"/>
              </a:rPr>
              <a:t>/Tobacco 		48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>
                <a:latin typeface="Comic Sans MS" pitchFamily="66" charset="0"/>
              </a:rPr>
              <a:t>Padi</a:t>
            </a:r>
            <a:r>
              <a:rPr lang="en-US" dirty="0" smtClean="0">
                <a:latin typeface="Comic Sans MS" pitchFamily="66" charset="0"/>
              </a:rPr>
              <a:t> /Rice 				24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>
                <a:latin typeface="Comic Sans MS" pitchFamily="66" charset="0"/>
              </a:rPr>
              <a:t>Jagung</a:t>
            </a:r>
            <a:r>
              <a:rPr lang="en-US" dirty="0" smtClean="0">
                <a:latin typeface="Comic Sans MS" pitchFamily="66" charset="0"/>
              </a:rPr>
              <a:t> /Maize 			20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dirty="0" err="1" smtClean="0">
                <a:latin typeface="Comic Sans MS" pitchFamily="66" charset="0"/>
              </a:rPr>
              <a:t>Gandum</a:t>
            </a:r>
            <a:r>
              <a:rPr lang="en-US" dirty="0" smtClean="0">
                <a:latin typeface="Comic Sans MS" pitchFamily="66" charset="0"/>
              </a:rPr>
              <a:t> /Wheat			42</a:t>
            </a:r>
          </a:p>
        </p:txBody>
      </p:sp>
      <p:sp>
        <p:nvSpPr>
          <p:cNvPr id="7171" name="Line 8"/>
          <p:cNvSpPr>
            <a:spLocks noChangeShapeType="1"/>
          </p:cNvSpPr>
          <p:nvPr/>
        </p:nvSpPr>
        <p:spPr bwMode="auto">
          <a:xfrm>
            <a:off x="2133600" y="11430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7172" name="Line 9"/>
          <p:cNvSpPr>
            <a:spLocks noChangeShapeType="1"/>
          </p:cNvSpPr>
          <p:nvPr/>
        </p:nvSpPr>
        <p:spPr bwMode="auto">
          <a:xfrm>
            <a:off x="2133600" y="5334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7173" name="Line 10"/>
          <p:cNvSpPr>
            <a:spLocks noChangeShapeType="1"/>
          </p:cNvSpPr>
          <p:nvPr/>
        </p:nvSpPr>
        <p:spPr bwMode="auto">
          <a:xfrm>
            <a:off x="2133600" y="5943600"/>
            <a:ext cx="7239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7174" name="Line 11"/>
          <p:cNvSpPr>
            <a:spLocks noChangeShapeType="1"/>
          </p:cNvSpPr>
          <p:nvPr/>
        </p:nvSpPr>
        <p:spPr bwMode="auto">
          <a:xfrm>
            <a:off x="2133600" y="533400"/>
            <a:ext cx="0" cy="541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7175" name="Line 12"/>
          <p:cNvSpPr>
            <a:spLocks noChangeShapeType="1"/>
          </p:cNvSpPr>
          <p:nvPr/>
        </p:nvSpPr>
        <p:spPr bwMode="auto">
          <a:xfrm>
            <a:off x="9372600" y="533400"/>
            <a:ext cx="0" cy="541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  <p:sp>
        <p:nvSpPr>
          <p:cNvPr id="7176" name="Line 13"/>
          <p:cNvSpPr>
            <a:spLocks noChangeShapeType="1"/>
          </p:cNvSpPr>
          <p:nvPr/>
        </p:nvSpPr>
        <p:spPr bwMode="auto">
          <a:xfrm>
            <a:off x="6781800" y="533400"/>
            <a:ext cx="0" cy="5410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id-ID"/>
          </a:p>
        </p:txBody>
      </p:sp>
    </p:spTree>
    <p:extLst>
      <p:ext uri="{BB962C8B-B14F-4D97-AF65-F5344CB8AC3E}">
        <p14:creationId xmlns:p14="http://schemas.microsoft.com/office/powerpoint/2010/main" val="33135596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05000" y="533400"/>
            <a:ext cx="8229600" cy="5638800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defRPr/>
            </a:pPr>
            <a:r>
              <a:rPr lang="en-US" b="1" dirty="0" err="1"/>
              <a:t>Morfologi</a:t>
            </a:r>
            <a:r>
              <a:rPr lang="en-US" b="1" dirty="0"/>
              <a:t> </a:t>
            </a:r>
            <a:r>
              <a:rPr lang="en-US" b="1" dirty="0" err="1"/>
              <a:t>kromosom</a:t>
            </a:r>
            <a:r>
              <a:rPr lang="en-US" b="1" dirty="0"/>
              <a:t> </a:t>
            </a:r>
            <a:r>
              <a:rPr lang="en-US" b="1" dirty="0" err="1"/>
              <a:t>dibedakan</a:t>
            </a:r>
            <a:r>
              <a:rPr lang="en-US" b="1" dirty="0"/>
              <a:t> </a:t>
            </a:r>
            <a:r>
              <a:rPr lang="en-US" b="1" dirty="0" err="1"/>
              <a:t>berdasarkan</a:t>
            </a:r>
            <a:r>
              <a:rPr lang="en-US" b="1" dirty="0"/>
              <a:t> </a:t>
            </a:r>
            <a:r>
              <a:rPr lang="en-US" b="1" dirty="0" err="1"/>
              <a:t>letak</a:t>
            </a:r>
            <a:r>
              <a:rPr lang="en-US" dirty="0"/>
              <a:t> </a:t>
            </a:r>
            <a:r>
              <a:rPr lang="en-US" b="1" dirty="0" err="1">
                <a:solidFill>
                  <a:srgbClr val="FF9900"/>
                </a:solidFill>
              </a:rPr>
              <a:t>centromer</a:t>
            </a:r>
            <a:r>
              <a:rPr lang="en-US" b="1" dirty="0">
                <a:solidFill>
                  <a:srgbClr val="FF9900"/>
                </a:solidFill>
              </a:rPr>
              <a:t>.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err="1">
                <a:solidFill>
                  <a:srgbClr val="FF9900"/>
                </a:solidFill>
              </a:rPr>
              <a:t>Centromere</a:t>
            </a:r>
            <a:r>
              <a:rPr lang="en-US" b="1" dirty="0"/>
              <a:t> </a:t>
            </a:r>
            <a:r>
              <a:rPr lang="en-US" b="1" dirty="0" err="1"/>
              <a:t>membagi</a:t>
            </a:r>
            <a:r>
              <a:rPr lang="en-US" b="1" dirty="0"/>
              <a:t> </a:t>
            </a:r>
            <a:r>
              <a:rPr lang="en-US" b="1" dirty="0" err="1"/>
              <a:t>kromosom</a:t>
            </a:r>
            <a:r>
              <a:rPr lang="en-US" b="1" dirty="0"/>
              <a:t> </a:t>
            </a:r>
            <a:r>
              <a:rPr lang="en-US" b="1" dirty="0" err="1"/>
              <a:t>menjadi</a:t>
            </a:r>
            <a:r>
              <a:rPr lang="en-US" b="1" dirty="0"/>
              <a:t> </a:t>
            </a:r>
            <a:r>
              <a:rPr lang="en-US" b="1" dirty="0" err="1"/>
              <a:t>dua</a:t>
            </a:r>
            <a:r>
              <a:rPr lang="en-US" b="1" dirty="0"/>
              <a:t> </a:t>
            </a:r>
            <a:r>
              <a:rPr lang="en-US" b="1" dirty="0" err="1"/>
              <a:t>bahagian</a:t>
            </a:r>
            <a:r>
              <a:rPr lang="en-US" b="1" dirty="0"/>
              <a:t> /</a:t>
            </a:r>
            <a:r>
              <a:rPr lang="en-US" b="1" dirty="0" err="1"/>
              <a:t>lengan</a:t>
            </a:r>
            <a:endParaRPr lang="en-US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err="1">
                <a:solidFill>
                  <a:srgbClr val="FF9900"/>
                </a:solidFill>
              </a:rPr>
              <a:t>Centromer</a:t>
            </a:r>
            <a:r>
              <a:rPr lang="en-US" b="1" dirty="0">
                <a:solidFill>
                  <a:srgbClr val="FF9900"/>
                </a:solidFill>
              </a:rPr>
              <a:t> </a:t>
            </a:r>
            <a:r>
              <a:rPr lang="en-US" b="1" dirty="0" err="1">
                <a:solidFill>
                  <a:srgbClr val="FF9900"/>
                </a:solidFill>
              </a:rPr>
              <a:t>adalah</a:t>
            </a:r>
            <a:r>
              <a:rPr lang="en-US" b="1" dirty="0">
                <a:solidFill>
                  <a:srgbClr val="FF9900"/>
                </a:solidFill>
              </a:rPr>
              <a:t> </a:t>
            </a:r>
            <a:r>
              <a:rPr lang="en-US" b="1" dirty="0" err="1">
                <a:solidFill>
                  <a:srgbClr val="FF9900"/>
                </a:solidFill>
              </a:rPr>
              <a:t>tempat</a:t>
            </a:r>
            <a:r>
              <a:rPr lang="en-US" b="1" dirty="0">
                <a:solidFill>
                  <a:srgbClr val="FF9900"/>
                </a:solidFill>
              </a:rPr>
              <a:t> </a:t>
            </a:r>
            <a:r>
              <a:rPr lang="en-US" b="1" dirty="0" err="1">
                <a:solidFill>
                  <a:srgbClr val="FF9900"/>
                </a:solidFill>
              </a:rPr>
              <a:t>dimana</a:t>
            </a:r>
            <a:r>
              <a:rPr lang="en-US" b="1" dirty="0">
                <a:solidFill>
                  <a:srgbClr val="FF9900"/>
                </a:solidFill>
              </a:rPr>
              <a:t> </a:t>
            </a:r>
            <a:r>
              <a:rPr lang="en-US" b="1" dirty="0"/>
              <a:t>spindle fibers </a:t>
            </a:r>
            <a:r>
              <a:rPr lang="en-US" b="1" dirty="0" err="1"/>
              <a:t>menempel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sama</a:t>
            </a:r>
            <a:r>
              <a:rPr lang="en-US" b="1" dirty="0"/>
              <a:t> lain </a:t>
            </a:r>
            <a:r>
              <a:rPr lang="en-US" b="1" dirty="0" err="1"/>
              <a:t>saat</a:t>
            </a:r>
            <a:r>
              <a:rPr lang="en-US" b="1" dirty="0"/>
              <a:t> </a:t>
            </a:r>
            <a:r>
              <a:rPr lang="en-US" b="1" dirty="0" err="1"/>
              <a:t>pembelahan</a:t>
            </a:r>
            <a:r>
              <a:rPr lang="en-US" b="1" dirty="0"/>
              <a:t> </a:t>
            </a:r>
            <a:r>
              <a:rPr lang="en-US" b="1" dirty="0" err="1"/>
              <a:t>sel</a:t>
            </a:r>
            <a:r>
              <a:rPr lang="en-US" dirty="0"/>
              <a:t> </a:t>
            </a:r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err="1">
                <a:solidFill>
                  <a:srgbClr val="FF9900"/>
                </a:solidFill>
              </a:rPr>
              <a:t>Metacentric</a:t>
            </a:r>
            <a:r>
              <a:rPr lang="en-US" b="1" dirty="0">
                <a:solidFill>
                  <a:srgbClr val="FF9900"/>
                </a:solidFill>
              </a:rPr>
              <a:t> : </a:t>
            </a:r>
            <a:r>
              <a:rPr lang="en-US" b="1" dirty="0" err="1"/>
              <a:t>centromer</a:t>
            </a:r>
            <a:r>
              <a:rPr lang="en-US" b="1" dirty="0"/>
              <a:t> </a:t>
            </a:r>
            <a:r>
              <a:rPr lang="en-US" b="1" dirty="0" err="1"/>
              <a:t>berada</a:t>
            </a:r>
            <a:r>
              <a:rPr lang="en-US" b="1" dirty="0"/>
              <a:t> </a:t>
            </a:r>
            <a:r>
              <a:rPr lang="en-US" b="1" dirty="0" err="1"/>
              <a:t>tepat</a:t>
            </a:r>
            <a:r>
              <a:rPr lang="en-US" b="1" dirty="0"/>
              <a:t> </a:t>
            </a:r>
            <a:r>
              <a:rPr lang="en-US" b="1" dirty="0" err="1"/>
              <a:t>ditengah</a:t>
            </a:r>
            <a:r>
              <a:rPr lang="en-US" b="1" dirty="0"/>
              <a:t> </a:t>
            </a:r>
            <a:r>
              <a:rPr lang="en-US" b="1" dirty="0" err="1"/>
              <a:t>kedua</a:t>
            </a:r>
            <a:r>
              <a:rPr lang="en-US" b="1" dirty="0"/>
              <a:t> </a:t>
            </a:r>
            <a:r>
              <a:rPr lang="en-US" b="1" dirty="0" err="1"/>
              <a:t>lengan</a:t>
            </a:r>
            <a:r>
              <a:rPr lang="en-US" b="1" dirty="0"/>
              <a:t> </a:t>
            </a:r>
            <a:r>
              <a:rPr lang="en-US" b="1" dirty="0" err="1"/>
              <a:t>kromosom</a:t>
            </a:r>
            <a:endParaRPr lang="en-US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err="1">
                <a:solidFill>
                  <a:srgbClr val="FF9900"/>
                </a:solidFill>
              </a:rPr>
              <a:t>Acrocentric</a:t>
            </a:r>
            <a:r>
              <a:rPr lang="en-US" b="1" dirty="0">
                <a:solidFill>
                  <a:srgbClr val="FF9900"/>
                </a:solidFill>
              </a:rPr>
              <a:t> </a:t>
            </a:r>
            <a:r>
              <a:rPr lang="en-US" b="1" dirty="0" err="1">
                <a:solidFill>
                  <a:srgbClr val="FF9900"/>
                </a:solidFill>
              </a:rPr>
              <a:t>atau</a:t>
            </a:r>
            <a:r>
              <a:rPr lang="en-US" dirty="0"/>
              <a:t> </a:t>
            </a:r>
            <a:r>
              <a:rPr lang="en-US" b="1" dirty="0" err="1">
                <a:solidFill>
                  <a:srgbClr val="FF9900"/>
                </a:solidFill>
              </a:rPr>
              <a:t>submetacentric</a:t>
            </a:r>
            <a:r>
              <a:rPr lang="en-US" b="1" dirty="0">
                <a:solidFill>
                  <a:srgbClr val="FF9900"/>
                </a:solidFill>
              </a:rPr>
              <a:t> : </a:t>
            </a:r>
            <a:r>
              <a:rPr lang="en-US" b="1" dirty="0" err="1"/>
              <a:t>jika</a:t>
            </a:r>
            <a:r>
              <a:rPr lang="en-US" b="1" dirty="0"/>
              <a:t> </a:t>
            </a:r>
            <a:r>
              <a:rPr lang="en-US" b="1" dirty="0" err="1"/>
              <a:t>centromere</a:t>
            </a:r>
            <a:r>
              <a:rPr lang="en-US" b="1" dirty="0"/>
              <a:t> </a:t>
            </a:r>
            <a:r>
              <a:rPr lang="en-US" b="1" dirty="0" err="1"/>
              <a:t>lebih</a:t>
            </a:r>
            <a:r>
              <a:rPr lang="en-US" b="1" dirty="0"/>
              <a:t> </a:t>
            </a:r>
            <a:r>
              <a:rPr lang="en-US" b="1" dirty="0" err="1"/>
              <a:t>dekat</a:t>
            </a:r>
            <a:r>
              <a:rPr lang="en-US" b="1" dirty="0"/>
              <a:t> </a:t>
            </a:r>
            <a:r>
              <a:rPr lang="en-US" b="1" dirty="0" err="1"/>
              <a:t>kepada</a:t>
            </a:r>
            <a:r>
              <a:rPr lang="en-US" b="1" dirty="0"/>
              <a:t> </a:t>
            </a:r>
            <a:r>
              <a:rPr lang="en-US" b="1" dirty="0" err="1"/>
              <a:t>salah</a:t>
            </a:r>
            <a:r>
              <a:rPr lang="en-US" b="1" dirty="0"/>
              <a:t> </a:t>
            </a:r>
            <a:r>
              <a:rPr lang="en-US" b="1" dirty="0" err="1"/>
              <a:t>satu</a:t>
            </a:r>
            <a:r>
              <a:rPr lang="en-US" b="1" dirty="0"/>
              <a:t> </a:t>
            </a:r>
            <a:r>
              <a:rPr lang="en-US" b="1" dirty="0" err="1"/>
              <a:t>ujung</a:t>
            </a:r>
            <a:r>
              <a:rPr lang="en-US" b="1" dirty="0"/>
              <a:t> </a:t>
            </a:r>
            <a:r>
              <a:rPr lang="en-US" b="1" dirty="0" err="1"/>
              <a:t>lengan</a:t>
            </a:r>
            <a:r>
              <a:rPr lang="en-US" b="1" dirty="0"/>
              <a:t> </a:t>
            </a:r>
            <a:r>
              <a:rPr lang="en-US" b="1" dirty="0" err="1"/>
              <a:t>kromosom</a:t>
            </a:r>
            <a:endParaRPr lang="en-US" b="1" dirty="0"/>
          </a:p>
          <a:p>
            <a:pPr eaLnBrk="1" hangingPunct="1">
              <a:lnSpc>
                <a:spcPct val="90000"/>
              </a:lnSpc>
              <a:defRPr/>
            </a:pPr>
            <a:r>
              <a:rPr lang="en-US" b="1" dirty="0" err="1">
                <a:solidFill>
                  <a:srgbClr val="FF9900"/>
                </a:solidFill>
              </a:rPr>
              <a:t>Telocentric</a:t>
            </a:r>
            <a:r>
              <a:rPr lang="en-US" b="1" dirty="0">
                <a:solidFill>
                  <a:srgbClr val="FF9900"/>
                </a:solidFill>
              </a:rPr>
              <a:t> : </a:t>
            </a:r>
            <a:r>
              <a:rPr lang="en-US" b="1" dirty="0" err="1"/>
              <a:t>centromer</a:t>
            </a:r>
            <a:r>
              <a:rPr lang="en-US" b="1" dirty="0"/>
              <a:t> </a:t>
            </a:r>
            <a:r>
              <a:rPr lang="en-US" b="1" dirty="0" err="1"/>
              <a:t>berada</a:t>
            </a:r>
            <a:r>
              <a:rPr lang="en-US" b="1" dirty="0"/>
              <a:t> </a:t>
            </a:r>
            <a:r>
              <a:rPr lang="en-US" b="1" dirty="0" err="1"/>
              <a:t>pada</a:t>
            </a:r>
            <a:r>
              <a:rPr lang="en-US" b="1" dirty="0"/>
              <a:t> </a:t>
            </a:r>
            <a:r>
              <a:rPr lang="en-US" b="1" dirty="0" err="1"/>
              <a:t>ujung</a:t>
            </a:r>
            <a:r>
              <a:rPr lang="en-US" b="1" dirty="0"/>
              <a:t> </a:t>
            </a:r>
            <a:r>
              <a:rPr lang="en-US" b="1" dirty="0" err="1"/>
              <a:t>lengaan</a:t>
            </a:r>
            <a:r>
              <a:rPr lang="en-US" b="1" dirty="0"/>
              <a:t> </a:t>
            </a:r>
            <a:r>
              <a:rPr lang="en-US" b="1" dirty="0" err="1"/>
              <a:t>kromosom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237189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4" descr="fig_02-08nb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0" y="990601"/>
            <a:ext cx="7315200" cy="49768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88854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6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981200" y="1752600"/>
            <a:ext cx="8229600" cy="2667000"/>
          </a:xfrm>
        </p:spPr>
        <p:txBody>
          <a:bodyPr/>
          <a:lstStyle/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sz="6000" b="1"/>
              <a:t>LINKAGE </a:t>
            </a:r>
          </a:p>
          <a:p>
            <a:pPr algn="ctr" eaLnBrk="1" hangingPunct="1">
              <a:buFont typeface="Wingdings" panose="05000000000000000000" pitchFamily="2" charset="2"/>
              <a:buNone/>
              <a:defRPr/>
            </a:pPr>
            <a:r>
              <a:rPr lang="en-US" sz="6000" b="1"/>
              <a:t>(TAUTAN GEN)</a:t>
            </a:r>
            <a:endParaRPr lang="id-ID" sz="6000" b="1"/>
          </a:p>
        </p:txBody>
      </p:sp>
    </p:spTree>
    <p:extLst>
      <p:ext uri="{BB962C8B-B14F-4D97-AF65-F5344CB8AC3E}">
        <p14:creationId xmlns:p14="http://schemas.microsoft.com/office/powerpoint/2010/main" val="37412254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7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09800" y="533400"/>
            <a:ext cx="7924800" cy="5257800"/>
          </a:xfrm>
        </p:spPr>
        <p:txBody>
          <a:bodyPr/>
          <a:lstStyle/>
          <a:p>
            <a:pPr eaLnBrk="1" hangingPunct="1">
              <a:defRPr/>
            </a:pPr>
            <a:r>
              <a:rPr lang="en-US" b="1" dirty="0" smtClean="0"/>
              <a:t>Morgan </a:t>
            </a:r>
            <a:r>
              <a:rPr lang="en-US" b="1" dirty="0" err="1" smtClean="0"/>
              <a:t>dan</a:t>
            </a:r>
            <a:r>
              <a:rPr lang="en-US" b="1" dirty="0" smtClean="0"/>
              <a:t> Sutton </a:t>
            </a:r>
            <a:r>
              <a:rPr lang="en-US" b="1" dirty="0" err="1" smtClean="0"/>
              <a:t>mendapatkan</a:t>
            </a:r>
            <a:r>
              <a:rPr lang="en-US" b="1" dirty="0" smtClean="0"/>
              <a:t> </a:t>
            </a:r>
            <a:r>
              <a:rPr lang="en-US" b="1" dirty="0" err="1" smtClean="0"/>
              <a:t>bahwa</a:t>
            </a:r>
            <a:r>
              <a:rPr lang="en-US" b="1" dirty="0" smtClean="0"/>
              <a:t> </a:t>
            </a:r>
            <a:r>
              <a:rPr lang="en-US" b="1" dirty="0" err="1" smtClean="0"/>
              <a:t>setiap</a:t>
            </a:r>
            <a:r>
              <a:rPr lang="en-US" b="1" dirty="0" smtClean="0"/>
              <a:t> </a:t>
            </a:r>
            <a:r>
              <a:rPr lang="en-US" b="1" dirty="0" err="1" smtClean="0"/>
              <a:t>kromosom</a:t>
            </a:r>
            <a:r>
              <a:rPr lang="en-US" b="1" dirty="0" smtClean="0"/>
              <a:t> </a:t>
            </a:r>
            <a:r>
              <a:rPr lang="en-US" b="1" dirty="0" err="1" smtClean="0"/>
              <a:t>terdiri</a:t>
            </a:r>
            <a:r>
              <a:rPr lang="en-US" b="1" dirty="0" smtClean="0"/>
              <a:t> </a:t>
            </a:r>
            <a:r>
              <a:rPr lang="en-US" b="1" dirty="0" err="1" smtClean="0"/>
              <a:t>dari</a:t>
            </a:r>
            <a:r>
              <a:rPr lang="en-US" b="1" dirty="0" smtClean="0"/>
              <a:t> </a:t>
            </a:r>
            <a:r>
              <a:rPr lang="en-US" b="1" dirty="0" err="1" smtClean="0"/>
              <a:t>banyak</a:t>
            </a:r>
            <a:r>
              <a:rPr lang="en-US" b="1" dirty="0" smtClean="0"/>
              <a:t> gen.</a:t>
            </a:r>
          </a:p>
          <a:p>
            <a:pPr eaLnBrk="1" hangingPunct="1">
              <a:defRPr/>
            </a:pP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keadaan</a:t>
            </a:r>
            <a:r>
              <a:rPr lang="en-US" b="1" dirty="0" smtClean="0"/>
              <a:t> normal (</a:t>
            </a:r>
            <a:r>
              <a:rPr lang="en-US" b="1" dirty="0" err="1" smtClean="0"/>
              <a:t>menurut</a:t>
            </a:r>
            <a:r>
              <a:rPr lang="en-US" b="1" dirty="0" smtClean="0"/>
              <a:t> </a:t>
            </a:r>
            <a:r>
              <a:rPr lang="en-US" b="1" dirty="0" err="1" smtClean="0"/>
              <a:t>pewarisan</a:t>
            </a:r>
            <a:r>
              <a:rPr lang="en-US" b="1" dirty="0" smtClean="0"/>
              <a:t> Mendel) </a:t>
            </a:r>
            <a:r>
              <a:rPr lang="en-US" b="1" dirty="0" err="1" smtClean="0"/>
              <a:t>kromosom</a:t>
            </a:r>
            <a:r>
              <a:rPr lang="en-US" b="1" dirty="0" smtClean="0"/>
              <a:t> yang </a:t>
            </a:r>
            <a:r>
              <a:rPr lang="en-US" b="1" dirty="0" err="1" smtClean="0"/>
              <a:t>sehomolog</a:t>
            </a:r>
            <a:r>
              <a:rPr lang="en-US" b="1" dirty="0" smtClean="0"/>
              <a:t> </a:t>
            </a:r>
            <a:r>
              <a:rPr lang="en-US" b="1" dirty="0" err="1" smtClean="0"/>
              <a:t>akan</a:t>
            </a:r>
            <a:r>
              <a:rPr lang="en-US" b="1" dirty="0" smtClean="0"/>
              <a:t> </a:t>
            </a:r>
            <a:r>
              <a:rPr lang="en-US" b="1" dirty="0" err="1" smtClean="0"/>
              <a:t>berpisah</a:t>
            </a:r>
            <a:r>
              <a:rPr lang="en-US" b="1" dirty="0" smtClean="0"/>
              <a:t> </a:t>
            </a:r>
            <a:r>
              <a:rPr lang="en-US" b="1" dirty="0" err="1" smtClean="0"/>
              <a:t>ke</a:t>
            </a:r>
            <a:r>
              <a:rPr lang="en-US" b="1" dirty="0" smtClean="0"/>
              <a:t> </a:t>
            </a:r>
            <a:r>
              <a:rPr lang="en-US" b="1" dirty="0" err="1" smtClean="0"/>
              <a:t>arah</a:t>
            </a:r>
            <a:r>
              <a:rPr lang="en-US" b="1" dirty="0" smtClean="0"/>
              <a:t> </a:t>
            </a:r>
            <a:r>
              <a:rPr lang="en-US" b="1" dirty="0" err="1" smtClean="0"/>
              <a:t>kutub</a:t>
            </a:r>
            <a:r>
              <a:rPr lang="en-US" b="1" dirty="0" smtClean="0"/>
              <a:t> yang </a:t>
            </a:r>
            <a:r>
              <a:rPr lang="en-US" b="1" dirty="0" err="1" smtClean="0"/>
              <a:t>berbeda</a:t>
            </a:r>
            <a:r>
              <a:rPr lang="en-US" b="1" dirty="0" smtClean="0"/>
              <a:t>.</a:t>
            </a:r>
          </a:p>
          <a:p>
            <a:pPr eaLnBrk="1" hangingPunct="1">
              <a:defRPr/>
            </a:pPr>
            <a:r>
              <a:rPr lang="en-US" b="1" dirty="0" err="1" smtClean="0">
                <a:solidFill>
                  <a:srgbClr val="FFC000"/>
                </a:solidFill>
              </a:rPr>
              <a:t>Pada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keadaan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err="1" smtClean="0">
                <a:solidFill>
                  <a:srgbClr val="FFC000"/>
                </a:solidFill>
              </a:rPr>
              <a:t>tertentu</a:t>
            </a:r>
            <a:r>
              <a:rPr lang="en-US" b="1" dirty="0" smtClean="0">
                <a:solidFill>
                  <a:srgbClr val="FFC000"/>
                </a:solidFill>
              </a:rPr>
              <a:t> </a:t>
            </a:r>
            <a:r>
              <a:rPr lang="en-US" b="1" dirty="0" smtClean="0"/>
              <a:t>gen yang </a:t>
            </a:r>
            <a:r>
              <a:rPr lang="en-US" b="1" dirty="0" err="1" smtClean="0"/>
              <a:t>berdekatan</a:t>
            </a:r>
            <a:r>
              <a:rPr lang="en-US" b="1" dirty="0" smtClean="0"/>
              <a:t> </a:t>
            </a:r>
            <a:r>
              <a:rPr lang="en-US" b="1" dirty="0" err="1" smtClean="0"/>
              <a:t>lokus</a:t>
            </a:r>
            <a:r>
              <a:rPr lang="en-US" b="1" dirty="0" smtClean="0"/>
              <a:t> </a:t>
            </a:r>
            <a:r>
              <a:rPr lang="en-US" b="1" dirty="0" err="1" smtClean="0"/>
              <a:t>pada</a:t>
            </a:r>
            <a:r>
              <a:rPr lang="en-US" b="1" dirty="0" smtClean="0"/>
              <a:t> </a:t>
            </a:r>
            <a:r>
              <a:rPr lang="en-US" b="1" dirty="0" err="1" smtClean="0"/>
              <a:t>kromosom</a:t>
            </a:r>
            <a:r>
              <a:rPr lang="en-US" b="1" dirty="0" smtClean="0"/>
              <a:t> yang </a:t>
            </a:r>
            <a:r>
              <a:rPr lang="en-US" b="1" dirty="0" err="1" smtClean="0"/>
              <a:t>sama</a:t>
            </a:r>
            <a:r>
              <a:rPr lang="en-US" b="1" dirty="0" smtClean="0"/>
              <a:t> </a:t>
            </a:r>
            <a:r>
              <a:rPr lang="en-US" b="1" dirty="0" err="1" smtClean="0"/>
              <a:t>dan</a:t>
            </a:r>
            <a:r>
              <a:rPr lang="en-US" b="1" dirty="0" smtClean="0"/>
              <a:t> </a:t>
            </a:r>
            <a:r>
              <a:rPr lang="en-US" b="1" dirty="0" err="1" smtClean="0"/>
              <a:t>sehomolog</a:t>
            </a:r>
            <a:r>
              <a:rPr lang="en-US" b="1" dirty="0" smtClean="0"/>
              <a:t> </a:t>
            </a:r>
            <a:r>
              <a:rPr lang="en-US" b="1" dirty="0" err="1" smtClean="0"/>
              <a:t>tidak</a:t>
            </a:r>
            <a:r>
              <a:rPr lang="en-US" b="1" dirty="0" smtClean="0"/>
              <a:t> </a:t>
            </a:r>
            <a:r>
              <a:rPr lang="en-US" b="1" dirty="0" err="1" smtClean="0"/>
              <a:t>dapat</a:t>
            </a:r>
            <a:r>
              <a:rPr lang="en-US" b="1" dirty="0" smtClean="0"/>
              <a:t> </a:t>
            </a:r>
            <a:r>
              <a:rPr lang="en-US" b="1" dirty="0" err="1" smtClean="0"/>
              <a:t>memisah</a:t>
            </a:r>
            <a:r>
              <a:rPr lang="en-US" b="1" dirty="0" smtClean="0"/>
              <a:t> </a:t>
            </a:r>
            <a:r>
              <a:rPr lang="en-US" b="1" dirty="0" err="1" smtClean="0"/>
              <a:t>secara</a:t>
            </a:r>
            <a:r>
              <a:rPr lang="en-US" b="1" dirty="0" smtClean="0"/>
              <a:t> </a:t>
            </a:r>
            <a:r>
              <a:rPr lang="en-US" b="1" dirty="0" err="1" smtClean="0"/>
              <a:t>bebas</a:t>
            </a:r>
            <a:r>
              <a:rPr lang="en-US" b="1" dirty="0" smtClean="0"/>
              <a:t> (</a:t>
            </a:r>
            <a:r>
              <a:rPr lang="en-US" b="1" dirty="0" smtClean="0">
                <a:solidFill>
                  <a:srgbClr val="FF9900"/>
                </a:solidFill>
              </a:rPr>
              <a:t>linkage</a:t>
            </a:r>
            <a:r>
              <a:rPr lang="en-US" b="1" dirty="0" smtClean="0"/>
              <a:t>)</a:t>
            </a:r>
            <a:endParaRPr lang="id-ID" b="1" dirty="0" smtClean="0"/>
          </a:p>
        </p:txBody>
      </p:sp>
    </p:spTree>
    <p:extLst>
      <p:ext uri="{BB962C8B-B14F-4D97-AF65-F5344CB8AC3E}">
        <p14:creationId xmlns:p14="http://schemas.microsoft.com/office/powerpoint/2010/main" val="6883166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en-US" dirty="0" err="1" smtClean="0">
                <a:sym typeface="Wingdings" pitchFamily="2" charset="2"/>
              </a:rPr>
              <a:t>Secara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fisik</a:t>
            </a:r>
            <a:r>
              <a:rPr lang="en-US" dirty="0" smtClean="0">
                <a:sym typeface="Wingdings" pitchFamily="2" charset="2"/>
              </a:rPr>
              <a:t> gen </a:t>
            </a:r>
            <a:r>
              <a:rPr lang="en-US" dirty="0" err="1" smtClean="0">
                <a:sym typeface="Wingdings" pitchFamily="2" charset="2"/>
              </a:rPr>
              <a:t>tersebut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bertaut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pada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kromosom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namun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kombinasi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baru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terjadi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dengan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adanya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pindah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silang</a:t>
            </a:r>
            <a:r>
              <a:rPr lang="en-US" dirty="0" smtClean="0">
                <a:sym typeface="Wingdings" pitchFamily="2" charset="2"/>
              </a:rPr>
              <a:t> (</a:t>
            </a:r>
            <a:r>
              <a:rPr lang="en-US" i="1" dirty="0" smtClean="0">
                <a:sym typeface="Wingdings" pitchFamily="2" charset="2"/>
              </a:rPr>
              <a:t>crossing over</a:t>
            </a:r>
            <a:r>
              <a:rPr lang="en-US" dirty="0" smtClean="0">
                <a:sym typeface="Wingdings" pitchFamily="2" charset="2"/>
              </a:rPr>
              <a:t>)</a:t>
            </a:r>
          </a:p>
          <a:p>
            <a:pPr>
              <a:defRPr/>
            </a:pPr>
            <a:r>
              <a:rPr lang="en-US" dirty="0" err="1" smtClean="0">
                <a:sym typeface="Wingdings" pitchFamily="2" charset="2"/>
              </a:rPr>
              <a:t>Bila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tautan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sempurna</a:t>
            </a:r>
            <a:r>
              <a:rPr lang="en-US" dirty="0" smtClean="0">
                <a:sym typeface="Wingdings" pitchFamily="2" charset="2"/>
              </a:rPr>
              <a:t> : gen-gen </a:t>
            </a:r>
            <a:r>
              <a:rPr lang="en-US" dirty="0" err="1" smtClean="0">
                <a:sym typeface="Wingdings" pitchFamily="2" charset="2"/>
              </a:rPr>
              <a:t>tersebut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selalu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diwariskan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bersama-sama</a:t>
            </a:r>
            <a:r>
              <a:rPr lang="en-US" dirty="0" smtClean="0">
                <a:sym typeface="Wingdings" pitchFamily="2" charset="2"/>
              </a:rPr>
              <a:t>, </a:t>
            </a:r>
            <a:r>
              <a:rPr lang="en-US" dirty="0" err="1" smtClean="0">
                <a:sym typeface="Wingdings" pitchFamily="2" charset="2"/>
              </a:rPr>
              <a:t>berasal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dari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tetua</a:t>
            </a:r>
            <a:r>
              <a:rPr lang="en-US" dirty="0" smtClean="0">
                <a:sym typeface="Wingdings" pitchFamily="2" charset="2"/>
              </a:rPr>
              <a:t> yang </a:t>
            </a:r>
            <a:r>
              <a:rPr lang="en-US" dirty="0" err="1" smtClean="0">
                <a:sym typeface="Wingdings" pitchFamily="2" charset="2"/>
              </a:rPr>
              <a:t>sama</a:t>
            </a:r>
            <a:endParaRPr lang="en-US" dirty="0" smtClean="0">
              <a:sym typeface="Wingdings" pitchFamily="2" charset="2"/>
            </a:endParaRPr>
          </a:p>
          <a:p>
            <a:pPr>
              <a:defRPr/>
            </a:pPr>
            <a:r>
              <a:rPr lang="en-US" dirty="0" err="1" smtClean="0">
                <a:sym typeface="Wingdings" pitchFamily="2" charset="2"/>
              </a:rPr>
              <a:t>Biasanya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tautan</a:t>
            </a:r>
            <a:r>
              <a:rPr lang="en-US" dirty="0" smtClean="0">
                <a:sym typeface="Wingdings" pitchFamily="2" charset="2"/>
              </a:rPr>
              <a:t> gen </a:t>
            </a:r>
            <a:r>
              <a:rPr lang="en-US" dirty="0" err="1" smtClean="0">
                <a:sym typeface="Wingdings" pitchFamily="2" charset="2"/>
              </a:rPr>
              <a:t>tidak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sempurna</a:t>
            </a:r>
            <a:r>
              <a:rPr lang="en-US" dirty="0" smtClean="0">
                <a:sym typeface="Wingdings" pitchFamily="2" charset="2"/>
              </a:rPr>
              <a:t> : </a:t>
            </a:r>
            <a:r>
              <a:rPr lang="en-US" dirty="0" err="1" smtClean="0">
                <a:sym typeface="Wingdings" pitchFamily="2" charset="2"/>
              </a:rPr>
              <a:t>sebagian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dapat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bergabung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secara</a:t>
            </a:r>
            <a:r>
              <a:rPr lang="en-US" dirty="0" smtClean="0">
                <a:sym typeface="Wingdings" pitchFamily="2" charset="2"/>
              </a:rPr>
              <a:t> </a:t>
            </a:r>
            <a:r>
              <a:rPr lang="en-US" dirty="0" err="1" smtClean="0">
                <a:sym typeface="Wingdings" pitchFamily="2" charset="2"/>
              </a:rPr>
              <a:t>bebas</a:t>
            </a:r>
            <a:endParaRPr lang="en-US" dirty="0" smtClean="0"/>
          </a:p>
          <a:p>
            <a:pP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43594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1114</Words>
  <Application>Microsoft Office PowerPoint</Application>
  <PresentationFormat>Widescreen</PresentationFormat>
  <Paragraphs>260</Paragraphs>
  <Slides>31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Calibri</vt:lpstr>
      <vt:lpstr>Calibri Light</vt:lpstr>
      <vt:lpstr>Cambria Math</vt:lpstr>
      <vt:lpstr>Comic Sans MS</vt:lpstr>
      <vt:lpstr>Eras Medium ITC</vt:lpstr>
      <vt:lpstr>Garamond</vt:lpstr>
      <vt:lpstr>Wingdings</vt:lpstr>
      <vt:lpstr>Office Theme</vt:lpstr>
      <vt:lpstr>Bitmap Image</vt:lpstr>
      <vt:lpstr>Chromosomes</vt:lpstr>
      <vt:lpstr>Jumlah chromosom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Pindah Silang</vt:lpstr>
      <vt:lpstr>Proses Pindah silang tunggal</vt:lpstr>
      <vt:lpstr>Proses Pindah Silang Ganda</vt:lpstr>
      <vt:lpstr>Pemetaan Kromosom</vt:lpstr>
      <vt:lpstr>Jarak peta dan Frekuensi Rekombinan</vt:lpstr>
      <vt:lpstr>PowerPoint Presentation</vt:lpstr>
      <vt:lpstr>Pembuatan Peta Kromosom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Dewi Lengkana</cp:lastModifiedBy>
  <cp:revision>4</cp:revision>
  <dcterms:created xsi:type="dcterms:W3CDTF">2019-10-21T16:13:11Z</dcterms:created>
  <dcterms:modified xsi:type="dcterms:W3CDTF">2020-11-29T16:01:53Z</dcterms:modified>
</cp:coreProperties>
</file>