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5" r:id="rId5"/>
    <p:sldId id="266" r:id="rId6"/>
    <p:sldId id="272" r:id="rId7"/>
    <p:sldId id="267" r:id="rId8"/>
    <p:sldId id="269" r:id="rId9"/>
    <p:sldId id="271" r:id="rId10"/>
    <p:sldId id="273" r:id="rId11"/>
    <p:sldId id="276" r:id="rId12"/>
    <p:sldId id="274" r:id="rId13"/>
    <p:sldId id="278" r:id="rId14"/>
    <p:sldId id="277" r:id="rId15"/>
    <p:sldId id="279" r:id="rId16"/>
    <p:sldId id="280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638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139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955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635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006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575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731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808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306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324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553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BACC0-4D50-4BDE-BF20-CE2AC98BEAB5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228EC-9EA0-4AC7-B8CE-0D13A69DF31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815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PEMBUKTIAN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174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d-ID" i="1" dirty="0" smtClean="0"/>
              <a:t>Unus testis nullus testis </a:t>
            </a:r>
            <a:r>
              <a:rPr lang="id-ID" dirty="0" smtClean="0"/>
              <a:t>= satu saksi sama dengan bukan kesaksian</a:t>
            </a:r>
          </a:p>
          <a:p>
            <a:r>
              <a:rPr lang="id-ID" dirty="0" smtClean="0"/>
              <a:t>Larangan menjadi saksi (dengan tujuan agar terjamin obyektivitas tidak memihak):</a:t>
            </a:r>
          </a:p>
          <a:p>
            <a:pPr lvl="1"/>
            <a:r>
              <a:rPr lang="id-ID" dirty="0" smtClean="0"/>
              <a:t>Larangan mutlak</a:t>
            </a:r>
          </a:p>
          <a:p>
            <a:pPr lvl="2"/>
            <a:r>
              <a:rPr lang="id-ID" dirty="0" smtClean="0"/>
              <a:t>Keluarga sedarah dan semenda menurut garis keturunan lurus kecuali dalam perkara status keperdataan atau perjanjian kerja, pencabutan kekuasaan orang tua atau wali</a:t>
            </a:r>
          </a:p>
          <a:p>
            <a:pPr lvl="2"/>
            <a:r>
              <a:rPr lang="id-ID" dirty="0" smtClean="0"/>
              <a:t>Suami atau isteri</a:t>
            </a:r>
          </a:p>
          <a:p>
            <a:pPr lvl="1"/>
            <a:r>
              <a:rPr lang="id-ID" dirty="0" smtClean="0"/>
              <a:t>Larangan relatif (boleh didengar tetapi bukan sebagai saksi)</a:t>
            </a:r>
          </a:p>
          <a:p>
            <a:pPr lvl="2"/>
            <a:r>
              <a:rPr lang="id-ID" dirty="0" smtClean="0"/>
              <a:t>Anak di bawah 15 tahun</a:t>
            </a:r>
          </a:p>
          <a:p>
            <a:pPr lvl="1"/>
            <a:r>
              <a:rPr lang="id-ID" dirty="0" smtClean="0"/>
              <a:t>Hak ingkar untuk menjadi saksi atau dibebaskan dari saksi</a:t>
            </a:r>
          </a:p>
          <a:p>
            <a:pPr lvl="2"/>
            <a:r>
              <a:rPr lang="id-ID" dirty="0" smtClean="0"/>
              <a:t>Saudara laki-laki atau perempuan dan ipar laki-laki dan perempuan</a:t>
            </a:r>
          </a:p>
          <a:p>
            <a:pPr lvl="2"/>
            <a:r>
              <a:rPr lang="id-ID" dirty="0" smtClean="0"/>
              <a:t>Keluarga sedarah menurut garis keturunan lurus dari suami atau isteri</a:t>
            </a:r>
          </a:p>
          <a:p>
            <a:pPr lvl="2"/>
            <a:r>
              <a:rPr lang="id-ID" dirty="0" smtClean="0"/>
              <a:t>Orang karena martabat, jabatan atau hubungan kedinasan yang sah yang diwajibkan menyimpan rahasia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1030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3. SUMPAH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Apabila Penggugat tidak dapat membuktikan gugatannya dan Tergugat menolak gugatan tersebut, maka Tergugat melakukan sumpah</a:t>
            </a:r>
          </a:p>
          <a:p>
            <a:r>
              <a:rPr lang="id-ID" i="1" dirty="0" smtClean="0"/>
              <a:t>Al bayyinatu ‘alal mudda ‘ii wal yamiinu ‘alaa man ankara</a:t>
            </a:r>
            <a:r>
              <a:rPr lang="id-ID" dirty="0" smtClean="0"/>
              <a:t>: “bukti itu dibebani kepada penggugat dan sumpah itu dibebani kepada pihak yang menolak (pengakuan)”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2583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5. MAKTUBAH / ALAT BUKTI TERTULIS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 smtClean="0"/>
              <a:t>Transaksi yang tidak tunai diperintahkan untuk ditulis</a:t>
            </a:r>
          </a:p>
          <a:p>
            <a:r>
              <a:rPr lang="id-ID" dirty="0" smtClean="0"/>
              <a:t>Alat bukti tertulis tidak boleh mengorbankan hukum materiil Islam </a:t>
            </a:r>
            <a:r>
              <a:rPr lang="id-ID" dirty="0" smtClean="0">
                <a:sym typeface="Wingdings" pitchFamily="2" charset="2"/>
              </a:rPr>
              <a:t> contoh: wasiat</a:t>
            </a:r>
          </a:p>
          <a:p>
            <a:r>
              <a:rPr lang="id-ID" dirty="0" smtClean="0">
                <a:sym typeface="Wingdings" pitchFamily="2" charset="2"/>
              </a:rPr>
              <a:t>Macam alat bukti tertulis: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Akta otentik  dibuat oleh pejabat yang berwenang  mempunyai kekuatan bukti yang sempurna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Akta bukan otentik  tidak dibuat oleh pejabat yang berwenang  kekuatan pembuktian menjadi penilaian bebas oleh hakim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Surat lainnya  </a:t>
            </a:r>
            <a:r>
              <a:rPr lang="id-ID" dirty="0">
                <a:sym typeface="Wingdings" pitchFamily="2" charset="2"/>
              </a:rPr>
              <a:t>kekuatan pembuktian menjadi penilaian bebas oleh </a:t>
            </a:r>
            <a:r>
              <a:rPr lang="id-ID" dirty="0" smtClean="0">
                <a:sym typeface="Wingdings" pitchFamily="2" charset="2"/>
              </a:rPr>
              <a:t>hakim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Salinan atau fotokopi surat  dilegalisir mempunyai kekuatan sama dengan kekuatan aslinya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26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4. RIDDAH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Telah keluar dari agama Islam atau murtad</a:t>
            </a:r>
          </a:p>
          <a:p>
            <a:r>
              <a:rPr lang="id-ID" dirty="0" smtClean="0"/>
              <a:t>Digunakan untuk  pembuktian pada perkara perceraian agar perkawinannya putus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3573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AL QARINAH / PERSANGKAAN / PETUNJUK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Dasar Hukum</a:t>
            </a:r>
          </a:p>
          <a:p>
            <a:pPr lvl="1"/>
            <a:r>
              <a:rPr lang="id-ID" dirty="0" smtClean="0"/>
              <a:t>Kisah Nabi Yusuf as dan Zulaikha</a:t>
            </a:r>
          </a:p>
          <a:p>
            <a:pPr lvl="1"/>
            <a:r>
              <a:rPr lang="id-ID" dirty="0" smtClean="0"/>
              <a:t>Nabi Daud as dan Nabi Sulaiman as tentang perebutan seorang anak oleh dua orang perempuan</a:t>
            </a:r>
          </a:p>
          <a:p>
            <a:pPr lvl="1"/>
            <a:r>
              <a:rPr lang="id-ID" dirty="0" smtClean="0"/>
              <a:t>Rasulullah memberikan barang hilang kepada orang yang dapat menyebutkan ciri-ciri barang tersebut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5828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Macam Persangkaan / Vermoeden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Persangkaan hakim</a:t>
            </a:r>
          </a:p>
          <a:p>
            <a:pPr lvl="1"/>
            <a:r>
              <a:rPr lang="id-ID" dirty="0" smtClean="0"/>
              <a:t>Kesimpulan hakim sebagai hasil pemeriksaan sidang</a:t>
            </a:r>
          </a:p>
          <a:p>
            <a:r>
              <a:rPr lang="id-ID" dirty="0" smtClean="0"/>
              <a:t>Persangkaan undang-undang</a:t>
            </a:r>
          </a:p>
          <a:p>
            <a:pPr lvl="1"/>
            <a:r>
              <a:rPr lang="id-ID" dirty="0" smtClean="0"/>
              <a:t>Kesimpulan yang dibuat oleh hakim karena sudah ditentukan oleh dan di dalam undang-undang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855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6. TABAYUN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Tabayun adalah pemeriksaan oleh pengadilan lain untuk mendapatkan kejelasan atas perkara yang sedang diperiksa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9071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PEMBUKTIAN DALAM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Ikrar (pengakuan)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Syahadah (saksi)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Yamin (Sumpah)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Ridah (murtad)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Maktubah (bukti tertulis)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Tabayyun (pemeriksaan koneksitas)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217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1. IKRAR / PENGAKUAN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 smtClean="0"/>
              <a:t>Ikrar atau Pengakuan adalah pernyataan membenarkan mengenai suatu peristiwa</a:t>
            </a:r>
          </a:p>
          <a:p>
            <a:pPr marL="0" indent="0">
              <a:buNone/>
            </a:pPr>
            <a:r>
              <a:rPr lang="id-ID" dirty="0" smtClean="0"/>
              <a:t>Dasar Hukum</a:t>
            </a:r>
          </a:p>
          <a:p>
            <a:r>
              <a:rPr lang="id-ID" dirty="0" smtClean="0"/>
              <a:t>QS An Nisa ayat 135: “wahai orang yang beriman, jadilah kamu orang yang benar-benar </a:t>
            </a:r>
            <a:r>
              <a:rPr lang="id-ID" u="sng" dirty="0" smtClean="0"/>
              <a:t>penegak keadilan, menjadi saksi karena Allah, biarpun terhadap dirimu sendiri </a:t>
            </a:r>
            <a:r>
              <a:rPr lang="id-ID" dirty="0" smtClean="0"/>
              <a:t>atau ibu bapak dan kaum kerabatmu”</a:t>
            </a:r>
          </a:p>
          <a:p>
            <a:r>
              <a:rPr lang="id-ID" dirty="0" smtClean="0"/>
              <a:t>HR Bukhari Muslim dari Abi Hurairah tentang seorang laki-laki muslim menghadap Rasulullah saw yang mengakui telah melakukan zina </a:t>
            </a:r>
          </a:p>
          <a:p>
            <a:r>
              <a:rPr lang="id-ID" dirty="0" smtClean="0"/>
              <a:t>Pasal 174-176 HIR</a:t>
            </a:r>
          </a:p>
          <a:p>
            <a:r>
              <a:rPr lang="id-ID" dirty="0" smtClean="0"/>
              <a:t>Pasal 311-313 RBg</a:t>
            </a:r>
          </a:p>
          <a:p>
            <a:r>
              <a:rPr lang="id-ID" dirty="0" smtClean="0"/>
              <a:t>Pasal 1923-1928 KUHPer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323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Ucapan Pengakuan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Di depan sidang</a:t>
            </a:r>
          </a:p>
          <a:p>
            <a:pPr lvl="1"/>
            <a:r>
              <a:rPr lang="id-ID" dirty="0" smtClean="0"/>
              <a:t>Pengakuan di depan sidang menjadi alat bukti yang sempurna dan mengikat</a:t>
            </a:r>
          </a:p>
          <a:p>
            <a:r>
              <a:rPr lang="id-ID" dirty="0" smtClean="0"/>
              <a:t>Di luar sidang</a:t>
            </a:r>
          </a:p>
          <a:p>
            <a:pPr lvl="1"/>
            <a:r>
              <a:rPr lang="id-ID" dirty="0" smtClean="0"/>
              <a:t>Pengakuan di luar sidang tidak mengikat hakim, dan hakim bebas untuk menilai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883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2. SAKSI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Musyahadah adalah menyaksikan suatu peristiwa</a:t>
            </a:r>
          </a:p>
          <a:p>
            <a:r>
              <a:rPr lang="id-ID" dirty="0" smtClean="0"/>
              <a:t>Saksi harus benar-benar melihat, mendengar, mengetahui, atau mengalami sendiri atas apa yang disaksikannya (</a:t>
            </a:r>
            <a:r>
              <a:rPr lang="id-ID" i="1" dirty="0" smtClean="0"/>
              <a:t>ratio sciendi, ‘ain al yaqin</a:t>
            </a:r>
            <a:r>
              <a:rPr lang="id-ID" dirty="0" smtClean="0"/>
              <a:t>), bukan berdasarkan berita (</a:t>
            </a:r>
            <a:r>
              <a:rPr lang="id-ID" i="1" dirty="0" smtClean="0"/>
              <a:t>testimonium di auditu</a:t>
            </a:r>
            <a:r>
              <a:rPr lang="id-ID" dirty="0" smtClean="0"/>
              <a:t>) lalu disimpulkan sendiri (</a:t>
            </a:r>
            <a:r>
              <a:rPr lang="id-ID" i="1" dirty="0" smtClean="0"/>
              <a:t>ratio concludendi</a:t>
            </a:r>
            <a:r>
              <a:rPr lang="id-ID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1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Dasar Hukum</a:t>
            </a:r>
          </a:p>
          <a:p>
            <a:pPr lvl="1"/>
            <a:r>
              <a:rPr lang="id-ID" dirty="0"/>
              <a:t>QS Al Baqarah ayat 282: “Dan persaksikanlah dengan dua orang saksi dari orang-orang lelaki. Jika tidak ada dua orang lelaki maka boleh seorang lelaki bersama dua orang perempuan dari saksi-saksi yang kamu sukai, supaya jika yang seorang lupa maka seorang lagi mengingatkannya. Dan janganlah saksi-saksi itu enggan apabila mereka dipanggil...”</a:t>
            </a:r>
          </a:p>
          <a:p>
            <a:pPr lvl="1"/>
            <a:r>
              <a:rPr lang="id-ID" dirty="0"/>
              <a:t>Pasal 139-152, Pasal 168-172 HIR</a:t>
            </a:r>
          </a:p>
          <a:p>
            <a:pPr lvl="1"/>
            <a:r>
              <a:rPr lang="id-ID" dirty="0"/>
              <a:t>Pasal 165-179 RBg</a:t>
            </a:r>
          </a:p>
          <a:p>
            <a:pPr lvl="1"/>
            <a:r>
              <a:rPr lang="id-ID" dirty="0"/>
              <a:t>Pasal 1902-1912 KUHPer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5542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Fungsi Saksi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Saksi berfungsi sebagai </a:t>
            </a:r>
            <a:r>
              <a:rPr lang="id-ID" b="1" dirty="0" smtClean="0"/>
              <a:t>syarat hukum (hukum material)</a:t>
            </a:r>
          </a:p>
          <a:p>
            <a:pPr lvl="1"/>
            <a:r>
              <a:rPr lang="id-ID" dirty="0" smtClean="0"/>
              <a:t>Rukun nikah </a:t>
            </a:r>
            <a:r>
              <a:rPr lang="id-ID" dirty="0" smtClean="0">
                <a:sym typeface="Wingdings" pitchFamily="2" charset="2"/>
              </a:rPr>
              <a:t>2 saksi harus terpenuhi</a:t>
            </a:r>
            <a:endParaRPr lang="id-ID" dirty="0" smtClean="0"/>
          </a:p>
          <a:p>
            <a:r>
              <a:rPr lang="id-ID" dirty="0" smtClean="0"/>
              <a:t>Saksi berfungsi sebagai </a:t>
            </a:r>
            <a:r>
              <a:rPr lang="id-ID" b="1" dirty="0" smtClean="0"/>
              <a:t>alat pembuktian (hukum formal)</a:t>
            </a:r>
          </a:p>
          <a:p>
            <a:pPr lvl="1"/>
            <a:r>
              <a:rPr lang="id-ID" dirty="0" smtClean="0"/>
              <a:t>2 saksi dalam akad nikah menjadi alat bukti telah terjadi pernikahan</a:t>
            </a:r>
          </a:p>
          <a:p>
            <a:r>
              <a:rPr lang="id-ID" dirty="0" smtClean="0"/>
              <a:t>Segala saksi yang memenuhi syarat hukum, otomatis memenuhi syarat pembuktian, tetapi tidak sebaliknya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095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Jumlah Saksi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821734"/>
              </p:ext>
            </p:extLst>
          </p:nvPr>
        </p:nvGraphicFramePr>
        <p:xfrm>
          <a:off x="457200" y="1600200"/>
          <a:ext cx="82296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PERKARA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SAKSI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DASAR HUKUM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Wasiat harta dalam perjalanan (musafir)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 laki-laki</a:t>
                      </a:r>
                      <a:r>
                        <a:rPr lang="id-ID" baseline="0" dirty="0" smtClean="0"/>
                        <a:t> muslim, atau</a:t>
                      </a:r>
                    </a:p>
                    <a:p>
                      <a:r>
                        <a:rPr lang="id-ID" baseline="0" dirty="0" smtClean="0"/>
                        <a:t>1 laki-laki muslim dan 2 perempuan muslimah, atau</a:t>
                      </a:r>
                    </a:p>
                    <a:p>
                      <a:r>
                        <a:rPr lang="id-ID" baseline="0" dirty="0" smtClean="0"/>
                        <a:t>2 laki-laki non muslim, atau</a:t>
                      </a:r>
                    </a:p>
                    <a:p>
                      <a:r>
                        <a:rPr lang="id-ID" baseline="0" dirty="0" smtClean="0"/>
                        <a:t>1 laki-laki non muslim dan 2 perempuan non muslimah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QS</a:t>
                      </a:r>
                      <a:r>
                        <a:rPr lang="id-ID" baseline="0" dirty="0" smtClean="0"/>
                        <a:t> Al Maidah: 106 jo Al Baqarah: 282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Perkara harta benda, perkawinan, wasiat, hibah, wakaf,</a:t>
                      </a:r>
                      <a:r>
                        <a:rPr lang="id-ID" baseline="0" dirty="0" smtClean="0"/>
                        <a:t> idaah, perwakilan, perdamaian, pengakuan, pembebasan dan perkara lain yang bersifat hak keperdataan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 laki-laki muslim dan 2 perempuan muslimah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QS Al Baqarah:</a:t>
                      </a:r>
                      <a:r>
                        <a:rPr lang="id-ID" baseline="0" dirty="0" smtClean="0"/>
                        <a:t> 282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6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534775"/>
              </p:ext>
            </p:extLst>
          </p:nvPr>
        </p:nvGraphicFramePr>
        <p:xfrm>
          <a:off x="457200" y="1600200"/>
          <a:ext cx="8229600" cy="321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PERKARA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SAKSI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DASAR HUKUM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Perkara terkait dengan masalah</a:t>
                      </a:r>
                      <a:r>
                        <a:rPr lang="id-ID" baseline="0" dirty="0" smtClean="0"/>
                        <a:t> kewanitaan, seperti keperawanan, kelahiran, cacat perempuan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 atau 4 perempuan muslimah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Menjadi</a:t>
                      </a:r>
                      <a:r>
                        <a:rPr lang="id-ID" baseline="0" dirty="0" smtClean="0"/>
                        <a:t> muallaf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Seorang saksi dan</a:t>
                      </a:r>
                      <a:r>
                        <a:rPr lang="id-ID" baseline="0" dirty="0" smtClean="0"/>
                        <a:t> sumpah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Kesaksian awal bulan</a:t>
                      </a:r>
                      <a:r>
                        <a:rPr lang="id-ID" baseline="0" dirty="0" smtClean="0"/>
                        <a:t> Ramadhan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Seorang saksi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3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791</Words>
  <Application>Microsoft Office PowerPoint</Application>
  <PresentationFormat>On-screen Show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PEMBUKTIAN</vt:lpstr>
      <vt:lpstr>PEMBUKTIAN DALAM ISLAM</vt:lpstr>
      <vt:lpstr>1. IKRAR / PENGAKUAN</vt:lpstr>
      <vt:lpstr>Ucapan Pengakuan</vt:lpstr>
      <vt:lpstr>2. SAKSI</vt:lpstr>
      <vt:lpstr>Cont’d</vt:lpstr>
      <vt:lpstr>Fungsi Saksi</vt:lpstr>
      <vt:lpstr>Jumlah Saksi</vt:lpstr>
      <vt:lpstr>Cont’d</vt:lpstr>
      <vt:lpstr>Cont’d</vt:lpstr>
      <vt:lpstr>3. SUMPAH</vt:lpstr>
      <vt:lpstr>5. MAKTUBAH / ALAT BUKTI TERTULIS</vt:lpstr>
      <vt:lpstr>4. RIDDAH</vt:lpstr>
      <vt:lpstr>AL QARINAH / PERSANGKAAN / PETUNJUK</vt:lpstr>
      <vt:lpstr>Macam Persangkaan / Vermoeden</vt:lpstr>
      <vt:lpstr>6. TABAYUN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PEMBUKTIAN</dc:title>
  <dc:creator>Acer Valued Customer</dc:creator>
  <cp:lastModifiedBy>HP</cp:lastModifiedBy>
  <cp:revision>26</cp:revision>
  <dcterms:created xsi:type="dcterms:W3CDTF">2012-07-19T04:57:45Z</dcterms:created>
  <dcterms:modified xsi:type="dcterms:W3CDTF">2020-09-26T18:02:44Z</dcterms:modified>
</cp:coreProperties>
</file>