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id-ID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FEE5F4C-EA28-4E50-AC06-D8F3D382268E}" type="datetimeFigureOut">
              <a:rPr lang="id-ID" smtClean="0"/>
              <a:t>19/03/2021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3D6B6C-DC3C-48AB-83AC-068100F27C32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1164" y="1143000"/>
            <a:ext cx="8458200" cy="2819400"/>
          </a:xfrm>
        </p:spPr>
        <p:txBody>
          <a:bodyPr>
            <a:normAutofit/>
          </a:bodyPr>
          <a:lstStyle/>
          <a:p>
            <a:pPr algn="ctr"/>
            <a:r>
              <a:rPr lang="en-US" sz="8000" dirty="0" smtClean="0"/>
              <a:t>HUKUM PAJAK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84479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 </a:t>
            </a:r>
            <a:r>
              <a:rPr lang="en-US" dirty="0" err="1" smtClean="0"/>
              <a:t>Pengajar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Penanggung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: Prof. Dr. </a:t>
            </a:r>
            <a:r>
              <a:rPr lang="en-US" dirty="0" err="1" smtClean="0"/>
              <a:t>Yuswanto</a:t>
            </a:r>
            <a:r>
              <a:rPr lang="en-US" dirty="0" smtClean="0"/>
              <a:t>, S.H., M.H.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1. Dr. F.X. </a:t>
            </a:r>
            <a:r>
              <a:rPr lang="en-US" dirty="0" err="1" smtClean="0"/>
              <a:t>Sumarja</a:t>
            </a:r>
            <a:r>
              <a:rPr lang="en-US" dirty="0" smtClean="0"/>
              <a:t>, S.H., M.H.</a:t>
            </a:r>
          </a:p>
          <a:p>
            <a:pPr>
              <a:buNone/>
            </a:pPr>
            <a:r>
              <a:rPr lang="en-US" dirty="0" smtClean="0"/>
              <a:t>	2. </a:t>
            </a:r>
            <a:r>
              <a:rPr lang="en-US" dirty="0" err="1" smtClean="0"/>
              <a:t>Nurmayani</a:t>
            </a:r>
            <a:r>
              <a:rPr lang="en-US" dirty="0" smtClean="0"/>
              <a:t>, S.H., M.H.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3. </a:t>
            </a:r>
            <a:r>
              <a:rPr lang="en-US" dirty="0" err="1" smtClean="0"/>
              <a:t>Marlia</a:t>
            </a:r>
            <a:r>
              <a:rPr lang="en-US" dirty="0" smtClean="0"/>
              <a:t> </a:t>
            </a:r>
            <a:r>
              <a:rPr lang="en-US" dirty="0" err="1" smtClean="0"/>
              <a:t>Eka</a:t>
            </a:r>
            <a:r>
              <a:rPr lang="en-US" dirty="0" smtClean="0"/>
              <a:t> </a:t>
            </a:r>
            <a:r>
              <a:rPr lang="en-US" dirty="0" err="1" smtClean="0"/>
              <a:t>Putri</a:t>
            </a:r>
            <a:r>
              <a:rPr lang="en-US" dirty="0" smtClean="0"/>
              <a:t> A.T., S.H., M.H.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5. </a:t>
            </a:r>
            <a:r>
              <a:rPr lang="en-US" dirty="0" err="1" smtClean="0"/>
              <a:t>Eka</a:t>
            </a:r>
            <a:r>
              <a:rPr lang="en-US" dirty="0" smtClean="0"/>
              <a:t> </a:t>
            </a:r>
            <a:r>
              <a:rPr lang="en-US" dirty="0" err="1" smtClean="0"/>
              <a:t>Deviani</a:t>
            </a:r>
            <a:r>
              <a:rPr lang="en-US" dirty="0" smtClean="0"/>
              <a:t>, S.H., M.H.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6. </a:t>
            </a:r>
            <a:r>
              <a:rPr lang="en-US" dirty="0" err="1" smtClean="0"/>
              <a:t>Upik</a:t>
            </a:r>
            <a:r>
              <a:rPr lang="en-US" dirty="0" smtClean="0"/>
              <a:t> </a:t>
            </a:r>
            <a:r>
              <a:rPr lang="en-US" dirty="0" err="1"/>
              <a:t>Hamidah</a:t>
            </a:r>
            <a:r>
              <a:rPr lang="en-US" dirty="0"/>
              <a:t>, S.H., M.H.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7. </a:t>
            </a:r>
            <a:r>
              <a:rPr lang="en-US" dirty="0" err="1" smtClean="0"/>
              <a:t>Ati</a:t>
            </a:r>
            <a:r>
              <a:rPr lang="en-US" dirty="0" smtClean="0"/>
              <a:t> </a:t>
            </a:r>
            <a:r>
              <a:rPr lang="en-US" dirty="0" err="1" smtClean="0"/>
              <a:t>Yuniati</a:t>
            </a:r>
            <a:r>
              <a:rPr lang="en-US" dirty="0" smtClean="0"/>
              <a:t>, S.H., M.H.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8. </a:t>
            </a:r>
            <a:r>
              <a:rPr lang="en-US" dirty="0"/>
              <a:t>Fenny </a:t>
            </a:r>
            <a:r>
              <a:rPr lang="en-US" dirty="0" err="1"/>
              <a:t>Andriani</a:t>
            </a:r>
            <a:r>
              <a:rPr lang="en-US" dirty="0"/>
              <a:t>, S.H., M.H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9. </a:t>
            </a:r>
            <a:r>
              <a:rPr lang="en-US" dirty="0" err="1"/>
              <a:t>Satria</a:t>
            </a:r>
            <a:r>
              <a:rPr lang="en-US" dirty="0"/>
              <a:t> </a:t>
            </a:r>
            <a:r>
              <a:rPr lang="en-US" dirty="0" err="1"/>
              <a:t>Prayoga</a:t>
            </a:r>
            <a:r>
              <a:rPr lang="en-US" dirty="0"/>
              <a:t>, S.H., </a:t>
            </a:r>
            <a:r>
              <a:rPr lang="en-US" dirty="0" smtClean="0"/>
              <a:t>M.H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10. </a:t>
            </a:r>
            <a:r>
              <a:rPr lang="en-US" dirty="0" err="1"/>
              <a:t>Agung</a:t>
            </a:r>
            <a:r>
              <a:rPr lang="en-US" dirty="0"/>
              <a:t> Budi </a:t>
            </a:r>
            <a:r>
              <a:rPr lang="en-US" dirty="0" err="1"/>
              <a:t>Prastyo</a:t>
            </a:r>
            <a:r>
              <a:rPr lang="en-US" dirty="0"/>
              <a:t>, S.H., </a:t>
            </a:r>
            <a:r>
              <a:rPr lang="en-US" dirty="0" smtClean="0"/>
              <a:t>M.H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11. </a:t>
            </a:r>
            <a:r>
              <a:rPr lang="en-US" dirty="0"/>
              <a:t>Sri </a:t>
            </a:r>
            <a:r>
              <a:rPr lang="en-US" dirty="0" err="1"/>
              <a:t>Sulastuti</a:t>
            </a:r>
            <a:r>
              <a:rPr lang="en-US" dirty="0"/>
              <a:t>, S.H., M.H</a:t>
            </a:r>
            <a:r>
              <a:rPr lang="en-US" dirty="0" smtClean="0"/>
              <a:t>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12. </a:t>
            </a:r>
            <a:r>
              <a:rPr lang="en-US" dirty="0" err="1"/>
              <a:t>Rifka</a:t>
            </a:r>
            <a:r>
              <a:rPr lang="en-US" dirty="0"/>
              <a:t> </a:t>
            </a:r>
            <a:r>
              <a:rPr lang="en-US" dirty="0" err="1"/>
              <a:t>Yudhi</a:t>
            </a:r>
            <a:r>
              <a:rPr lang="en-US" dirty="0"/>
              <a:t>, S.H.I, </a:t>
            </a:r>
            <a:r>
              <a:rPr lang="en-US" dirty="0" smtClean="0"/>
              <a:t>M.H </a:t>
            </a:r>
          </a:p>
        </p:txBody>
      </p:sp>
    </p:spTree>
    <p:extLst>
      <p:ext uri="{BB962C8B-B14F-4D97-AF65-F5344CB8AC3E}">
        <p14:creationId xmlns:p14="http://schemas.microsoft.com/office/powerpoint/2010/main" xmlns="" val="3768741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SILABUS HUKUM PAJAK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i-FI" dirty="0"/>
              <a:t>Sejarah &amp; Pengertian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i-FI" dirty="0"/>
              <a:t>Fungsi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i-FI" dirty="0"/>
              <a:t>Justifikasi Pemungutan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i-FI" dirty="0"/>
              <a:t>Prinsip-Prinsip Pemungutan </a:t>
            </a:r>
            <a:r>
              <a:rPr lang="fi-FI" dirty="0" smtClean="0"/>
              <a:t>Pajak,  Yuridiksi </a:t>
            </a:r>
            <a:r>
              <a:rPr lang="fi-FI" dirty="0"/>
              <a:t>Pemungutan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i-FI" dirty="0"/>
              <a:t>Tarif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i-FI" dirty="0"/>
              <a:t>Subyek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fi-FI" dirty="0"/>
              <a:t>Obyek Pajak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142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9"/>
              <a:defRPr/>
            </a:pPr>
            <a:r>
              <a:rPr lang="fi-FI" dirty="0"/>
              <a:t>Hukum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9"/>
              <a:defRPr/>
            </a:pPr>
            <a:r>
              <a:rPr lang="fi-FI" dirty="0"/>
              <a:t> </a:t>
            </a:r>
            <a:r>
              <a:rPr lang="sv-SE" dirty="0"/>
              <a:t>Utang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9"/>
              <a:defRPr/>
            </a:pPr>
            <a:r>
              <a:rPr lang="sv-SE" dirty="0"/>
              <a:t> Penagihan Utang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9"/>
              <a:defRPr/>
            </a:pPr>
            <a:r>
              <a:rPr lang="sv-SE" dirty="0"/>
              <a:t> Keberatan &amp; </a:t>
            </a:r>
            <a:r>
              <a:rPr lang="sv-SE" dirty="0" smtClean="0"/>
              <a:t>Banding, </a:t>
            </a:r>
            <a:r>
              <a:rPr lang="fi-FI" dirty="0" smtClean="0"/>
              <a:t>Penerapan </a:t>
            </a:r>
            <a:r>
              <a:rPr lang="fi-FI" dirty="0"/>
              <a:t>Sanksi Pajak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9"/>
              <a:defRPr/>
            </a:pPr>
            <a:r>
              <a:rPr lang="fi-FI" dirty="0"/>
              <a:t>Perlawanan Terhadap Pajak</a:t>
            </a:r>
            <a:endParaRPr lang="en-US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9"/>
              <a:defRPr/>
            </a:pP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</a:t>
            </a:r>
            <a:r>
              <a:rPr lang="en-US" dirty="0" err="1"/>
              <a:t>Berganda</a:t>
            </a:r>
            <a:endParaRPr lang="en-US" dirty="0"/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 startAt="9"/>
              <a:defRPr/>
            </a:pPr>
            <a:r>
              <a:rPr lang="en-US" dirty="0" err="1"/>
              <a:t>Pemeriksaan</a:t>
            </a:r>
            <a:r>
              <a:rPr lang="en-US" dirty="0"/>
              <a:t> &amp; </a:t>
            </a:r>
            <a:r>
              <a:rPr lang="en-US" dirty="0" err="1"/>
              <a:t>Penyidikan</a:t>
            </a:r>
            <a:r>
              <a:rPr lang="en-US" dirty="0"/>
              <a:t> </a:t>
            </a:r>
            <a:r>
              <a:rPr lang="en-US" dirty="0" err="1" smtClean="0"/>
              <a:t>Pajak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6877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/>
              <a:t>R, </a:t>
            </a:r>
            <a:r>
              <a:rPr lang="en-US" dirty="0" err="1"/>
              <a:t>Santoso</a:t>
            </a:r>
            <a:r>
              <a:rPr lang="en-US" dirty="0"/>
              <a:t> </a:t>
            </a:r>
            <a:r>
              <a:rPr lang="en-US" dirty="0" err="1"/>
              <a:t>Brotodiharjo</a:t>
            </a:r>
            <a:r>
              <a:rPr lang="en-US" dirty="0"/>
              <a:t> “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”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Rochmat</a:t>
            </a:r>
            <a:r>
              <a:rPr lang="en-US" dirty="0"/>
              <a:t> </a:t>
            </a:r>
            <a:r>
              <a:rPr lang="en-US" dirty="0" err="1"/>
              <a:t>Sumitro</a:t>
            </a:r>
            <a:r>
              <a:rPr lang="en-US" dirty="0"/>
              <a:t> “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Dasar-Dasar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 1 s-d 5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Drs </a:t>
            </a:r>
            <a:r>
              <a:rPr lang="en-US" dirty="0" err="1"/>
              <a:t>Safri</a:t>
            </a:r>
            <a:r>
              <a:rPr lang="en-US" dirty="0"/>
              <a:t> </a:t>
            </a:r>
            <a:r>
              <a:rPr lang="en-US" dirty="0" err="1"/>
              <a:t>Nurmantu</a:t>
            </a:r>
            <a:endParaRPr lang="en-US" dirty="0"/>
          </a:p>
          <a:p>
            <a:pPr>
              <a:lnSpc>
                <a:spcPct val="80000"/>
              </a:lnSpc>
              <a:buNone/>
              <a:defRPr/>
            </a:pPr>
            <a:r>
              <a:rPr lang="en-US" dirty="0"/>
              <a:t>   </a:t>
            </a:r>
            <a:r>
              <a:rPr lang="en-US" dirty="0" err="1"/>
              <a:t>Dasar-Dasar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 , </a:t>
            </a:r>
            <a:r>
              <a:rPr lang="en-US" dirty="0" err="1"/>
              <a:t>penerbit</a:t>
            </a:r>
            <a:r>
              <a:rPr lang="en-US" dirty="0"/>
              <a:t> </a:t>
            </a:r>
            <a:r>
              <a:rPr lang="en-US" dirty="0" err="1"/>
              <a:t>Ind</a:t>
            </a:r>
            <a:r>
              <a:rPr lang="en-US" dirty="0"/>
              <a:t>-Hill-Co Jakarta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Y. Sri </a:t>
            </a:r>
            <a:r>
              <a:rPr lang="en-US" dirty="0" err="1"/>
              <a:t>Pudyatmoko</a:t>
            </a:r>
            <a:r>
              <a:rPr lang="en-US" dirty="0"/>
              <a:t>, </a:t>
            </a:r>
            <a:r>
              <a:rPr lang="en-US" dirty="0" err="1"/>
              <a:t>S.h</a:t>
            </a:r>
            <a:r>
              <a:rPr lang="en-US" dirty="0"/>
              <a:t>., M.hum.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/>
              <a:t>   </a:t>
            </a:r>
            <a:r>
              <a:rPr lang="en-US" dirty="0" err="1"/>
              <a:t>Pengantar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Penerbit</a:t>
            </a:r>
            <a:r>
              <a:rPr lang="en-US" dirty="0"/>
              <a:t> </a:t>
            </a:r>
            <a:r>
              <a:rPr lang="en-US" dirty="0" err="1"/>
              <a:t>Andi</a:t>
            </a:r>
            <a:r>
              <a:rPr lang="en-US" dirty="0"/>
              <a:t> Yogyakarta</a:t>
            </a:r>
          </a:p>
          <a:p>
            <a:pPr>
              <a:lnSpc>
                <a:spcPct val="80000"/>
              </a:lnSpc>
              <a:defRPr/>
            </a:pPr>
            <a:r>
              <a:rPr lang="en-US" dirty="0"/>
              <a:t>Dr. </a:t>
            </a:r>
            <a:r>
              <a:rPr lang="en-US" dirty="0" err="1"/>
              <a:t>Mardiasmo</a:t>
            </a:r>
            <a:r>
              <a:rPr lang="en-US" dirty="0"/>
              <a:t>. </a:t>
            </a:r>
            <a:r>
              <a:rPr lang="en-US" dirty="0" err="1"/>
              <a:t>Perpajakan</a:t>
            </a:r>
            <a:r>
              <a:rPr lang="en-US" dirty="0"/>
              <a:t>, </a:t>
            </a:r>
            <a:r>
              <a:rPr lang="en-US" dirty="0" err="1"/>
              <a:t>Penerbit</a:t>
            </a:r>
            <a:r>
              <a:rPr lang="en-US" dirty="0"/>
              <a:t> </a:t>
            </a:r>
            <a:r>
              <a:rPr lang="en-US" dirty="0" err="1"/>
              <a:t>Andi</a:t>
            </a:r>
            <a:r>
              <a:rPr lang="en-US" dirty="0"/>
              <a:t> Yogyakarta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90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304800"/>
            <a:ext cx="7239000" cy="6151563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krama</a:t>
            </a:r>
            <a:r>
              <a:rPr lang="en-US" dirty="0" smtClean="0"/>
              <a:t> </a:t>
            </a:r>
            <a:r>
              <a:rPr lang="en-US" dirty="0" err="1" smtClean="0"/>
              <a:t>perkuliahan</a:t>
            </a:r>
            <a:endParaRPr lang="en-US" dirty="0" smtClean="0"/>
          </a:p>
          <a:p>
            <a:pPr eaLnBrk="1" hangingPunct="1"/>
            <a:r>
              <a:rPr lang="en-US" dirty="0" err="1" smtClean="0"/>
              <a:t>tugas</a:t>
            </a:r>
            <a:r>
              <a:rPr lang="en-US" dirty="0" smtClean="0"/>
              <a:t> : individual &amp; </a:t>
            </a:r>
            <a:r>
              <a:rPr lang="en-US" dirty="0" err="1" smtClean="0"/>
              <a:t>kelompok</a:t>
            </a:r>
            <a:endParaRPr lang="en-US" dirty="0" smtClean="0"/>
          </a:p>
          <a:p>
            <a:pPr eaLnBrk="1" hangingPunct="1"/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penilaian</a:t>
            </a:r>
            <a:endParaRPr lang="en-US" dirty="0" smtClean="0"/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UAS : 30 %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UTS : 30 %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Kuis</a:t>
            </a:r>
            <a:r>
              <a:rPr lang="en-US" dirty="0" smtClean="0"/>
              <a:t> : 10%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Tugas</a:t>
            </a:r>
            <a:r>
              <a:rPr lang="en-US" dirty="0" smtClean="0"/>
              <a:t> : 20 %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Keaktifan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: 10 %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dirty="0" smtClean="0"/>
              <a:t>	</a:t>
            </a:r>
            <a:r>
              <a:rPr lang="en-US" dirty="0" err="1" smtClean="0"/>
              <a:t>Kehadiran</a:t>
            </a:r>
            <a:r>
              <a:rPr lang="en-US" dirty="0" smtClean="0"/>
              <a:t> : min.80% (12x)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ikut</a:t>
            </a:r>
            <a:r>
              <a:rPr lang="en-US" dirty="0" smtClean="0"/>
              <a:t> UAS</a:t>
            </a:r>
          </a:p>
        </p:txBody>
      </p:sp>
    </p:spTree>
    <p:extLst>
      <p:ext uri="{BB962C8B-B14F-4D97-AF65-F5344CB8AC3E}">
        <p14:creationId xmlns:p14="http://schemas.microsoft.com/office/powerpoint/2010/main" xmlns="" val="128141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195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Sistem penilaian acuan patokan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Nilai A 	= &gt; 75,00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Nilai B+ 	= 70,01 - 74,99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Nilai B 	= 65,00 - 70,00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Nilai C+	=60,01 - 64,99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Nilai C 	= 55,00 - 60,00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Nilai D 	= 40,01 – 54,99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Nilai E	= &lt; 40,00</a:t>
            </a:r>
          </a:p>
        </p:txBody>
      </p:sp>
    </p:spTree>
    <p:extLst>
      <p:ext uri="{BB962C8B-B14F-4D97-AF65-F5344CB8AC3E}">
        <p14:creationId xmlns:p14="http://schemas.microsoft.com/office/powerpoint/2010/main" xmlns="" val="2765685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147</Words>
  <Application>Microsoft Office PowerPoint</Application>
  <PresentationFormat>On-screen Show (4:3)</PresentationFormat>
  <Paragraphs>55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Median</vt:lpstr>
      <vt:lpstr>HUKUM PAJAK</vt:lpstr>
      <vt:lpstr>Tim Pengajar</vt:lpstr>
      <vt:lpstr>SILABUS HUKUM PAJAK</vt:lpstr>
      <vt:lpstr>Slide 4</vt:lpstr>
      <vt:lpstr>Buku Referensi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HUKUM PAJAK</dc:title>
  <dc:creator>USER</dc:creator>
  <cp:lastModifiedBy>USER</cp:lastModifiedBy>
  <cp:revision>1</cp:revision>
  <dcterms:created xsi:type="dcterms:W3CDTF">2021-03-19T01:57:55Z</dcterms:created>
  <dcterms:modified xsi:type="dcterms:W3CDTF">2021-03-19T02:01:52Z</dcterms:modified>
</cp:coreProperties>
</file>