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355" r:id="rId3"/>
    <p:sldId id="492" r:id="rId4"/>
    <p:sldId id="345" r:id="rId5"/>
    <p:sldId id="332" r:id="rId6"/>
    <p:sldId id="303" r:id="rId7"/>
    <p:sldId id="304" r:id="rId8"/>
    <p:sldId id="494" r:id="rId9"/>
    <p:sldId id="259" r:id="rId10"/>
    <p:sldId id="263" r:id="rId11"/>
    <p:sldId id="260" r:id="rId12"/>
    <p:sldId id="343" r:id="rId13"/>
    <p:sldId id="339" r:id="rId14"/>
    <p:sldId id="341" r:id="rId15"/>
    <p:sldId id="344" r:id="rId16"/>
    <p:sldId id="340" r:id="rId17"/>
    <p:sldId id="348" r:id="rId18"/>
    <p:sldId id="346" r:id="rId19"/>
    <p:sldId id="265" r:id="rId20"/>
    <p:sldId id="257" r:id="rId21"/>
    <p:sldId id="496" r:id="rId22"/>
    <p:sldId id="267" r:id="rId23"/>
    <p:sldId id="258" r:id="rId24"/>
    <p:sldId id="349" r:id="rId25"/>
    <p:sldId id="497" r:id="rId26"/>
    <p:sldId id="350" r:id="rId27"/>
    <p:sldId id="351" r:id="rId28"/>
    <p:sldId id="352" r:id="rId29"/>
    <p:sldId id="353" r:id="rId30"/>
    <p:sldId id="337" r:id="rId31"/>
    <p:sldId id="261" r:id="rId32"/>
    <p:sldId id="269" r:id="rId33"/>
    <p:sldId id="311" r:id="rId34"/>
    <p:sldId id="273" r:id="rId35"/>
    <p:sldId id="321" r:id="rId36"/>
    <p:sldId id="278" r:id="rId37"/>
    <p:sldId id="312" r:id="rId38"/>
    <p:sldId id="317" r:id="rId39"/>
    <p:sldId id="315" r:id="rId40"/>
    <p:sldId id="314" r:id="rId41"/>
    <p:sldId id="319" r:id="rId42"/>
    <p:sldId id="270" r:id="rId43"/>
    <p:sldId id="326" r:id="rId44"/>
    <p:sldId id="272" r:id="rId45"/>
    <p:sldId id="325" r:id="rId46"/>
    <p:sldId id="274" r:id="rId47"/>
    <p:sldId id="322" r:id="rId48"/>
    <p:sldId id="275" r:id="rId49"/>
    <p:sldId id="310" r:id="rId50"/>
    <p:sldId id="324" r:id="rId51"/>
    <p:sldId id="276" r:id="rId52"/>
    <p:sldId id="327" r:id="rId53"/>
    <p:sldId id="328" r:id="rId54"/>
    <p:sldId id="333" r:id="rId55"/>
    <p:sldId id="331" r:id="rId56"/>
    <p:sldId id="334" r:id="rId57"/>
    <p:sldId id="335" r:id="rId58"/>
    <p:sldId id="30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71" autoAdjust="0"/>
  </p:normalViewPr>
  <p:slideViewPr>
    <p:cSldViewPr snapToGrid="0">
      <p:cViewPr varScale="1">
        <p:scale>
          <a:sx n="51" d="100"/>
          <a:sy n="51" d="100"/>
        </p:scale>
        <p:origin x="12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2EDD2-A0BD-473D-B993-22DE024A0DEC}" type="doc">
      <dgm:prSet loTypeId="urn:microsoft.com/office/officeart/2005/8/layout/radial1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AFA6FC88-12B5-4B96-9FC7-A8E3678FFE61}">
      <dgm:prSet phldrT="[Text]"/>
      <dgm:spPr/>
      <dgm:t>
        <a:bodyPr/>
        <a:lstStyle/>
        <a:p>
          <a:r>
            <a:rPr lang="id-ID" dirty="0"/>
            <a:t>Kondisi kebijakan saat ini</a:t>
          </a:r>
        </a:p>
      </dgm:t>
    </dgm:pt>
    <dgm:pt modelId="{2551507A-6B63-4004-AF89-B1BD8B0E3216}" type="parTrans" cxnId="{6B386A50-ABAF-4EF3-988C-75053AD2DBAB}">
      <dgm:prSet/>
      <dgm:spPr/>
      <dgm:t>
        <a:bodyPr/>
        <a:lstStyle/>
        <a:p>
          <a:endParaRPr lang="id-ID"/>
        </a:p>
      </dgm:t>
    </dgm:pt>
    <dgm:pt modelId="{78613322-E411-46D5-A0D7-A4E395C3DCBB}" type="sibTrans" cxnId="{6B386A50-ABAF-4EF3-988C-75053AD2DBAB}">
      <dgm:prSet/>
      <dgm:spPr/>
      <dgm:t>
        <a:bodyPr/>
        <a:lstStyle/>
        <a:p>
          <a:endParaRPr lang="id-ID"/>
        </a:p>
      </dgm:t>
    </dgm:pt>
    <dgm:pt modelId="{4A13C176-B42F-45B6-9300-4C1C8038BA4C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Frekwensi munculnya kebijakan sangat tinggi </a:t>
          </a:r>
        </a:p>
      </dgm:t>
    </dgm:pt>
    <dgm:pt modelId="{3FBDC686-8680-4D84-BB1E-6D661768B601}" type="parTrans" cxnId="{D302FC55-FF53-4E53-9E1B-BA00385BB0E0}">
      <dgm:prSet/>
      <dgm:spPr/>
      <dgm:t>
        <a:bodyPr/>
        <a:lstStyle/>
        <a:p>
          <a:endParaRPr lang="id-ID"/>
        </a:p>
      </dgm:t>
    </dgm:pt>
    <dgm:pt modelId="{A71A1B50-7DCC-4ECF-850B-2E7A8BC2ACC8}" type="sibTrans" cxnId="{D302FC55-FF53-4E53-9E1B-BA00385BB0E0}">
      <dgm:prSet/>
      <dgm:spPr/>
      <dgm:t>
        <a:bodyPr/>
        <a:lstStyle/>
        <a:p>
          <a:endParaRPr lang="id-ID"/>
        </a:p>
      </dgm:t>
    </dgm:pt>
    <dgm:pt modelId="{4D95ED15-D84E-4F55-9734-82B1D7EC5438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/>
            <a:t>Banyak terjadi ketidak konsistenan maupun overlapping antara kebijakan satu dengan yang lain</a:t>
          </a:r>
        </a:p>
      </dgm:t>
    </dgm:pt>
    <dgm:pt modelId="{35834E78-E46C-4F25-990A-A741AF730B50}" type="parTrans" cxnId="{36A519D9-BA19-4CA8-9E95-2E67E091F5B5}">
      <dgm:prSet/>
      <dgm:spPr/>
      <dgm:t>
        <a:bodyPr/>
        <a:lstStyle/>
        <a:p>
          <a:endParaRPr lang="id-ID"/>
        </a:p>
      </dgm:t>
    </dgm:pt>
    <dgm:pt modelId="{8ABBC54A-41C4-4544-AB07-093FDFE21CE4}" type="sibTrans" cxnId="{36A519D9-BA19-4CA8-9E95-2E67E091F5B5}">
      <dgm:prSet/>
      <dgm:spPr/>
      <dgm:t>
        <a:bodyPr/>
        <a:lstStyle/>
        <a:p>
          <a:endParaRPr lang="id-ID"/>
        </a:p>
      </dgm:t>
    </dgm:pt>
    <dgm:pt modelId="{F158DC98-0FEF-448F-982F-D1E73BBD4230}">
      <dgm:prSet/>
      <dgm:spPr>
        <a:solidFill>
          <a:schemeClr val="accent4"/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</a:rPr>
            <a:t>Terjadi pembatalan kebijakan baik pada tingkat nasional maupun daerah</a:t>
          </a:r>
        </a:p>
      </dgm:t>
    </dgm:pt>
    <dgm:pt modelId="{5D4EE68B-A1AF-41AB-999D-6B5FBD15BD2B}" type="parTrans" cxnId="{77F99DBC-2CC5-4031-BB9D-5E3096735F03}">
      <dgm:prSet/>
      <dgm:spPr/>
      <dgm:t>
        <a:bodyPr/>
        <a:lstStyle/>
        <a:p>
          <a:endParaRPr lang="id-ID"/>
        </a:p>
      </dgm:t>
    </dgm:pt>
    <dgm:pt modelId="{D87575BF-2CBB-4E3B-A9DF-DD1B949D19D7}" type="sibTrans" cxnId="{77F99DBC-2CC5-4031-BB9D-5E3096735F03}">
      <dgm:prSet/>
      <dgm:spPr/>
      <dgm:t>
        <a:bodyPr/>
        <a:lstStyle/>
        <a:p>
          <a:endParaRPr lang="id-ID"/>
        </a:p>
      </dgm:t>
    </dgm:pt>
    <dgm:pt modelId="{86C17DAE-783C-4702-9466-79EDB2CB7CF2}">
      <dgm:prSet/>
      <dgm:spPr>
        <a:solidFill>
          <a:srgbClr val="C00000"/>
        </a:solidFill>
      </dgm:spPr>
      <dgm:t>
        <a:bodyPr/>
        <a:lstStyle/>
        <a:p>
          <a:r>
            <a:rPr lang="id-ID" dirty="0"/>
            <a:t>Proses kebijakan tidak dilakukan secara baik (dari agenda setting sampai kodifikasi)</a:t>
          </a:r>
        </a:p>
      </dgm:t>
    </dgm:pt>
    <dgm:pt modelId="{9BA1DA98-AA0B-41D1-BF53-49CE8F97D8DE}" type="parTrans" cxnId="{72D019A8-630C-4767-9294-2BDC4FAD4697}">
      <dgm:prSet/>
      <dgm:spPr/>
      <dgm:t>
        <a:bodyPr/>
        <a:lstStyle/>
        <a:p>
          <a:endParaRPr lang="id-ID"/>
        </a:p>
      </dgm:t>
    </dgm:pt>
    <dgm:pt modelId="{FF586058-9865-4298-8962-DF9F07ADD9F4}" type="sibTrans" cxnId="{72D019A8-630C-4767-9294-2BDC4FAD4697}">
      <dgm:prSet/>
      <dgm:spPr/>
      <dgm:t>
        <a:bodyPr/>
        <a:lstStyle/>
        <a:p>
          <a:endParaRPr lang="id-ID"/>
        </a:p>
      </dgm:t>
    </dgm:pt>
    <dgm:pt modelId="{5F06014C-D509-44F7-8326-162EFE604AE3}">
      <dgm:prSet/>
      <dgm:spPr>
        <a:solidFill>
          <a:srgbClr val="7030A0"/>
        </a:solidFill>
      </dgm:spPr>
      <dgm:t>
        <a:bodyPr/>
        <a:lstStyle/>
        <a:p>
          <a:r>
            <a:rPr lang="id-ID" dirty="0"/>
            <a:t>Kontroversi kebijakan juga sering terjadi</a:t>
          </a:r>
        </a:p>
      </dgm:t>
    </dgm:pt>
    <dgm:pt modelId="{81F64683-5CB9-4442-B6FD-5433D4617A7D}" type="parTrans" cxnId="{33557A30-83D4-42F4-96EF-719D4E95DDE4}">
      <dgm:prSet/>
      <dgm:spPr/>
      <dgm:t>
        <a:bodyPr/>
        <a:lstStyle/>
        <a:p>
          <a:endParaRPr lang="id-ID"/>
        </a:p>
      </dgm:t>
    </dgm:pt>
    <dgm:pt modelId="{110CE276-A6AC-49CE-B18A-8EFEF5F5F2CF}" type="sibTrans" cxnId="{33557A30-83D4-42F4-96EF-719D4E95DDE4}">
      <dgm:prSet/>
      <dgm:spPr/>
      <dgm:t>
        <a:bodyPr/>
        <a:lstStyle/>
        <a:p>
          <a:endParaRPr lang="id-ID"/>
        </a:p>
      </dgm:t>
    </dgm:pt>
    <dgm:pt modelId="{E9B48E22-EF59-4EA1-9467-68E259E30C79}" type="pres">
      <dgm:prSet presAssocID="{C212EDD2-A0BD-473D-B993-22DE024A0DE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1C19D6-2D8E-48D8-A8B9-9854551BC429}" type="pres">
      <dgm:prSet presAssocID="{AFA6FC88-12B5-4B96-9FC7-A8E3678FFE61}" presName="centerShape" presStyleLbl="node0" presStyleIdx="0" presStyleCnt="1"/>
      <dgm:spPr/>
    </dgm:pt>
    <dgm:pt modelId="{093C045F-F598-466C-91EF-18A0747208A9}" type="pres">
      <dgm:prSet presAssocID="{3FBDC686-8680-4D84-BB1E-6D661768B601}" presName="Name9" presStyleLbl="parChTrans1D2" presStyleIdx="0" presStyleCnt="5"/>
      <dgm:spPr/>
    </dgm:pt>
    <dgm:pt modelId="{87B9EDB9-DF40-4302-8307-637747E35248}" type="pres">
      <dgm:prSet presAssocID="{3FBDC686-8680-4D84-BB1E-6D661768B601}" presName="connTx" presStyleLbl="parChTrans1D2" presStyleIdx="0" presStyleCnt="5"/>
      <dgm:spPr/>
    </dgm:pt>
    <dgm:pt modelId="{81440E44-B607-4B0B-84EE-BD22398ADC30}" type="pres">
      <dgm:prSet presAssocID="{4A13C176-B42F-45B6-9300-4C1C8038BA4C}" presName="node" presStyleLbl="node1" presStyleIdx="0" presStyleCnt="5">
        <dgm:presLayoutVars>
          <dgm:bulletEnabled val="1"/>
        </dgm:presLayoutVars>
      </dgm:prSet>
      <dgm:spPr/>
    </dgm:pt>
    <dgm:pt modelId="{CE24B998-1BFA-4250-A291-F71E63D5356D}" type="pres">
      <dgm:prSet presAssocID="{35834E78-E46C-4F25-990A-A741AF730B50}" presName="Name9" presStyleLbl="parChTrans1D2" presStyleIdx="1" presStyleCnt="5"/>
      <dgm:spPr/>
    </dgm:pt>
    <dgm:pt modelId="{EA8E048B-1E16-4D99-914E-BE4110C40B5C}" type="pres">
      <dgm:prSet presAssocID="{35834E78-E46C-4F25-990A-A741AF730B50}" presName="connTx" presStyleLbl="parChTrans1D2" presStyleIdx="1" presStyleCnt="5"/>
      <dgm:spPr/>
    </dgm:pt>
    <dgm:pt modelId="{0CA2B8BC-7601-4942-B6AC-4748B0527493}" type="pres">
      <dgm:prSet presAssocID="{4D95ED15-D84E-4F55-9734-82B1D7EC5438}" presName="node" presStyleLbl="node1" presStyleIdx="1" presStyleCnt="5">
        <dgm:presLayoutVars>
          <dgm:bulletEnabled val="1"/>
        </dgm:presLayoutVars>
      </dgm:prSet>
      <dgm:spPr/>
    </dgm:pt>
    <dgm:pt modelId="{6BB1D45E-726E-4C6A-8CA6-78B058AFCD1B}" type="pres">
      <dgm:prSet presAssocID="{9BA1DA98-AA0B-41D1-BF53-49CE8F97D8DE}" presName="Name9" presStyleLbl="parChTrans1D2" presStyleIdx="2" presStyleCnt="5"/>
      <dgm:spPr/>
    </dgm:pt>
    <dgm:pt modelId="{17AE7559-783B-4C69-A372-F998EF979868}" type="pres">
      <dgm:prSet presAssocID="{9BA1DA98-AA0B-41D1-BF53-49CE8F97D8DE}" presName="connTx" presStyleLbl="parChTrans1D2" presStyleIdx="2" presStyleCnt="5"/>
      <dgm:spPr/>
    </dgm:pt>
    <dgm:pt modelId="{F9FEC6BC-4C16-4EF7-AEF6-49133B00BF96}" type="pres">
      <dgm:prSet presAssocID="{86C17DAE-783C-4702-9466-79EDB2CB7CF2}" presName="node" presStyleLbl="node1" presStyleIdx="2" presStyleCnt="5">
        <dgm:presLayoutVars>
          <dgm:bulletEnabled val="1"/>
        </dgm:presLayoutVars>
      </dgm:prSet>
      <dgm:spPr/>
    </dgm:pt>
    <dgm:pt modelId="{D51AD42C-E819-40E7-8E10-00087020E632}" type="pres">
      <dgm:prSet presAssocID="{5D4EE68B-A1AF-41AB-999D-6B5FBD15BD2B}" presName="Name9" presStyleLbl="parChTrans1D2" presStyleIdx="3" presStyleCnt="5"/>
      <dgm:spPr/>
    </dgm:pt>
    <dgm:pt modelId="{74B2ADD7-55B5-469E-98AA-771838C502A8}" type="pres">
      <dgm:prSet presAssocID="{5D4EE68B-A1AF-41AB-999D-6B5FBD15BD2B}" presName="connTx" presStyleLbl="parChTrans1D2" presStyleIdx="3" presStyleCnt="5"/>
      <dgm:spPr/>
    </dgm:pt>
    <dgm:pt modelId="{476C334A-CC92-43B6-A96C-6973ACD78556}" type="pres">
      <dgm:prSet presAssocID="{F158DC98-0FEF-448F-982F-D1E73BBD4230}" presName="node" presStyleLbl="node1" presStyleIdx="3" presStyleCnt="5" custRadScaleRad="101314" custRadScaleInc="204">
        <dgm:presLayoutVars>
          <dgm:bulletEnabled val="1"/>
        </dgm:presLayoutVars>
      </dgm:prSet>
      <dgm:spPr/>
    </dgm:pt>
    <dgm:pt modelId="{07EB1B09-64A2-4BE0-95A9-82B80E5E8A9E}" type="pres">
      <dgm:prSet presAssocID="{81F64683-5CB9-4442-B6FD-5433D4617A7D}" presName="Name9" presStyleLbl="parChTrans1D2" presStyleIdx="4" presStyleCnt="5"/>
      <dgm:spPr/>
    </dgm:pt>
    <dgm:pt modelId="{D5D99FDA-3A04-4EAA-BC8E-C02A41B30A4B}" type="pres">
      <dgm:prSet presAssocID="{81F64683-5CB9-4442-B6FD-5433D4617A7D}" presName="connTx" presStyleLbl="parChTrans1D2" presStyleIdx="4" presStyleCnt="5"/>
      <dgm:spPr/>
    </dgm:pt>
    <dgm:pt modelId="{AC5343AA-43C6-43FD-963E-CBD5E656589F}" type="pres">
      <dgm:prSet presAssocID="{5F06014C-D509-44F7-8326-162EFE604AE3}" presName="node" presStyleLbl="node1" presStyleIdx="4" presStyleCnt="5">
        <dgm:presLayoutVars>
          <dgm:bulletEnabled val="1"/>
        </dgm:presLayoutVars>
      </dgm:prSet>
      <dgm:spPr/>
    </dgm:pt>
  </dgm:ptLst>
  <dgm:cxnLst>
    <dgm:cxn modelId="{4C743807-8498-4674-95ED-460B64465D09}" type="presOf" srcId="{9BA1DA98-AA0B-41D1-BF53-49CE8F97D8DE}" destId="{6BB1D45E-726E-4C6A-8CA6-78B058AFCD1B}" srcOrd="0" destOrd="0" presId="urn:microsoft.com/office/officeart/2005/8/layout/radial1"/>
    <dgm:cxn modelId="{FE082D20-B52D-42BC-A20F-F0D81D548B76}" type="presOf" srcId="{5D4EE68B-A1AF-41AB-999D-6B5FBD15BD2B}" destId="{74B2ADD7-55B5-469E-98AA-771838C502A8}" srcOrd="1" destOrd="0" presId="urn:microsoft.com/office/officeart/2005/8/layout/radial1"/>
    <dgm:cxn modelId="{93CDA22D-C79E-4228-9625-A06F2B0EB79B}" type="presOf" srcId="{81F64683-5CB9-4442-B6FD-5433D4617A7D}" destId="{D5D99FDA-3A04-4EAA-BC8E-C02A41B30A4B}" srcOrd="1" destOrd="0" presId="urn:microsoft.com/office/officeart/2005/8/layout/radial1"/>
    <dgm:cxn modelId="{33557A30-83D4-42F4-96EF-719D4E95DDE4}" srcId="{AFA6FC88-12B5-4B96-9FC7-A8E3678FFE61}" destId="{5F06014C-D509-44F7-8326-162EFE604AE3}" srcOrd="4" destOrd="0" parTransId="{81F64683-5CB9-4442-B6FD-5433D4617A7D}" sibTransId="{110CE276-A6AC-49CE-B18A-8EFEF5F5F2CF}"/>
    <dgm:cxn modelId="{42D7C03B-3F38-43B5-B828-BD5B48B0C46C}" type="presOf" srcId="{AFA6FC88-12B5-4B96-9FC7-A8E3678FFE61}" destId="{BF1C19D6-2D8E-48D8-A8B9-9854551BC429}" srcOrd="0" destOrd="0" presId="urn:microsoft.com/office/officeart/2005/8/layout/radial1"/>
    <dgm:cxn modelId="{2A9FCE3E-5514-4A6A-A5F9-E7928740655E}" type="presOf" srcId="{F158DC98-0FEF-448F-982F-D1E73BBD4230}" destId="{476C334A-CC92-43B6-A96C-6973ACD78556}" srcOrd="0" destOrd="0" presId="urn:microsoft.com/office/officeart/2005/8/layout/radial1"/>
    <dgm:cxn modelId="{A4EFA55D-A485-4701-BC4A-9C389A6B3327}" type="presOf" srcId="{9BA1DA98-AA0B-41D1-BF53-49CE8F97D8DE}" destId="{17AE7559-783B-4C69-A372-F998EF979868}" srcOrd="1" destOrd="0" presId="urn:microsoft.com/office/officeart/2005/8/layout/radial1"/>
    <dgm:cxn modelId="{6CCB3360-4B61-4C80-AE02-F23E07ABEF64}" type="presOf" srcId="{81F64683-5CB9-4442-B6FD-5433D4617A7D}" destId="{07EB1B09-64A2-4BE0-95A9-82B80E5E8A9E}" srcOrd="0" destOrd="0" presId="urn:microsoft.com/office/officeart/2005/8/layout/radial1"/>
    <dgm:cxn modelId="{4FB34147-57FE-4B62-AD1F-E27B552169AB}" type="presOf" srcId="{3FBDC686-8680-4D84-BB1E-6D661768B601}" destId="{093C045F-F598-466C-91EF-18A0747208A9}" srcOrd="0" destOrd="0" presId="urn:microsoft.com/office/officeart/2005/8/layout/radial1"/>
    <dgm:cxn modelId="{C3C16E47-B508-4B49-A4F6-A2DF94574B94}" type="presOf" srcId="{35834E78-E46C-4F25-990A-A741AF730B50}" destId="{CE24B998-1BFA-4250-A291-F71E63D5356D}" srcOrd="0" destOrd="0" presId="urn:microsoft.com/office/officeart/2005/8/layout/radial1"/>
    <dgm:cxn modelId="{DD6D0B4D-98F6-43F2-9D48-5B7B5DED945D}" type="presOf" srcId="{86C17DAE-783C-4702-9466-79EDB2CB7CF2}" destId="{F9FEC6BC-4C16-4EF7-AEF6-49133B00BF96}" srcOrd="0" destOrd="0" presId="urn:microsoft.com/office/officeart/2005/8/layout/radial1"/>
    <dgm:cxn modelId="{6B386A50-ABAF-4EF3-988C-75053AD2DBAB}" srcId="{C212EDD2-A0BD-473D-B993-22DE024A0DEC}" destId="{AFA6FC88-12B5-4B96-9FC7-A8E3678FFE61}" srcOrd="0" destOrd="0" parTransId="{2551507A-6B63-4004-AF89-B1BD8B0E3216}" sibTransId="{78613322-E411-46D5-A0D7-A4E395C3DCBB}"/>
    <dgm:cxn modelId="{D302FC55-FF53-4E53-9E1B-BA00385BB0E0}" srcId="{AFA6FC88-12B5-4B96-9FC7-A8E3678FFE61}" destId="{4A13C176-B42F-45B6-9300-4C1C8038BA4C}" srcOrd="0" destOrd="0" parTransId="{3FBDC686-8680-4D84-BB1E-6D661768B601}" sibTransId="{A71A1B50-7DCC-4ECF-850B-2E7A8BC2ACC8}"/>
    <dgm:cxn modelId="{8DEB6879-7F70-4DED-9409-31D4DB47AF41}" type="presOf" srcId="{5F06014C-D509-44F7-8326-162EFE604AE3}" destId="{AC5343AA-43C6-43FD-963E-CBD5E656589F}" srcOrd="0" destOrd="0" presId="urn:microsoft.com/office/officeart/2005/8/layout/radial1"/>
    <dgm:cxn modelId="{72D019A8-630C-4767-9294-2BDC4FAD4697}" srcId="{AFA6FC88-12B5-4B96-9FC7-A8E3678FFE61}" destId="{86C17DAE-783C-4702-9466-79EDB2CB7CF2}" srcOrd="2" destOrd="0" parTransId="{9BA1DA98-AA0B-41D1-BF53-49CE8F97D8DE}" sibTransId="{FF586058-9865-4298-8962-DF9F07ADD9F4}"/>
    <dgm:cxn modelId="{F83EA2B1-00F3-4ED7-98EA-DF743D7B411E}" type="presOf" srcId="{C212EDD2-A0BD-473D-B993-22DE024A0DEC}" destId="{E9B48E22-EF59-4EA1-9467-68E259E30C79}" srcOrd="0" destOrd="0" presId="urn:microsoft.com/office/officeart/2005/8/layout/radial1"/>
    <dgm:cxn modelId="{1E2D74B3-4BF5-4F94-8784-E03FCE8F9B82}" type="presOf" srcId="{35834E78-E46C-4F25-990A-A741AF730B50}" destId="{EA8E048B-1E16-4D99-914E-BE4110C40B5C}" srcOrd="1" destOrd="0" presId="urn:microsoft.com/office/officeart/2005/8/layout/radial1"/>
    <dgm:cxn modelId="{77F99DBC-2CC5-4031-BB9D-5E3096735F03}" srcId="{AFA6FC88-12B5-4B96-9FC7-A8E3678FFE61}" destId="{F158DC98-0FEF-448F-982F-D1E73BBD4230}" srcOrd="3" destOrd="0" parTransId="{5D4EE68B-A1AF-41AB-999D-6B5FBD15BD2B}" sibTransId="{D87575BF-2CBB-4E3B-A9DF-DD1B949D19D7}"/>
    <dgm:cxn modelId="{3716ACD4-21CC-4283-9483-8A95E7C9C9D1}" type="presOf" srcId="{4D95ED15-D84E-4F55-9734-82B1D7EC5438}" destId="{0CA2B8BC-7601-4942-B6AC-4748B0527493}" srcOrd="0" destOrd="0" presId="urn:microsoft.com/office/officeart/2005/8/layout/radial1"/>
    <dgm:cxn modelId="{36A519D9-BA19-4CA8-9E95-2E67E091F5B5}" srcId="{AFA6FC88-12B5-4B96-9FC7-A8E3678FFE61}" destId="{4D95ED15-D84E-4F55-9734-82B1D7EC5438}" srcOrd="1" destOrd="0" parTransId="{35834E78-E46C-4F25-990A-A741AF730B50}" sibTransId="{8ABBC54A-41C4-4544-AB07-093FDFE21CE4}"/>
    <dgm:cxn modelId="{6B42CBD9-EE64-4B3A-A3FA-1A8880181A7B}" type="presOf" srcId="{3FBDC686-8680-4D84-BB1E-6D661768B601}" destId="{87B9EDB9-DF40-4302-8307-637747E35248}" srcOrd="1" destOrd="0" presId="urn:microsoft.com/office/officeart/2005/8/layout/radial1"/>
    <dgm:cxn modelId="{C70CE2FA-6C1D-496B-AA5F-8A325BEFA0EE}" type="presOf" srcId="{5D4EE68B-A1AF-41AB-999D-6B5FBD15BD2B}" destId="{D51AD42C-E819-40E7-8E10-00087020E632}" srcOrd="0" destOrd="0" presId="urn:microsoft.com/office/officeart/2005/8/layout/radial1"/>
    <dgm:cxn modelId="{13E7EAFC-88C2-475F-A0AA-D42F6B6BFCD4}" type="presOf" srcId="{4A13C176-B42F-45B6-9300-4C1C8038BA4C}" destId="{81440E44-B607-4B0B-84EE-BD22398ADC30}" srcOrd="0" destOrd="0" presId="urn:microsoft.com/office/officeart/2005/8/layout/radial1"/>
    <dgm:cxn modelId="{5FD3403B-AACB-4C1F-8CEA-E8856267CF92}" type="presParOf" srcId="{E9B48E22-EF59-4EA1-9467-68E259E30C79}" destId="{BF1C19D6-2D8E-48D8-A8B9-9854551BC429}" srcOrd="0" destOrd="0" presId="urn:microsoft.com/office/officeart/2005/8/layout/radial1"/>
    <dgm:cxn modelId="{1D90F528-2C53-4CD8-8F2D-0A67678A5B5D}" type="presParOf" srcId="{E9B48E22-EF59-4EA1-9467-68E259E30C79}" destId="{093C045F-F598-466C-91EF-18A0747208A9}" srcOrd="1" destOrd="0" presId="urn:microsoft.com/office/officeart/2005/8/layout/radial1"/>
    <dgm:cxn modelId="{67034360-640E-431B-827C-D6312FF07DE6}" type="presParOf" srcId="{093C045F-F598-466C-91EF-18A0747208A9}" destId="{87B9EDB9-DF40-4302-8307-637747E35248}" srcOrd="0" destOrd="0" presId="urn:microsoft.com/office/officeart/2005/8/layout/radial1"/>
    <dgm:cxn modelId="{6B31E1AD-DAF2-4F93-8830-F4BD30459401}" type="presParOf" srcId="{E9B48E22-EF59-4EA1-9467-68E259E30C79}" destId="{81440E44-B607-4B0B-84EE-BD22398ADC30}" srcOrd="2" destOrd="0" presId="urn:microsoft.com/office/officeart/2005/8/layout/radial1"/>
    <dgm:cxn modelId="{33A885AE-638D-4F12-83AF-E4E02E671E69}" type="presParOf" srcId="{E9B48E22-EF59-4EA1-9467-68E259E30C79}" destId="{CE24B998-1BFA-4250-A291-F71E63D5356D}" srcOrd="3" destOrd="0" presId="urn:microsoft.com/office/officeart/2005/8/layout/radial1"/>
    <dgm:cxn modelId="{19089E97-0318-4382-9B22-74296EDAE2E1}" type="presParOf" srcId="{CE24B998-1BFA-4250-A291-F71E63D5356D}" destId="{EA8E048B-1E16-4D99-914E-BE4110C40B5C}" srcOrd="0" destOrd="0" presId="urn:microsoft.com/office/officeart/2005/8/layout/radial1"/>
    <dgm:cxn modelId="{AB06C678-648D-4880-83BE-0E4B7422B1AF}" type="presParOf" srcId="{E9B48E22-EF59-4EA1-9467-68E259E30C79}" destId="{0CA2B8BC-7601-4942-B6AC-4748B0527493}" srcOrd="4" destOrd="0" presId="urn:microsoft.com/office/officeart/2005/8/layout/radial1"/>
    <dgm:cxn modelId="{21F747AF-FFBB-4892-A948-6F791D696F0A}" type="presParOf" srcId="{E9B48E22-EF59-4EA1-9467-68E259E30C79}" destId="{6BB1D45E-726E-4C6A-8CA6-78B058AFCD1B}" srcOrd="5" destOrd="0" presId="urn:microsoft.com/office/officeart/2005/8/layout/radial1"/>
    <dgm:cxn modelId="{CB34D552-131B-4D0C-B4CA-0DB319D1AF7B}" type="presParOf" srcId="{6BB1D45E-726E-4C6A-8CA6-78B058AFCD1B}" destId="{17AE7559-783B-4C69-A372-F998EF979868}" srcOrd="0" destOrd="0" presId="urn:microsoft.com/office/officeart/2005/8/layout/radial1"/>
    <dgm:cxn modelId="{9DA25B64-B4AB-4D94-9156-32D1B5DAE47C}" type="presParOf" srcId="{E9B48E22-EF59-4EA1-9467-68E259E30C79}" destId="{F9FEC6BC-4C16-4EF7-AEF6-49133B00BF96}" srcOrd="6" destOrd="0" presId="urn:microsoft.com/office/officeart/2005/8/layout/radial1"/>
    <dgm:cxn modelId="{E443FEC0-FDAE-4AA8-8844-29F30345077C}" type="presParOf" srcId="{E9B48E22-EF59-4EA1-9467-68E259E30C79}" destId="{D51AD42C-E819-40E7-8E10-00087020E632}" srcOrd="7" destOrd="0" presId="urn:microsoft.com/office/officeart/2005/8/layout/radial1"/>
    <dgm:cxn modelId="{1C2FEF7B-2564-4529-B9DD-2DC28822C47E}" type="presParOf" srcId="{D51AD42C-E819-40E7-8E10-00087020E632}" destId="{74B2ADD7-55B5-469E-98AA-771838C502A8}" srcOrd="0" destOrd="0" presId="urn:microsoft.com/office/officeart/2005/8/layout/radial1"/>
    <dgm:cxn modelId="{069E7B1A-091D-4EDB-9FBA-760743E882B2}" type="presParOf" srcId="{E9B48E22-EF59-4EA1-9467-68E259E30C79}" destId="{476C334A-CC92-43B6-A96C-6973ACD78556}" srcOrd="8" destOrd="0" presId="urn:microsoft.com/office/officeart/2005/8/layout/radial1"/>
    <dgm:cxn modelId="{18C53D02-36DF-4C35-A0A4-9FBD3B4EE27C}" type="presParOf" srcId="{E9B48E22-EF59-4EA1-9467-68E259E30C79}" destId="{07EB1B09-64A2-4BE0-95A9-82B80E5E8A9E}" srcOrd="9" destOrd="0" presId="urn:microsoft.com/office/officeart/2005/8/layout/radial1"/>
    <dgm:cxn modelId="{ACD8722A-63FE-4DC1-816B-B3E26A1DD638}" type="presParOf" srcId="{07EB1B09-64A2-4BE0-95A9-82B80E5E8A9E}" destId="{D5D99FDA-3A04-4EAA-BC8E-C02A41B30A4B}" srcOrd="0" destOrd="0" presId="urn:microsoft.com/office/officeart/2005/8/layout/radial1"/>
    <dgm:cxn modelId="{334B7313-C038-48CA-B40E-7666E5FDB98D}" type="presParOf" srcId="{E9B48E22-EF59-4EA1-9467-68E259E30C79}" destId="{AC5343AA-43C6-43FD-963E-CBD5E656589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4EDF4-ACEE-4B42-AEB1-C2CC5B4FA88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99C034-6FE9-47C6-89AE-4F8D4EE5F832}">
      <dgm:prSet phldrT="[Text]"/>
      <dgm:spPr/>
      <dgm:t>
        <a:bodyPr/>
        <a:lstStyle/>
        <a:p>
          <a:r>
            <a:rPr lang="en-US"/>
            <a:t>CERDAS</a:t>
          </a:r>
        </a:p>
      </dgm:t>
    </dgm:pt>
    <dgm:pt modelId="{24D0CCCA-3A9A-47A8-87B4-3463CB68EE54}" type="parTrans" cxnId="{3DD717AE-3D94-4755-AE68-859174643B06}">
      <dgm:prSet/>
      <dgm:spPr/>
      <dgm:t>
        <a:bodyPr/>
        <a:lstStyle/>
        <a:p>
          <a:endParaRPr lang="en-US"/>
        </a:p>
      </dgm:t>
    </dgm:pt>
    <dgm:pt modelId="{C755F1F7-AF60-4053-9019-BFC4F5763786}" type="sibTrans" cxnId="{3DD717AE-3D94-4755-AE68-859174643B06}">
      <dgm:prSet/>
      <dgm:spPr/>
      <dgm:t>
        <a:bodyPr/>
        <a:lstStyle/>
        <a:p>
          <a:endParaRPr lang="en-US"/>
        </a:p>
      </dgm:t>
    </dgm:pt>
    <dgm:pt modelId="{14BCDA5A-DC47-45E4-A25C-2074A9190086}">
      <dgm:prSet phldrT="[Text]"/>
      <dgm:spPr/>
      <dgm:t>
        <a:bodyPr/>
        <a:lstStyle/>
        <a:p>
          <a:r>
            <a:rPr lang="en-US" dirty="0"/>
            <a:t>BIJAKSANA</a:t>
          </a:r>
        </a:p>
      </dgm:t>
    </dgm:pt>
    <dgm:pt modelId="{2BBC65BE-F35E-41F5-870A-7734B40A3783}" type="parTrans" cxnId="{30151855-052D-4313-85EB-BD7923F05366}">
      <dgm:prSet/>
      <dgm:spPr/>
      <dgm:t>
        <a:bodyPr/>
        <a:lstStyle/>
        <a:p>
          <a:endParaRPr lang="en-US"/>
        </a:p>
      </dgm:t>
    </dgm:pt>
    <dgm:pt modelId="{98C35167-72D2-49CC-8F91-98C2EEDC59CF}" type="sibTrans" cxnId="{30151855-052D-4313-85EB-BD7923F05366}">
      <dgm:prSet/>
      <dgm:spPr/>
      <dgm:t>
        <a:bodyPr/>
        <a:lstStyle/>
        <a:p>
          <a:endParaRPr lang="en-US"/>
        </a:p>
      </dgm:t>
    </dgm:pt>
    <dgm:pt modelId="{295FAC0C-4A36-4222-BBFA-3E97BDBFC3DD}">
      <dgm:prSet phldrT="[Text]"/>
      <dgm:spPr/>
      <dgm:t>
        <a:bodyPr/>
        <a:lstStyle/>
        <a:p>
          <a:r>
            <a:rPr lang="en-US"/>
            <a:t>MEMBERI HARAPAN</a:t>
          </a:r>
        </a:p>
      </dgm:t>
    </dgm:pt>
    <dgm:pt modelId="{9C08EAEF-2454-4E12-AD1E-B59459644301}" type="parTrans" cxnId="{3796887B-2874-4E06-8060-3779C3DE760D}">
      <dgm:prSet/>
      <dgm:spPr/>
      <dgm:t>
        <a:bodyPr/>
        <a:lstStyle/>
        <a:p>
          <a:endParaRPr lang="en-US"/>
        </a:p>
      </dgm:t>
    </dgm:pt>
    <dgm:pt modelId="{6C84C997-0B4E-4F77-85D6-6BA94C974F0A}" type="sibTrans" cxnId="{3796887B-2874-4E06-8060-3779C3DE760D}">
      <dgm:prSet/>
      <dgm:spPr/>
      <dgm:t>
        <a:bodyPr/>
        <a:lstStyle/>
        <a:p>
          <a:endParaRPr lang="en-US"/>
        </a:p>
      </dgm:t>
    </dgm:pt>
    <dgm:pt modelId="{0B2F11FF-5BA2-4328-8F6B-F8C820668C1E}" type="pres">
      <dgm:prSet presAssocID="{BA64EDF4-ACEE-4B42-AEB1-C2CC5B4FA88F}" presName="compositeShape" presStyleCnt="0">
        <dgm:presLayoutVars>
          <dgm:chMax val="7"/>
          <dgm:dir/>
          <dgm:resizeHandles val="exact"/>
        </dgm:presLayoutVars>
      </dgm:prSet>
      <dgm:spPr/>
    </dgm:pt>
    <dgm:pt modelId="{AE799906-2E63-4CC6-92D7-6F6FAD32E111}" type="pres">
      <dgm:prSet presAssocID="{BA64EDF4-ACEE-4B42-AEB1-C2CC5B4FA88F}" presName="wedge1" presStyleLbl="node1" presStyleIdx="0" presStyleCnt="3"/>
      <dgm:spPr/>
    </dgm:pt>
    <dgm:pt modelId="{A5C63EBC-48B3-408F-AE7A-B6A7310007C8}" type="pres">
      <dgm:prSet presAssocID="{BA64EDF4-ACEE-4B42-AEB1-C2CC5B4FA88F}" presName="dummy1a" presStyleCnt="0"/>
      <dgm:spPr/>
    </dgm:pt>
    <dgm:pt modelId="{6198A7C9-1266-476C-9CA4-3E5BAF6C9B2D}" type="pres">
      <dgm:prSet presAssocID="{BA64EDF4-ACEE-4B42-AEB1-C2CC5B4FA88F}" presName="dummy1b" presStyleCnt="0"/>
      <dgm:spPr/>
    </dgm:pt>
    <dgm:pt modelId="{3906BD23-2503-4FF1-A858-C63A5633C1D5}" type="pres">
      <dgm:prSet presAssocID="{BA64EDF4-ACEE-4B42-AEB1-C2CC5B4FA8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98E4CC-FDD4-48F2-8F10-773761F18FA6}" type="pres">
      <dgm:prSet presAssocID="{BA64EDF4-ACEE-4B42-AEB1-C2CC5B4FA88F}" presName="wedge2" presStyleLbl="node1" presStyleIdx="1" presStyleCnt="3"/>
      <dgm:spPr/>
    </dgm:pt>
    <dgm:pt modelId="{168BECF0-8CF2-4091-B964-F6FD7F63C89F}" type="pres">
      <dgm:prSet presAssocID="{BA64EDF4-ACEE-4B42-AEB1-C2CC5B4FA88F}" presName="dummy2a" presStyleCnt="0"/>
      <dgm:spPr/>
    </dgm:pt>
    <dgm:pt modelId="{6F262B79-9978-4BC1-A43F-134650125A90}" type="pres">
      <dgm:prSet presAssocID="{BA64EDF4-ACEE-4B42-AEB1-C2CC5B4FA88F}" presName="dummy2b" presStyleCnt="0"/>
      <dgm:spPr/>
    </dgm:pt>
    <dgm:pt modelId="{6AD621F7-1136-44EE-B28C-659949BCCF7F}" type="pres">
      <dgm:prSet presAssocID="{BA64EDF4-ACEE-4B42-AEB1-C2CC5B4FA8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03858F-2E9C-43DC-B84B-C45D4C559F8A}" type="pres">
      <dgm:prSet presAssocID="{BA64EDF4-ACEE-4B42-AEB1-C2CC5B4FA88F}" presName="wedge3" presStyleLbl="node1" presStyleIdx="2" presStyleCnt="3" custScaleY="110300"/>
      <dgm:spPr/>
    </dgm:pt>
    <dgm:pt modelId="{A45C0D97-A2C5-4D1A-9EC1-DB4C45E5D956}" type="pres">
      <dgm:prSet presAssocID="{BA64EDF4-ACEE-4B42-AEB1-C2CC5B4FA88F}" presName="dummy3a" presStyleCnt="0"/>
      <dgm:spPr/>
    </dgm:pt>
    <dgm:pt modelId="{BBD42716-1090-4CB9-AC56-2757F55693C4}" type="pres">
      <dgm:prSet presAssocID="{BA64EDF4-ACEE-4B42-AEB1-C2CC5B4FA88F}" presName="dummy3b" presStyleCnt="0"/>
      <dgm:spPr/>
    </dgm:pt>
    <dgm:pt modelId="{E96F34B4-D20D-4C2F-A07B-E3D88F69EAB8}" type="pres">
      <dgm:prSet presAssocID="{BA64EDF4-ACEE-4B42-AEB1-C2CC5B4FA8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B28131A-E031-4A1A-A721-787EA588D703}" type="pres">
      <dgm:prSet presAssocID="{C755F1F7-AF60-4053-9019-BFC4F5763786}" presName="arrowWedge1" presStyleLbl="fgSibTrans2D1" presStyleIdx="0" presStyleCnt="3"/>
      <dgm:spPr/>
    </dgm:pt>
    <dgm:pt modelId="{C5DE9AE8-1330-4D4C-B960-553CA833A30E}" type="pres">
      <dgm:prSet presAssocID="{98C35167-72D2-49CC-8F91-98C2EEDC59CF}" presName="arrowWedge2" presStyleLbl="fgSibTrans2D1" presStyleIdx="1" presStyleCnt="3"/>
      <dgm:spPr/>
    </dgm:pt>
    <dgm:pt modelId="{BBBD40E4-A25D-4F7D-8C80-739E7FD67479}" type="pres">
      <dgm:prSet presAssocID="{6C84C997-0B4E-4F77-85D6-6BA94C974F0A}" presName="arrowWedge3" presStyleLbl="fgSibTrans2D1" presStyleIdx="2" presStyleCnt="3"/>
      <dgm:spPr/>
    </dgm:pt>
  </dgm:ptLst>
  <dgm:cxnLst>
    <dgm:cxn modelId="{8A1BCB23-61EC-40C2-8949-1A3836CBE7FE}" type="presOf" srcId="{14BCDA5A-DC47-45E4-A25C-2074A9190086}" destId="{6AD621F7-1136-44EE-B28C-659949BCCF7F}" srcOrd="1" destOrd="0" presId="urn:microsoft.com/office/officeart/2005/8/layout/cycle8"/>
    <dgm:cxn modelId="{30151855-052D-4313-85EB-BD7923F05366}" srcId="{BA64EDF4-ACEE-4B42-AEB1-C2CC5B4FA88F}" destId="{14BCDA5A-DC47-45E4-A25C-2074A9190086}" srcOrd="1" destOrd="0" parTransId="{2BBC65BE-F35E-41F5-870A-7734B40A3783}" sibTransId="{98C35167-72D2-49CC-8F91-98C2EEDC59CF}"/>
    <dgm:cxn modelId="{3796887B-2874-4E06-8060-3779C3DE760D}" srcId="{BA64EDF4-ACEE-4B42-AEB1-C2CC5B4FA88F}" destId="{295FAC0C-4A36-4222-BBFA-3E97BDBFC3DD}" srcOrd="2" destOrd="0" parTransId="{9C08EAEF-2454-4E12-AD1E-B59459644301}" sibTransId="{6C84C997-0B4E-4F77-85D6-6BA94C974F0A}"/>
    <dgm:cxn modelId="{8FC177A1-42A6-4582-A7A4-F70A1368B411}" type="presOf" srcId="{295FAC0C-4A36-4222-BBFA-3E97BDBFC3DD}" destId="{9603858F-2E9C-43DC-B84B-C45D4C559F8A}" srcOrd="0" destOrd="0" presId="urn:microsoft.com/office/officeart/2005/8/layout/cycle8"/>
    <dgm:cxn modelId="{06E2DDA7-0367-4038-9837-DA19C4E2F07B}" type="presOf" srcId="{14BCDA5A-DC47-45E4-A25C-2074A9190086}" destId="{AE98E4CC-FDD4-48F2-8F10-773761F18FA6}" srcOrd="0" destOrd="0" presId="urn:microsoft.com/office/officeart/2005/8/layout/cycle8"/>
    <dgm:cxn modelId="{3DD717AE-3D94-4755-AE68-859174643B06}" srcId="{BA64EDF4-ACEE-4B42-AEB1-C2CC5B4FA88F}" destId="{C499C034-6FE9-47C6-89AE-4F8D4EE5F832}" srcOrd="0" destOrd="0" parTransId="{24D0CCCA-3A9A-47A8-87B4-3463CB68EE54}" sibTransId="{C755F1F7-AF60-4053-9019-BFC4F5763786}"/>
    <dgm:cxn modelId="{DE780AE0-075E-4045-A9EE-6ECF0633C86F}" type="presOf" srcId="{295FAC0C-4A36-4222-BBFA-3E97BDBFC3DD}" destId="{E96F34B4-D20D-4C2F-A07B-E3D88F69EAB8}" srcOrd="1" destOrd="0" presId="urn:microsoft.com/office/officeart/2005/8/layout/cycle8"/>
    <dgm:cxn modelId="{A789E1F2-D326-4C11-8BAC-4AFBFAB0C57A}" type="presOf" srcId="{C499C034-6FE9-47C6-89AE-4F8D4EE5F832}" destId="{AE799906-2E63-4CC6-92D7-6F6FAD32E111}" srcOrd="0" destOrd="0" presId="urn:microsoft.com/office/officeart/2005/8/layout/cycle8"/>
    <dgm:cxn modelId="{ACF4E9F3-C1D3-4723-9A66-66F4F114EB73}" type="presOf" srcId="{C499C034-6FE9-47C6-89AE-4F8D4EE5F832}" destId="{3906BD23-2503-4FF1-A858-C63A5633C1D5}" srcOrd="1" destOrd="0" presId="urn:microsoft.com/office/officeart/2005/8/layout/cycle8"/>
    <dgm:cxn modelId="{6DBA1AFE-02C8-490B-89B9-5489FCA2945D}" type="presOf" srcId="{BA64EDF4-ACEE-4B42-AEB1-C2CC5B4FA88F}" destId="{0B2F11FF-5BA2-4328-8F6B-F8C820668C1E}" srcOrd="0" destOrd="0" presId="urn:microsoft.com/office/officeart/2005/8/layout/cycle8"/>
    <dgm:cxn modelId="{3EC9E12A-CDD8-4A9F-9C64-CDDAC1FAD546}" type="presParOf" srcId="{0B2F11FF-5BA2-4328-8F6B-F8C820668C1E}" destId="{AE799906-2E63-4CC6-92D7-6F6FAD32E111}" srcOrd="0" destOrd="0" presId="urn:microsoft.com/office/officeart/2005/8/layout/cycle8"/>
    <dgm:cxn modelId="{47475832-0D62-41C7-8FDC-ADFF44548844}" type="presParOf" srcId="{0B2F11FF-5BA2-4328-8F6B-F8C820668C1E}" destId="{A5C63EBC-48B3-408F-AE7A-B6A7310007C8}" srcOrd="1" destOrd="0" presId="urn:microsoft.com/office/officeart/2005/8/layout/cycle8"/>
    <dgm:cxn modelId="{85401898-9EF3-421C-8FB0-0E8C93DAE3A9}" type="presParOf" srcId="{0B2F11FF-5BA2-4328-8F6B-F8C820668C1E}" destId="{6198A7C9-1266-476C-9CA4-3E5BAF6C9B2D}" srcOrd="2" destOrd="0" presId="urn:microsoft.com/office/officeart/2005/8/layout/cycle8"/>
    <dgm:cxn modelId="{208C295B-88E3-4BBB-944F-77EECC7343D0}" type="presParOf" srcId="{0B2F11FF-5BA2-4328-8F6B-F8C820668C1E}" destId="{3906BD23-2503-4FF1-A858-C63A5633C1D5}" srcOrd="3" destOrd="0" presId="urn:microsoft.com/office/officeart/2005/8/layout/cycle8"/>
    <dgm:cxn modelId="{6BC7E5E0-9327-4A47-8DE6-8CAFA4CD826E}" type="presParOf" srcId="{0B2F11FF-5BA2-4328-8F6B-F8C820668C1E}" destId="{AE98E4CC-FDD4-48F2-8F10-773761F18FA6}" srcOrd="4" destOrd="0" presId="urn:microsoft.com/office/officeart/2005/8/layout/cycle8"/>
    <dgm:cxn modelId="{45D74957-ED2D-4147-9ACE-06A92E15458B}" type="presParOf" srcId="{0B2F11FF-5BA2-4328-8F6B-F8C820668C1E}" destId="{168BECF0-8CF2-4091-B964-F6FD7F63C89F}" srcOrd="5" destOrd="0" presId="urn:microsoft.com/office/officeart/2005/8/layout/cycle8"/>
    <dgm:cxn modelId="{2CAD7F84-676C-4D07-8DE2-E99A988B14BA}" type="presParOf" srcId="{0B2F11FF-5BA2-4328-8F6B-F8C820668C1E}" destId="{6F262B79-9978-4BC1-A43F-134650125A90}" srcOrd="6" destOrd="0" presId="urn:microsoft.com/office/officeart/2005/8/layout/cycle8"/>
    <dgm:cxn modelId="{DA42F1D1-7831-45CD-99E8-46E5EEC27DEF}" type="presParOf" srcId="{0B2F11FF-5BA2-4328-8F6B-F8C820668C1E}" destId="{6AD621F7-1136-44EE-B28C-659949BCCF7F}" srcOrd="7" destOrd="0" presId="urn:microsoft.com/office/officeart/2005/8/layout/cycle8"/>
    <dgm:cxn modelId="{1BED503A-6718-448F-818F-3198405D033D}" type="presParOf" srcId="{0B2F11FF-5BA2-4328-8F6B-F8C820668C1E}" destId="{9603858F-2E9C-43DC-B84B-C45D4C559F8A}" srcOrd="8" destOrd="0" presId="urn:microsoft.com/office/officeart/2005/8/layout/cycle8"/>
    <dgm:cxn modelId="{B4E561DC-652C-4DB1-B593-2049F7901905}" type="presParOf" srcId="{0B2F11FF-5BA2-4328-8F6B-F8C820668C1E}" destId="{A45C0D97-A2C5-4D1A-9EC1-DB4C45E5D956}" srcOrd="9" destOrd="0" presId="urn:microsoft.com/office/officeart/2005/8/layout/cycle8"/>
    <dgm:cxn modelId="{32CE5C8B-C47B-49B4-92FE-C28C9FD289B6}" type="presParOf" srcId="{0B2F11FF-5BA2-4328-8F6B-F8C820668C1E}" destId="{BBD42716-1090-4CB9-AC56-2757F55693C4}" srcOrd="10" destOrd="0" presId="urn:microsoft.com/office/officeart/2005/8/layout/cycle8"/>
    <dgm:cxn modelId="{3CF24374-89A1-401F-B6C0-4B3E83DEFDC5}" type="presParOf" srcId="{0B2F11FF-5BA2-4328-8F6B-F8C820668C1E}" destId="{E96F34B4-D20D-4C2F-A07B-E3D88F69EAB8}" srcOrd="11" destOrd="0" presId="urn:microsoft.com/office/officeart/2005/8/layout/cycle8"/>
    <dgm:cxn modelId="{A614C2AF-4DF8-4F28-B1F7-41D4469E4A73}" type="presParOf" srcId="{0B2F11FF-5BA2-4328-8F6B-F8C820668C1E}" destId="{FB28131A-E031-4A1A-A721-787EA588D703}" srcOrd="12" destOrd="0" presId="urn:microsoft.com/office/officeart/2005/8/layout/cycle8"/>
    <dgm:cxn modelId="{F458AF15-1C70-477C-874A-8491E29D5A9C}" type="presParOf" srcId="{0B2F11FF-5BA2-4328-8F6B-F8C820668C1E}" destId="{C5DE9AE8-1330-4D4C-B960-553CA833A30E}" srcOrd="13" destOrd="0" presId="urn:microsoft.com/office/officeart/2005/8/layout/cycle8"/>
    <dgm:cxn modelId="{28F219C3-06BC-40E9-B630-D25B2FE5619B}" type="presParOf" srcId="{0B2F11FF-5BA2-4328-8F6B-F8C820668C1E}" destId="{BBBD40E4-A25D-4F7D-8C80-739E7FD6747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C19D6-2D8E-48D8-A8B9-9854551BC429}">
      <dsp:nvSpPr>
        <dsp:cNvPr id="0" name=""/>
        <dsp:cNvSpPr/>
      </dsp:nvSpPr>
      <dsp:spPr>
        <a:xfrm>
          <a:off x="4679711" y="2187249"/>
          <a:ext cx="1663480" cy="16634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Kondisi kebijakan saat ini</a:t>
          </a:r>
        </a:p>
      </dsp:txBody>
      <dsp:txXfrm>
        <a:off x="4923322" y="2430860"/>
        <a:ext cx="1176258" cy="1176258"/>
      </dsp:txXfrm>
    </dsp:sp>
    <dsp:sp modelId="{093C045F-F598-466C-91EF-18A0747208A9}">
      <dsp:nvSpPr>
        <dsp:cNvPr id="0" name=""/>
        <dsp:cNvSpPr/>
      </dsp:nvSpPr>
      <dsp:spPr>
        <a:xfrm rot="16200000">
          <a:off x="5259863" y="1922080"/>
          <a:ext cx="503175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503175" y="1358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5498872" y="1923082"/>
        <a:ext cx="25158" cy="25158"/>
      </dsp:txXfrm>
    </dsp:sp>
    <dsp:sp modelId="{81440E44-B607-4B0B-84EE-BD22398ADC30}">
      <dsp:nvSpPr>
        <dsp:cNvPr id="0" name=""/>
        <dsp:cNvSpPr/>
      </dsp:nvSpPr>
      <dsp:spPr>
        <a:xfrm>
          <a:off x="4679711" y="20593"/>
          <a:ext cx="1663480" cy="166348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Frekwensi munculnya kebijakan sangat tinggi </a:t>
          </a:r>
        </a:p>
      </dsp:txBody>
      <dsp:txXfrm>
        <a:off x="4923322" y="264204"/>
        <a:ext cx="1176258" cy="1176258"/>
      </dsp:txXfrm>
    </dsp:sp>
    <dsp:sp modelId="{CE24B998-1BFA-4250-A291-F71E63D5356D}">
      <dsp:nvSpPr>
        <dsp:cNvPr id="0" name=""/>
        <dsp:cNvSpPr/>
      </dsp:nvSpPr>
      <dsp:spPr>
        <a:xfrm rot="20520000">
          <a:off x="6290170" y="2670641"/>
          <a:ext cx="503175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503175" y="1358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6529178" y="2671644"/>
        <a:ext cx="25158" cy="25158"/>
      </dsp:txXfrm>
    </dsp:sp>
    <dsp:sp modelId="{0CA2B8BC-7601-4942-B6AC-4748B0527493}">
      <dsp:nvSpPr>
        <dsp:cNvPr id="0" name=""/>
        <dsp:cNvSpPr/>
      </dsp:nvSpPr>
      <dsp:spPr>
        <a:xfrm>
          <a:off x="6740323" y="1517716"/>
          <a:ext cx="1663480" cy="166348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Banyak terjadi ketidak konsistenan maupun overlapping antara kebijakan satu dengan yang lain</a:t>
          </a:r>
        </a:p>
      </dsp:txBody>
      <dsp:txXfrm>
        <a:off x="6983934" y="1761327"/>
        <a:ext cx="1176258" cy="1176258"/>
      </dsp:txXfrm>
    </dsp:sp>
    <dsp:sp modelId="{6BB1D45E-726E-4C6A-8CA6-78B058AFCD1B}">
      <dsp:nvSpPr>
        <dsp:cNvPr id="0" name=""/>
        <dsp:cNvSpPr/>
      </dsp:nvSpPr>
      <dsp:spPr>
        <a:xfrm rot="3240000">
          <a:off x="5896628" y="3881839"/>
          <a:ext cx="503175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503175" y="1358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6135636" y="3882841"/>
        <a:ext cx="25158" cy="25158"/>
      </dsp:txXfrm>
    </dsp:sp>
    <dsp:sp modelId="{F9FEC6BC-4C16-4EF7-AEF6-49133B00BF96}">
      <dsp:nvSpPr>
        <dsp:cNvPr id="0" name=""/>
        <dsp:cNvSpPr/>
      </dsp:nvSpPr>
      <dsp:spPr>
        <a:xfrm>
          <a:off x="5953239" y="3940111"/>
          <a:ext cx="1663480" cy="166348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Proses kebijakan tidak dilakukan secara baik (dari agenda setting sampai kodifikasi)</a:t>
          </a:r>
        </a:p>
      </dsp:txBody>
      <dsp:txXfrm>
        <a:off x="6196850" y="4183722"/>
        <a:ext cx="1176258" cy="1176258"/>
      </dsp:txXfrm>
    </dsp:sp>
    <dsp:sp modelId="{D51AD42C-E819-40E7-8E10-00087020E632}">
      <dsp:nvSpPr>
        <dsp:cNvPr id="0" name=""/>
        <dsp:cNvSpPr/>
      </dsp:nvSpPr>
      <dsp:spPr>
        <a:xfrm rot="7565129">
          <a:off x="4599676" y="3892135"/>
          <a:ext cx="531011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531011" y="1358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 rot="10800000">
        <a:off x="4851907" y="3892442"/>
        <a:ext cx="26550" cy="26550"/>
      </dsp:txXfrm>
    </dsp:sp>
    <dsp:sp modelId="{476C334A-CC92-43B6-A96C-6973ACD78556}">
      <dsp:nvSpPr>
        <dsp:cNvPr id="0" name=""/>
        <dsp:cNvSpPr/>
      </dsp:nvSpPr>
      <dsp:spPr>
        <a:xfrm>
          <a:off x="3387172" y="3960705"/>
          <a:ext cx="1663480" cy="1663480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b="1" kern="1200" dirty="0">
              <a:solidFill>
                <a:schemeClr val="tx1"/>
              </a:solidFill>
            </a:rPr>
            <a:t>Terjadi pembatalan kebijakan baik pada tingkat nasional maupun daerah</a:t>
          </a:r>
        </a:p>
      </dsp:txBody>
      <dsp:txXfrm>
        <a:off x="3630783" y="4204316"/>
        <a:ext cx="1176258" cy="1176258"/>
      </dsp:txXfrm>
    </dsp:sp>
    <dsp:sp modelId="{07EB1B09-64A2-4BE0-95A9-82B80E5E8A9E}">
      <dsp:nvSpPr>
        <dsp:cNvPr id="0" name=""/>
        <dsp:cNvSpPr/>
      </dsp:nvSpPr>
      <dsp:spPr>
        <a:xfrm rot="11880000">
          <a:off x="4229557" y="2670641"/>
          <a:ext cx="503175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503175" y="1358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 rot="10800000">
        <a:off x="4468565" y="2671644"/>
        <a:ext cx="25158" cy="25158"/>
      </dsp:txXfrm>
    </dsp:sp>
    <dsp:sp modelId="{AC5343AA-43C6-43FD-963E-CBD5E656589F}">
      <dsp:nvSpPr>
        <dsp:cNvPr id="0" name=""/>
        <dsp:cNvSpPr/>
      </dsp:nvSpPr>
      <dsp:spPr>
        <a:xfrm>
          <a:off x="2619098" y="1517716"/>
          <a:ext cx="1663480" cy="1663480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Kontroversi kebijakan juga sering terjadi</a:t>
          </a:r>
        </a:p>
      </dsp:txBody>
      <dsp:txXfrm>
        <a:off x="2862709" y="1761327"/>
        <a:ext cx="1176258" cy="1176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99906-2E63-4CC6-92D7-6F6FAD32E111}">
      <dsp:nvSpPr>
        <dsp:cNvPr id="0" name=""/>
        <dsp:cNvSpPr/>
      </dsp:nvSpPr>
      <dsp:spPr>
        <a:xfrm>
          <a:off x="2035583" y="420623"/>
          <a:ext cx="4416552" cy="441655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CERDAS</a:t>
          </a:r>
        </a:p>
      </dsp:txBody>
      <dsp:txXfrm>
        <a:off x="4363211" y="1356512"/>
        <a:ext cx="1577340" cy="1314450"/>
      </dsp:txXfrm>
    </dsp:sp>
    <dsp:sp modelId="{AE98E4CC-FDD4-48F2-8F10-773761F18FA6}">
      <dsp:nvSpPr>
        <dsp:cNvPr id="0" name=""/>
        <dsp:cNvSpPr/>
      </dsp:nvSpPr>
      <dsp:spPr>
        <a:xfrm>
          <a:off x="1944623" y="578357"/>
          <a:ext cx="4416552" cy="441655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BIJAKSANA</a:t>
          </a:r>
        </a:p>
      </dsp:txBody>
      <dsp:txXfrm>
        <a:off x="2996183" y="3443859"/>
        <a:ext cx="2366010" cy="1156716"/>
      </dsp:txXfrm>
    </dsp:sp>
    <dsp:sp modelId="{9603858F-2E9C-43DC-B84B-C45D4C559F8A}">
      <dsp:nvSpPr>
        <dsp:cNvPr id="0" name=""/>
        <dsp:cNvSpPr/>
      </dsp:nvSpPr>
      <dsp:spPr>
        <a:xfrm>
          <a:off x="1853663" y="193171"/>
          <a:ext cx="4416552" cy="487145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MEMBERI HARAPAN</a:t>
          </a:r>
        </a:p>
      </dsp:txBody>
      <dsp:txXfrm>
        <a:off x="2365247" y="1225456"/>
        <a:ext cx="1577340" cy="1449838"/>
      </dsp:txXfrm>
    </dsp:sp>
    <dsp:sp modelId="{FB28131A-E031-4A1A-A721-787EA588D703}">
      <dsp:nvSpPr>
        <dsp:cNvPr id="0" name=""/>
        <dsp:cNvSpPr/>
      </dsp:nvSpPr>
      <dsp:spPr>
        <a:xfrm>
          <a:off x="1762542" y="147218"/>
          <a:ext cx="4963363" cy="49633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E9AE8-1330-4D4C-B960-553CA833A30E}">
      <dsp:nvSpPr>
        <dsp:cNvPr id="0" name=""/>
        <dsp:cNvSpPr/>
      </dsp:nvSpPr>
      <dsp:spPr>
        <a:xfrm>
          <a:off x="1671217" y="304673"/>
          <a:ext cx="4963363" cy="49633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D40E4-A25D-4F7D-8C80-739E7FD67479}">
      <dsp:nvSpPr>
        <dsp:cNvPr id="0" name=""/>
        <dsp:cNvSpPr/>
      </dsp:nvSpPr>
      <dsp:spPr>
        <a:xfrm>
          <a:off x="1579893" y="145364"/>
          <a:ext cx="4963363" cy="49633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3:13.55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0,'1090'0,"-1035"3,63 10,52 3,-127-16,83 12,-59-3,71 1,-81-8,300 44,-295-36,326 59,-266-44,58 8,147 4,-226-23,73 4,80-2,67 2,167-20,-436-1,1-2,-2-2,78-22,-107 23,-1-2,0-1,35-20,-39 19,0 0,1 2,0 0,0 2,33-9,-14 10,-3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3:16.18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35,'0'-1,"0"0,1 0,-1-1,0 1,1 0,-1 0,1 0,-1 0,1 0,0 0,-1 0,1 1,0-1,0 0,0 0,0 0,-1 1,1-1,0 0,0 1,0-1,0 1,1 0,-1-1,0 1,2-1,34-6,-34 7,67-5,95 4,-70 3,50-2,367 13,-319 8,150 9,-48-7,-192-12,-5 3,-55-7,65 3,688-9,-373-3,390 2,-561 16,-45-2,479-11,-349-5,5-17,-80 8,-121 8,18-12,29-1,-10 17,-149-1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01:33.18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01:36.41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6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9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1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0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6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04D351-B682-48B7-AD1B-48F98607ABC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slide" Target="slide44.xml"/><Relationship Id="rId4" Type="http://schemas.openxmlformats.org/officeDocument/2006/relationships/slide" Target="slide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customXml" Target="../ink/ink4.xml"/><Relationship Id="rId4" Type="http://schemas.openxmlformats.org/officeDocument/2006/relationships/image" Target="../media/image18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C93A-48C6-31A7-0BD7-700FF8BF0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508760"/>
            <a:ext cx="9497805" cy="3268621"/>
          </a:xfrm>
        </p:spPr>
        <p:txBody>
          <a:bodyPr>
            <a:normAutofit/>
          </a:bodyPr>
          <a:lstStyle/>
          <a:p>
            <a:r>
              <a:rPr lang="en-US" b="1" dirty="0"/>
              <a:t>STAKEHOLDERS DAN ANALISIS STAKEHOLDERS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C83F8-82E3-455C-BDA6-0C254FA6F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Novita Tresiana</a:t>
            </a:r>
          </a:p>
        </p:txBody>
      </p:sp>
    </p:spTree>
    <p:extLst>
      <p:ext uri="{BB962C8B-B14F-4D97-AF65-F5344CB8AC3E}">
        <p14:creationId xmlns:p14="http://schemas.microsoft.com/office/powerpoint/2010/main" val="277027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 Black" panose="020B0A04020102020204" pitchFamily="34" charset="0"/>
              </a:rPr>
              <a:t>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74570"/>
            <a:ext cx="11417671" cy="466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Freeman (1984)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dalam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Reed (2009)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>
                <a:latin typeface="Abadi" panose="020B0604020104020204" pitchFamily="34" charset="0"/>
              </a:rPr>
              <a:t>Sebagai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pihak</a:t>
            </a:r>
            <a:r>
              <a:rPr lang="en-US" sz="2800" dirty="0">
                <a:latin typeface="Abadi" panose="020B0604020104020204" pitchFamily="34" charset="0"/>
              </a:rPr>
              <a:t> yang </a:t>
            </a:r>
            <a:r>
              <a:rPr lang="en-US" sz="2800" dirty="0" err="1">
                <a:latin typeface="Abadi" panose="020B0604020104020204" pitchFamily="34" charset="0"/>
              </a:rPr>
              <a:t>terpengaruh</a:t>
            </a:r>
            <a:r>
              <a:rPr lang="en-US" sz="2800" dirty="0">
                <a:latin typeface="Abadi" panose="020B0604020104020204" pitchFamily="34" charset="0"/>
              </a:rPr>
              <a:t> oleh </a:t>
            </a:r>
            <a:r>
              <a:rPr lang="en-US" sz="2800" dirty="0" err="1">
                <a:latin typeface="Abadi" panose="020B0604020104020204" pitchFamily="34" charset="0"/>
              </a:rPr>
              <a:t>kebijakan</a:t>
            </a:r>
            <a:r>
              <a:rPr lang="en-US" sz="2800" dirty="0">
                <a:latin typeface="Abadi" panose="020B0604020104020204" pitchFamily="34" charset="0"/>
              </a:rPr>
              <a:t> dan </a:t>
            </a:r>
            <a:r>
              <a:rPr lang="en-US" sz="2800" dirty="0" err="1">
                <a:latin typeface="Abadi" panose="020B0604020104020204" pitchFamily="34" charset="0"/>
              </a:rPr>
              <a:t>pihak</a:t>
            </a:r>
            <a:r>
              <a:rPr lang="en-US" sz="2800" dirty="0">
                <a:latin typeface="Abadi" panose="020B0604020104020204" pitchFamily="34" charset="0"/>
              </a:rPr>
              <a:t> yang dapat </a:t>
            </a:r>
            <a:r>
              <a:rPr lang="en-US" sz="2800" dirty="0" err="1">
                <a:latin typeface="Abadi" panose="020B0604020104020204" pitchFamily="34" charset="0"/>
              </a:rPr>
              <a:t>mempengaruhi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kebijakan</a:t>
            </a:r>
            <a:r>
              <a:rPr lang="en-US" sz="2800" dirty="0">
                <a:latin typeface="Abadi" panose="020B0604020104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badi" panose="020B0604020104020204" pitchFamily="34" charset="0"/>
              </a:rPr>
              <a:t>Dalam </a:t>
            </a:r>
            <a:r>
              <a:rPr lang="en-US" sz="2800" dirty="0" err="1">
                <a:latin typeface="Abadi" panose="020B0604020104020204" pitchFamily="34" charset="0"/>
              </a:rPr>
              <a:t>kebijakan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dikenal</a:t>
            </a:r>
            <a:r>
              <a:rPr lang="en-US" sz="2800" dirty="0">
                <a:latin typeface="Abadi" panose="020B0604020104020204" pitchFamily="34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aktor-aktor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dalam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Institusi</a:t>
            </a:r>
            <a:endParaRPr lang="en-US" sz="2800" b="1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badi" panose="020B0604020104020204" pitchFamily="34" charset="0"/>
              </a:rPr>
              <a:t>Kata </a:t>
            </a:r>
            <a:r>
              <a:rPr lang="en-US" sz="2800" dirty="0" err="1">
                <a:latin typeface="Abadi" panose="020B0604020104020204" pitchFamily="34" charset="0"/>
              </a:rPr>
              <a:t>kunci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tersebut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adalah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pengaruh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800" b="0" i="0" u="none" strike="noStrike" baseline="0" dirty="0">
                <a:latin typeface="Abadi" panose="020B0604020104020204" pitchFamily="34" charset="0"/>
              </a:rPr>
              <a:t>Orang,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kelompok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lembaga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memiliki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dalam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suatu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kegiatan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proyek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program</a:t>
            </a:r>
            <a:endParaRPr lang="en-US" sz="2800" dirty="0"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>
                <a:latin typeface="Abadi" panose="020B0604020104020204" pitchFamily="34" charset="0"/>
              </a:rPr>
              <a:t>Jika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dikaitkan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dalam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konteks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kebijakan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publik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maka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stakeholder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adalah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pihak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terpengaruh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dan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mempengaruhi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sebuah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kebijakan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publik</a:t>
            </a:r>
            <a:r>
              <a:rPr lang="en-US" sz="2800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63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9AE5-B01C-CBFD-63B0-9E5410A1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9822" cy="153225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badi" panose="020B0604020104020204" pitchFamily="34" charset="0"/>
              </a:rPr>
              <a:t>AKTOR SEBAGAI STAKEHOLDERS:  MEMPENGARUHI  KEBIJAKAN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FED77-D895-7BD1-C34C-036EB3694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2160270"/>
            <a:ext cx="11791950" cy="4697730"/>
          </a:xfrm>
        </p:spPr>
      </p:pic>
    </p:spTree>
    <p:extLst>
      <p:ext uri="{BB962C8B-B14F-4D97-AF65-F5344CB8AC3E}">
        <p14:creationId xmlns:p14="http://schemas.microsoft.com/office/powerpoint/2010/main" val="178803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BFF1-2F29-E7EA-1AD4-BB504E29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5 KATEGORI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E837-73A0-1486-F776-82EDE62F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2274570"/>
            <a:ext cx="11750040" cy="3745230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Pemerintah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(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pengambil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dan Lembaga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legislatif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);</a:t>
            </a:r>
          </a:p>
          <a:p>
            <a:pPr marL="342900" indent="-342900" algn="l">
              <a:buAutoNum type="arabicPeriod"/>
            </a:pPr>
            <a:r>
              <a:rPr lang="en-US" sz="2400" b="1" dirty="0" err="1">
                <a:latin typeface="Abadi" panose="020B0604020104020204" pitchFamily="34" charset="0"/>
              </a:rPr>
              <a:t>S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wasta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(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pengusaha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lembaga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donor);</a:t>
            </a:r>
          </a:p>
          <a:p>
            <a:pPr marL="342900" indent="-342900" algn="l">
              <a:buAutoNum type="arabicPeriod"/>
            </a:pPr>
            <a:r>
              <a:rPr lang="en-US" sz="2400" b="1" dirty="0" err="1">
                <a:latin typeface="Abadi" panose="020B0604020104020204" pitchFamily="34" charset="0"/>
              </a:rPr>
              <a:t>T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okoh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masyarakat</a:t>
            </a:r>
            <a:r>
              <a:rPr lang="en-US" sz="2400" b="1" dirty="0">
                <a:latin typeface="Abadi" panose="020B0604020104020204" pitchFamily="34" charset="0"/>
              </a:rPr>
              <a:t>;</a:t>
            </a:r>
          </a:p>
          <a:p>
            <a:pPr marL="342900" indent="-342900" algn="l">
              <a:buAutoNum type="arabicPeriod"/>
            </a:pPr>
            <a:r>
              <a:rPr lang="en-US" sz="2400" b="1" i="0" u="none" strike="noStrike" baseline="0" dirty="0">
                <a:latin typeface="Abadi" panose="020B0604020104020204" pitchFamily="34" charset="0"/>
              </a:rPr>
              <a:t>Lembaga </a:t>
            </a:r>
            <a:r>
              <a:rPr lang="nn-NO" sz="2400" b="1" i="0" u="none" strike="noStrike" baseline="0" dirty="0">
                <a:latin typeface="Abadi" panose="020B0604020104020204" pitchFamily="34" charset="0"/>
              </a:rPr>
              <a:t>swadaya masyarakat dan organisasi sosial lainnya;</a:t>
            </a:r>
          </a:p>
          <a:p>
            <a:pPr marL="342900" indent="-342900" algn="l">
              <a:buAutoNum type="arabicPeriod"/>
            </a:pPr>
            <a:r>
              <a:rPr lang="nn-NO" sz="2400" b="1" dirty="0">
                <a:latin typeface="Abadi" panose="020B0604020104020204" pitchFamily="34" charset="0"/>
              </a:rPr>
              <a:t>P</a:t>
            </a:r>
            <a:r>
              <a:rPr lang="nn-NO" sz="2400" b="1" i="0" u="none" strike="noStrike" baseline="0" dirty="0">
                <a:latin typeface="Abadi" panose="020B0604020104020204" pitchFamily="34" charset="0"/>
              </a:rPr>
              <a:t>akar dan profesional.</a:t>
            </a:r>
          </a:p>
          <a:p>
            <a:pPr marL="0" indent="0" algn="l">
              <a:buNone/>
            </a:pPr>
            <a:endParaRPr lang="en-US" sz="2400" b="1" i="0" u="none" strike="noStrike" baseline="0" dirty="0">
              <a:latin typeface="Abadi" panose="020B0604020104020204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Selanjutnya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kategori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dibagi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dalam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empat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tingkatan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(</a:t>
            </a:r>
            <a:r>
              <a:rPr lang="en-US" sz="2400" b="1" i="1" u="none" strike="noStrike" baseline="0" dirty="0">
                <a:latin typeface="Abadi" panose="020B0604020104020204" pitchFamily="34" charset="0"/>
              </a:rPr>
              <a:t>level of continuum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),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yakni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: 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nasional</a:t>
            </a:r>
            <a:r>
              <a:rPr lang="en-US" sz="2400" b="1" dirty="0">
                <a:latin typeface="Abadi" panose="020B0604020104020204" pitchFamily="34" charset="0"/>
              </a:rPr>
              <a:t>; 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regional,;  </a:t>
            </a:r>
            <a:r>
              <a:rPr lang="en-US" sz="2400" b="1" i="1" u="none" strike="noStrike" baseline="0" dirty="0">
                <a:latin typeface="Abadi" panose="020B0604020104020204" pitchFamily="34" charset="0"/>
              </a:rPr>
              <a:t>local off-site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,   </a:t>
            </a:r>
            <a:r>
              <a:rPr lang="en-US" sz="2400" b="1" i="1" u="none" strike="noStrike" baseline="0" dirty="0">
                <a:latin typeface="Abadi" panose="020B0604020104020204" pitchFamily="34" charset="0"/>
              </a:rPr>
              <a:t>local in-site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.</a:t>
            </a:r>
            <a:endParaRPr lang="en-US" sz="24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2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953-6D03-822D-F2E6-1C7DA99D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Stakeholders dalam </a:t>
            </a:r>
            <a:r>
              <a:rPr lang="en-US" sz="4800" b="1" dirty="0" err="1"/>
              <a:t>Studi</a:t>
            </a:r>
            <a:r>
              <a:rPr lang="en-US" sz="4800" b="1" dirty="0"/>
              <a:t>/</a:t>
            </a:r>
            <a:r>
              <a:rPr lang="en-US" sz="4800" b="1" dirty="0" err="1"/>
              <a:t>Riset</a:t>
            </a:r>
            <a:endParaRPr lang="en-US" sz="4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E7F2D-3BC1-EA95-1245-D1B69202B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418012" cy="61626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F0ADC-682C-4142-92F7-1D5BC0CAF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600892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bagian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yang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secara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langsung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terkait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dengan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hasil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kajian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Mereka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menjadi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pengguna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di masa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depan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dari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suatu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hasil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kajian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AGaramondPro-Regular"/>
                <a:ea typeface="Calibri" panose="020F0502020204030204" pitchFamily="34" charset="0"/>
                <a:cs typeface="AGaramondPro-Regular"/>
              </a:rPr>
              <a:t>Mereka</a:t>
            </a:r>
            <a:r>
              <a:rPr lang="en-US" sz="2400" b="1" dirty="0"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latin typeface="AGaramondPro-Regular"/>
                <a:ea typeface="Calibri" panose="020F0502020204030204" pitchFamily="34" charset="0"/>
                <a:cs typeface="AGaramondPro-Regular"/>
              </a:rPr>
              <a:t>memiliki</a:t>
            </a:r>
            <a:r>
              <a:rPr lang="en-US" sz="2400" b="1" dirty="0">
                <a:latin typeface="AGaramondPro-Regular"/>
                <a:ea typeface="Calibri" panose="020F0502020204030204" pitchFamily="34" charset="0"/>
                <a:cs typeface="AGaramondPro-Regular"/>
              </a:rPr>
              <a:t> PENGARUH dan KEPENTINGAN</a:t>
            </a:r>
            <a:endParaRPr lang="en-US" sz="2400" b="1" dirty="0">
              <a:effectLst/>
              <a:latin typeface="AGaramondPro-Regular"/>
              <a:ea typeface="Calibri" panose="020F0502020204030204" pitchFamily="34" charset="0"/>
              <a:cs typeface="AGaramondPro-Regular"/>
            </a:endParaRPr>
          </a:p>
          <a:p>
            <a:pPr marL="0" indent="0">
              <a:buNone/>
            </a:pPr>
            <a:endParaRPr lang="en-US" sz="1800" dirty="0">
              <a:latin typeface="AGaramondPro-Regular"/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934E4-1F21-8A41-0443-7A9CB530A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183130"/>
            <a:ext cx="5539739" cy="996632"/>
          </a:xfrm>
        </p:spPr>
        <p:txBody>
          <a:bodyPr>
            <a:noAutofit/>
          </a:bodyPr>
          <a:lstStyle/>
          <a:p>
            <a:pPr algn="ctr"/>
            <a:r>
              <a:rPr lang="en-US" sz="1800" i="0" u="none" strike="noStrike" baseline="0" dirty="0" err="1">
                <a:latin typeface="Abadi" panose="020B0604020104020204" pitchFamily="34" charset="0"/>
              </a:rPr>
              <a:t>Kategori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180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berdasarkan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tingkat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da-DK" sz="1800" i="0" u="none" strike="noStrike" baseline="0" dirty="0">
                <a:latin typeface="Abadi" panose="020B0604020104020204" pitchFamily="34" charset="0"/>
              </a:rPr>
              <a:t>Sumber: Brown </a:t>
            </a:r>
            <a:r>
              <a:rPr lang="da-DK" sz="1800" i="1" u="none" strike="noStrike" baseline="0" dirty="0">
                <a:latin typeface="Abadi" panose="020B0604020104020204" pitchFamily="34" charset="0"/>
              </a:rPr>
              <a:t>et al</a:t>
            </a:r>
            <a:r>
              <a:rPr lang="da-DK" sz="1800" i="0" u="none" strike="noStrike" baseline="0" dirty="0">
                <a:latin typeface="Abadi" panose="020B0604020104020204" pitchFamily="34" charset="0"/>
              </a:rPr>
              <a:t>. (2001)</a:t>
            </a:r>
            <a:endParaRPr lang="en-US" sz="1800" dirty="0">
              <a:latin typeface="Abadi" panose="020B0604020104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3F7189-7413-9C94-72EB-32C5A7609A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57802" y="3179763"/>
            <a:ext cx="6377938" cy="3472497"/>
          </a:xfrm>
        </p:spPr>
      </p:pic>
    </p:spTree>
    <p:extLst>
      <p:ext uri="{BB962C8B-B14F-4D97-AF65-F5344CB8AC3E}">
        <p14:creationId xmlns:p14="http://schemas.microsoft.com/office/powerpoint/2010/main" val="20078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EBF5-AAF2-703B-3F4B-33420CC5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973668"/>
            <a:ext cx="10184130" cy="706964"/>
          </a:xfrm>
        </p:spPr>
        <p:txBody>
          <a:bodyPr>
            <a:noAutofit/>
          </a:bodyPr>
          <a:lstStyle/>
          <a:p>
            <a:pPr algn="ctr"/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Berdasarkan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kekuatan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posisi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penting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, dan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suatu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isu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32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dapat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diketegorikan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ke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dalam beberapa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kelompok</a:t>
            </a:r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F7FDAF-ED33-BDA5-A844-50A68DA62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274570"/>
            <a:ext cx="11917680" cy="4377689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en-US" sz="2400" b="1" i="1" u="none" strike="noStrike" baseline="0" dirty="0">
                <a:solidFill>
                  <a:srgbClr val="FF0000"/>
                </a:solidFill>
                <a:latin typeface="AGaramondPro-Italic"/>
              </a:rPr>
              <a:t>Stakeholder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GaramondPro-Regular"/>
              </a:rPr>
              <a:t>utama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merupakan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>
                <a:latin typeface="AGaramondPro-Regular"/>
              </a:rPr>
              <a:t>yang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kaitan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kepentingan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secara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langsung</a:t>
            </a:r>
            <a:r>
              <a:rPr lang="en-US" sz="2400" b="0" i="0" u="none" strike="noStrike" baseline="0" dirty="0">
                <a:latin typeface="AGaramondPro-Regular"/>
              </a:rPr>
              <a:t> dengan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kebijakan</a:t>
            </a:r>
            <a:r>
              <a:rPr lang="en-US" sz="2400" b="0" i="0" u="none" strike="noStrike" baseline="0" dirty="0">
                <a:latin typeface="AGaramondPro-Regular"/>
              </a:rPr>
              <a:t>, program, dan </a:t>
            </a:r>
            <a:r>
              <a:rPr lang="en-US" sz="2400" b="0" i="0" u="none" strike="noStrike" baseline="0" dirty="0" err="1">
                <a:latin typeface="AGaramondPro-Regular"/>
              </a:rPr>
              <a:t>proyek</a:t>
            </a:r>
            <a:r>
              <a:rPr lang="en-US" sz="2400" b="0" i="0" u="none" strike="noStrike" baseline="0" dirty="0">
                <a:latin typeface="AGaramondPro-Regular"/>
              </a:rPr>
              <a:t>. </a:t>
            </a:r>
            <a:r>
              <a:rPr lang="en-US" sz="2400" b="0" i="0" u="none" strike="noStrike" baseline="0" dirty="0" err="1">
                <a:latin typeface="AGaramondPro-Regular"/>
              </a:rPr>
              <a:t>Mereka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harus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ditempatkan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sebagai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penentu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utama</a:t>
            </a:r>
            <a:r>
              <a:rPr lang="en-US" sz="2400" b="0" i="0" u="none" strike="noStrike" baseline="0" dirty="0">
                <a:latin typeface="AGaramondPro-Regular"/>
              </a:rPr>
              <a:t> dalam proses </a:t>
            </a:r>
            <a:r>
              <a:rPr lang="en-US" sz="2400" b="0" i="0" u="none" strike="noStrike" baseline="0" dirty="0" err="1">
                <a:latin typeface="AGaramondPro-Regular"/>
              </a:rPr>
              <a:t>pengambilan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keputusan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misalnya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masyarakat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tokoh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masyarakat</a:t>
            </a:r>
            <a:r>
              <a:rPr lang="en-US" sz="2400" b="0" i="0" u="none" strike="noStrike" baseline="0" dirty="0">
                <a:latin typeface="AGaramondPro-Regular"/>
              </a:rPr>
              <a:t>, dan </a:t>
            </a:r>
            <a:r>
              <a:rPr lang="en-US" sz="2400" b="0" i="0" u="none" strike="noStrike" baseline="0" dirty="0" err="1">
                <a:latin typeface="AGaramondPro-Regular"/>
              </a:rPr>
              <a:t>manajer</a:t>
            </a:r>
            <a:r>
              <a:rPr lang="en-US" sz="2400" b="0" i="0" u="none" strike="noStrike" baseline="0" dirty="0">
                <a:latin typeface="AGaramondPro-Regular"/>
              </a:rPr>
              <a:t> public</a:t>
            </a:r>
            <a:r>
              <a:rPr lang="en-US" sz="2400" dirty="0">
                <a:latin typeface="AGaramondPro-Regular"/>
              </a:rPr>
              <a:t>;</a:t>
            </a:r>
          </a:p>
          <a:p>
            <a:pPr marL="457200" indent="-457200" algn="l">
              <a:buFont typeface="+mj-lt"/>
              <a:buAutoNum type="arabicParenR"/>
            </a:pPr>
            <a:r>
              <a:rPr lang="nb-NO" sz="2400" b="1" i="1" u="none" strike="noStrike" baseline="0" dirty="0">
                <a:solidFill>
                  <a:srgbClr val="FF0000"/>
                </a:solidFill>
                <a:latin typeface="AGaramondPro-Italic"/>
              </a:rPr>
              <a:t>Stakeholder </a:t>
            </a:r>
            <a:r>
              <a:rPr lang="nb-NO" sz="2400" b="1" i="0" u="none" strike="noStrike" baseline="0" dirty="0">
                <a:solidFill>
                  <a:srgbClr val="FF0000"/>
                </a:solidFill>
                <a:latin typeface="AGaramondPro-Regular"/>
              </a:rPr>
              <a:t>pendukung (sekunder) </a:t>
            </a:r>
            <a:r>
              <a:rPr lang="nb-NO" sz="2400" b="0" i="0" u="none" strike="noStrike" baseline="0" dirty="0">
                <a:latin typeface="AGaramondPro-Regular"/>
              </a:rPr>
              <a:t>adalah </a:t>
            </a:r>
            <a:r>
              <a:rPr lang="nb-NO" sz="2400" b="0" i="1" u="none" strike="noStrike" baseline="0" dirty="0">
                <a:latin typeface="AGaramondPro-Italic"/>
              </a:rPr>
              <a:t>stakeholder </a:t>
            </a:r>
            <a:r>
              <a:rPr lang="nb-NO" sz="2400" b="0" i="0" u="none" strike="noStrike" baseline="0" dirty="0">
                <a:latin typeface="AGaramondPro-Regular"/>
              </a:rPr>
              <a:t>yang tidak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kaitan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kepentingan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secara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langsung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terhadap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kebijakan</a:t>
            </a:r>
            <a:r>
              <a:rPr lang="en-US" sz="2400" b="0" i="0" u="none" strike="noStrike" baseline="0" dirty="0">
                <a:latin typeface="AGaramondPro-Regular"/>
              </a:rPr>
              <a:t>, program, dan </a:t>
            </a:r>
            <a:r>
              <a:rPr lang="en-US" sz="2400" b="0" i="0" u="none" strike="noStrike" baseline="0" dirty="0" err="1">
                <a:latin typeface="AGaramondPro-Regular"/>
              </a:rPr>
              <a:t>proyek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tetapi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kepedulian</a:t>
            </a:r>
            <a:r>
              <a:rPr lang="en-US" sz="2400" b="0" i="0" u="none" strike="noStrike" baseline="0" dirty="0">
                <a:latin typeface="AGaramondPro-Regular"/>
              </a:rPr>
              <a:t> (</a:t>
            </a:r>
            <a:r>
              <a:rPr lang="en-US" sz="2400" b="0" i="1" u="none" strike="noStrike" baseline="0" dirty="0">
                <a:latin typeface="AGaramondPro-Italic"/>
              </a:rPr>
              <a:t>concern</a:t>
            </a:r>
            <a:r>
              <a:rPr lang="en-US" sz="2400" b="0" i="0" u="none" strike="noStrike" baseline="0" dirty="0">
                <a:latin typeface="AGaramondPro-Regular"/>
              </a:rPr>
              <a:t>) dan </a:t>
            </a:r>
            <a:r>
              <a:rPr lang="en-US" sz="2400" b="0" i="0" u="none" strike="noStrike" baseline="0" dirty="0" err="1">
                <a:latin typeface="AGaramondPro-Regular"/>
              </a:rPr>
              <a:t>keprihatinan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sehingga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mereka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turut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bersuara</a:t>
            </a:r>
            <a:r>
              <a:rPr lang="en-US" sz="2400" b="0" i="0" u="none" strike="noStrike" baseline="0" dirty="0">
                <a:latin typeface="AGaramondPro-Regular"/>
              </a:rPr>
              <a:t> dan </a:t>
            </a:r>
            <a:r>
              <a:rPr lang="en-US" sz="2400" b="0" i="0" u="none" strike="noStrike" baseline="0" dirty="0" err="1">
                <a:latin typeface="AGaramondPro-Regular"/>
              </a:rPr>
              <a:t>berpengaruh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terhadap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sikap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masyarakat</a:t>
            </a:r>
            <a:r>
              <a:rPr lang="en-US" sz="2400" b="0" i="0" u="none" strike="noStrike" baseline="0" dirty="0">
                <a:latin typeface="AGaramondPro-Regular"/>
              </a:rPr>
              <a:t> dan </a:t>
            </a:r>
            <a:r>
              <a:rPr lang="en-US" sz="2400" b="0" i="0" u="none" strike="noStrike" baseline="0" dirty="0" err="1">
                <a:latin typeface="AGaramondPro-Regular"/>
              </a:rPr>
              <a:t>keputusan</a:t>
            </a:r>
            <a:r>
              <a:rPr lang="en-US" sz="2400" b="0" i="0" u="none" strike="noStrike" baseline="0" dirty="0">
                <a:latin typeface="AGaramondPro-Regular"/>
              </a:rPr>
              <a:t> legal </a:t>
            </a:r>
            <a:r>
              <a:rPr lang="en-US" sz="2400" b="0" i="0" u="none" strike="noStrike" baseline="0" dirty="0" err="1">
                <a:latin typeface="AGaramondPro-Regular"/>
              </a:rPr>
              <a:t>pemerintah</a:t>
            </a:r>
            <a:r>
              <a:rPr lang="en-US" sz="2400" b="0" i="0" u="none" strike="noStrike" baseline="0" dirty="0">
                <a:latin typeface="AGaramondPro-Regular"/>
              </a:rPr>
              <a:t>. </a:t>
            </a:r>
            <a:r>
              <a:rPr lang="en-US" sz="2400" b="0" i="0" u="none" strike="noStrike" baseline="0" dirty="0" err="1">
                <a:latin typeface="AGaramondPro-Regular"/>
              </a:rPr>
              <a:t>Misalnya</a:t>
            </a:r>
            <a:r>
              <a:rPr lang="en-US" sz="2400" b="0" i="0" u="none" strike="noStrike" baseline="0" dirty="0">
                <a:latin typeface="AGaramondPro-Regular"/>
              </a:rPr>
              <a:t>, Lembaga </a:t>
            </a:r>
            <a:r>
              <a:rPr lang="en-US" sz="2400" b="0" i="0" u="none" strike="noStrike" baseline="0" dirty="0" err="1">
                <a:latin typeface="AGaramondPro-Regular"/>
              </a:rPr>
              <a:t>pemerintah</a:t>
            </a:r>
            <a:r>
              <a:rPr lang="en-US" sz="2400" b="0" i="0" u="none" strike="noStrike" baseline="0" dirty="0">
                <a:latin typeface="AGaramondPro-Regular"/>
              </a:rPr>
              <a:t> dalam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wilayah </a:t>
            </a:r>
            <a:r>
              <a:rPr lang="en-US" sz="2400" b="0" i="0" u="none" strike="noStrike" baseline="0" dirty="0" err="1">
                <a:latin typeface="AGaramondPro-Regular"/>
              </a:rPr>
              <a:t>tetapi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tidak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tanggung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jawab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langsung</a:t>
            </a:r>
            <a:r>
              <a:rPr lang="en-US" sz="2400" b="0" i="0" u="none" strike="noStrike" baseline="0" dirty="0">
                <a:latin typeface="AGaramondPro-Regular"/>
              </a:rPr>
              <a:t>; </a:t>
            </a:r>
            <a:r>
              <a:rPr lang="en-US" sz="2400" b="0" i="0" u="none" strike="noStrike" baseline="0" dirty="0" err="1">
                <a:latin typeface="AGaramondPro-Regular"/>
              </a:rPr>
              <a:t>lembaga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pemerintah</a:t>
            </a:r>
            <a:r>
              <a:rPr lang="en-US" sz="2400" b="0" i="0" u="none" strike="noStrike" baseline="0" dirty="0">
                <a:latin typeface="AGaramondPro-Regular"/>
              </a:rPr>
              <a:t> yang </a:t>
            </a:r>
            <a:r>
              <a:rPr lang="en-US" sz="2400" b="0" i="0" u="none" strike="noStrike" baseline="0" dirty="0" err="1">
                <a:latin typeface="AGaramondPro-Regular"/>
              </a:rPr>
              <a:t>terkait</a:t>
            </a:r>
            <a:r>
              <a:rPr lang="en-US" sz="2400" b="0" i="0" u="none" strike="noStrike" baseline="0" dirty="0">
                <a:latin typeface="AGaramondPro-Regular"/>
              </a:rPr>
              <a:t> dengan </a:t>
            </a:r>
            <a:r>
              <a:rPr lang="en-US" sz="2400" b="0" i="0" u="none" strike="noStrike" baseline="0" dirty="0" err="1">
                <a:latin typeface="AGaramondPro-Regular"/>
              </a:rPr>
              <a:t>isu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tetapi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tidak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kewenangan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secara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langsung</a:t>
            </a:r>
            <a:r>
              <a:rPr lang="en-US" sz="2400" b="0" i="0" u="none" strike="noStrike" baseline="0" dirty="0">
                <a:latin typeface="AGaramondPro-Regular"/>
              </a:rPr>
              <a:t> dalam </a:t>
            </a:r>
            <a:r>
              <a:rPr lang="en-US" sz="2400" b="0" i="0" u="none" strike="noStrike" baseline="0" dirty="0" err="1">
                <a:latin typeface="AGaramondPro-Regular"/>
              </a:rPr>
              <a:t>pengambilan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keputusan</a:t>
            </a:r>
            <a:r>
              <a:rPr lang="en-US" sz="2400" b="0" i="0" u="none" strike="noStrike" baseline="0" dirty="0">
                <a:latin typeface="AGaramondPro-Regular"/>
              </a:rPr>
              <a:t>; </a:t>
            </a:r>
            <a:r>
              <a:rPr lang="sv-SE" sz="2400" b="0" i="0" u="none" strike="noStrike" baseline="0" dirty="0">
                <a:latin typeface="AGaramondPro-Regular"/>
              </a:rPr>
              <a:t>lembaga swadaya masyarakat (LSM) setempat; perguruan tinggi; dan </a:t>
            </a:r>
            <a:r>
              <a:rPr lang="en-US" sz="2400" b="0" i="0" u="none" strike="noStrike" baseline="0" dirty="0" err="1">
                <a:latin typeface="AGaramondPro-Regular"/>
              </a:rPr>
              <a:t>pengusaha</a:t>
            </a:r>
            <a:r>
              <a:rPr lang="en-US" sz="2400" b="0" i="0" u="none" strike="noStrike" baseline="0" dirty="0">
                <a:latin typeface="AGaramondPro-Regular"/>
              </a:rPr>
              <a:t> (badan </a:t>
            </a:r>
            <a:r>
              <a:rPr lang="en-US" sz="2400" b="0" i="0" u="none" strike="noStrike" baseline="0" dirty="0" err="1">
                <a:latin typeface="AGaramondPro-Regular"/>
              </a:rPr>
              <a:t>usaha</a:t>
            </a:r>
            <a:r>
              <a:rPr lang="en-US" sz="2400" b="0" i="0" u="none" strike="noStrike" baseline="0" dirty="0">
                <a:latin typeface="AGaramondPro-Regular"/>
              </a:rPr>
              <a:t>) yang </a:t>
            </a:r>
            <a:r>
              <a:rPr lang="en-US" sz="2400" b="0" i="0" u="none" strike="noStrike" baseline="0" dirty="0" err="1">
                <a:latin typeface="AGaramondPro-Regular"/>
              </a:rPr>
              <a:t>terkait</a:t>
            </a:r>
            <a:r>
              <a:rPr lang="en-US" sz="2400" dirty="0">
                <a:latin typeface="AGaramondPro-Regular"/>
              </a:rPr>
              <a:t>;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1" i="1" u="none" strike="noStrike" baseline="0" dirty="0">
                <a:solidFill>
                  <a:srgbClr val="FF0000"/>
                </a:solidFill>
                <a:latin typeface="AGaramondPro-Italic"/>
              </a:rPr>
              <a:t>Stakeholder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GaramondPro-Regular"/>
              </a:rPr>
              <a:t>kunci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merupakan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>
                <a:latin typeface="AGaramondPro-Regular"/>
              </a:rPr>
              <a:t>yang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kewenangan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secara</a:t>
            </a:r>
            <a:r>
              <a:rPr lang="en-US" sz="2400" b="0" i="0" u="none" strike="noStrike" baseline="0" dirty="0">
                <a:latin typeface="AGaramondPro-Regular"/>
              </a:rPr>
              <a:t> legal dalam </a:t>
            </a:r>
            <a:r>
              <a:rPr lang="en-US" sz="2400" b="0" i="0" u="none" strike="noStrike" baseline="0" dirty="0" err="1">
                <a:latin typeface="AGaramondPro-Regular"/>
              </a:rPr>
              <a:t>hal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pengambilan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keputusan</a:t>
            </a:r>
            <a:r>
              <a:rPr lang="en-US" sz="2400" b="0" i="0" u="none" strike="noStrike" baseline="0" dirty="0">
                <a:latin typeface="AGaramondPro-Regular"/>
              </a:rPr>
              <a:t>. </a:t>
            </a:r>
            <a:r>
              <a:rPr lang="en-US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 err="1">
                <a:latin typeface="AGaramondPro-Regular"/>
              </a:rPr>
              <a:t>kunci</a:t>
            </a:r>
            <a:r>
              <a:rPr lang="en-US" sz="2400" b="0" i="0" u="none" strike="noStrike" baseline="0" dirty="0">
                <a:latin typeface="AGaramondPro-Regular"/>
              </a:rPr>
              <a:t> yang </a:t>
            </a:r>
            <a:r>
              <a:rPr lang="en-US" sz="2400" b="0" i="0" u="none" strike="noStrike" baseline="0" dirty="0" err="1">
                <a:latin typeface="AGaramondPro-Regular"/>
              </a:rPr>
              <a:t>dimaksud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adalah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unsur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eksekutif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sesuai</a:t>
            </a:r>
            <a:r>
              <a:rPr lang="en-US" sz="2400" b="0" i="0" u="none" strike="noStrike" baseline="0" dirty="0">
                <a:latin typeface="AGaramondPro-Regular"/>
              </a:rPr>
              <a:t> level, </a:t>
            </a:r>
            <a:r>
              <a:rPr lang="en-US" sz="2400" b="0" i="0" u="none" strike="noStrike" baseline="0" dirty="0" err="1">
                <a:latin typeface="AGaramondPro-Regular"/>
              </a:rPr>
              <a:t>legislatif</a:t>
            </a:r>
            <a:r>
              <a:rPr lang="en-US" sz="2400" b="0" i="0" u="none" strike="noStrike" baseline="0" dirty="0">
                <a:latin typeface="AGaramondPro-Regular"/>
              </a:rPr>
              <a:t>, dan </a:t>
            </a:r>
            <a:r>
              <a:rPr lang="en-US" sz="2400" b="0" i="0" u="none" strike="noStrike" baseline="0" dirty="0" err="1">
                <a:latin typeface="AGaramondPro-Regular"/>
              </a:rPr>
              <a:t>instansi</a:t>
            </a:r>
            <a:endParaRPr lang="en-US" sz="2400" dirty="0">
              <a:latin typeface="AGaramondPro-Regula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0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A5D4-1D47-D6BF-B518-2AABC489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Abadi" panose="020B0604020104020204" pitchFamily="34" charset="0"/>
              </a:rPr>
              <a:t>ANALISIS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347B-E32A-BBC5-8345-0DDEE9E6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71700"/>
            <a:ext cx="11464290" cy="442341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0" i="0" u="none" strike="noStrike" baseline="0" dirty="0">
                <a:latin typeface="AGaramondPro-Regular"/>
              </a:rPr>
              <a:t>ALAT PENTING dalam </a:t>
            </a:r>
            <a:r>
              <a:rPr lang="en-US" sz="2400" b="0" i="0" u="none" strike="noStrike" baseline="0" dirty="0" err="1">
                <a:latin typeface="AGaramondPro-Regular"/>
              </a:rPr>
              <a:t>mengidentifikasi</a:t>
            </a:r>
            <a:r>
              <a:rPr lang="en-US" sz="2400" b="0" i="0" u="none" strike="noStrike" baseline="0" dirty="0">
                <a:latin typeface="AGaramondPro-Regular"/>
              </a:rPr>
              <a:t> para </a:t>
            </a:r>
            <a:r>
              <a:rPr lang="en-US" sz="2400" b="0" i="0" u="none" strike="noStrike" baseline="0" dirty="0" err="1">
                <a:latin typeface="AGaramondPro-Regular"/>
              </a:rPr>
              <a:t>pelaku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pembangunan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Pelaku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pembangunan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ini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meliputi</a:t>
            </a:r>
            <a:r>
              <a:rPr lang="en-US" sz="2400" b="0" i="0" u="none" strike="noStrike" baseline="0" dirty="0">
                <a:latin typeface="AGaramondPro-Regular"/>
              </a:rPr>
              <a:t> orang dan </a:t>
            </a:r>
            <a:r>
              <a:rPr lang="en-US" sz="2400" b="0" i="0" u="none" strike="noStrike" baseline="0" dirty="0" err="1">
                <a:latin typeface="AGaramondPro-Regular"/>
              </a:rPr>
              <a:t>organisasi</a:t>
            </a:r>
            <a:r>
              <a:rPr lang="en-US" sz="2400" b="0" i="0" u="none" strike="noStrike" baseline="0" dirty="0">
                <a:latin typeface="AGaramondPro-Regular"/>
              </a:rPr>
              <a:t> yang </a:t>
            </a:r>
            <a:r>
              <a:rPr lang="en-US" sz="2400" b="0" i="0" u="none" strike="noStrike" baseline="0" dirty="0" err="1">
                <a:latin typeface="AGaramondPro-Regular"/>
              </a:rPr>
              <a:t>terlibat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ataupun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tekena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dampak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dari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perencana</a:t>
            </a:r>
            <a:r>
              <a:rPr lang="en-US" sz="2400" b="0" i="0" u="none" strike="noStrike" baseline="0" dirty="0">
                <a:latin typeface="AGaramondPro-Regular"/>
              </a:rPr>
              <a:t>. </a:t>
            </a:r>
            <a:r>
              <a:rPr lang="en-US" sz="2400" b="0" i="0" u="none" strike="noStrike" baseline="0" dirty="0" err="1">
                <a:latin typeface="AGaramondPro-Regular"/>
              </a:rPr>
              <a:t>Pemahaman</a:t>
            </a:r>
            <a:r>
              <a:rPr lang="en-US" sz="2400" b="0" i="0" u="none" strike="noStrike" baseline="0" dirty="0">
                <a:latin typeface="AGaramondPro-Regular"/>
              </a:rPr>
              <a:t> yang </a:t>
            </a:r>
            <a:r>
              <a:rPr lang="en-US" sz="2400" b="0" i="0" u="none" strike="noStrike" baseline="0" dirty="0" err="1">
                <a:latin typeface="AGaramondPro-Regular"/>
              </a:rPr>
              <a:t>jelas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atas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peran</a:t>
            </a:r>
            <a:r>
              <a:rPr lang="en-US" sz="2400" b="0" i="0" u="none" strike="noStrike" baseline="0" dirty="0">
                <a:latin typeface="AGaramondPro-Regular"/>
              </a:rPr>
              <a:t> dan </a:t>
            </a:r>
            <a:r>
              <a:rPr lang="en-US" sz="2400" b="0" i="0" u="none" strike="noStrike" baseline="0" dirty="0" err="1">
                <a:latin typeface="AGaramondPro-Regular"/>
              </a:rPr>
              <a:t>kontribusi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potensi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dari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berbagai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 err="1">
                <a:latin typeface="AGaramondPro-Regular"/>
              </a:rPr>
              <a:t>merupakan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prasyaratan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utama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bagi</a:t>
            </a:r>
            <a:r>
              <a:rPr lang="en-US" sz="2400" b="0" i="0" u="none" strike="noStrike" baseline="0" dirty="0">
                <a:latin typeface="AGaramondPro-Regular"/>
              </a:rPr>
              <a:t> proses </a:t>
            </a:r>
            <a:r>
              <a:rPr lang="en-US" sz="2400" b="0" i="0" u="none" strike="noStrike" baseline="0" dirty="0" err="1">
                <a:latin typeface="AGaramondPro-Regular"/>
              </a:rPr>
              <a:t>perencanaan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partisipatif</a:t>
            </a:r>
            <a:r>
              <a:rPr lang="en-US" sz="2400" b="0" i="0" u="none" strike="noStrike" baseline="0" dirty="0">
                <a:latin typeface="AGaramondPro-Regular"/>
              </a:rPr>
              <a:t>.</a:t>
            </a:r>
            <a:r>
              <a:rPr lang="en-US" sz="2400" dirty="0">
                <a:latin typeface="AGaramondPro-Regular"/>
              </a:rPr>
              <a:t>;</a:t>
            </a:r>
          </a:p>
          <a:p>
            <a:pPr algn="l"/>
            <a:r>
              <a:rPr lang="nb-NO" sz="2400" b="0" i="0" u="none" strike="noStrike" baseline="0" dirty="0">
                <a:latin typeface="AGaramondPro-Regular"/>
              </a:rPr>
              <a:t>DIGUNAKAN  untuk menentukan posisi </a:t>
            </a:r>
            <a:r>
              <a:rPr lang="nb-NO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 err="1">
                <a:latin typeface="AGaramondPro-Regular"/>
              </a:rPr>
              <a:t>berdasarkan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kepentingan</a:t>
            </a:r>
            <a:r>
              <a:rPr lang="en-US" sz="2400" b="0" i="0" u="none" strike="noStrike" baseline="0" dirty="0">
                <a:latin typeface="AGaramondPro-Regular"/>
              </a:rPr>
              <a:t> (</a:t>
            </a:r>
            <a:r>
              <a:rPr lang="en-US" sz="2400" b="0" i="1" u="none" strike="noStrike" baseline="0" dirty="0">
                <a:latin typeface="AGaramondPro-Italic"/>
              </a:rPr>
              <a:t>importance</a:t>
            </a:r>
            <a:r>
              <a:rPr lang="en-US" sz="2400" b="0" i="0" u="none" strike="noStrike" baseline="0" dirty="0">
                <a:latin typeface="AGaramondPro-Regular"/>
              </a:rPr>
              <a:t>) dan </a:t>
            </a:r>
            <a:r>
              <a:rPr lang="en-US" sz="2400" b="0" i="0" u="none" strike="noStrike" baseline="0" dirty="0" err="1">
                <a:latin typeface="AGaramondPro-Regular"/>
              </a:rPr>
              <a:t>pengaruh</a:t>
            </a:r>
            <a:r>
              <a:rPr lang="en-US" sz="2400" b="0" i="0" u="none" strike="noStrike" baseline="0" dirty="0">
                <a:latin typeface="AGaramondPro-Regular"/>
              </a:rPr>
              <a:t> (</a:t>
            </a:r>
            <a:r>
              <a:rPr lang="en-US" sz="2400" b="0" i="1" u="none" strike="noStrike" baseline="0" dirty="0">
                <a:latin typeface="AGaramondPro-Italic"/>
              </a:rPr>
              <a:t>influence</a:t>
            </a:r>
            <a:r>
              <a:rPr lang="en-US" sz="2400" b="0" i="0" u="none" strike="noStrike" baseline="0" dirty="0">
                <a:latin typeface="AGaramondPro-Regular"/>
              </a:rPr>
              <a:t>) dalam </a:t>
            </a:r>
            <a:r>
              <a:rPr lang="en-US" sz="2400" b="0" i="0" u="none" strike="noStrike" baseline="0" dirty="0" err="1">
                <a:latin typeface="AGaramondPro-Regular"/>
              </a:rPr>
              <a:t>kerangka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sistem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secara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keseluruhan</a:t>
            </a:r>
            <a:r>
              <a:rPr lang="en-US" sz="2400" b="0" i="0" u="none" strike="noStrike" baseline="0" dirty="0">
                <a:latin typeface="AGaramondPro-Regular"/>
              </a:rPr>
              <a:t>.;</a:t>
            </a:r>
          </a:p>
          <a:p>
            <a:pPr algn="l"/>
            <a:r>
              <a:rPr lang="en-US" sz="2400" b="0" i="0" u="none" strike="noStrike" baseline="0" dirty="0">
                <a:latin typeface="AGaramondPro-Regular"/>
              </a:rPr>
              <a:t>PROSES  </a:t>
            </a:r>
            <a:r>
              <a:rPr lang="en-US" sz="2400" b="0" i="0" u="none" strike="noStrike" baseline="0" dirty="0" err="1">
                <a:latin typeface="AGaramondPro-Regular"/>
              </a:rPr>
              <a:t>pengidentifikasian</a:t>
            </a:r>
            <a:r>
              <a:rPr lang="en-US" sz="2400" b="0" i="0" u="none" strike="noStrike" baseline="0" dirty="0">
                <a:latin typeface="AGaramondPro-Regular"/>
              </a:rPr>
              <a:t> para </a:t>
            </a:r>
            <a:r>
              <a:rPr lang="en-US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 err="1">
                <a:latin typeface="AGaramondPro-Regular"/>
              </a:rPr>
              <a:t>utama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dari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kegiatan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pengkajian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atas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kepentingan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nn-NO" sz="2400" b="0" i="0" u="none" strike="noStrike" baseline="0" dirty="0">
                <a:latin typeface="AGaramondPro-Regular"/>
              </a:rPr>
              <a:t>mereka, dan bagaimana kepentingan tersebut memengaruhi risiko dan </a:t>
            </a:r>
            <a:r>
              <a:rPr lang="en-US" sz="2400" b="0" i="0" u="none" strike="noStrike" baseline="0" dirty="0" err="1">
                <a:latin typeface="AGaramondPro-Regular"/>
              </a:rPr>
              <a:t>keberlangsungan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dari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kegiatan</a:t>
            </a:r>
            <a:r>
              <a:rPr lang="en-US" sz="2400" b="0" i="0" u="none" strike="noStrike" baseline="0" dirty="0">
                <a:latin typeface="AGaramondPro-Regular"/>
              </a:rPr>
              <a:t> yang </a:t>
            </a:r>
            <a:r>
              <a:rPr lang="en-US" sz="2400" b="0" i="0" u="none" strike="noStrike" baseline="0" dirty="0" err="1">
                <a:latin typeface="AGaramondPro-Regular"/>
              </a:rPr>
              <a:t>direncanakan</a:t>
            </a:r>
            <a:r>
              <a:rPr lang="en-US" sz="2400" b="0" i="0" u="none" strike="noStrike" baseline="0" dirty="0">
                <a:latin typeface="AGaramondPro-Regular"/>
              </a:rPr>
              <a:t>.</a:t>
            </a:r>
            <a:endParaRPr lang="en-US" sz="2400" dirty="0"/>
          </a:p>
          <a:p>
            <a:pPr algn="l"/>
            <a:r>
              <a:rPr lang="en-US" sz="2400" b="0" i="0" u="none" strike="noStrike" baseline="0" dirty="0">
                <a:latin typeface="AGaramondPro-Regular"/>
              </a:rPr>
              <a:t>SEBAGAI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pendekatan</a:t>
            </a:r>
            <a:r>
              <a:rPr lang="en-US" sz="2400" b="0" i="0" u="none" strike="noStrike" baseline="0" dirty="0">
                <a:latin typeface="AGaramondPro-Regular"/>
              </a:rPr>
              <a:t> dan </a:t>
            </a:r>
            <a:r>
              <a:rPr lang="en-US" sz="2400" b="0" i="0" u="none" strike="noStrike" baseline="0" dirty="0" err="1">
                <a:latin typeface="AGaramondPro-Regular"/>
              </a:rPr>
              <a:t>prosedur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untuk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memperoleh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pemahaman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dari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sistem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melalui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identifikasi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 err="1">
                <a:latin typeface="AGaramondPro-Regular"/>
              </a:rPr>
              <a:t>kunci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dari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sistem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tersebut</a:t>
            </a:r>
            <a:r>
              <a:rPr lang="en-US" sz="2400" b="0" i="0" u="none" strike="noStrike" baseline="0" dirty="0">
                <a:latin typeface="AGaramondPro-Regular"/>
              </a:rPr>
              <a:t> dan </a:t>
            </a:r>
            <a:r>
              <a:rPr lang="en-US" sz="2400" b="0" i="0" u="none" strike="noStrike" baseline="0" dirty="0" err="1">
                <a:latin typeface="AGaramondPro-Regular"/>
              </a:rPr>
              <a:t>melakukan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asesmen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nl-NL" sz="2400" b="0" i="0" u="none" strike="noStrike" baseline="0" dirty="0">
                <a:latin typeface="AGaramondPro-Regular"/>
              </a:rPr>
              <a:t>terhadap interes mereka Terhadap sistem (Grimble dan Chan 1995);</a:t>
            </a:r>
          </a:p>
          <a:p>
            <a:pPr algn="l"/>
            <a:endParaRPr lang="en-US" sz="1800" b="0" i="0" u="none" strike="noStrike" baseline="0" dirty="0">
              <a:latin typeface="AGaramondPro-Regula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4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9C7-875E-71C1-6F87-D9B18C86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23486" cy="706964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badi" panose="020B0604020104020204" pitchFamily="34" charset="0"/>
              </a:rPr>
              <a:t>SKEMA ANALISIS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0DE9-417E-9BE9-507A-262AAA4F5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70DEC-EA22-8B3F-DE41-5F297CE9B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825625"/>
            <a:ext cx="1116710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1BEC-EFD3-1F20-6D8A-37789735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TAHAPAN ANALISIS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271A-BDD2-FBEE-A8E0-C06C512D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2603500"/>
            <a:ext cx="11715750" cy="4391660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Identifikasi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Merumuskan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isu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hendak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dibahas</a:t>
            </a:r>
            <a:endParaRPr lang="en-US" sz="2400" i="1" dirty="0">
              <a:latin typeface="Abadi" panose="020B0604020104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Membuat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“Daftar Panjang” (yang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terkena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dampak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; </a:t>
            </a:r>
            <a:r>
              <a:rPr lang="sv-SE" sz="2400" b="0" i="0" u="none" strike="noStrike" baseline="0" dirty="0">
                <a:latin typeface="Abadi" panose="020B0604020104020204" pitchFamily="34" charset="0"/>
              </a:rPr>
              <a:t> yang sangat terkena dampak; 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memiliki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informasi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pengetahuan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dan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keahlian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;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serta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 yang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memiliki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kontrol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/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atas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isu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).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Pemetaan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stakeholder/</a:t>
            </a:r>
            <a:r>
              <a:rPr lang="en-US" sz="2400" b="0" i="1" u="none" strike="noStrike" baseline="0" dirty="0" err="1">
                <a:latin typeface="Abadi" panose="020B0604020104020204" pitchFamily="34" charset="0"/>
              </a:rPr>
              <a:t>Profil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 Stakeholders  (</a:t>
            </a:r>
            <a:r>
              <a:rPr lang="pt-BR" sz="2400" b="0" i="0" u="none" strike="noStrike" baseline="0" dirty="0">
                <a:latin typeface="Abadi" panose="020B0604020104020204" pitchFamily="34" charset="0"/>
              </a:rPr>
              <a:t>profil para pelaku utama (nama orang/lembaga, alamat lengkap,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lingkup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kegiatan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profesi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minat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para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pelaku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utama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proses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partisipatif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; 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pengalaman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dalam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mengupayakan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partisipatif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; dan </a:t>
            </a:r>
            <a:r>
              <a:rPr lang="nb-NO" sz="2400" b="0" i="0" u="none" strike="noStrike" baseline="0" dirty="0">
                <a:latin typeface="Abadi" panose="020B0604020104020204" pitchFamily="34" charset="0"/>
              </a:rPr>
              <a:t> gambaran kondisi aktual mengenai proses.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2400" b="0" i="0" u="none" strike="noStrike" baseline="0" dirty="0">
                <a:latin typeface="Abadi" panose="020B0604020104020204" pitchFamily="34" charset="0"/>
              </a:rPr>
              <a:t>Menyusun strategi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mendorong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serta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memelihara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partisipasi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</a:t>
            </a:r>
            <a:endParaRPr lang="en-US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05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A443-6969-C6DC-1D02-3763D3F6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0" i="0" u="none" strike="noStrike" baseline="0" dirty="0" err="1">
                <a:solidFill>
                  <a:schemeClr val="bg1"/>
                </a:solidFill>
                <a:latin typeface="AGaramondPro-Regular"/>
              </a:rPr>
              <a:t>Tujuan</a:t>
            </a:r>
            <a:r>
              <a:rPr lang="en-US" sz="4800" b="0" i="0" u="none" strike="noStrike" baseline="0" dirty="0">
                <a:solidFill>
                  <a:schemeClr val="bg1"/>
                </a:solidFill>
                <a:latin typeface="AGaramondPro-Regular"/>
              </a:rPr>
              <a:t> </a:t>
            </a:r>
            <a:r>
              <a:rPr lang="en-US" sz="4800" b="0" i="0" u="none" strike="noStrike" baseline="0" dirty="0" err="1">
                <a:solidFill>
                  <a:schemeClr val="bg1"/>
                </a:solidFill>
                <a:latin typeface="AGaramondPro-Regular"/>
              </a:rPr>
              <a:t>analisis</a:t>
            </a:r>
            <a:r>
              <a:rPr lang="en-US" sz="4800" b="0" i="0" u="none" strike="noStrike" baseline="0" dirty="0">
                <a:solidFill>
                  <a:schemeClr val="bg1"/>
                </a:solidFill>
                <a:latin typeface="AGaramondPro-Regular"/>
              </a:rPr>
              <a:t> </a:t>
            </a:r>
            <a:r>
              <a:rPr lang="en-US" sz="4800" b="0" i="1" u="none" strike="noStrike" baseline="0" dirty="0">
                <a:solidFill>
                  <a:schemeClr val="bg1"/>
                </a:solidFill>
                <a:latin typeface="AGaramondPro-Italic"/>
              </a:rPr>
              <a:t>stakeholder </a:t>
            </a:r>
            <a:r>
              <a:rPr lang="en-US" sz="4800" b="0" i="0" u="none" strike="noStrike" baseline="0" dirty="0" err="1">
                <a:solidFill>
                  <a:schemeClr val="bg1"/>
                </a:solidFill>
                <a:latin typeface="AGaramondPro-Regular"/>
              </a:rPr>
              <a:t>adalah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C91D-25E4-5CB2-69D8-4DC40C25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297430"/>
            <a:ext cx="11247120" cy="4103370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en-US" sz="3600" b="1" i="0" u="none" strike="noStrike" baseline="0" dirty="0" err="1">
                <a:latin typeface="AGaramondPro-Regular"/>
              </a:rPr>
              <a:t>Untuk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mengindentifikasi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berbagai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1" u="none" strike="noStrike" baseline="0" dirty="0">
                <a:latin typeface="AGaramondPro-Italic"/>
              </a:rPr>
              <a:t>stakeholder </a:t>
            </a:r>
            <a:r>
              <a:rPr lang="en-US" sz="3600" b="1" i="0" u="none" strike="noStrike" baseline="0" dirty="0">
                <a:latin typeface="AGaramondPro-Regular"/>
              </a:rPr>
              <a:t>yang </a:t>
            </a:r>
            <a:r>
              <a:rPr lang="en-US" sz="3600" b="1" i="0" u="none" strike="noStrike" baseline="0" dirty="0" err="1">
                <a:latin typeface="AGaramondPro-Regular"/>
              </a:rPr>
              <a:t>relevan</a:t>
            </a:r>
            <a:r>
              <a:rPr lang="en-US" sz="3600" b="1" i="0" u="none" strike="noStrike" baseline="0" dirty="0">
                <a:latin typeface="AGaramondPro-Regular"/>
              </a:rPr>
              <a:t> dengan </a:t>
            </a:r>
            <a:r>
              <a:rPr lang="en-US" sz="3600" b="1" i="0" u="none" strike="noStrike" baseline="0" dirty="0" err="1">
                <a:latin typeface="AGaramondPro-Regular"/>
              </a:rPr>
              <a:t>perencanaan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pembangunan</a:t>
            </a:r>
            <a:endParaRPr lang="en-US" sz="3600" b="1" i="0" u="none" strike="noStrike" baseline="0" dirty="0">
              <a:latin typeface="AGaramondPro-Regular"/>
            </a:endParaRPr>
          </a:p>
          <a:p>
            <a:pPr marL="342900" indent="-342900" algn="l">
              <a:buAutoNum type="arabicPeriod"/>
            </a:pPr>
            <a:r>
              <a:rPr lang="en-US" sz="3600" b="1" i="0" u="none" strike="noStrike" baseline="0" dirty="0" err="1">
                <a:latin typeface="AGaramondPro-Regular"/>
              </a:rPr>
              <a:t>Memetakan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peran</a:t>
            </a:r>
            <a:r>
              <a:rPr lang="en-US" sz="3600" b="1" i="0" u="none" strike="noStrike" baseline="0" dirty="0">
                <a:latin typeface="AGaramondPro-Regular"/>
              </a:rPr>
              <a:t> dan </a:t>
            </a:r>
            <a:r>
              <a:rPr lang="en-US" sz="3600" b="1" i="0" u="none" strike="noStrike" baseline="0" dirty="0" err="1">
                <a:latin typeface="AGaramondPro-Regular"/>
              </a:rPr>
              <a:t>kontribusi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1" u="none" strike="noStrike" baseline="0" dirty="0">
                <a:latin typeface="AGaramondPro-Italic"/>
              </a:rPr>
              <a:t>stakeholder </a:t>
            </a:r>
            <a:r>
              <a:rPr lang="en-US" sz="3600" b="1" i="0" u="none" strike="noStrike" baseline="0" dirty="0">
                <a:latin typeface="AGaramondPro-Regular"/>
              </a:rPr>
              <a:t>dalam </a:t>
            </a:r>
            <a:r>
              <a:rPr lang="en-US" sz="3600" b="1" i="0" u="none" strike="noStrike" baseline="0" dirty="0" err="1">
                <a:latin typeface="AGaramondPro-Regular"/>
              </a:rPr>
              <a:t>pembangunan</a:t>
            </a:r>
            <a:endParaRPr lang="en-US" sz="3600" b="1" dirty="0">
              <a:latin typeface="AGaramondPro-Regular"/>
            </a:endParaRPr>
          </a:p>
          <a:p>
            <a:pPr marL="342900" indent="-342900" algn="l">
              <a:buAutoNum type="arabicPeriod"/>
            </a:pPr>
            <a:r>
              <a:rPr lang="nb-NO" sz="3600" b="1" i="0" u="none" strike="noStrike" baseline="0" dirty="0">
                <a:latin typeface="AGaramondPro-Regular"/>
              </a:rPr>
              <a:t>Untuk memaksimalkan peran dan kontribusi setiap </a:t>
            </a:r>
            <a:r>
              <a:rPr lang="nb-NO" sz="3600" b="1" i="1" u="none" strike="noStrike" baseline="0" dirty="0">
                <a:latin typeface="AGaramondPro-Italic"/>
              </a:rPr>
              <a:t>stakeholder</a:t>
            </a:r>
            <a:endParaRPr lang="en-US" sz="3600" b="1" i="0" u="none" strike="noStrike" baseline="0" dirty="0">
              <a:latin typeface="AGaramondPro-Regula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2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TEHNIK PEMETAAN STAKEHOLDERS</a:t>
            </a:r>
            <a:b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(STAKEHOLDERS MAPPING)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6111" y="2194560"/>
            <a:ext cx="11230815" cy="428244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3600" dirty="0">
                <a:latin typeface="Abadi" panose="020B0604020104020204" pitchFamily="34" charset="0"/>
              </a:rPr>
              <a:t>ADALAH: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Abadi" panose="020B0604020104020204" pitchFamily="34" charset="0"/>
              </a:rPr>
              <a:t>TEHNIK  yang dapat </a:t>
            </a:r>
            <a:r>
              <a:rPr lang="en-US" sz="3600" dirty="0" err="1">
                <a:latin typeface="Abadi" panose="020B0604020104020204" pitchFamily="34" charset="0"/>
              </a:rPr>
              <a:t>digunakan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untuk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mengidentifikasi</a:t>
            </a:r>
            <a:r>
              <a:rPr lang="en-US" sz="3600" dirty="0">
                <a:latin typeface="Abadi" panose="020B0604020104020204" pitchFamily="34" charset="0"/>
              </a:rPr>
              <a:t> dan </a:t>
            </a:r>
            <a:r>
              <a:rPr lang="en-US" sz="3600" dirty="0" err="1">
                <a:latin typeface="Abadi" panose="020B0604020104020204" pitchFamily="34" charset="0"/>
              </a:rPr>
              <a:t>menilai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kepentingan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dari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pihak-pihak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aktor-aktor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kunci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kelompok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atau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institusi</a:t>
            </a:r>
            <a:r>
              <a:rPr lang="en-US" sz="3600" dirty="0">
                <a:latin typeface="Abadi" panose="020B0604020104020204" pitchFamily="34" charset="0"/>
              </a:rPr>
              <a:t> yang dapat </a:t>
            </a:r>
            <a:r>
              <a:rPr lang="en-US" sz="3600" dirty="0" err="1">
                <a:latin typeface="Abadi" panose="020B0604020104020204" pitchFamily="34" charset="0"/>
              </a:rPr>
              <a:t>mempengaruhi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kesuksesan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dari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sebuah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Kebijakan</a:t>
            </a:r>
            <a:r>
              <a:rPr lang="en-US" sz="3600" dirty="0">
                <a:latin typeface="Abadi" panose="020B0604020104020204" pitchFamily="34" charset="0"/>
              </a:rPr>
              <a:t>, program dan  </a:t>
            </a:r>
            <a:r>
              <a:rPr lang="en-US" sz="3600" dirty="0" err="1">
                <a:latin typeface="Abadi" panose="020B0604020104020204" pitchFamily="34" charset="0"/>
              </a:rPr>
              <a:t>kegiatan</a:t>
            </a:r>
            <a:endParaRPr lang="en-US" sz="3600" dirty="0">
              <a:latin typeface="Abadi" panose="020B0604020104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Abadi" panose="020B0604020104020204" pitchFamily="34" charset="0"/>
              </a:rPr>
              <a:t>DAPAT  </a:t>
            </a:r>
            <a:r>
              <a:rPr lang="en-US" sz="3600" dirty="0" err="1">
                <a:latin typeface="Abadi" panose="020B0604020104020204" pitchFamily="34" charset="0"/>
              </a:rPr>
              <a:t>membantu</a:t>
            </a:r>
            <a:r>
              <a:rPr lang="en-US" sz="3600" dirty="0">
                <a:latin typeface="Abadi" panose="020B0604020104020204" pitchFamily="34" charset="0"/>
              </a:rPr>
              <a:t> dalam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penilaian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lingkungankebijakan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/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kegiatan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/program  dan dapat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menentukan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cara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terbaik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untuk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bernegosiasi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dalam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diskusi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tentang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kegiatan</a:t>
            </a:r>
            <a:endParaRPr lang="en-US" sz="36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4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E3F6A4-FEE7-9EC9-33FD-FE1E1236A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388299"/>
              </p:ext>
            </p:extLst>
          </p:nvPr>
        </p:nvGraphicFramePr>
        <p:xfrm>
          <a:off x="526093" y="526093"/>
          <a:ext cx="11022903" cy="5624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AA53-FEE1-A088-7A7E-CB707E6E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931670"/>
            <a:ext cx="5829300" cy="36690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PEMAHAMAN  SEDERHANA</a:t>
            </a:r>
            <a:b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 MAPPING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B7F9B-453D-0783-76B4-578F0C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5296441" cy="2283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badi" panose="020B0604020104020204" pitchFamily="34" charset="0"/>
              </a:rPr>
              <a:t>Stakeholders: </a:t>
            </a: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</a:rPr>
              <a:t>• </a:t>
            </a:r>
            <a:r>
              <a:rPr lang="en-US" sz="2400" dirty="0" err="1">
                <a:latin typeface="Abadi" panose="020B0604020104020204" pitchFamily="34" charset="0"/>
              </a:rPr>
              <a:t>Terpengaruh</a:t>
            </a:r>
            <a:r>
              <a:rPr lang="en-US" sz="2400" dirty="0">
                <a:latin typeface="Abadi" panose="020B0604020104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</a:rPr>
              <a:t>• </a:t>
            </a:r>
            <a:r>
              <a:rPr lang="en-US" sz="2400" dirty="0" err="1">
                <a:latin typeface="Abadi" panose="020B0604020104020204" pitchFamily="34" charset="0"/>
              </a:rPr>
              <a:t>Mempengaruhi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Pemetaan</a:t>
            </a:r>
            <a:r>
              <a:rPr lang="en-US" sz="2400" b="1" dirty="0">
                <a:solidFill>
                  <a:srgbClr val="FF0000"/>
                </a:solidFill>
                <a:latin typeface="Abadi" panose="020B0604020104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</a:rPr>
              <a:t>• </a:t>
            </a:r>
            <a:r>
              <a:rPr lang="en-US" sz="2400" dirty="0" err="1">
                <a:latin typeface="Abadi" panose="020B0604020104020204" pitchFamily="34" charset="0"/>
              </a:rPr>
              <a:t>Siapa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b="1" i="1" dirty="0" err="1">
                <a:latin typeface="Abadi" panose="020B0604020104020204" pitchFamily="34" charset="0"/>
              </a:rPr>
              <a:t>terpengaruh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</a:rPr>
              <a:t>• </a:t>
            </a:r>
            <a:r>
              <a:rPr lang="en-US" sz="2400" dirty="0" err="1">
                <a:latin typeface="Abadi" panose="020B0604020104020204" pitchFamily="34" charset="0"/>
              </a:rPr>
              <a:t>Siapa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b="1" i="1" dirty="0" err="1">
                <a:latin typeface="Abadi" panose="020B0604020104020204" pitchFamily="34" charset="0"/>
              </a:rPr>
              <a:t>mempengaruhi</a:t>
            </a:r>
            <a:r>
              <a:rPr lang="en-US" sz="2400" b="1" i="1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</a:rPr>
              <a:t>• </a:t>
            </a:r>
            <a:r>
              <a:rPr lang="en-US" sz="2400" dirty="0" err="1">
                <a:latin typeface="Abadi" panose="020B0604020104020204" pitchFamily="34" charset="0"/>
              </a:rPr>
              <a:t>Siapa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b="1" i="1" dirty="0" err="1">
                <a:latin typeface="Abadi" panose="020B0604020104020204" pitchFamily="34" charset="0"/>
              </a:rPr>
              <a:t>harus</a:t>
            </a:r>
            <a:r>
              <a:rPr lang="en-US" sz="2400" b="1" i="1" dirty="0">
                <a:latin typeface="Abadi" panose="020B0604020104020204" pitchFamily="34" charset="0"/>
              </a:rPr>
              <a:t> </a:t>
            </a:r>
            <a:r>
              <a:rPr lang="en-US" sz="2400" b="1" i="1" dirty="0" err="1">
                <a:latin typeface="Abadi" panose="020B0604020104020204" pitchFamily="34" charset="0"/>
              </a:rPr>
              <a:t>dilibatkan</a:t>
            </a:r>
            <a:r>
              <a:rPr lang="en-US" sz="2400" b="1" i="1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</a:rPr>
              <a:t>• </a:t>
            </a:r>
            <a:r>
              <a:rPr lang="en-US" sz="2400" dirty="0" err="1">
                <a:latin typeface="Abadi" panose="020B0604020104020204" pitchFamily="34" charset="0"/>
              </a:rPr>
              <a:t>Kapasitas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b="1" i="1" dirty="0" err="1">
                <a:latin typeface="Abadi" panose="020B0604020104020204" pitchFamily="34" charset="0"/>
              </a:rPr>
              <a:t>siapa</a:t>
            </a:r>
            <a:r>
              <a:rPr lang="en-US" sz="2400" b="1" i="1" dirty="0">
                <a:latin typeface="Abadi" panose="020B0604020104020204" pitchFamily="34" charset="0"/>
              </a:rPr>
              <a:t> yang </a:t>
            </a:r>
            <a:r>
              <a:rPr lang="en-US" sz="2400" b="1" i="1" dirty="0" err="1">
                <a:latin typeface="Abadi" panose="020B0604020104020204" pitchFamily="34" charset="0"/>
              </a:rPr>
              <a:t>harus</a:t>
            </a:r>
            <a:r>
              <a:rPr lang="en-US" sz="2400" b="1" i="1" dirty="0">
                <a:latin typeface="Abadi" panose="020B0604020104020204" pitchFamily="34" charset="0"/>
              </a:rPr>
              <a:t> </a:t>
            </a:r>
            <a:r>
              <a:rPr lang="en-US" sz="2400" b="1" i="1" dirty="0" err="1">
                <a:latin typeface="Abadi" panose="020B0604020104020204" pitchFamily="34" charset="0"/>
              </a:rPr>
              <a:t>ditingkatkan</a:t>
            </a:r>
            <a:endParaRPr lang="en-US" sz="2400" b="1" i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8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9CE103-1A7B-CE6D-3EB6-23D99668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50937"/>
            <a:ext cx="10318887" cy="1229695"/>
          </a:xfrm>
        </p:spPr>
        <p:txBody>
          <a:bodyPr/>
          <a:lstStyle/>
          <a:p>
            <a:r>
              <a:rPr lang="en-US" b="1" dirty="0">
                <a:latin typeface="Abadi" panose="020B0604020104020204" pitchFamily="34" charset="0"/>
              </a:rPr>
              <a:t>PRO &amp; </a:t>
            </a:r>
            <a:r>
              <a:rPr lang="en-US" b="1" i="1" dirty="0">
                <a:solidFill>
                  <a:srgbClr val="FF0000"/>
                </a:solidFill>
                <a:latin typeface="Abadi" panose="020B0604020104020204" pitchFamily="34" charset="0"/>
              </a:rPr>
              <a:t>KONTRA</a:t>
            </a:r>
            <a:r>
              <a:rPr lang="en-US" b="1" dirty="0">
                <a:latin typeface="Abadi" panose="020B0604020104020204" pitchFamily="34" charset="0"/>
              </a:rPr>
              <a:t>  ISU PELARANGAN CANTRANG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3A0BF-25CD-EBD0-2B50-CD06D12D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597"/>
            <a:ext cx="11962356" cy="54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452718"/>
            <a:ext cx="7876112" cy="140053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badi" panose="020B0604020104020204" pitchFamily="34" charset="0"/>
              </a:rPr>
              <a:t>HASIL PEMETAAN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40" y="2320290"/>
            <a:ext cx="11770760" cy="445038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4000" dirty="0"/>
              <a:t>MEMBERIKAN INFORMASI</a:t>
            </a:r>
          </a:p>
          <a:p>
            <a:pPr marL="624078" indent="-514350">
              <a:buAutoNum type="arabicParenBoth"/>
            </a:pPr>
            <a:r>
              <a:rPr lang="en-US" sz="4000" b="1" i="1" u="sng" dirty="0" err="1"/>
              <a:t>siapa</a:t>
            </a:r>
            <a:r>
              <a:rPr lang="en-US" sz="4000" b="1" i="1" u="sng" dirty="0"/>
              <a:t> </a:t>
            </a:r>
            <a:r>
              <a:rPr lang="en-US" sz="4000" b="1" i="1" u="sng" dirty="0" err="1"/>
              <a:t>saja</a:t>
            </a:r>
            <a:r>
              <a:rPr lang="en-US" sz="4000" b="1" i="1" u="sng" dirty="0"/>
              <a:t> </a:t>
            </a:r>
            <a:r>
              <a:rPr lang="en-US" sz="4000" dirty="0"/>
              <a:t>yang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dipengaruhi</a:t>
            </a:r>
            <a:r>
              <a:rPr lang="en-US" sz="4000" dirty="0"/>
              <a:t>; </a:t>
            </a:r>
          </a:p>
          <a:p>
            <a:pPr marL="624078" indent="-514350">
              <a:buAutoNum type="arabicParenBoth"/>
            </a:pPr>
            <a:r>
              <a:rPr lang="en-US" sz="4000" b="1" u="sng" dirty="0" err="1"/>
              <a:t>siapa</a:t>
            </a:r>
            <a:r>
              <a:rPr lang="en-US" sz="4000" b="1" u="sng" dirty="0"/>
              <a:t> </a:t>
            </a:r>
            <a:r>
              <a:rPr lang="en-US" sz="4000" b="1" u="sng" dirty="0" err="1"/>
              <a:t>saja</a:t>
            </a:r>
            <a:r>
              <a:rPr lang="en-US" sz="4000" b="1" u="sng" dirty="0"/>
              <a:t> </a:t>
            </a:r>
            <a:r>
              <a:rPr lang="en-US" sz="4000" dirty="0"/>
              <a:t>yang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mempengaruhi</a:t>
            </a:r>
            <a:r>
              <a:rPr lang="en-US" sz="4000" dirty="0"/>
              <a:t> </a:t>
            </a:r>
            <a:r>
              <a:rPr lang="en-US" sz="4000" dirty="0" err="1"/>
              <a:t>baik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proses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sebuah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r>
              <a:rPr lang="en-US" sz="4000" dirty="0"/>
              <a:t>; </a:t>
            </a:r>
          </a:p>
          <a:p>
            <a:pPr marL="624078" indent="-514350">
              <a:buAutoNum type="arabicParenBoth"/>
            </a:pPr>
            <a:r>
              <a:rPr lang="en-US" sz="4000" b="1" u="sng" dirty="0" err="1"/>
              <a:t>pihak</a:t>
            </a:r>
            <a:r>
              <a:rPr lang="en-US" sz="4000" b="1" u="sng" dirty="0"/>
              <a:t> </a:t>
            </a:r>
            <a:r>
              <a:rPr lang="en-US" sz="4000" b="1" u="sng" dirty="0" err="1"/>
              <a:t>mana</a:t>
            </a:r>
            <a:r>
              <a:rPr lang="en-US" sz="4000" b="1" u="sng" dirty="0"/>
              <a:t> </a:t>
            </a:r>
            <a:r>
              <a:rPr lang="en-US" sz="4000" dirty="0" err="1"/>
              <a:t>saja</a:t>
            </a:r>
            <a:r>
              <a:rPr lang="en-US" sz="4000" dirty="0"/>
              <a:t> yang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dilibatkan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</a:p>
          <a:p>
            <a:pPr marL="624078" indent="-514350">
              <a:buAutoNum type="arabicParenBoth"/>
            </a:pPr>
            <a:r>
              <a:rPr lang="en-US" sz="4000" b="1" u="sng" dirty="0" err="1"/>
              <a:t>kapasitas</a:t>
            </a:r>
            <a:r>
              <a:rPr lang="en-US" sz="4000" b="1" u="sng" dirty="0"/>
              <a:t> </a:t>
            </a:r>
            <a:r>
              <a:rPr lang="en-US" sz="4000" b="1" u="sng" dirty="0" err="1"/>
              <a:t>siapa</a:t>
            </a:r>
            <a:r>
              <a:rPr lang="en-US" sz="4000" b="1" u="sng" dirty="0"/>
              <a:t> </a:t>
            </a:r>
            <a:r>
              <a:rPr lang="en-US" sz="4000" dirty="0"/>
              <a:t>yang </a:t>
            </a: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ditingkatkan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menjadikan</a:t>
            </a:r>
            <a:r>
              <a:rPr lang="en-US" sz="4000" dirty="0"/>
              <a:t> </a:t>
            </a:r>
            <a:r>
              <a:rPr lang="en-US" sz="4000" dirty="0" err="1"/>
              <a:t>mereka</a:t>
            </a:r>
            <a:r>
              <a:rPr lang="en-US" sz="4000" dirty="0"/>
              <a:t> </a:t>
            </a:r>
            <a:r>
              <a:rPr lang="en-US" sz="4000" dirty="0" err="1"/>
              <a:t>terlibat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endParaRPr lang="en-US" sz="4000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1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657B-F133-4FEE-0F0B-B6CDD2C0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badi" panose="020B0604020104020204" pitchFamily="34" charset="0"/>
              </a:rPr>
              <a:t>APA HASIL?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B9CF54-E290-4368-D1E0-83B61753A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" y="2603500"/>
            <a:ext cx="11887200" cy="4254500"/>
          </a:xfrm>
        </p:spPr>
      </p:pic>
    </p:spTree>
    <p:extLst>
      <p:ext uri="{BB962C8B-B14F-4D97-AF65-F5344CB8AC3E}">
        <p14:creationId xmlns:p14="http://schemas.microsoft.com/office/powerpoint/2010/main" val="137596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20EF-CB55-A19B-9430-7A238E19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878917" cy="1095162"/>
          </a:xfrm>
        </p:spPr>
        <p:txBody>
          <a:bodyPr>
            <a:noAutofit/>
          </a:bodyPr>
          <a:lstStyle/>
          <a:p>
            <a:pPr algn="ctr"/>
            <a:r>
              <a:rPr lang="en-US" sz="3200" b="1" i="0" u="none" strike="noStrike" baseline="0" dirty="0">
                <a:latin typeface="AGaramondPro-Regular"/>
              </a:rPr>
              <a:t>CONTOH: </a:t>
            </a:r>
            <a:br>
              <a:rPr lang="en-US" sz="3200" b="1" i="0" u="none" strike="noStrike" baseline="0" dirty="0">
                <a:latin typeface="AGaramondPro-Regular"/>
              </a:rPr>
            </a:br>
            <a:r>
              <a:rPr lang="en-US" sz="3200" b="1" i="0" u="none" strike="noStrike" baseline="0" dirty="0">
                <a:latin typeface="AGaramondPro-Regular"/>
              </a:rPr>
              <a:t>Desain </a:t>
            </a:r>
            <a:r>
              <a:rPr lang="en-US" sz="3200" b="1" i="0" u="none" strike="noStrike" baseline="0" dirty="0" err="1">
                <a:latin typeface="AGaramondPro-Regular"/>
              </a:rPr>
              <a:t>Kebijakan</a:t>
            </a:r>
            <a:r>
              <a:rPr lang="en-US" sz="3200" b="1" i="0" u="none" strike="noStrike" baseline="0" dirty="0">
                <a:latin typeface="AGaramondPro-Regular"/>
              </a:rPr>
              <a:t> Pembangunan Wilayah</a:t>
            </a:r>
            <a:br>
              <a:rPr lang="en-US" sz="3200" b="1" i="0" u="none" strike="noStrike" baseline="0" dirty="0">
                <a:latin typeface="AGaramondPro-Regular"/>
              </a:rPr>
            </a:br>
            <a:r>
              <a:rPr lang="en-US" sz="3200" b="1" i="0" u="none" strike="noStrike" baseline="0" dirty="0" err="1">
                <a:latin typeface="AGaramondPro-Regular"/>
              </a:rPr>
              <a:t>Pesisir</a:t>
            </a:r>
            <a:r>
              <a:rPr lang="en-US" sz="3200" b="1" i="0" u="none" strike="noStrike" baseline="0" dirty="0">
                <a:latin typeface="AGaramondPro-Regular"/>
              </a:rPr>
              <a:t> </a:t>
            </a:r>
            <a:r>
              <a:rPr lang="en-US" sz="3200" b="1" i="0" u="none" strike="noStrike" baseline="0" dirty="0" err="1">
                <a:latin typeface="AGaramondPro-Regular"/>
              </a:rPr>
              <a:t>Kabupaten</a:t>
            </a:r>
            <a:r>
              <a:rPr lang="en-US" sz="3200" b="1" i="0" u="none" strike="noStrike" baseline="0" dirty="0">
                <a:latin typeface="AGaramondPro-Regular"/>
              </a:rPr>
              <a:t> Subang</a:t>
            </a:r>
            <a:endParaRPr lang="en-US" sz="32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38175-15D6-8453-8363-A0F8014D5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PERMASALAHAN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34BB8-30D6-AF2E-DFC4-BC43C297A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9395" y="3179761"/>
            <a:ext cx="5118416" cy="342677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70BF18-8461-6CB3-EBFF-37EE0C866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FOKUS STUDI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1DCE03-16E4-70B4-CE30-51418D810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2150" y="3179761"/>
            <a:ext cx="6160770" cy="3426777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2800" b="0" i="0" u="none" strike="noStrike" baseline="0" dirty="0">
                <a:latin typeface="AGaramondPro-Regular"/>
              </a:rPr>
              <a:t>1. </a:t>
            </a:r>
            <a:r>
              <a:rPr lang="en-US" sz="2800" b="0" i="0" u="none" strike="noStrike" baseline="0" dirty="0" err="1">
                <a:latin typeface="AGaramondPro-Regular"/>
              </a:rPr>
              <a:t>Penelitian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ini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difokuskan</a:t>
            </a:r>
            <a:r>
              <a:rPr lang="en-US" sz="2800" b="0" i="0" u="none" strike="noStrike" baseline="0" dirty="0">
                <a:latin typeface="AGaramondPro-Regular"/>
              </a:rPr>
              <a:t> pada </a:t>
            </a:r>
            <a:r>
              <a:rPr lang="en-US" sz="2800" b="0" i="0" u="none" strike="noStrike" baseline="0" dirty="0" err="1">
                <a:latin typeface="AGaramondPro-Regular"/>
              </a:rPr>
              <a:t>sistem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rancang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bangun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kebijakan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pembangunan</a:t>
            </a:r>
            <a:r>
              <a:rPr lang="en-US" sz="2800" b="0" i="0" u="none" strike="noStrike" baseline="0" dirty="0">
                <a:latin typeface="AGaramondPro-Regular"/>
              </a:rPr>
              <a:t> wilayah </a:t>
            </a:r>
            <a:r>
              <a:rPr lang="en-US" sz="2800" b="0" i="0" u="none" strike="noStrike" baseline="0" dirty="0" err="1">
                <a:latin typeface="AGaramondPro-Regular"/>
              </a:rPr>
              <a:t>pesisir</a:t>
            </a:r>
            <a:r>
              <a:rPr lang="en-US" sz="2800" b="0" i="0" u="none" strike="noStrike" baseline="0" dirty="0">
                <a:latin typeface="AGaramondPro-Regular"/>
              </a:rPr>
              <a:t> dengan </a:t>
            </a:r>
            <a:r>
              <a:rPr lang="en-US" sz="2800" b="0" i="0" u="none" strike="noStrike" baseline="0" dirty="0" err="1">
                <a:latin typeface="AGaramondPro-Regular"/>
              </a:rPr>
              <a:t>mencari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jawaban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terhadap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dua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masalah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utama</a:t>
            </a:r>
            <a:r>
              <a:rPr lang="en-US" sz="2800" b="0" i="0" u="none" strike="noStrike" baseline="0" dirty="0">
                <a:latin typeface="AGaramondPro-Regular"/>
              </a:rPr>
              <a:t>, </a:t>
            </a:r>
            <a:r>
              <a:rPr lang="en-US" sz="2800" b="0" i="0" u="none" strike="noStrike" baseline="0" dirty="0" err="1">
                <a:latin typeface="AGaramondPro-Regular"/>
              </a:rPr>
              <a:t>yakni</a:t>
            </a:r>
            <a:r>
              <a:rPr lang="en-US" sz="2800" b="0" i="0" u="none" strike="noStrike" baseline="0" dirty="0">
                <a:latin typeface="AGaramondPro-Regular"/>
              </a:rPr>
              <a:t> : A) </a:t>
            </a:r>
            <a:r>
              <a:rPr lang="sv-SE" sz="2800" b="0" i="0" u="none" strike="noStrike" baseline="0" dirty="0">
                <a:latin typeface="AGaramondPro-Regular"/>
              </a:rPr>
              <a:t>bagaimana mekanisme pelibatan </a:t>
            </a:r>
            <a:r>
              <a:rPr lang="sv-SE" sz="2800" b="0" i="1" u="none" strike="noStrike" baseline="0" dirty="0">
                <a:latin typeface="AGaramondPro-Italic"/>
              </a:rPr>
              <a:t>stakeholder </a:t>
            </a:r>
            <a:r>
              <a:rPr lang="sv-SE" sz="2800" b="0" i="0" u="none" strike="noStrike" baseline="0" dirty="0">
                <a:latin typeface="AGaramondPro-Regular"/>
              </a:rPr>
              <a:t>dalam pengambilan keputusan dan B) </a:t>
            </a:r>
            <a:r>
              <a:rPr lang="en-US" sz="2800" b="0" i="0" u="none" strike="noStrike" baseline="0" dirty="0" err="1">
                <a:latin typeface="AGaramondPro-Regular"/>
              </a:rPr>
              <a:t>perumusan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kebijakan</a:t>
            </a:r>
            <a:r>
              <a:rPr lang="en-US" sz="2800" b="0" i="0" u="none" strike="noStrike" baseline="0" dirty="0">
                <a:latin typeface="AGaramondPro-Regular"/>
              </a:rPr>
              <a:t> yang </a:t>
            </a:r>
            <a:r>
              <a:rPr lang="en-US" sz="2800" b="0" i="0" u="none" strike="noStrike" baseline="0" dirty="0" err="1">
                <a:latin typeface="AGaramondPro-Regular"/>
              </a:rPr>
              <a:t>partisipatif</a:t>
            </a:r>
            <a:r>
              <a:rPr lang="en-US" sz="2800" b="0" i="0" u="none" strike="noStrike" baseline="0" dirty="0">
                <a:latin typeface="AGaramondPro-Regular"/>
              </a:rPr>
              <a:t> dan </a:t>
            </a:r>
            <a:r>
              <a:rPr lang="en-US" sz="2800" b="0" i="0" u="none" strike="noStrike" baseline="0" dirty="0" err="1">
                <a:latin typeface="AGaramondPro-Regular"/>
              </a:rPr>
              <a:t>bagaimana</a:t>
            </a:r>
            <a:r>
              <a:rPr lang="en-US" sz="2800" b="0" i="0" u="none" strike="noStrike" baseline="0" dirty="0">
                <a:latin typeface="AGaramondPro-Regular"/>
              </a:rPr>
              <a:t> strategi </a:t>
            </a:r>
            <a:r>
              <a:rPr lang="en-US" sz="2800" b="0" i="0" u="none" strike="noStrike" baseline="0" dirty="0" err="1">
                <a:latin typeface="AGaramondPro-Regular"/>
              </a:rPr>
              <a:t>implementasi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kebijakan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pembangunan</a:t>
            </a:r>
            <a:r>
              <a:rPr lang="en-US" sz="2800" b="0" i="0" u="none" strike="noStrike" baseline="0" dirty="0">
                <a:latin typeface="AGaramondPro-Regular"/>
              </a:rPr>
              <a:t> wilayah </a:t>
            </a:r>
            <a:r>
              <a:rPr lang="en-US" sz="2800" b="0" i="0" u="none" strike="noStrike" baseline="0" dirty="0" err="1">
                <a:latin typeface="AGaramondPro-Regular"/>
              </a:rPr>
              <a:t>pesisir</a:t>
            </a:r>
            <a:r>
              <a:rPr lang="en-US" sz="2800" b="0" i="0" u="none" strike="noStrike" baseline="0" dirty="0">
                <a:latin typeface="AGaramondPro-Regular"/>
              </a:rPr>
              <a:t> yang </a:t>
            </a:r>
            <a:r>
              <a:rPr lang="en-US" sz="2800" b="0" i="0" u="none" strike="noStrike" baseline="0" dirty="0" err="1">
                <a:latin typeface="AGaramondPro-Regular"/>
              </a:rPr>
              <a:t>berkelanjutan</a:t>
            </a:r>
            <a:r>
              <a:rPr lang="en-US" sz="2800" b="0" i="0" u="none" strike="noStrike" baseline="0" dirty="0">
                <a:latin typeface="AGaramondPro-Regular"/>
              </a:rPr>
              <a:t>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AGaramondPro-Regular"/>
              </a:rPr>
              <a:t>2. </a:t>
            </a:r>
            <a:r>
              <a:rPr lang="en-US" sz="2800" b="0" i="0" u="none" strike="noStrike" baseline="0" dirty="0" err="1">
                <a:latin typeface="AGaramondPro-Regular"/>
              </a:rPr>
              <a:t>Penelitian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melibatkan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1" u="none" strike="noStrike" baseline="0" dirty="0">
                <a:latin typeface="AGaramondPro-Italic"/>
              </a:rPr>
              <a:t>stakeholder </a:t>
            </a:r>
            <a:r>
              <a:rPr lang="en-US" sz="2800" b="0" i="0" u="none" strike="noStrike" baseline="0" dirty="0" err="1">
                <a:latin typeface="AGaramondPro-Regular"/>
              </a:rPr>
              <a:t>secara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substansial</a:t>
            </a:r>
            <a:r>
              <a:rPr lang="en-US" sz="2800" b="0" i="0" u="none" strike="noStrike" baseline="0" dirty="0">
                <a:latin typeface="AGaramondPro-Regular"/>
              </a:rPr>
              <a:t> dalam proses </a:t>
            </a:r>
            <a:r>
              <a:rPr lang="en-US" sz="2800" b="0" i="0" u="none" strike="noStrike" baseline="0" dirty="0" err="1">
                <a:latin typeface="AGaramondPro-Regular"/>
              </a:rPr>
              <a:t>pengambilan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keputusan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pembangunan</a:t>
            </a:r>
            <a:r>
              <a:rPr lang="en-US" sz="2800" b="0" i="0" u="none" strike="noStrike" baseline="0" dirty="0">
                <a:latin typeface="AGaramondPro-Regular"/>
              </a:rPr>
              <a:t> wilayah </a:t>
            </a:r>
            <a:r>
              <a:rPr lang="en-US" sz="2800" b="0" i="0" u="none" strike="noStrike" baseline="0" dirty="0" err="1">
                <a:latin typeface="AGaramondPro-Regular"/>
              </a:rPr>
              <a:t>pesisir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F8CF02-2165-C903-0938-A28509C3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8E3513-D4B7-72C2-CBC4-06C0E991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49" y="2603500"/>
            <a:ext cx="1121079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badi" panose="020B0604020104020204" pitchFamily="34" charset="0"/>
              </a:rPr>
              <a:t>SIAPA STAKEHOLDERS </a:t>
            </a:r>
            <a:r>
              <a:rPr lang="en-US" sz="4400" b="1" i="1" dirty="0">
                <a:solidFill>
                  <a:srgbClr val="FF0000"/>
                </a:solidFill>
                <a:latin typeface="Abadi" panose="020B0604020104020204" pitchFamily="34" charset="0"/>
              </a:rPr>
              <a:t>PRIMER</a:t>
            </a:r>
            <a:r>
              <a:rPr lang="en-US" sz="4400" b="1" dirty="0">
                <a:latin typeface="Abadi" panose="020B0604020104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4400" b="1" dirty="0">
                <a:latin typeface="Abadi" panose="020B0604020104020204" pitchFamily="34" charset="0"/>
              </a:rPr>
              <a:t>SIAPA STAKEHOLDERS </a:t>
            </a:r>
            <a:r>
              <a:rPr lang="en-US" sz="4400" i="1" dirty="0">
                <a:solidFill>
                  <a:srgbClr val="FF0000"/>
                </a:solidFill>
                <a:latin typeface="Abadi" panose="020B0604020104020204" pitchFamily="34" charset="0"/>
              </a:rPr>
              <a:t>SEKUNDER</a:t>
            </a:r>
            <a:r>
              <a:rPr lang="en-US" sz="4400" b="1" dirty="0">
                <a:latin typeface="Abadi" panose="020B0604020104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4400" b="1" dirty="0">
                <a:latin typeface="Abadi" panose="020B0604020104020204" pitchFamily="34" charset="0"/>
              </a:rPr>
              <a:t>SIAPA STAKEHOLDERS </a:t>
            </a:r>
            <a:r>
              <a:rPr lang="en-US" sz="4400" b="1" i="1" dirty="0">
                <a:solidFill>
                  <a:srgbClr val="FF0000"/>
                </a:solidFill>
                <a:latin typeface="Abadi" panose="020B0604020104020204" pitchFamily="34" charset="0"/>
              </a:rPr>
              <a:t>KUNCI</a:t>
            </a:r>
            <a:r>
              <a:rPr lang="en-US" sz="4400" b="1" dirty="0">
                <a:latin typeface="Abadi" panose="020B06040201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7879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7A0A-648A-C04D-0939-0C40B144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ANALISIS STAKEHOLDERS: PEMETAAN STAKEHOLDERS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DC7223-6BDD-E199-C37F-6601BDCD5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41" y="1977390"/>
            <a:ext cx="7109460" cy="41995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10D32F-8D4F-E047-34CA-618D6D1C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977390"/>
            <a:ext cx="4331969" cy="20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84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EFC5-BC4D-0817-C992-2381F30E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PENGELOMPOKAN STAKEHOLDERS (DIAGRAM PENGARUH VS KEPENTINGAN)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2C1E90-85E0-7ACE-C7EE-2201729BD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7160" y="2603500"/>
            <a:ext cx="12070080" cy="4254500"/>
          </a:xfrm>
        </p:spPr>
      </p:pic>
    </p:spTree>
    <p:extLst>
      <p:ext uri="{BB962C8B-B14F-4D97-AF65-F5344CB8AC3E}">
        <p14:creationId xmlns:p14="http://schemas.microsoft.com/office/powerpoint/2010/main" val="1727560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86CB-B877-9914-FAC3-5626C6ED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86602"/>
          </a:xfrm>
        </p:spPr>
        <p:txBody>
          <a:bodyPr/>
          <a:lstStyle/>
          <a:p>
            <a:pPr algn="ctr"/>
            <a:r>
              <a:rPr lang="en-US" sz="3600" b="1" i="0" u="none" strike="noStrike" baseline="0" dirty="0">
                <a:latin typeface="AGaramondPro-Regular"/>
              </a:rPr>
              <a:t>CONTOH: </a:t>
            </a:r>
            <a:br>
              <a:rPr lang="en-US" sz="3600" b="1" i="0" u="none" strike="noStrike" baseline="0" dirty="0">
                <a:latin typeface="AGaramondPro-Regular"/>
              </a:rPr>
            </a:br>
            <a:r>
              <a:rPr lang="en-US" sz="3600" b="1" i="0" u="none" strike="noStrike" baseline="0" dirty="0" err="1">
                <a:latin typeface="AGaramondPro-Regular"/>
              </a:rPr>
              <a:t>Kebijakan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Pengelolaan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Limbah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Pabrik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Kelapa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Sawit</a:t>
            </a:r>
            <a:r>
              <a:rPr lang="en-US" sz="3600" b="1" i="0" u="none" strike="noStrike" baseline="0" dirty="0">
                <a:latin typeface="AGaramondPro-Regular"/>
              </a:rPr>
              <a:t> di SUMATERA UTARA </a:t>
            </a:r>
            <a:br>
              <a:rPr lang="en-US" sz="3600" b="1" i="0" u="none" strike="noStrike" baseline="0" dirty="0">
                <a:latin typeface="AGaramondPro-Regular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FCA27-28F5-5FFB-8735-70C2891DE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FOKUS STUDI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6B9ABB-946C-991E-A6F6-CD415595A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70" y="3179762"/>
            <a:ext cx="5109210" cy="284003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 err="1">
                <a:latin typeface="AGaramondPro-Regular"/>
              </a:rPr>
              <a:t>Penentuan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kebijakan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pengelolaan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limbah</a:t>
            </a:r>
            <a:r>
              <a:rPr lang="en-US" sz="1800" b="0" i="0" u="none" strike="noStrike" baseline="0" dirty="0">
                <a:latin typeface="AGaramondPro-Regular"/>
              </a:rPr>
              <a:t> PKS di masa </a:t>
            </a:r>
            <a:r>
              <a:rPr lang="en-US" sz="1800" b="0" i="0" u="none" strike="noStrike" baseline="0" dirty="0" err="1">
                <a:latin typeface="AGaramondPro-Regular"/>
              </a:rPr>
              <a:t>mendatang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perlu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memerhatikan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kebutuhan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1" u="none" strike="noStrike" baseline="0" dirty="0">
                <a:latin typeface="AGaramondPro-Italic"/>
              </a:rPr>
              <a:t>stakeholder </a:t>
            </a:r>
            <a:r>
              <a:rPr lang="en-US" sz="1800" b="0" i="0" u="none" strike="noStrike" baseline="0" dirty="0">
                <a:latin typeface="AGaramondPro-Regular"/>
              </a:rPr>
              <a:t>yang </a:t>
            </a:r>
            <a:r>
              <a:rPr lang="en-US" sz="1800" b="0" i="0" u="none" strike="noStrike" baseline="0" dirty="0" err="1">
                <a:latin typeface="AGaramondPro-Regular"/>
              </a:rPr>
              <a:t>terkait</a:t>
            </a:r>
            <a:r>
              <a:rPr lang="en-US" sz="1800" b="0" i="0" u="none" strike="noStrike" baseline="0" dirty="0">
                <a:latin typeface="AGaramondPro-Regular"/>
              </a:rPr>
              <a:t> dengan </a:t>
            </a:r>
            <a:r>
              <a:rPr lang="en-US" sz="1800" b="0" i="0" u="none" strike="noStrike" baseline="0" dirty="0" err="1">
                <a:latin typeface="AGaramondPro-Regular"/>
              </a:rPr>
              <a:t>pengelolaan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limbah</a:t>
            </a:r>
            <a:endParaRPr lang="en-US" sz="1800" b="0" i="0" u="none" strike="noStrike" baseline="0" dirty="0">
              <a:latin typeface="AGaramondPro-Regular"/>
            </a:endParaRPr>
          </a:p>
          <a:p>
            <a:pPr algn="l"/>
            <a:r>
              <a:rPr lang="en-US" sz="1800" b="0" i="0" u="none" strike="noStrike" baseline="0" dirty="0">
                <a:latin typeface="AGaramondPro-Regular"/>
              </a:rPr>
              <a:t>PKS di PTPN IV Sumatera Utara di masa yang </a:t>
            </a:r>
            <a:r>
              <a:rPr lang="en-US" sz="1800" b="0" i="0" u="none" strike="noStrike" baseline="0" dirty="0" err="1">
                <a:latin typeface="AGaramondPro-Regular"/>
              </a:rPr>
              <a:t>akan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datang</a:t>
            </a:r>
            <a:r>
              <a:rPr lang="en-US" sz="1800" b="0" i="0" u="none" strike="noStrike" baseline="0" dirty="0">
                <a:latin typeface="AGaramondPro-Regular"/>
              </a:rPr>
              <a:t>. </a:t>
            </a:r>
          </a:p>
          <a:p>
            <a:pPr algn="l"/>
            <a:r>
              <a:rPr lang="en-US" sz="1800" b="0" i="0" u="none" strike="noStrike" baseline="0" dirty="0" err="1">
                <a:latin typeface="AGaramondPro-Regular"/>
              </a:rPr>
              <a:t>Kebutuhan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1" u="none" strike="noStrike" baseline="0" dirty="0">
                <a:latin typeface="AGaramondPro-Italic"/>
              </a:rPr>
              <a:t>stakeholder </a:t>
            </a:r>
            <a:r>
              <a:rPr lang="en-US" sz="1800" b="0" i="0" u="none" strike="noStrike" baseline="0" dirty="0" err="1">
                <a:latin typeface="AGaramondPro-Regular"/>
              </a:rPr>
              <a:t>diperoleh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dari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analisis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kebutuhan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semua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pihak</a:t>
            </a:r>
            <a:r>
              <a:rPr lang="en-US" sz="1800" b="0" i="0" u="none" strike="noStrike" baseline="0" dirty="0">
                <a:latin typeface="AGaramondPro-Regular"/>
              </a:rPr>
              <a:t> yang </a:t>
            </a:r>
            <a:r>
              <a:rPr lang="en-US" sz="1800" b="0" i="0" u="none" strike="noStrike" baseline="0" dirty="0" err="1">
                <a:latin typeface="AGaramondPro-Regular"/>
              </a:rPr>
              <a:t>berkepentingan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terhadap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sistem</a:t>
            </a:r>
            <a:r>
              <a:rPr lang="en-US" sz="1800" b="0" i="0" u="none" strike="noStrike" baseline="0" dirty="0">
                <a:latin typeface="AGaramondPro-Regular"/>
              </a:rPr>
              <a:t> yang </a:t>
            </a:r>
            <a:r>
              <a:rPr lang="en-US" sz="1800" b="0" i="0" u="none" strike="noStrike" baseline="0" dirty="0" err="1">
                <a:latin typeface="AGaramondPro-Regular"/>
              </a:rPr>
              <a:t>dikaji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melalui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diskusi</a:t>
            </a:r>
            <a:r>
              <a:rPr lang="en-US" sz="1800" b="0" i="0" u="none" strike="noStrike" baseline="0" dirty="0">
                <a:latin typeface="AGaramondPro-Regular"/>
              </a:rPr>
              <a:t> para </a:t>
            </a:r>
            <a:r>
              <a:rPr lang="en-US" sz="1800" b="0" i="0" u="none" strike="noStrike" baseline="0" dirty="0" err="1">
                <a:latin typeface="AGaramondPro-Regular"/>
              </a:rPr>
              <a:t>pakar</a:t>
            </a:r>
            <a:r>
              <a:rPr lang="en-US" sz="1800" b="0" i="0" u="none" strike="noStrike" baseline="0" dirty="0">
                <a:latin typeface="AGaramondPro-Regular"/>
              </a:rPr>
              <a:t> dan </a:t>
            </a:r>
            <a:r>
              <a:rPr lang="en-US" sz="1800" b="0" i="0" u="none" strike="noStrike" baseline="0" dirty="0" err="1">
                <a:latin typeface="AGaramondPro-Regular"/>
              </a:rPr>
              <a:t>bantuan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kuesioner</a:t>
            </a:r>
            <a:r>
              <a:rPr lang="en-US" sz="1800" b="0" i="0" u="none" strike="noStrike" baseline="0" dirty="0">
                <a:latin typeface="AGaramondPro-Regular"/>
              </a:rPr>
              <a:t>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8863E9-E8DD-A35B-DA0A-D0741A506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992688" cy="576262"/>
          </a:xfrm>
        </p:spPr>
        <p:txBody>
          <a:bodyPr/>
          <a:lstStyle/>
          <a:p>
            <a:r>
              <a:rPr lang="en-US" dirty="0"/>
              <a:t>HASIL IDENTIFIKASI KEBUTUHAN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D1029E-A1E9-C3AD-BD6E-3CE1E3313D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 err="1">
                <a:latin typeface="AGaramondPro-Regular"/>
              </a:rPr>
              <a:t>Berdasarkan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hasil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identifikasi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faktor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dari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responden</a:t>
            </a:r>
            <a:r>
              <a:rPr lang="en-US" sz="1800" b="0" i="0" u="none" strike="noStrike" baseline="0" dirty="0">
                <a:latin typeface="AGaramondPro-Regular"/>
              </a:rPr>
              <a:t>, </a:t>
            </a:r>
            <a:r>
              <a:rPr lang="en-US" sz="1800" b="0" i="0" u="none" strike="noStrike" baseline="0" dirty="0" err="1">
                <a:latin typeface="AGaramondPro-Regular"/>
              </a:rPr>
              <a:t>terdapat</a:t>
            </a:r>
            <a:r>
              <a:rPr lang="en-US" sz="1800" b="0" i="0" u="none" strike="noStrike" baseline="0" dirty="0">
                <a:latin typeface="AGaramondPro-Regular"/>
              </a:rPr>
              <a:t> 10 </a:t>
            </a:r>
            <a:r>
              <a:rPr lang="en-US" sz="1800" b="0" i="0" u="none" strike="noStrike" baseline="0" dirty="0" err="1">
                <a:latin typeface="AGaramondPro-Regular"/>
              </a:rPr>
              <a:t>faktor</a:t>
            </a:r>
            <a:r>
              <a:rPr lang="en-US" sz="1800" b="0" i="0" u="none" strike="noStrike" baseline="0" dirty="0">
                <a:latin typeface="AGaramondPro-Regular"/>
              </a:rPr>
              <a:t> yang </a:t>
            </a:r>
            <a:r>
              <a:rPr lang="en-US" sz="1800" b="0" i="0" u="none" strike="noStrike" baseline="0" dirty="0" err="1">
                <a:latin typeface="AGaramondPro-Regular"/>
              </a:rPr>
              <a:t>merupakan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kebutuhan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1" u="none" strike="noStrike" baseline="0" dirty="0">
                <a:latin typeface="AGaramondPro-Italic"/>
              </a:rPr>
              <a:t>stakeholder </a:t>
            </a:r>
            <a:r>
              <a:rPr lang="en-US" sz="1800" b="0" i="0" u="none" strike="noStrike" baseline="0" dirty="0">
                <a:latin typeface="AGaramondPro-Regular"/>
              </a:rPr>
              <a:t>dalam </a:t>
            </a:r>
            <a:r>
              <a:rPr lang="en-US" sz="1800" b="0" i="0" u="none" strike="noStrike" baseline="0" dirty="0" err="1">
                <a:latin typeface="AGaramondPro-Regular"/>
              </a:rPr>
              <a:t>pengelolaan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limbah</a:t>
            </a:r>
            <a:r>
              <a:rPr lang="en-US" sz="1800" b="0" i="0" u="none" strike="noStrike" baseline="0" dirty="0">
                <a:latin typeface="AGaramondPro-Regular"/>
              </a:rPr>
              <a:t> PKS di PTPN IV.</a:t>
            </a:r>
          </a:p>
          <a:p>
            <a:pPr algn="l"/>
            <a:endParaRPr lang="en-US" dirty="0">
              <a:latin typeface="AGaramondPro-Regular"/>
            </a:endParaRPr>
          </a:p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EE2180-74A5-5895-E255-733154DDB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980" y="4199254"/>
            <a:ext cx="6423660" cy="26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48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5575-8147-B359-4A94-EAF59F4B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87BBC-A07B-B080-12B0-4A21C7D73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9BB49-E120-229D-66A3-1F5C1F517A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F11BE-AC8C-C4AC-0DF1-A6E68AE8C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ECD12-3F95-E24A-18CF-3CAE73168D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32515-5328-A8BE-48A8-DF55BE55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434340"/>
            <a:ext cx="11635740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>
            <a:extLst>
              <a:ext uri="{FF2B5EF4-FFF2-40B4-BE49-F238E27FC236}">
                <a16:creationId xmlns:a16="http://schemas.microsoft.com/office/drawing/2014/main" id="{40D80E7D-8444-DB34-E703-D9BE96B90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35A71-7AB4-BBE3-7C36-106DC76C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37" y="304801"/>
            <a:ext cx="10186737" cy="16362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3 INTI KEBIJAKAN YANG EXCELLEN/UNGGUL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55CE75-81AA-69CA-48B8-32C1F31C6DE5}"/>
              </a:ext>
            </a:extLst>
          </p:cNvPr>
          <p:cNvGraphicFramePr/>
          <p:nvPr/>
        </p:nvGraphicFramePr>
        <p:xfrm>
          <a:off x="1981201" y="1600200"/>
          <a:ext cx="8305799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E69D-F5F7-27A3-ACA6-547A6D6E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4888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badi" panose="020B0604020104020204" pitchFamily="34" charset="0"/>
              </a:rPr>
              <a:t>RAGAM TEHNIK Stakeholders Analysis (SA)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60DF-D56B-C623-0DA0-AC499B4C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2400300"/>
            <a:ext cx="11291299" cy="38481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Participation Planning Matrix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Bases of Power-Directions of Interest Diagram</a:t>
            </a:r>
            <a:r>
              <a:rPr lang="en-US" sz="2800" b="1" dirty="0">
                <a:latin typeface="Arial Black" panose="020B0A040201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Stakeholder-Issue Interrelationship Diagram;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Problem-Frame Stakeholder Map</a:t>
            </a:r>
            <a:r>
              <a:rPr lang="en-US" sz="2800" b="1" dirty="0">
                <a:latin typeface="Arial Black" panose="020B0A040201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Policy Implementation Mapping;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Power Versus Interest Grid</a:t>
            </a:r>
            <a:r>
              <a:rPr lang="en-US" sz="2800" b="1" dirty="0">
                <a:latin typeface="Arial Black" panose="020B0A040201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Value Orientation Mapping;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Net Map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74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3D72-BA8E-B656-9F34-D6E70E95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F0DA-E530-AA45-7860-E45C40AA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nn-NO" sz="4400" b="1" dirty="0">
                <a:latin typeface="Arial Narrow" panose="020B0606020202030204" pitchFamily="34" charset="0"/>
              </a:rPr>
              <a:t>Bagaimana cara melakukan Stakeholder Mapping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71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6A99-33CB-C6CC-3FBA-2F2355C3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LANGKAH-LANGKAH UMUM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D6E06-D3F3-745F-BF1E-6E939D5B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2457450"/>
            <a:ext cx="11395710" cy="4400550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latin typeface="Abadi" panose="020B0604020104020204" pitchFamily="34" charset="0"/>
              </a:rPr>
              <a:t>Tentukan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topik</a:t>
            </a:r>
            <a:r>
              <a:rPr lang="en-US" sz="4000" b="1" dirty="0">
                <a:latin typeface="Abadi" panose="020B0604020104020204" pitchFamily="34" charset="0"/>
              </a:rPr>
              <a:t> dan </a:t>
            </a:r>
            <a:r>
              <a:rPr lang="en-US" sz="4000" b="1" dirty="0" err="1">
                <a:latin typeface="Abadi" panose="020B0604020104020204" pitchFamily="34" charset="0"/>
              </a:rPr>
              <a:t>isu</a:t>
            </a:r>
            <a:r>
              <a:rPr lang="en-US" sz="4000" b="1" dirty="0">
                <a:latin typeface="Abadi" panose="020B0604020104020204" pitchFamily="34" charset="0"/>
              </a:rPr>
              <a:t> (pro vs </a:t>
            </a:r>
            <a:r>
              <a:rPr lang="en-US" sz="4000" b="1" dirty="0" err="1">
                <a:latin typeface="Abadi" panose="020B0604020104020204" pitchFamily="34" charset="0"/>
              </a:rPr>
              <a:t>kontra</a:t>
            </a:r>
            <a:r>
              <a:rPr lang="en-US" sz="4000" b="1" dirty="0">
                <a:latin typeface="Abadi" panose="020B0604020104020204" pitchFamily="34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latin typeface="Abadi" panose="020B0604020104020204" pitchFamily="34" charset="0"/>
              </a:rPr>
              <a:t>Identifikasi</a:t>
            </a:r>
            <a:r>
              <a:rPr lang="en-US" sz="4000" b="1" dirty="0">
                <a:latin typeface="Abadi" panose="020B0604020104020204" pitchFamily="34" charset="0"/>
              </a:rPr>
              <a:t> Stakeholder;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Susun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daftarnya</a:t>
            </a:r>
            <a:r>
              <a:rPr lang="en-US" sz="4000" b="1" dirty="0">
                <a:latin typeface="Abadi" panose="020B0604020104020204" pitchFamily="34" charset="0"/>
              </a:rPr>
              <a:t> (</a:t>
            </a:r>
            <a:r>
              <a:rPr lang="en-US" sz="4000" b="1" dirty="0" err="1">
                <a:latin typeface="Abadi" panose="020B0604020104020204" pitchFamily="34" charset="0"/>
              </a:rPr>
              <a:t>lihat</a:t>
            </a:r>
            <a:r>
              <a:rPr lang="en-US" sz="4000" b="1" dirty="0">
                <a:latin typeface="Abadi" panose="020B0604020104020204" pitchFamily="34" charset="0"/>
              </a:rPr>
              <a:t>: Stakeholder Register-</a:t>
            </a:r>
            <a:r>
              <a:rPr lang="en-US" sz="4000" b="1" dirty="0" err="1">
                <a:latin typeface="Abadi" panose="020B0604020104020204" pitchFamily="34" charset="0"/>
              </a:rPr>
              <a:t>Lihat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templete</a:t>
            </a:r>
            <a:r>
              <a:rPr lang="en-US" sz="4000" b="1" dirty="0">
                <a:latin typeface="Abadi" panose="020B0604020104020204" pitchFamily="34" charset="0"/>
              </a:rPr>
              <a:t>)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latin typeface="Abadi" panose="020B0604020104020204" pitchFamily="34" charset="0"/>
              </a:rPr>
              <a:t>Lakukan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analisis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pemetaan</a:t>
            </a:r>
            <a:r>
              <a:rPr lang="en-US" sz="4000" b="1" dirty="0">
                <a:latin typeface="Abadi" panose="020B0604020104020204" pitchFamily="34" charset="0"/>
              </a:rPr>
              <a:t> TUNGGAL ATAU KOMBINASI </a:t>
            </a:r>
            <a:r>
              <a:rPr lang="en-US" sz="4000" b="1" dirty="0" err="1">
                <a:latin typeface="Abadi" panose="020B0604020104020204" pitchFamily="34" charset="0"/>
              </a:rPr>
              <a:t>sesuai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tujuan</a:t>
            </a:r>
            <a:r>
              <a:rPr lang="en-US" sz="4000" b="1" dirty="0">
                <a:latin typeface="Abadi" panose="020B0604020104020204" pitchFamily="34" charset="0"/>
              </a:rPr>
              <a:t>/focus </a:t>
            </a:r>
            <a:r>
              <a:rPr lang="en-US" sz="4000" b="1" dirty="0" err="1">
                <a:latin typeface="Abadi" panose="020B0604020104020204" pitchFamily="34" charset="0"/>
              </a:rPr>
              <a:t>isu</a:t>
            </a:r>
            <a:r>
              <a:rPr lang="en-US" sz="4000" b="1" dirty="0">
                <a:latin typeface="Abadi" panose="020B0604020104020204" pitchFamily="34" charset="0"/>
              </a:rPr>
              <a:t> (</a:t>
            </a:r>
            <a:r>
              <a:rPr lang="en-US" sz="4000" b="1" dirty="0" err="1">
                <a:latin typeface="Abadi" panose="020B0604020104020204" pitchFamily="34" charset="0"/>
              </a:rPr>
              <a:t>lihat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tehnik</a:t>
            </a:r>
            <a:r>
              <a:rPr lang="en-US" sz="4000" b="1" dirty="0">
                <a:latin typeface="Abadi" panose="020B0604020104020204" pitchFamily="34" charset="0"/>
              </a:rPr>
              <a:t>=</a:t>
            </a:r>
            <a:r>
              <a:rPr lang="en-US" sz="4000" b="1" dirty="0" err="1">
                <a:latin typeface="Abadi" panose="020B0604020104020204" pitchFamily="34" charset="0"/>
              </a:rPr>
              <a:t>tehnik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analisis</a:t>
            </a:r>
            <a:r>
              <a:rPr lang="en-US" sz="4000" b="1" dirty="0">
                <a:latin typeface="Abadi" panose="020B0604020104020204" pitchFamily="34" charset="0"/>
              </a:rPr>
              <a:t> mapping stakeholders)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latin typeface="Abadi" panose="020B0604020104020204" pitchFamily="34" charset="0"/>
              </a:rPr>
              <a:t>Diskusikan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hasil</a:t>
            </a:r>
            <a:r>
              <a:rPr lang="en-US" sz="4000" b="1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latin typeface="Abadi" panose="020B0604020104020204" pitchFamily="34" charset="0"/>
              </a:rPr>
              <a:t>analisis</a:t>
            </a:r>
            <a:r>
              <a:rPr lang="en-US" sz="4000" b="1" dirty="0">
                <a:latin typeface="Abadi" panose="020B0604020104020204" pitchFamily="34" charset="0"/>
              </a:rPr>
              <a:t> pada </a:t>
            </a:r>
            <a:r>
              <a:rPr lang="en-US" sz="4000" b="1" dirty="0" err="1">
                <a:latin typeface="Abadi" panose="020B0604020104020204" pitchFamily="34" charset="0"/>
              </a:rPr>
              <a:t>hasil</a:t>
            </a:r>
            <a:r>
              <a:rPr lang="en-US" sz="4000" b="1" dirty="0">
                <a:latin typeface="Abadi" panose="020B0604020104020204" pitchFamily="34" charset="0"/>
              </a:rPr>
              <a:t>/</a:t>
            </a:r>
            <a:r>
              <a:rPr lang="en-US" sz="4000" b="1" dirty="0" err="1">
                <a:latin typeface="Abadi" panose="020B0604020104020204" pitchFamily="34" charset="0"/>
              </a:rPr>
              <a:t>tujuan</a:t>
            </a:r>
            <a:r>
              <a:rPr lang="en-US" sz="4000" b="1" dirty="0">
                <a:latin typeface="Abadi" panose="020B0604020104020204" pitchFamily="34" charset="0"/>
              </a:rPr>
              <a:t> yang </a:t>
            </a:r>
            <a:r>
              <a:rPr lang="en-US" sz="4000" b="1" dirty="0" err="1">
                <a:latin typeface="Abadi" panose="020B0604020104020204" pitchFamily="34" charset="0"/>
              </a:rPr>
              <a:t>diharapkan</a:t>
            </a:r>
            <a:endParaRPr lang="en-US" sz="40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10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D46E-447A-AE9F-F906-FF4986C2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badi" panose="020B0604020104020204" pitchFamily="34" charset="0"/>
              </a:rPr>
              <a:t>PIJAKAN HASIL STUDI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3871-70B4-8BE9-DCD5-64EF9EE3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251710"/>
            <a:ext cx="11917679" cy="460629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RISETs Paul Nutt’s (2002)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400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keputusan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strategis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separuh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dari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mengalami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kegagalan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sv-SE" sz="2400" b="1" i="0" u="none" strike="noStrike" baseline="0" dirty="0">
                <a:latin typeface="Abadi" panose="020B0604020104020204" pitchFamily="34" charset="0"/>
              </a:rPr>
              <a:t>karena tidak dapat diimplementasikan, hanya dapat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diimplementasikan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secara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parsial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diimplementasikan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tetapi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memberikan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hasil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buruk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. </a:t>
            </a:r>
          </a:p>
          <a:p>
            <a:pPr marL="0" indent="0" algn="l">
              <a:buNone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Penyebabnya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,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pengambil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tidak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mampu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memahami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1" u="none" strike="noStrike" baseline="0" dirty="0">
                <a:latin typeface="Abadi" panose="020B0604020104020204" pitchFamily="34" charset="0"/>
              </a:rPr>
              <a:t>key stakeholders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Abadi" panose="020B0604020104020204" pitchFamily="34" charset="0"/>
              </a:rPr>
              <a:t>Oleh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sebab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itu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analisis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bisa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dikatakan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sebagai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salah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satu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resep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mujarab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1" u="none" strike="noStrike" baseline="0" dirty="0">
                <a:latin typeface="Abadi" panose="020B0604020104020204" pitchFamily="34" charset="0"/>
              </a:rPr>
              <a:t>panacea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dari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permasalahan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tersebut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fi-FI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Alasan k</a:t>
            </a:r>
            <a:r>
              <a:rPr lang="fi-FI" sz="2400" b="1" i="0" u="none" strike="noStrike" baseline="0" dirty="0">
                <a:latin typeface="Abadi" panose="020B0604020104020204" pitchFamily="34" charset="0"/>
              </a:rPr>
              <a:t>enapa </a:t>
            </a:r>
            <a:r>
              <a:rPr lang="fi-FI" sz="2400" b="1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fi-FI" sz="2400" b="1" i="0" u="none" strike="noStrike" baseline="0" dirty="0">
                <a:latin typeface="Abadi" panose="020B0604020104020204" pitchFamily="34" charset="0"/>
              </a:rPr>
              <a:t>analisis jarang dilakukan oleh</a:t>
            </a:r>
            <a:r>
              <a:rPr lang="es-ES" sz="2400" b="1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pembuat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salah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satunya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adalah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karena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kurangnya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pengetahuan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mereka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dalam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metode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tepat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melakukan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nb-NO" sz="2400" b="1" i="0" u="none" strike="noStrike" baseline="0" dirty="0">
                <a:latin typeface="Abadi" panose="020B0604020104020204" pitchFamily="34" charset="0"/>
              </a:rPr>
              <a:t>analisa </a:t>
            </a:r>
            <a:r>
              <a:rPr lang="nb-NO" sz="2400" b="1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nb-NO" sz="2400" b="1" i="0" u="none" strike="noStrike" baseline="0" dirty="0">
                <a:latin typeface="Abadi" panose="020B0604020104020204" pitchFamily="34" charset="0"/>
              </a:rPr>
              <a:t>analisis (Bryson, 2003).</a:t>
            </a:r>
            <a:endParaRPr lang="en-US" sz="24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71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560C-D8A5-AA2F-8063-0AD58AB5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i="0" u="none" strike="noStrike" baseline="0" dirty="0">
                <a:latin typeface="Arial Black" panose="020B0A04020102020204" pitchFamily="34" charset="0"/>
              </a:rPr>
              <a:t>Stakeholder-Issue Interrelationship Diagram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4DAB68-AFB9-E565-DE52-22B2FA18B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" y="2423160"/>
            <a:ext cx="11997690" cy="4149090"/>
          </a:xfrm>
        </p:spPr>
      </p:pic>
    </p:spTree>
    <p:extLst>
      <p:ext uri="{BB962C8B-B14F-4D97-AF65-F5344CB8AC3E}">
        <p14:creationId xmlns:p14="http://schemas.microsoft.com/office/powerpoint/2010/main" val="692864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C8F0B-EF18-C787-577E-BF2C2DB1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9DE4-8E4B-6772-A8A0-5CC9A357B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5980"/>
            <a:ext cx="4165315" cy="405098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0" i="0" u="none" strike="noStrike" baseline="0" dirty="0" err="1">
                <a:solidFill>
                  <a:schemeClr val="tx1"/>
                </a:solidFill>
                <a:latin typeface="Aller"/>
              </a:rPr>
              <a:t>Panah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Aller"/>
              </a:rPr>
              <a:t> dalam diagram </a:t>
            </a:r>
            <a:r>
              <a:rPr lang="en-US" sz="3200" b="0" i="0" u="none" strike="noStrike" baseline="0" dirty="0" err="1">
                <a:solidFill>
                  <a:schemeClr val="tx1"/>
                </a:solidFill>
                <a:latin typeface="Aller"/>
              </a:rPr>
              <a:t>menunjukkan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3200" b="0" i="0" u="none" strike="noStrike" baseline="0" dirty="0" err="1">
                <a:solidFill>
                  <a:schemeClr val="tx1"/>
                </a:solidFill>
                <a:latin typeface="Aller"/>
              </a:rPr>
              <a:t>bahwa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3200" b="0" i="1" u="none" strike="noStrike" baseline="0" dirty="0">
                <a:solidFill>
                  <a:schemeClr val="tx1"/>
                </a:solidFill>
                <a:latin typeface="Aller-Italic"/>
              </a:rPr>
              <a:t>stakeholder </a:t>
            </a:r>
            <a:r>
              <a:rPr lang="en-US" sz="3200" b="0" i="0" u="none" strike="noStrike" baseline="0" dirty="0" err="1">
                <a:solidFill>
                  <a:schemeClr val="tx1"/>
                </a:solidFill>
                <a:latin typeface="Aller"/>
              </a:rPr>
              <a:t>memiliki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3200" b="1" i="1" u="none" strike="noStrike" baseline="0" dirty="0">
                <a:solidFill>
                  <a:srgbClr val="FF0000"/>
                </a:solidFill>
                <a:latin typeface="Aller-Italic"/>
              </a:rPr>
              <a:t>interest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Aller"/>
              </a:rPr>
              <a:t>pada </a:t>
            </a:r>
            <a:r>
              <a:rPr lang="en-US" sz="3200" b="1" i="0" u="none" strike="noStrike" baseline="0" dirty="0" err="1">
                <a:solidFill>
                  <a:srgbClr val="FF0000"/>
                </a:solidFill>
                <a:latin typeface="Aller"/>
              </a:rPr>
              <a:t>isu</a:t>
            </a:r>
            <a:r>
              <a:rPr lang="en-US" sz="3200" b="0" i="0" u="none" strike="noStrike" baseline="0" dirty="0">
                <a:latin typeface="Aller"/>
              </a:rPr>
              <a:t>, </a:t>
            </a:r>
            <a:r>
              <a:rPr lang="en-US" sz="3200" b="0" i="0" u="none" strike="noStrike" baseline="0" dirty="0" err="1">
                <a:latin typeface="Aller"/>
              </a:rPr>
              <a:t>meskipun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spesifik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1" u="none" strike="noStrike" baseline="0" dirty="0">
                <a:latin typeface="Aller-Italic"/>
              </a:rPr>
              <a:t>interest </a:t>
            </a:r>
            <a:r>
              <a:rPr lang="en-US" sz="3200" b="0" i="0" u="none" strike="noStrike" baseline="0" dirty="0">
                <a:latin typeface="Aller"/>
              </a:rPr>
              <a:t>berbeda </a:t>
            </a:r>
            <a:r>
              <a:rPr lang="en-US" sz="3200" b="0" i="0" u="none" strike="noStrike" baseline="0" dirty="0" err="1">
                <a:latin typeface="Aller"/>
              </a:rPr>
              <a:t>antar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1" u="none" strike="noStrike" baseline="0" dirty="0">
                <a:latin typeface="Aller-Italic"/>
              </a:rPr>
              <a:t>stakeholder</a:t>
            </a:r>
            <a:r>
              <a:rPr lang="en-US" sz="3200" b="0" i="0" u="none" strike="noStrike" baseline="0" dirty="0">
                <a:latin typeface="Aller"/>
              </a:rPr>
              <a:t>, dan </a:t>
            </a:r>
            <a:r>
              <a:rPr lang="en-US" sz="3200" b="0" i="1" u="none" strike="noStrike" baseline="0" dirty="0">
                <a:latin typeface="Aller-Italic"/>
              </a:rPr>
              <a:t>interest </a:t>
            </a:r>
            <a:r>
              <a:rPr lang="en-US" sz="3200" b="0" i="0" u="none" strike="noStrike" baseline="0" dirty="0" err="1">
                <a:latin typeface="Aller"/>
              </a:rPr>
              <a:t>tersebut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memungkinkan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terjadinya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1" i="1" u="none" strike="noStrike" baseline="0" dirty="0" err="1">
                <a:solidFill>
                  <a:srgbClr val="FF0000"/>
                </a:solidFill>
                <a:latin typeface="Aller"/>
              </a:rPr>
              <a:t>konflik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30C534-49FF-4454-12A3-E8D6643294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9142" y="1440180"/>
            <a:ext cx="6472719" cy="5052693"/>
          </a:xfrm>
        </p:spPr>
      </p:pic>
    </p:spTree>
    <p:extLst>
      <p:ext uri="{BB962C8B-B14F-4D97-AF65-F5344CB8AC3E}">
        <p14:creationId xmlns:p14="http://schemas.microsoft.com/office/powerpoint/2010/main" val="1230857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9CC8-D98C-B041-D1DB-62914528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24" y="767506"/>
            <a:ext cx="8761413" cy="706964"/>
          </a:xfrm>
        </p:spPr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TEHNIK Net Map</a:t>
            </a:r>
            <a:br>
              <a:rPr lang="en-US" sz="4400" dirty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8573-BFDD-5DA7-3CF0-B8875644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092940" cy="47434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i="1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Net-Map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badi" panose="020B0604020104020204" pitchFamily="34" charset="0"/>
              </a:rPr>
              <a:t>merupakan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badi" panose="020B0604020104020204" pitchFamily="34" charset="0"/>
              </a:rPr>
              <a:t>sebuah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badi" panose="020B0604020104020204" pitchFamily="34" charset="0"/>
              </a:rPr>
              <a:t>metode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badi" panose="020B0604020104020204" pitchFamily="34" charset="0"/>
              </a:rPr>
              <a:t>pemetaan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stakeholder 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yang dapat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membantu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pembuat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mengetahui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nn-NO" sz="2400" b="0" i="0" u="none" strike="noStrike" baseline="0" dirty="0">
                <a:latin typeface="Abadi" panose="020B0604020104020204" pitchFamily="34" charset="0"/>
              </a:rPr>
              <a:t>menvisualisasikan, berdiskusi serta mengembangkan pemahaman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situasi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di mana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ada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banyak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aktor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yang berbeda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kepentingannya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organisasi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mereka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(Bryson, 2003).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Beberapa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manfaat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dari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penggunaan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Net-Map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antara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lain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adalah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(Schiffer, 2007):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400" b="0" i="0" u="none" strike="noStrike" baseline="0" dirty="0">
                <a:latin typeface="Abadi" panose="020B0604020104020204" pitchFamily="34" charset="0"/>
              </a:rPr>
              <a:t>Sebagai sarana mempersiapkan dan memonitor intervensi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2400" b="0" i="0" u="none" strike="noStrike" baseline="0" dirty="0">
                <a:latin typeface="Abadi" panose="020B0604020104020204" pitchFamily="34" charset="0"/>
              </a:rPr>
              <a:t>Sarana meningkatkan efektifitas koordinasi </a:t>
            </a:r>
            <a:r>
              <a:rPr lang="fi-FI" sz="2400" b="0" i="1" u="none" strike="noStrike" baseline="0" dirty="0">
                <a:latin typeface="Abadi" panose="020B0604020104020204" pitchFamily="34" charset="0"/>
              </a:rPr>
              <a:t>multistakeholder;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Memfasilitasi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proyek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berbasis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masyarakat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inklusif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Membuat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sketsa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serta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mendiskusikan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intervensi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bagi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keberhasilan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sebuah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proyek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Memahami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strategi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meningkatkan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organisasi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melalui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pemetaan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jaringan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kerja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</a:t>
            </a:r>
            <a:endParaRPr lang="en-US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9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1AF3-D062-7154-7624-4BD84CE4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40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badi" panose="020B0604020104020204" pitchFamily="34" charset="0"/>
              </a:rPr>
              <a:t>LANGKAH-LANGKAH MENGGUNAKAN </a:t>
            </a:r>
            <a:br>
              <a:rPr lang="en-US" sz="4400" b="1" dirty="0">
                <a:latin typeface="Abadi" panose="020B0604020104020204" pitchFamily="34" charset="0"/>
              </a:rPr>
            </a:br>
            <a:r>
              <a:rPr lang="en-US" sz="4400" b="1" dirty="0">
                <a:latin typeface="Abadi" panose="020B0604020104020204" pitchFamily="34" charset="0"/>
              </a:rPr>
              <a:t>NET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67E87-B219-E521-FD8B-32A8DB4A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2343150"/>
            <a:ext cx="11691991" cy="4345325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Perlu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dipahami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secara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jelas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masalah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akan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dipecahkan</a:t>
            </a:r>
            <a:r>
              <a:rPr lang="en-US" sz="2400" b="1" dirty="0">
                <a:solidFill>
                  <a:srgbClr val="FF0000"/>
                </a:solidFill>
                <a:latin typeface="Aller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Aller"/>
              </a:rPr>
              <a:t>M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enyiapkan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instrumen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pelaksanaan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Net-Map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mulai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dari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kejelasan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definisi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dari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terminologi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digunakan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Pertanyaan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biasanya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muncul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diantaranya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:  </a:t>
            </a:r>
          </a:p>
          <a:p>
            <a:pPr marL="514350" indent="-514350" algn="l">
              <a:buAutoNum type="arabicParenR"/>
            </a:pPr>
            <a:r>
              <a:rPr lang="en-US" sz="2400" b="1" i="0" u="none" strike="noStrike" baseline="0" dirty="0" err="1">
                <a:latin typeface="Aller"/>
              </a:rPr>
              <a:t>siapa</a:t>
            </a:r>
            <a:r>
              <a:rPr lang="en-US" sz="2400" b="1" i="0" u="none" strike="noStrike" baseline="0" dirty="0">
                <a:latin typeface="Aller"/>
              </a:rPr>
              <a:t> yang </a:t>
            </a:r>
            <a:r>
              <a:rPr lang="sv-SE" sz="2400" b="1" i="0" u="none" strike="noStrike" baseline="0" dirty="0">
                <a:latin typeface="Aller"/>
              </a:rPr>
              <a:t>terlibat; 2)  </a:t>
            </a:r>
            <a:r>
              <a:rPr lang="fi-FI" sz="2400" b="1" i="0" u="none" strike="noStrike" baseline="0" dirty="0">
                <a:latin typeface="Aller"/>
              </a:rPr>
              <a:t>Bagaimana keterkaitan mereka?; 3) Bagaimana </a:t>
            </a:r>
            <a:r>
              <a:rPr lang="en-US" sz="2400" b="1" i="0" u="none" strike="noStrike" baseline="0" dirty="0" err="1">
                <a:latin typeface="Aller"/>
              </a:rPr>
              <a:t>pengaruh</a:t>
            </a:r>
            <a:r>
              <a:rPr lang="en-US" sz="2400" b="1" i="0" u="none" strike="noStrike" baseline="0" dirty="0">
                <a:latin typeface="Aller"/>
              </a:rPr>
              <a:t> </a:t>
            </a:r>
            <a:r>
              <a:rPr lang="en-US" sz="2400" b="1" i="0" u="none" strike="noStrike" baseline="0" dirty="0" err="1">
                <a:latin typeface="Aller"/>
              </a:rPr>
              <a:t>mereka</a:t>
            </a:r>
            <a:r>
              <a:rPr lang="en-US" sz="2400" b="1" i="0" u="none" strike="noStrike" baseline="0" dirty="0">
                <a:latin typeface="Aller"/>
              </a:rPr>
              <a:t>?; 4) </a:t>
            </a:r>
            <a:r>
              <a:rPr lang="en-US" sz="2400" b="1" dirty="0" err="1">
                <a:latin typeface="Aller"/>
              </a:rPr>
              <a:t>A</a:t>
            </a:r>
            <a:r>
              <a:rPr lang="en-US" sz="2400" b="1" i="0" u="none" strike="noStrike" baseline="0" dirty="0" err="1">
                <a:latin typeface="Aller"/>
              </a:rPr>
              <a:t>pa</a:t>
            </a:r>
            <a:r>
              <a:rPr lang="en-US" sz="2400" b="1" i="0" u="none" strike="noStrike" baseline="0" dirty="0">
                <a:latin typeface="Aller"/>
              </a:rPr>
              <a:t> </a:t>
            </a:r>
            <a:r>
              <a:rPr lang="en-US" sz="2400" b="1" i="0" u="none" strike="noStrike" baseline="0" dirty="0" err="1">
                <a:latin typeface="Aller"/>
              </a:rPr>
              <a:t>tujuan</a:t>
            </a:r>
            <a:r>
              <a:rPr lang="en-US" sz="2400" b="1" i="0" u="none" strike="noStrike" baseline="0" dirty="0">
                <a:latin typeface="Aller"/>
              </a:rPr>
              <a:t> </a:t>
            </a:r>
            <a:r>
              <a:rPr lang="en-US" sz="2400" b="1" i="0" u="none" strike="noStrike" baseline="0" dirty="0" err="1">
                <a:latin typeface="Aller"/>
              </a:rPr>
              <a:t>mereka</a:t>
            </a:r>
            <a:r>
              <a:rPr lang="en-US" sz="2400" b="1" i="0" u="none" strike="noStrike" baseline="0" dirty="0">
                <a:latin typeface="Aller"/>
              </a:rPr>
              <a:t>?;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Tentukan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Jenis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Hubungan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:</a:t>
            </a:r>
          </a:p>
          <a:p>
            <a:pPr marL="514350" indent="-514350" algn="l">
              <a:buAutoNum type="arabicParenR"/>
            </a:pPr>
            <a:r>
              <a:rPr lang="en-US" sz="2400" b="1" dirty="0">
                <a:latin typeface="Aller"/>
              </a:rPr>
              <a:t>Command; 2) Advise; 3) Information; 4) money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Aller"/>
              </a:rPr>
              <a:t>Tentukan</a:t>
            </a:r>
            <a:r>
              <a:rPr lang="en-US" sz="2400" b="1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ller"/>
              </a:rPr>
              <a:t>pengelompokan</a:t>
            </a:r>
            <a:r>
              <a:rPr lang="en-US" sz="2400" b="1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ller"/>
              </a:rPr>
              <a:t>tujuan</a:t>
            </a:r>
            <a:r>
              <a:rPr lang="en-US" sz="2400" b="1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ller"/>
              </a:rPr>
              <a:t>aktor-aktor</a:t>
            </a:r>
            <a:endParaRPr lang="en-US" sz="2400" b="1" dirty="0">
              <a:solidFill>
                <a:srgbClr val="FF0000"/>
              </a:solidFill>
              <a:latin typeface="Aller"/>
            </a:endParaRPr>
          </a:p>
          <a:p>
            <a:pPr marL="0" indent="0" algn="l">
              <a:buNone/>
            </a:pPr>
            <a:r>
              <a:rPr lang="en-US" sz="2400" b="1" dirty="0">
                <a:latin typeface="Aller"/>
              </a:rPr>
              <a:t>1) </a:t>
            </a:r>
            <a:r>
              <a:rPr lang="en-US" sz="2400" b="1" i="0" u="none" strike="noStrike" baseline="0" dirty="0">
                <a:latin typeface="Aller"/>
              </a:rPr>
              <a:t>(P=</a:t>
            </a:r>
            <a:r>
              <a:rPr lang="en-US" sz="2400" b="1" i="1" u="none" strike="noStrike" baseline="0" dirty="0">
                <a:latin typeface="Aller-Italic"/>
              </a:rPr>
              <a:t>protection</a:t>
            </a:r>
            <a:r>
              <a:rPr lang="en-US" sz="2400" b="1" i="0" u="none" strike="noStrike" baseline="0" dirty="0">
                <a:latin typeface="Aller"/>
              </a:rPr>
              <a:t>) ;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Aller"/>
              </a:rPr>
              <a:t>2)  (D=</a:t>
            </a:r>
            <a:r>
              <a:rPr lang="en-US" sz="2400" b="1" i="1" u="none" strike="noStrike" baseline="0" dirty="0">
                <a:latin typeface="Aller-Italic"/>
              </a:rPr>
              <a:t>development</a:t>
            </a:r>
            <a:r>
              <a:rPr lang="en-US" sz="2400" b="1" i="0" u="none" strike="noStrike" baseline="0" dirty="0">
                <a:latin typeface="Aller"/>
              </a:rPr>
              <a:t>).</a:t>
            </a:r>
            <a:endParaRPr lang="en-US" sz="2400" b="1" dirty="0">
              <a:latin typeface="Aller"/>
            </a:endParaRPr>
          </a:p>
          <a:p>
            <a:pPr algn="l">
              <a:buFont typeface="Wingdings" panose="05000000000000000000" pitchFamily="2" charset="2"/>
              <a:buChar char="v"/>
            </a:pPr>
            <a:endParaRPr lang="en-US" b="1" i="0" u="none" strike="noStrike" baseline="0" dirty="0">
              <a:latin typeface="Aller"/>
            </a:endParaRPr>
          </a:p>
          <a:p>
            <a:pPr marL="0" indent="0" algn="l">
              <a:buNone/>
            </a:pPr>
            <a:endParaRPr lang="en-US" b="1" i="0" u="none" strike="noStrike" baseline="0" dirty="0">
              <a:latin typeface="Aller"/>
            </a:endParaRPr>
          </a:p>
          <a:p>
            <a:pPr algn="l"/>
            <a:endParaRPr lang="en-US" b="1" dirty="0">
              <a:latin typeface="Alle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10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919B-C2CB-7229-4CD3-8268C5B3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1390864"/>
          </a:xfrm>
        </p:spPr>
        <p:txBody>
          <a:bodyPr>
            <a:normAutofit fontScale="90000"/>
          </a:bodyPr>
          <a:lstStyle/>
          <a:p>
            <a:b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</a:br>
            <a:r>
              <a:rPr lang="en-US" sz="3100" b="1" i="1" u="none" strike="noStrike" baseline="0" dirty="0" err="1">
                <a:solidFill>
                  <a:srgbClr val="FF0000"/>
                </a:solidFill>
                <a:latin typeface="Aller"/>
              </a:rPr>
              <a:t>Siapa</a:t>
            </a:r>
            <a: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sv-SE" sz="3100" b="1" i="1" u="none" strike="noStrike" baseline="0" dirty="0">
                <a:solidFill>
                  <a:srgbClr val="FF0000"/>
                </a:solidFill>
                <a:latin typeface="Aller"/>
              </a:rPr>
              <a:t>terlibat?:</a:t>
            </a:r>
            <a:r>
              <a:rPr lang="en-US" sz="3100" b="0" i="0" u="none" strike="noStrike" baseline="0" dirty="0" err="1">
                <a:latin typeface="Aller"/>
              </a:rPr>
              <a:t>Diperlukan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adanya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klasifikasi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jenis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1" u="none" strike="noStrike" baseline="0" dirty="0">
                <a:latin typeface="Aller-Italic"/>
              </a:rPr>
              <a:t>stakeholder </a:t>
            </a:r>
            <a:r>
              <a:rPr lang="en-US" sz="3100" b="0" i="0" u="none" strike="noStrike" baseline="0" dirty="0" err="1">
                <a:latin typeface="Aller"/>
              </a:rPr>
              <a:t>misalnya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instansi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pemerintah</a:t>
            </a:r>
            <a:r>
              <a:rPr lang="en-US" sz="3100" b="0" i="0" u="none" strike="noStrike" baseline="0" dirty="0">
                <a:latin typeface="Aller"/>
              </a:rPr>
              <a:t>, </a:t>
            </a:r>
            <a:r>
              <a:rPr lang="fi-FI" sz="3100" b="0" i="0" u="none" strike="noStrike" baseline="0" dirty="0">
                <a:latin typeface="Aller"/>
              </a:rPr>
              <a:t>organisasi kemasyarakatan, organisasi swasta, organisasi donor, </a:t>
            </a:r>
            <a:r>
              <a:rPr lang="en-US" sz="3100" b="0" i="0" u="none" strike="noStrike" baseline="0" dirty="0" err="1">
                <a:latin typeface="Aller"/>
              </a:rPr>
              <a:t>dsb</a:t>
            </a:r>
            <a:r>
              <a:rPr lang="en-US" sz="3100" b="0" i="0" u="none" strike="noStrike" baseline="0" dirty="0">
                <a:latin typeface="Aller"/>
              </a:rPr>
              <a:t>. </a:t>
            </a:r>
            <a:r>
              <a:rPr lang="en-US" sz="3100" b="0" i="0" u="none" strike="noStrike" baseline="0" dirty="0" err="1">
                <a:latin typeface="Aller"/>
              </a:rPr>
              <a:t>Setiap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jenis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atau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klasifikasi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1" u="none" strike="noStrike" baseline="0" dirty="0">
                <a:latin typeface="Aller-Italic"/>
              </a:rPr>
              <a:t>stakeholder </a:t>
            </a:r>
            <a:r>
              <a:rPr lang="en-US" sz="3100" b="0" i="0" u="none" strike="noStrike" baseline="0" dirty="0" err="1">
                <a:latin typeface="Aller"/>
              </a:rPr>
              <a:t>diberikan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warna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tersendiri</a:t>
            </a:r>
            <a:r>
              <a:rPr lang="en-US" sz="3100" b="0" i="0" u="none" strike="noStrike" baseline="0" dirty="0">
                <a:latin typeface="Aller"/>
              </a:rPr>
              <a:t>.;</a:t>
            </a:r>
            <a:br>
              <a:rPr lang="en-US" sz="4400" b="0" i="0" u="none" strike="noStrike" baseline="0" dirty="0">
                <a:latin typeface="All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7054-E5CA-1510-AD12-74EEFFA7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800" b="0" i="0" u="none" strike="noStrike" baseline="0" dirty="0">
              <a:latin typeface="All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9E37F-59D6-AF63-A675-E168FB27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470" y="2263140"/>
            <a:ext cx="12744450" cy="45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30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919B-C2CB-7229-4CD3-8268C5B3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510"/>
            <a:ext cx="10515600" cy="1310854"/>
          </a:xfrm>
        </p:spPr>
        <p:txBody>
          <a:bodyPr>
            <a:normAutofit fontScale="90000"/>
          </a:bodyPr>
          <a:lstStyle/>
          <a:p>
            <a:b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</a:br>
            <a:r>
              <a:rPr lang="fi-FI" sz="3200" b="1" i="1" u="none" strike="noStrike" baseline="0" dirty="0">
                <a:solidFill>
                  <a:srgbClr val="FF0000"/>
                </a:solidFill>
                <a:latin typeface="Aller"/>
              </a:rPr>
              <a:t>Bagaimana keterkaitan mereka</a:t>
            </a:r>
            <a:r>
              <a:rPr lang="fi-FI" sz="3200" b="0" i="0" u="none" strike="noStrike" baseline="0" dirty="0">
                <a:latin typeface="Aller"/>
              </a:rPr>
              <a:t>?; </a:t>
            </a:r>
            <a:r>
              <a:rPr lang="en-US" sz="3200" b="0" i="0" u="none" strike="noStrike" baseline="0" dirty="0" err="1">
                <a:latin typeface="Aller"/>
              </a:rPr>
              <a:t>perlu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mendifinisikan</a:t>
            </a:r>
            <a:r>
              <a:rPr lang="en-US" sz="3200" b="0" i="0" u="none" strike="noStrike" baseline="0" dirty="0">
                <a:latin typeface="Aller"/>
              </a:rPr>
              <a:t> dengan </a:t>
            </a:r>
            <a:r>
              <a:rPr lang="en-US" sz="3200" b="0" i="0" u="none" strike="noStrike" baseline="0" dirty="0" err="1">
                <a:latin typeface="Aller"/>
              </a:rPr>
              <a:t>jelas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hubungan</a:t>
            </a:r>
            <a:r>
              <a:rPr lang="en-US" sz="3200" b="0" i="0" u="none" strike="noStrike" baseline="0" dirty="0">
                <a:latin typeface="Aller"/>
              </a:rPr>
              <a:t> yang </a:t>
            </a:r>
            <a:r>
              <a:rPr lang="en-US" sz="3200" b="0" i="0" u="none" strike="noStrike" baseline="0" dirty="0" err="1">
                <a:latin typeface="Aller"/>
              </a:rPr>
              <a:t>dimaksud</a:t>
            </a:r>
            <a:r>
              <a:rPr lang="en-US" sz="3200" b="0" i="0" u="none" strike="noStrike" baseline="0" dirty="0">
                <a:latin typeface="Aller"/>
              </a:rPr>
              <a:t>, </a:t>
            </a:r>
            <a:r>
              <a:rPr lang="en-US" sz="3200" b="0" i="0" u="none" strike="noStrike" baseline="0" dirty="0" err="1">
                <a:latin typeface="Aller"/>
              </a:rPr>
              <a:t>misalya</a:t>
            </a:r>
            <a:r>
              <a:rPr lang="en-US" sz="3200" b="0" i="0" u="none" strike="noStrike" baseline="0" dirty="0">
                <a:latin typeface="Aller"/>
              </a:rPr>
              <a:t> garis </a:t>
            </a:r>
            <a:r>
              <a:rPr lang="en-US" sz="3200" b="0" i="0" u="none" strike="noStrike" baseline="0" dirty="0" err="1">
                <a:latin typeface="Aller"/>
              </a:rPr>
              <a:t>komando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atau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perintah</a:t>
            </a:r>
            <a:r>
              <a:rPr lang="en-US" sz="3200" b="0" i="0" u="none" strike="noStrike" baseline="0" dirty="0">
                <a:latin typeface="Aller"/>
              </a:rPr>
              <a:t>, </a:t>
            </a:r>
            <a:r>
              <a:rPr lang="en-US" sz="3200" b="0" i="0" u="none" strike="noStrike" baseline="0" dirty="0" err="1">
                <a:latin typeface="Aller"/>
              </a:rPr>
              <a:t>arus</a:t>
            </a:r>
            <a:r>
              <a:rPr lang="en-US" sz="3200" b="0" i="0" u="none" strike="noStrike" baseline="0" dirty="0">
                <a:latin typeface="Aller"/>
              </a:rPr>
              <a:t> dana, </a:t>
            </a:r>
            <a:r>
              <a:rPr lang="en-US" sz="3200" b="0" i="0" u="none" strike="noStrike" baseline="0" dirty="0" err="1">
                <a:latin typeface="Aller"/>
              </a:rPr>
              <a:t>pemberian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1" u="none" strike="noStrike" baseline="0" dirty="0">
                <a:latin typeface="Aller-Italic"/>
              </a:rPr>
              <a:t>advice, </a:t>
            </a:r>
            <a:r>
              <a:rPr lang="en-US" sz="3200" b="0" i="0" u="none" strike="noStrike" baseline="0" dirty="0" err="1">
                <a:latin typeface="Aller"/>
              </a:rPr>
              <a:t>serta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arus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informasi</a:t>
            </a:r>
            <a:r>
              <a:rPr lang="en-US" sz="3200" b="0" i="0" u="none" strike="noStrike" baseline="0" dirty="0">
                <a:latin typeface="Aller"/>
              </a:rPr>
              <a:t>. </a:t>
            </a:r>
            <a:r>
              <a:rPr lang="en-US" sz="3200" b="0" i="0" u="none" strike="noStrike" baseline="0" dirty="0" err="1">
                <a:latin typeface="Aller"/>
              </a:rPr>
              <a:t>Setiap</a:t>
            </a:r>
            <a:r>
              <a:rPr lang="en-US" sz="3200" b="0" i="0" u="none" strike="noStrike" baseline="0" dirty="0">
                <a:latin typeface="Aller"/>
              </a:rPr>
              <a:t> garis </a:t>
            </a:r>
            <a:r>
              <a:rPr lang="en-US" sz="3200" b="0" i="0" u="none" strike="noStrike" baseline="0" dirty="0" err="1">
                <a:latin typeface="Aller"/>
              </a:rPr>
              <a:t>tersebut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diberikan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warna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sendiri</a:t>
            </a:r>
            <a:r>
              <a:rPr lang="en-US" sz="3100" b="0" i="0" u="none" strike="noStrike" baseline="0" dirty="0">
                <a:latin typeface="Aller"/>
              </a:rPr>
              <a:t>.;</a:t>
            </a:r>
            <a:br>
              <a:rPr lang="en-US" sz="4400" b="0" i="0" u="none" strike="noStrike" baseline="0" dirty="0">
                <a:latin typeface="All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7054-E5CA-1510-AD12-74EEFFA7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800" b="0" i="0" u="none" strike="noStrike" baseline="0" dirty="0">
              <a:latin typeface="All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EF9A3-2ADC-E274-0B1A-31278E94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1722813" cy="48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ED8F47-9551-4499-D7A2-2A281E96E7B5}"/>
              </a:ext>
            </a:extLst>
          </p:cNvPr>
          <p:cNvSpPr/>
          <p:nvPr/>
        </p:nvSpPr>
        <p:spPr>
          <a:xfrm>
            <a:off x="1929008" y="857251"/>
            <a:ext cx="8029183" cy="24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Tugas Analis kebijakan/policy analyst</a:t>
            </a:r>
          </a:p>
          <a:p>
            <a:pPr marL="639763" lvl="1" indent="-182563">
              <a:buFont typeface="Arial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Membantu merumuskan cara untuk    mengatasi/ memecahkan masalah </a:t>
            </a:r>
          </a:p>
          <a:p>
            <a:pPr marL="639763" lvl="1" indent="-182563">
              <a:buFont typeface="Arial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Menyediakan informasi tentang apa konsekuensi dari alternatif kebijakan</a:t>
            </a:r>
          </a:p>
          <a:p>
            <a:pPr marL="639763" lvl="1" indent="-182563">
              <a:buFont typeface="Arial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Mengidentifikasi issue publik yang perlu menjadi agenda kebijakan pemerintah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83FB86-D8F0-EAB8-C737-01A20DA21907}"/>
              </a:ext>
            </a:extLst>
          </p:cNvPr>
          <p:cNvSpPr/>
          <p:nvPr/>
        </p:nvSpPr>
        <p:spPr>
          <a:xfrm>
            <a:off x="3167063" y="4292600"/>
            <a:ext cx="6000750" cy="228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APA YANG SEHARUSNYA DILAKUKAN </a:t>
            </a:r>
            <a:r>
              <a:rPr lang="en-US" sz="2800" dirty="0" err="1">
                <a:latin typeface="Adobe Gothic Std B" pitchFamily="34" charset="-128"/>
                <a:ea typeface="Adobe Gothic Std B" pitchFamily="34" charset="-128"/>
              </a:rPr>
              <a:t>pemerintah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:  PENGAMBILAN KEPUTUSAN</a:t>
            </a:r>
            <a:endParaRPr lang="id-ID" sz="28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4C9973B-1B30-4AE1-BC18-CD6A2F32FD24}"/>
              </a:ext>
            </a:extLst>
          </p:cNvPr>
          <p:cNvSpPr/>
          <p:nvPr/>
        </p:nvSpPr>
        <p:spPr>
          <a:xfrm>
            <a:off x="5953126" y="3357563"/>
            <a:ext cx="714375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FED6-D1EF-A866-86AF-8207B6AA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559942"/>
            <a:ext cx="11599524" cy="1130746"/>
          </a:xfrm>
        </p:spPr>
        <p:txBody>
          <a:bodyPr>
            <a:noAutofit/>
          </a:bodyPr>
          <a:lstStyle/>
          <a:p>
            <a:r>
              <a:rPr lang="fi-FI" sz="2800" b="1" i="1" u="none" strike="noStrike" baseline="0" dirty="0">
                <a:solidFill>
                  <a:srgbClr val="FF0000"/>
                </a:solidFill>
                <a:latin typeface="Aller"/>
              </a:rPr>
              <a:t>Bagaimana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ller"/>
              </a:rPr>
              <a:t>pengaruh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ller"/>
              </a:rPr>
              <a:t>mereka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ller"/>
              </a:rPr>
              <a:t>?; </a:t>
            </a:r>
            <a:r>
              <a:rPr lang="en-US" sz="2800" b="0" i="0" u="none" strike="noStrike" baseline="0" dirty="0" err="1">
                <a:latin typeface="Aller"/>
              </a:rPr>
              <a:t>diminta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fi-FI" sz="2800" b="0" i="0" u="none" strike="noStrike" baseline="0" dirty="0">
                <a:latin typeface="Aller"/>
              </a:rPr>
              <a:t>memperjelas “pengaruh” dengan menempatkan tumpukan koin </a:t>
            </a:r>
            <a:r>
              <a:rPr lang="en-US" sz="2800" b="0" i="0" u="none" strike="noStrike" baseline="0" dirty="0">
                <a:latin typeface="Aller"/>
              </a:rPr>
              <a:t>yang </a:t>
            </a:r>
            <a:r>
              <a:rPr lang="en-US" sz="2800" b="0" i="0" u="none" strike="noStrike" baseline="0" dirty="0" err="1">
                <a:latin typeface="Aller"/>
              </a:rPr>
              <a:t>membentuk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en-US" sz="2800" b="0" i="0" u="none" strike="noStrike" baseline="0" dirty="0" err="1">
                <a:latin typeface="Aller"/>
              </a:rPr>
              <a:t>semacam</a:t>
            </a:r>
            <a:r>
              <a:rPr lang="en-US" sz="2800" b="0" i="0" u="none" strike="noStrike" baseline="0" dirty="0">
                <a:latin typeface="Aller"/>
              </a:rPr>
              <a:t> “</a:t>
            </a:r>
            <a:r>
              <a:rPr lang="en-US" sz="2800" b="0" i="0" u="none" strike="noStrike" baseline="0" dirty="0" err="1">
                <a:latin typeface="Aller"/>
              </a:rPr>
              <a:t>menara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en-US" sz="2800" b="0" i="0" u="none" strike="noStrike" baseline="0" dirty="0" err="1">
                <a:latin typeface="Aller"/>
              </a:rPr>
              <a:t>pengaruh</a:t>
            </a:r>
            <a:r>
              <a:rPr lang="en-US" sz="2800" b="0" i="0" u="none" strike="noStrike" baseline="0" dirty="0">
                <a:latin typeface="Aller"/>
              </a:rPr>
              <a:t>”. </a:t>
            </a:r>
            <a:r>
              <a:rPr lang="en-US" sz="2800" b="0" i="0" u="none" strike="noStrike" baseline="0" dirty="0" err="1">
                <a:latin typeface="Aller"/>
              </a:rPr>
              <a:t>Semakin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en-US" sz="2800" b="0" i="0" u="none" strike="noStrike" baseline="0" dirty="0" err="1">
                <a:latin typeface="Aller"/>
              </a:rPr>
              <a:t>besar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sv-SE" sz="2800" b="0" i="0" u="none" strike="noStrike" baseline="0" dirty="0">
                <a:latin typeface="Aller"/>
              </a:rPr>
              <a:t>pengaruh </a:t>
            </a:r>
            <a:r>
              <a:rPr lang="sv-SE" sz="2800" b="0" i="1" u="none" strike="noStrike" baseline="0" dirty="0">
                <a:latin typeface="Aller-Italic"/>
              </a:rPr>
              <a:t>stakeholder </a:t>
            </a:r>
            <a:r>
              <a:rPr lang="sv-SE" sz="2800" b="0" i="0" u="none" strike="noStrike" baseline="0" dirty="0">
                <a:latin typeface="Aller"/>
              </a:rPr>
              <a:t>maka menara tersebut semakin tinggi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FEC649-0A92-6F56-D8C5-00877BEE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55" y="2003462"/>
            <a:ext cx="3924728" cy="429459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5D542-4D06-27F4-DA38-DDF83200C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1" y="2003462"/>
            <a:ext cx="8499599" cy="46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1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FED6-D1EF-A866-86AF-8207B6AA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445771"/>
            <a:ext cx="11599524" cy="2157730"/>
          </a:xfrm>
        </p:spPr>
        <p:txBody>
          <a:bodyPr>
            <a:no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Aller"/>
              </a:rPr>
              <a:t>A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"/>
              </a:rPr>
              <a:t>pa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"/>
              </a:rPr>
              <a:t>tujuan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"/>
              </a:rPr>
              <a:t>mereka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"/>
              </a:rPr>
              <a:t>?. </a:t>
            </a:r>
            <a:r>
              <a:rPr lang="en-US" sz="2400" b="0" i="0" u="none" strike="noStrike" baseline="0" dirty="0" err="1">
                <a:latin typeface="Aller"/>
              </a:rPr>
              <a:t>seorang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analis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sudah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mengetahui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siapa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aktor</a:t>
            </a:r>
            <a:r>
              <a:rPr lang="en-US" sz="2400" b="0" i="0" u="none" strike="noStrike" baseline="0" dirty="0">
                <a:latin typeface="Aller"/>
              </a:rPr>
              <a:t> yang </a:t>
            </a:r>
            <a:r>
              <a:rPr lang="en-US" sz="2400" b="0" i="0" u="none" strike="noStrike" baseline="0" dirty="0" err="1">
                <a:latin typeface="Aller"/>
              </a:rPr>
              <a:t>terlibat</a:t>
            </a:r>
            <a:r>
              <a:rPr lang="en-US" sz="2400" b="0" i="0" u="none" strike="noStrike" baseline="0" dirty="0">
                <a:latin typeface="Aller"/>
              </a:rPr>
              <a:t>, </a:t>
            </a:r>
            <a:r>
              <a:rPr lang="en-US" sz="2400" b="0" i="0" u="none" strike="noStrike" baseline="0" dirty="0" err="1">
                <a:latin typeface="Aller"/>
              </a:rPr>
              <a:t>bagaimana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mereka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berhubungan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serta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seberapa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besar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pengaruh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mereka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melalui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pertanyaan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sebelumnya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melalui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pengelompokan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aktor</a:t>
            </a:r>
            <a:r>
              <a:rPr lang="en-US" sz="2400" b="0" i="0" u="none" strike="noStrike" baseline="0" dirty="0">
                <a:latin typeface="Aller"/>
              </a:rPr>
              <a:t> dalam: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(P=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protection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) dan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development oriented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(D=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development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). </a:t>
            </a:r>
            <a:r>
              <a:rPr lang="en-US" sz="2400" b="0" i="0" u="none" strike="noStrike" baseline="0" dirty="0">
                <a:latin typeface="Aller"/>
              </a:rPr>
              <a:t> 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Pertanyaan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ini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sangat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bermanfaat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terutama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untuk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melakukan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Aller-Italic"/>
              </a:rPr>
              <a:t>forecasting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terhadap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arah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tindakan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atau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ller"/>
              </a:rPr>
              <a:t>keputusan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ller"/>
              </a:rPr>
              <a:t>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Aller-Italic"/>
              </a:rPr>
              <a:t>stakeholder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782F85-9CCF-19BD-EE6A-99D47790B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4320" y="2926080"/>
            <a:ext cx="12653009" cy="3794760"/>
          </a:xfrm>
        </p:spPr>
      </p:pic>
    </p:spTree>
    <p:extLst>
      <p:ext uri="{BB962C8B-B14F-4D97-AF65-F5344CB8AC3E}">
        <p14:creationId xmlns:p14="http://schemas.microsoft.com/office/powerpoint/2010/main" val="2755299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070F-B669-84AB-64B8-3BB66E3D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Participation Planning Matrix</a:t>
            </a:r>
            <a:br>
              <a:rPr lang="en-US" sz="4400" b="1" i="0" u="none" strike="noStrike" baseline="0" dirty="0">
                <a:latin typeface="Arial Black" panose="020B0A04020102020204" pitchFamily="34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D483A7-AFA5-52DF-5614-EB623F75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" y="1702170"/>
            <a:ext cx="11655132" cy="49843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5557F8-F7E1-D5B5-A7FC-38663EF56027}"/>
              </a:ext>
            </a:extLst>
          </p:cNvPr>
          <p:cNvSpPr txBox="1"/>
          <p:nvPr/>
        </p:nvSpPr>
        <p:spPr>
          <a:xfrm>
            <a:off x="565080" y="2551837"/>
            <a:ext cx="113640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 dirty="0">
              <a:latin typeface="Abadi" panose="020B0604020104020204" pitchFamily="34" charset="0"/>
            </a:endParaRPr>
          </a:p>
          <a:p>
            <a:r>
              <a:rPr lang="en-US" sz="2000" b="1" dirty="0" err="1">
                <a:latin typeface="Abadi" panose="020B0604020104020204" pitchFamily="34" charset="0"/>
              </a:rPr>
              <a:t>Partisipasi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latin typeface="Abadi" panose="020B0604020104020204" pitchFamily="34" charset="0"/>
              </a:rPr>
              <a:t>dilakukan</a:t>
            </a:r>
            <a:r>
              <a:rPr lang="en-US" sz="2000" b="1" dirty="0">
                <a:latin typeface="Abadi" panose="020B0604020104020204" pitchFamily="34" charset="0"/>
              </a:rPr>
              <a:t> dalam </a:t>
            </a:r>
            <a:r>
              <a:rPr lang="en-US" sz="2000" b="1" dirty="0" err="1">
                <a:latin typeface="Abadi" panose="020B0604020104020204" pitchFamily="34" charset="0"/>
              </a:rPr>
              <a:t>bentuk</a:t>
            </a:r>
            <a:r>
              <a:rPr lang="en-US" sz="2000" b="1" dirty="0">
                <a:latin typeface="Abadi" panose="020B0604020104020204" pitchFamily="34" charset="0"/>
              </a:rPr>
              <a:t> yang paling </a:t>
            </a:r>
            <a:r>
              <a:rPr lang="en-US" sz="2000" b="1" dirty="0" err="1">
                <a:latin typeface="Abadi" panose="020B0604020104020204" pitchFamily="34" charset="0"/>
              </a:rPr>
              <a:t>sederhana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latin typeface="Abadi" panose="020B0604020104020204" pitchFamily="34" charset="0"/>
              </a:rPr>
              <a:t>yaitu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Pemberian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informasi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hingga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pemberdayaan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stakeholder dengan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memberikan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wewenang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dalam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pengambilan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keputusan</a:t>
            </a:r>
            <a:endParaRPr lang="en-US" sz="2000" b="1" i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CE2D0A-D542-0D62-FBF7-09F3A018DE6F}"/>
                  </a:ext>
                </a:extLst>
              </p14:cNvPr>
              <p14:cNvContentPartPr/>
              <p14:nvPr/>
            </p14:nvContentPartPr>
            <p14:xfrm>
              <a:off x="9177930" y="1234530"/>
              <a:ext cx="1891800" cy="12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CE2D0A-D542-0D62-FBF7-09F3A018D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4290" y="1126530"/>
                <a:ext cx="19994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F5CD6C-9DBF-6E27-D136-1AF7B7B32E30}"/>
                  </a:ext>
                </a:extLst>
              </p14:cNvPr>
              <p14:cNvContentPartPr/>
              <p14:nvPr/>
            </p14:nvContentPartPr>
            <p14:xfrm>
              <a:off x="6160770" y="1702170"/>
              <a:ext cx="2536560" cy="5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F5CD6C-9DBF-6E27-D136-1AF7B7B32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7130" y="1594170"/>
                <a:ext cx="2644200" cy="2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293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19DE-5B15-39FB-82D5-46FFA1FF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970"/>
            <a:ext cx="10515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Adapun </a:t>
            </a:r>
            <a:r>
              <a:rPr lang="en-US" sz="4800" b="1" i="0" u="none" strike="noStrike" baseline="0" dirty="0" err="1">
                <a:solidFill>
                  <a:schemeClr val="bg1"/>
                </a:solidFill>
                <a:latin typeface="Abadi" panose="020B0604020104020204" pitchFamily="34" charset="0"/>
              </a:rPr>
              <a:t>cara</a:t>
            </a:r>
            <a:r>
              <a:rPr lang="en-US" sz="48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chemeClr val="bg1"/>
                </a:solidFill>
                <a:latin typeface="Abadi" panose="020B0604020104020204" pitchFamily="34" charset="0"/>
              </a:rPr>
              <a:t>mengisi</a:t>
            </a:r>
            <a:r>
              <a:rPr lang="en-US" sz="48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chemeClr val="bg1"/>
                </a:solidFill>
                <a:latin typeface="Abadi" panose="020B0604020104020204" pitchFamily="34" charset="0"/>
              </a:rPr>
              <a:t>matriks</a:t>
            </a:r>
            <a:r>
              <a:rPr lang="en-US" sz="48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 di </a:t>
            </a:r>
            <a:r>
              <a:rPr lang="en-US" sz="4800" b="1" i="0" u="none" strike="noStrike" baseline="0" dirty="0" err="1">
                <a:solidFill>
                  <a:schemeClr val="bg1"/>
                </a:solidFill>
                <a:latin typeface="Abadi" panose="020B0604020104020204" pitchFamily="34" charset="0"/>
              </a:rPr>
              <a:t>atas</a:t>
            </a:r>
            <a:r>
              <a:rPr lang="en-US" sz="48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chemeClr val="bg1"/>
                </a:solidFill>
                <a:latin typeface="Abadi" panose="020B0604020104020204" pitchFamily="34" charset="0"/>
              </a:rPr>
              <a:t>adalah</a:t>
            </a:r>
            <a:r>
              <a:rPr lang="en-US" sz="48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chemeClr val="bg1"/>
                </a:solidFill>
                <a:latin typeface="Abadi" panose="020B0604020104020204" pitchFamily="34" charset="0"/>
              </a:rPr>
              <a:t>sebagai</a:t>
            </a:r>
            <a:r>
              <a:rPr lang="en-US" sz="48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chemeClr val="bg1"/>
                </a:solidFill>
                <a:latin typeface="Abadi" panose="020B0604020104020204" pitchFamily="34" charset="0"/>
              </a:rPr>
              <a:t>berikut</a:t>
            </a:r>
            <a:r>
              <a:rPr lang="en-US" sz="48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:</a:t>
            </a:r>
            <a:br>
              <a:rPr lang="en-US" sz="48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</a:b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9D4B-F2CD-4AF0-7D37-891E9F106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269"/>
            <a:ext cx="10515600" cy="4016693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b="0" i="0" u="none" strike="noStrike" baseline="0" dirty="0">
                <a:latin typeface="Abadi" panose="020B0604020104020204" pitchFamily="34" charset="0"/>
              </a:rPr>
              <a:t>Isi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matriks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dengan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nama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dalam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kotak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sesuai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.</a:t>
            </a:r>
          </a:p>
          <a:p>
            <a:pPr marL="742950" indent="-742950" algn="l">
              <a:buFont typeface="+mj-lt"/>
              <a:buAutoNum type="arabicPeriod"/>
            </a:pPr>
            <a:r>
              <a:rPr lang="fi-FI" sz="4000" b="0" i="0" u="none" strike="noStrike" baseline="0" dirty="0">
                <a:latin typeface="Abadi" panose="020B0604020104020204" pitchFamily="34" charset="0"/>
              </a:rPr>
              <a:t>Kemudian kembangkan rencana aksi untuk bagaimana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menindaklanjuti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setiap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1" u="none" strike="noStrike" baseline="0" dirty="0">
                <a:latin typeface="Abadi" panose="020B0604020104020204" pitchFamily="34" charset="0"/>
              </a:rPr>
              <a:t>stakeholder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Merevisi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matriks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sebagai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upaya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perubahan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.</a:t>
            </a:r>
            <a:endParaRPr 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53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BBA9-4125-F0C9-4AA2-789FB3D1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Bases of Power-Directions of Interest Diagram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05F98E-8595-E445-A2DE-F59D87E02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90" y="2286000"/>
            <a:ext cx="11429999" cy="4411980"/>
          </a:xfrm>
        </p:spPr>
      </p:pic>
    </p:spTree>
    <p:extLst>
      <p:ext uri="{BB962C8B-B14F-4D97-AF65-F5344CB8AC3E}">
        <p14:creationId xmlns:p14="http://schemas.microsoft.com/office/powerpoint/2010/main" val="1079732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FD8D-1215-7386-5E1E-E6E8E432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badi" panose="020B0604020104020204" pitchFamily="34" charset="0"/>
              </a:rPr>
              <a:t>ALASAN PENGGUNAAN TEHNIK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95224-88DC-47B0-89CA-46709171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2274570"/>
            <a:ext cx="11830050" cy="4583430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Terdapat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dua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alasan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untuk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membangun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diagram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tersebut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,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yaitu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:  </a:t>
            </a:r>
          </a:p>
          <a:p>
            <a:pPr marL="0" indent="0" algn="l">
              <a:buNone/>
            </a:pPr>
            <a:r>
              <a:rPr lang="en-US" sz="2400" b="0" i="1" u="none" strike="noStrike" baseline="0" dirty="0" err="1">
                <a:latin typeface="Abadi" panose="020B0604020104020204" pitchFamily="34" charset="0"/>
              </a:rPr>
              <a:t>Pertama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memahami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kesamaan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landasan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sumber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kekuasaan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 </a:t>
            </a:r>
          </a:p>
          <a:p>
            <a:pPr marL="0" indent="0" algn="l">
              <a:buNone/>
            </a:pPr>
            <a:r>
              <a:rPr lang="en-US" sz="2400" b="0" i="1" u="none" strike="noStrike" baseline="0" dirty="0" err="1">
                <a:latin typeface="Abadi" panose="020B0604020104020204" pitchFamily="34" charset="0"/>
              </a:rPr>
              <a:t>Kedua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mengetahui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bagaimana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memajukan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kepentingannya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dengan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berbekal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kekuasaan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dimiliki</a:t>
            </a:r>
            <a:endParaRPr lang="en-US" sz="2400" dirty="0">
              <a:latin typeface="Abadi" panose="020B0604020104020204" pitchFamily="34" charset="0"/>
            </a:endParaRPr>
          </a:p>
          <a:p>
            <a:pPr marL="0" indent="0" algn="l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 marL="0" indent="0" algn="l">
              <a:buNone/>
            </a:pPr>
            <a:r>
              <a:rPr lang="en-US" sz="2400" b="1" dirty="0" err="1">
                <a:solidFill>
                  <a:srgbClr val="FF0000"/>
                </a:solidFill>
                <a:latin typeface="Abadi" panose="020B0604020104020204" pitchFamily="34" charset="0"/>
              </a:rPr>
              <a:t>B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ertujuan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untuk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melihat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2 HAL :</a:t>
            </a:r>
          </a:p>
          <a:p>
            <a:pPr marL="342900" indent="-342900" algn="l"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sumber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basis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kekuasaan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/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power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/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wewenang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hendak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dicapai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Power 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dapat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berasal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dari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akses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anggaran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pendanaan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dukungan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massa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pengendalian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berbagai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jenis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kontrol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sanksi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misalnya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kewenangan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mengatur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pemberian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suara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/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dukungan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di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parlemen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dsb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 </a:t>
            </a:r>
          </a:p>
          <a:p>
            <a:pPr marL="342900" indent="-342900" algn="l">
              <a:buAutoNum type="arabicPeriod"/>
            </a:pPr>
            <a:r>
              <a:rPr lang="en-US" sz="2400" b="0" i="1" u="none" strike="noStrike" baseline="0" dirty="0">
                <a:latin typeface="Abadi" panose="020B0604020104020204" pitchFamily="34" charset="0"/>
              </a:rPr>
              <a:t>directions of interest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melihat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sejauh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mana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organisasi</a:t>
            </a:r>
            <a:endParaRPr lang="en-US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16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DF4C-A9B0-2636-6155-037CBEC4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i="0" u="none" strike="noStrike" baseline="0" dirty="0">
                <a:latin typeface="Arial Black" panose="020B0A04020102020204" pitchFamily="34" charset="0"/>
              </a:rPr>
              <a:t>Problem-Frame Stakeholder Map</a:t>
            </a:r>
            <a:endParaRPr lang="en-US" sz="4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993CA0-044A-0FCF-8979-40B711E5C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" y="2263140"/>
            <a:ext cx="11555730" cy="4823460"/>
          </a:xfrm>
        </p:spPr>
      </p:pic>
    </p:spTree>
    <p:extLst>
      <p:ext uri="{BB962C8B-B14F-4D97-AF65-F5344CB8AC3E}">
        <p14:creationId xmlns:p14="http://schemas.microsoft.com/office/powerpoint/2010/main" val="1984628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1287-6002-C1A8-05AC-944C3467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badi" panose="020B0604020104020204" pitchFamily="34" charset="0"/>
              </a:rPr>
              <a:t>ALASAN PENGGUNAAN TEHNIK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647D-276F-FBF8-A646-1AE75BA1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8850"/>
            <a:ext cx="12192000" cy="4972050"/>
          </a:xfrm>
        </p:spPr>
        <p:txBody>
          <a:bodyPr>
            <a:noAutofit/>
          </a:bodyPr>
          <a:lstStyle/>
          <a:p>
            <a:pPr algn="l"/>
            <a:r>
              <a:rPr lang="en-US" sz="2800" b="0" i="0" u="none" strike="noStrike" baseline="0" dirty="0">
                <a:latin typeface="Abadi" panose="020B0604020104020204" pitchFamily="34" charset="0"/>
              </a:rPr>
              <a:t>Teknik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digunakan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memahami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definisi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permasalahan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sehingga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membantu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membangun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koalisi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pemenangan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. </a:t>
            </a:r>
          </a:p>
          <a:p>
            <a:pPr algn="l"/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Analisis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diperlukan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merumuskan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cara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mendefinisikan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permasalahan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sehingga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memotivasi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aksi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nb-NO" sz="2800" b="0" i="0" u="none" strike="noStrike" baseline="0" dirty="0">
                <a:latin typeface="Abadi" panose="020B0604020104020204" pitchFamily="34" charset="0"/>
              </a:rPr>
              <a:t>oleh koalisi </a:t>
            </a:r>
            <a:r>
              <a:rPr lang="nb-NO" sz="28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nb-NO" sz="2800" b="0" i="0" u="none" strike="noStrike" baseline="0" dirty="0">
                <a:latin typeface="Abadi" panose="020B0604020104020204" pitchFamily="34" charset="0"/>
              </a:rPr>
              <a:t>untuk melindungi </a:t>
            </a:r>
            <a:r>
              <a:rPr lang="nb-NO" sz="28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nb-NO" sz="2800" b="0" i="0" u="none" strike="noStrike" baseline="0" dirty="0">
                <a:latin typeface="Abadi" panose="020B0604020104020204" pitchFamily="34" charset="0"/>
              </a:rPr>
              <a:t>selama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implementasi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implementasi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). </a:t>
            </a:r>
          </a:p>
          <a:p>
            <a:pPr algn="l"/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Perumusan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/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definisi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fi-FI" sz="2800" b="0" i="0" u="none" strike="noStrike" baseline="0" dirty="0">
                <a:latin typeface="Abadi" panose="020B0604020104020204" pitchFamily="34" charset="0"/>
              </a:rPr>
              <a:t>permasalahan ini sangat penting, karena: pertama, untuk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merumuskan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solusi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sesuai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dengan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harapan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stakeholder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;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kedua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perumusan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permasalahan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juga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bermanfaat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membangun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dukungan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pada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saat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implementasi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.</a:t>
            </a:r>
            <a:endParaRPr lang="en-US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45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D58B-FE5D-0C9C-BD1E-ADC7EEAB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Policy Implementation Mapping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C2F39-B1E8-38E9-E0A4-0BB80D438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54" y="2183130"/>
            <a:ext cx="11568701" cy="4577266"/>
          </a:xfrm>
        </p:spPr>
      </p:pic>
    </p:spTree>
    <p:extLst>
      <p:ext uri="{BB962C8B-B14F-4D97-AF65-F5344CB8AC3E}">
        <p14:creationId xmlns:p14="http://schemas.microsoft.com/office/powerpoint/2010/main" val="2630781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A45484-024B-178B-1F11-44E57505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" panose="020B0604020104020204" pitchFamily="34" charset="0"/>
              </a:rPr>
              <a:t>PENJELASAN KOLOM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2297430"/>
            <a:ext cx="11852910" cy="4331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: </a:t>
            </a:r>
            <a:r>
              <a:rPr lang="en-US" sz="2400" dirty="0" err="1">
                <a:latin typeface="Abadi" panose="020B0604020104020204" pitchFamily="34" charset="0"/>
              </a:rPr>
              <a:t>hal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hal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diperjuangkan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dianggap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penting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oleh</a:t>
            </a:r>
            <a:r>
              <a:rPr lang="en-US" sz="2400" dirty="0">
                <a:latin typeface="Abadi" panose="020B0604020104020204" pitchFamily="34" charset="0"/>
              </a:rPr>
              <a:t> stakeholder.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SUMBERDAYA </a:t>
            </a:r>
            <a:r>
              <a:rPr lang="en-US" sz="2400" b="1" u="sng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sumber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apa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digunakan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oleh</a:t>
            </a:r>
            <a:r>
              <a:rPr lang="en-US" sz="2400" dirty="0">
                <a:latin typeface="Abadi" panose="020B0604020104020204" pitchFamily="34" charset="0"/>
              </a:rPr>
              <a:t> stakeholder </a:t>
            </a:r>
            <a:r>
              <a:rPr lang="en-US" sz="2400" dirty="0" err="1">
                <a:latin typeface="Abadi" panose="020B0604020104020204" pitchFamily="34" charset="0"/>
              </a:rPr>
              <a:t>guna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memperjuangkan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CHANNEL 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saluran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melalui</a:t>
            </a:r>
            <a:r>
              <a:rPr lang="en-US" sz="2400" dirty="0">
                <a:latin typeface="Abadi" panose="020B0604020104020204" pitchFamily="34" charset="0"/>
              </a:rPr>
              <a:t> mana para stakeholder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bertindak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dalam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memperjuangkan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KEMUNGKINAN PARTISIPASI 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besarnya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kemungkinan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berpartisipasi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bersikap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terkait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dengan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TINGKAT PENGARUH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pengaruh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didapat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dari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penguasaan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sumber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partisipasi</a:t>
            </a:r>
            <a:r>
              <a:rPr lang="en-US" sz="2400" dirty="0">
                <a:latin typeface="Abadi" panose="020B0604020104020204" pitchFamily="34" charset="0"/>
              </a:rPr>
              <a:t> stakeholder.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IMPLIKASI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implikasi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pengaruh</a:t>
            </a:r>
            <a:r>
              <a:rPr lang="en-US" sz="2400" dirty="0">
                <a:latin typeface="Abadi" panose="020B0604020104020204" pitchFamily="34" charset="0"/>
              </a:rPr>
              <a:t> stakeholder </a:t>
            </a:r>
            <a:r>
              <a:rPr lang="en-US" sz="2400" dirty="0" err="1">
                <a:latin typeface="Abadi" panose="020B0604020104020204" pitchFamily="34" charset="0"/>
              </a:rPr>
              <a:t>terhadap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strategi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implementasi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kebijakan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ACTION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 :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tindakan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perlu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kita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lakukan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untuk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mensikapi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mengantisipasi</a:t>
            </a:r>
            <a:r>
              <a:rPr lang="en-US" sz="2400" dirty="0">
                <a:latin typeface="Abadi" panose="020B0604020104020204" pitchFamily="34" charset="0"/>
              </a:rPr>
              <a:t> stakeholder </a:t>
            </a:r>
            <a:r>
              <a:rPr lang="en-US" sz="2400" dirty="0" err="1">
                <a:latin typeface="Abadi" panose="020B0604020104020204" pitchFamily="34" charset="0"/>
              </a:rPr>
              <a:t>dengan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pengaruh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miliki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5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ED353804-4B21-C017-5B8D-D38CF2F81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38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66F8BA0C-2D06-8F14-3232-45C28DE8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657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E80C7BAC-1D8E-A81D-FE3C-4D1793A65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657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2B7D405E-0305-1736-FA0D-9BEFCEDE3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447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Arc 6">
            <a:extLst>
              <a:ext uri="{FF2B5EF4-FFF2-40B4-BE49-F238E27FC236}">
                <a16:creationId xmlns:a16="http://schemas.microsoft.com/office/drawing/2014/main" id="{9F20B55F-0491-1D0C-B774-7DB020872B16}"/>
              </a:ext>
            </a:extLst>
          </p:cNvPr>
          <p:cNvSpPr>
            <a:spLocks/>
          </p:cNvSpPr>
          <p:nvPr/>
        </p:nvSpPr>
        <p:spPr bwMode="auto">
          <a:xfrm flipH="1" flipV="1">
            <a:off x="2057400" y="4038600"/>
            <a:ext cx="3048000" cy="2286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rc 7">
            <a:extLst>
              <a:ext uri="{FF2B5EF4-FFF2-40B4-BE49-F238E27FC236}">
                <a16:creationId xmlns:a16="http://schemas.microsoft.com/office/drawing/2014/main" id="{CAC8BCA4-D3E9-152E-B5B1-C64BDB9E6CAD}"/>
              </a:ext>
            </a:extLst>
          </p:cNvPr>
          <p:cNvSpPr>
            <a:spLocks/>
          </p:cNvSpPr>
          <p:nvPr/>
        </p:nvSpPr>
        <p:spPr bwMode="auto">
          <a:xfrm flipV="1">
            <a:off x="6934200" y="4038600"/>
            <a:ext cx="2667000" cy="2362200"/>
          </a:xfrm>
          <a:custGeom>
            <a:avLst/>
            <a:gdLst>
              <a:gd name="T0" fmla="*/ 2147483646 w 21600"/>
              <a:gd name="T1" fmla="*/ 0 h 21597"/>
              <a:gd name="T2" fmla="*/ 2147483646 w 21600"/>
              <a:gd name="T3" fmla="*/ 2147483646 h 21597"/>
              <a:gd name="T4" fmla="*/ 0 w 21600"/>
              <a:gd name="T5" fmla="*/ 2147483646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358" y="-1"/>
                </a:moveTo>
                <a:cubicBezTo>
                  <a:pt x="12146" y="195"/>
                  <a:pt x="21600" y="9807"/>
                  <a:pt x="21600" y="21597"/>
                </a:cubicBezTo>
              </a:path>
              <a:path w="21600" h="21597" stroke="0" extrusionOk="0">
                <a:moveTo>
                  <a:pt x="358" y="-1"/>
                </a:moveTo>
                <a:cubicBezTo>
                  <a:pt x="12146" y="195"/>
                  <a:pt x="21600" y="9807"/>
                  <a:pt x="21600" y="21597"/>
                </a:cubicBezTo>
                <a:lnTo>
                  <a:pt x="0" y="21597"/>
                </a:lnTo>
                <a:lnTo>
                  <a:pt x="358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rc 8">
            <a:extLst>
              <a:ext uri="{FF2B5EF4-FFF2-40B4-BE49-F238E27FC236}">
                <a16:creationId xmlns:a16="http://schemas.microsoft.com/office/drawing/2014/main" id="{BDEE364B-1E2A-93C1-CE96-839D006CDE90}"/>
              </a:ext>
            </a:extLst>
          </p:cNvPr>
          <p:cNvSpPr>
            <a:spLocks/>
          </p:cNvSpPr>
          <p:nvPr/>
        </p:nvSpPr>
        <p:spPr bwMode="auto">
          <a:xfrm>
            <a:off x="6934200" y="914400"/>
            <a:ext cx="2667000" cy="2438400"/>
          </a:xfrm>
          <a:custGeom>
            <a:avLst/>
            <a:gdLst>
              <a:gd name="T0" fmla="*/ 0 w 21594"/>
              <a:gd name="T1" fmla="*/ 0 h 21600"/>
              <a:gd name="T2" fmla="*/ 2147483646 w 21594"/>
              <a:gd name="T3" fmla="*/ 2147483646 h 21600"/>
              <a:gd name="T4" fmla="*/ 0 w 21594"/>
              <a:gd name="T5" fmla="*/ 2147483646 h 21600"/>
              <a:gd name="T6" fmla="*/ 0 60000 65536"/>
              <a:gd name="T7" fmla="*/ 0 60000 65536"/>
              <a:gd name="T8" fmla="*/ 0 60000 65536"/>
              <a:gd name="T9" fmla="*/ 0 w 21594"/>
              <a:gd name="T10" fmla="*/ 0 h 21600"/>
              <a:gd name="T11" fmla="*/ 21594 w 215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4" h="21600" fill="none" extrusionOk="0">
                <a:moveTo>
                  <a:pt x="-1" y="0"/>
                </a:moveTo>
                <a:cubicBezTo>
                  <a:pt x="11725" y="0"/>
                  <a:pt x="21309" y="9354"/>
                  <a:pt x="21593" y="21077"/>
                </a:cubicBezTo>
              </a:path>
              <a:path w="21594" h="21600" stroke="0" extrusionOk="0">
                <a:moveTo>
                  <a:pt x="-1" y="0"/>
                </a:moveTo>
                <a:cubicBezTo>
                  <a:pt x="11725" y="0"/>
                  <a:pt x="21309" y="9354"/>
                  <a:pt x="21593" y="210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rc 9">
            <a:extLst>
              <a:ext uri="{FF2B5EF4-FFF2-40B4-BE49-F238E27FC236}">
                <a16:creationId xmlns:a16="http://schemas.microsoft.com/office/drawing/2014/main" id="{1AF7D51A-BB35-0D87-97AB-0FD51E4D7A81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2019300" y="990600"/>
            <a:ext cx="3028950" cy="2286000"/>
          </a:xfrm>
          <a:custGeom>
            <a:avLst/>
            <a:gdLst>
              <a:gd name="T0" fmla="*/ 0 w 23211"/>
              <a:gd name="T1" fmla="*/ 2147483646 h 21600"/>
              <a:gd name="T2" fmla="*/ 2147483646 w 23211"/>
              <a:gd name="T3" fmla="*/ 2147483646 h 21600"/>
              <a:gd name="T4" fmla="*/ 2147483646 w 23211"/>
              <a:gd name="T5" fmla="*/ 2147483646 h 21600"/>
              <a:gd name="T6" fmla="*/ 0 60000 65536"/>
              <a:gd name="T7" fmla="*/ 0 60000 65536"/>
              <a:gd name="T8" fmla="*/ 0 60000 65536"/>
              <a:gd name="T9" fmla="*/ 0 w 23211"/>
              <a:gd name="T10" fmla="*/ 0 h 21600"/>
              <a:gd name="T11" fmla="*/ 23211 w 232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11" h="21600" fill="none" extrusionOk="0">
                <a:moveTo>
                  <a:pt x="0" y="60"/>
                </a:moveTo>
                <a:cubicBezTo>
                  <a:pt x="536" y="20"/>
                  <a:pt x="1073" y="-1"/>
                  <a:pt x="1611" y="0"/>
                </a:cubicBezTo>
                <a:cubicBezTo>
                  <a:pt x="13540" y="0"/>
                  <a:pt x="23211" y="9670"/>
                  <a:pt x="23211" y="21600"/>
                </a:cubicBezTo>
              </a:path>
              <a:path w="23211" h="21600" stroke="0" extrusionOk="0">
                <a:moveTo>
                  <a:pt x="0" y="60"/>
                </a:moveTo>
                <a:cubicBezTo>
                  <a:pt x="536" y="20"/>
                  <a:pt x="1073" y="-1"/>
                  <a:pt x="1611" y="0"/>
                </a:cubicBezTo>
                <a:cubicBezTo>
                  <a:pt x="13540" y="0"/>
                  <a:pt x="23211" y="9670"/>
                  <a:pt x="23211" y="21600"/>
                </a:cubicBezTo>
                <a:lnTo>
                  <a:pt x="1611" y="21600"/>
                </a:lnTo>
                <a:lnTo>
                  <a:pt x="0" y="6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0">
            <a:extLst>
              <a:ext uri="{FF2B5EF4-FFF2-40B4-BE49-F238E27FC236}">
                <a16:creationId xmlns:a16="http://schemas.microsoft.com/office/drawing/2014/main" id="{B3C2CC36-92AD-8484-18D1-5C06E42FC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7620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Kinerja </a:t>
            </a:r>
            <a:br>
              <a:rPr lang="en-US" altLang="en-US" sz="2400"/>
            </a:br>
            <a:r>
              <a:rPr lang="en-US" altLang="en-US" sz="2400"/>
              <a:t>Kebijakan</a:t>
            </a:r>
            <a:endParaRPr lang="en-GB" altLang="en-US" sz="2400"/>
          </a:p>
        </p:txBody>
      </p:sp>
      <p:sp>
        <p:nvSpPr>
          <p:cNvPr id="15371" name="AutoShape 11">
            <a:extLst>
              <a:ext uri="{FF2B5EF4-FFF2-40B4-BE49-F238E27FC236}">
                <a16:creationId xmlns:a16="http://schemas.microsoft.com/office/drawing/2014/main" id="{582B08CB-A5DB-21DE-6269-3D39857D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Masalah</a:t>
            </a:r>
            <a:br>
              <a:rPr lang="en-US" altLang="en-US" sz="2400"/>
            </a:br>
            <a:r>
              <a:rPr lang="en-US" altLang="en-US" sz="2400"/>
              <a:t>Kebijakan</a:t>
            </a:r>
            <a:endParaRPr lang="en-GB" altLang="en-US" sz="2400"/>
          </a:p>
        </p:txBody>
      </p:sp>
      <p:sp>
        <p:nvSpPr>
          <p:cNvPr id="15372" name="AutoShape 12">
            <a:extLst>
              <a:ext uri="{FF2B5EF4-FFF2-40B4-BE49-F238E27FC236}">
                <a16:creationId xmlns:a16="http://schemas.microsoft.com/office/drawing/2014/main" id="{87850A2C-BF1D-2905-F50D-5600774B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9436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Kebijakan</a:t>
            </a:r>
            <a:br>
              <a:rPr lang="en-US" altLang="en-US" sz="2400"/>
            </a:br>
            <a:r>
              <a:rPr lang="en-US" altLang="en-US" sz="2400"/>
              <a:t>Terpilih</a:t>
            </a:r>
            <a:endParaRPr lang="en-GB" altLang="en-US" sz="2400"/>
          </a:p>
        </p:txBody>
      </p:sp>
      <p:sp>
        <p:nvSpPr>
          <p:cNvPr id="15373" name="AutoShape 13">
            <a:extLst>
              <a:ext uri="{FF2B5EF4-FFF2-40B4-BE49-F238E27FC236}">
                <a16:creationId xmlns:a16="http://schemas.microsoft.com/office/drawing/2014/main" id="{1225C021-25FB-C401-B45B-6FAB6A439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3528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Hasil Kebij</a:t>
            </a:r>
            <a:br>
              <a:rPr lang="en-US" altLang="en-US" sz="2400"/>
            </a:br>
            <a:r>
              <a:rPr lang="en-US" altLang="en-US" sz="2400"/>
              <a:t>Diharapkan</a:t>
            </a:r>
            <a:endParaRPr lang="en-GB" altLang="en-US" sz="2400"/>
          </a:p>
        </p:txBody>
      </p:sp>
      <p:sp>
        <p:nvSpPr>
          <p:cNvPr id="15374" name="AutoShape 14">
            <a:extLst>
              <a:ext uri="{FF2B5EF4-FFF2-40B4-BE49-F238E27FC236}">
                <a16:creationId xmlns:a16="http://schemas.microsoft.com/office/drawing/2014/main" id="{730A7BAE-AE43-50AA-13A7-CFDFBE025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352800"/>
            <a:ext cx="1828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Hasil Kebij</a:t>
            </a:r>
            <a:br>
              <a:rPr lang="en-US" altLang="en-US" sz="2400"/>
            </a:br>
            <a:r>
              <a:rPr lang="en-US" altLang="en-US" sz="2400"/>
              <a:t>Terobservasi</a:t>
            </a:r>
            <a:endParaRPr lang="en-GB" altLang="en-US" sz="2400"/>
          </a:p>
        </p:txBody>
      </p:sp>
      <p:sp>
        <p:nvSpPr>
          <p:cNvPr id="15375" name="Oval 15">
            <a:hlinkClick r:id="rId2" action="ppaction://hlinksldjump"/>
            <a:extLst>
              <a:ext uri="{FF2B5EF4-FFF2-40B4-BE49-F238E27FC236}">
                <a16:creationId xmlns:a16="http://schemas.microsoft.com/office/drawing/2014/main" id="{C43F03F2-4214-BDBC-5450-AE5833475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812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>
                <a:solidFill>
                  <a:schemeClr val="bg1"/>
                </a:solidFill>
                <a:latin typeface="Albertus Medium"/>
              </a:rPr>
              <a:t>1. </a:t>
            </a:r>
            <a:r>
              <a:rPr lang="en-US" altLang="en-US">
                <a:solidFill>
                  <a:schemeClr val="bg1"/>
                </a:solidFill>
                <a:latin typeface="Albertus Medium"/>
              </a:rPr>
              <a:t>Perumusan</a:t>
            </a:r>
            <a:br>
              <a:rPr lang="en-US" altLang="en-US">
                <a:solidFill>
                  <a:schemeClr val="bg1"/>
                </a:solidFill>
                <a:latin typeface="Albertus Medium"/>
              </a:rPr>
            </a:br>
            <a:r>
              <a:rPr lang="en-US" altLang="en-US">
                <a:solidFill>
                  <a:schemeClr val="bg1"/>
                </a:solidFill>
                <a:latin typeface="Albertus Medium"/>
              </a:rPr>
              <a:t>Masalah</a:t>
            </a:r>
            <a:endParaRPr lang="en-GB" altLang="en-US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15376" name="Oval 16">
            <a:extLst>
              <a:ext uri="{FF2B5EF4-FFF2-40B4-BE49-F238E27FC236}">
                <a16:creationId xmlns:a16="http://schemas.microsoft.com/office/drawing/2014/main" id="{AA6FCDDF-FD6B-E022-7009-62183EFFB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4958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lbertus Medium"/>
              </a:rPr>
              <a:t>Perumusan</a:t>
            </a:r>
            <a:br>
              <a:rPr lang="en-US" altLang="en-US">
                <a:solidFill>
                  <a:schemeClr val="bg1"/>
                </a:solidFill>
                <a:latin typeface="Albertus Medium"/>
              </a:rPr>
            </a:br>
            <a:r>
              <a:rPr lang="en-US" altLang="en-US">
                <a:solidFill>
                  <a:schemeClr val="bg1"/>
                </a:solidFill>
                <a:latin typeface="Albertus Medium"/>
              </a:rPr>
              <a:t>Masalah</a:t>
            </a:r>
            <a:endParaRPr lang="en-GB" altLang="en-US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15377" name="Oval 17">
            <a:extLst>
              <a:ext uri="{FF2B5EF4-FFF2-40B4-BE49-F238E27FC236}">
                <a16:creationId xmlns:a16="http://schemas.microsoft.com/office/drawing/2014/main" id="{E9167A8E-BEE3-1DB7-ACCB-DCD2D1CCDE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14700" y="33147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lbertus Medium"/>
              </a:rPr>
              <a:t>Perumusan</a:t>
            </a:r>
            <a:br>
              <a:rPr lang="en-US" altLang="en-US">
                <a:solidFill>
                  <a:schemeClr val="bg1"/>
                </a:solidFill>
                <a:latin typeface="Albertus Medium"/>
              </a:rPr>
            </a:br>
            <a:r>
              <a:rPr lang="en-US" altLang="en-US">
                <a:solidFill>
                  <a:schemeClr val="bg1"/>
                </a:solidFill>
                <a:latin typeface="Albertus Medium"/>
              </a:rPr>
              <a:t>Masalah</a:t>
            </a:r>
            <a:endParaRPr lang="en-GB" altLang="en-US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15378" name="Oval 18">
            <a:extLst>
              <a:ext uri="{FF2B5EF4-FFF2-40B4-BE49-F238E27FC236}">
                <a16:creationId xmlns:a16="http://schemas.microsoft.com/office/drawing/2014/main" id="{CAEB65E0-ED50-B7AE-A504-175B008082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96100" y="33909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lbertus Medium"/>
              </a:rPr>
              <a:t>Perumusan</a:t>
            </a:r>
            <a:br>
              <a:rPr lang="en-US" altLang="en-US">
                <a:solidFill>
                  <a:schemeClr val="bg1"/>
                </a:solidFill>
                <a:latin typeface="Albertus Medium"/>
              </a:rPr>
            </a:br>
            <a:r>
              <a:rPr lang="en-US" altLang="en-US">
                <a:solidFill>
                  <a:schemeClr val="bg1"/>
                </a:solidFill>
                <a:latin typeface="Albertus Medium"/>
              </a:rPr>
              <a:t>Masalah</a:t>
            </a:r>
            <a:endParaRPr lang="en-GB" altLang="en-US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15379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5D0D04A1-DEF0-B536-3853-5987CE02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4478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>
                <a:solidFill>
                  <a:schemeClr val="bg1"/>
                </a:solidFill>
                <a:latin typeface="Albertus Medium"/>
              </a:rPr>
              <a:t>5. </a:t>
            </a:r>
            <a:r>
              <a:rPr lang="en-US" altLang="en-US">
                <a:solidFill>
                  <a:schemeClr val="bg1"/>
                </a:solidFill>
                <a:latin typeface="Albertus Medium"/>
              </a:rPr>
              <a:t>Evaluasi</a:t>
            </a:r>
            <a:endParaRPr lang="en-GB" altLang="en-US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15380" name="Oval 20">
            <a:hlinkClick r:id="rId4" action="ppaction://hlinksldjump"/>
            <a:extLst>
              <a:ext uri="{FF2B5EF4-FFF2-40B4-BE49-F238E27FC236}">
                <a16:creationId xmlns:a16="http://schemas.microsoft.com/office/drawing/2014/main" id="{27155543-DB8B-AA59-09F6-EB0982AF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4478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>
                <a:solidFill>
                  <a:schemeClr val="bg1"/>
                </a:solidFill>
                <a:latin typeface="Albertus Medium"/>
              </a:rPr>
              <a:t>2. </a:t>
            </a:r>
            <a:r>
              <a:rPr lang="en-US" altLang="en-US">
                <a:solidFill>
                  <a:schemeClr val="bg1"/>
                </a:solidFill>
                <a:latin typeface="Albertus Medium"/>
              </a:rPr>
              <a:t>Peramalan</a:t>
            </a:r>
            <a:endParaRPr lang="en-GB" altLang="en-US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15381" name="Oval 21">
            <a:hlinkClick r:id="rId5" action="ppaction://hlinksldjump"/>
            <a:extLst>
              <a:ext uri="{FF2B5EF4-FFF2-40B4-BE49-F238E27FC236}">
                <a16:creationId xmlns:a16="http://schemas.microsoft.com/office/drawing/2014/main" id="{7E4CF5AE-EEC0-68DA-B25D-E69DF9B0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9530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>
                <a:solidFill>
                  <a:schemeClr val="bg1"/>
                </a:solidFill>
                <a:latin typeface="Albertus Medium"/>
              </a:rPr>
              <a:t>4. </a:t>
            </a:r>
            <a:r>
              <a:rPr lang="en-US" altLang="en-US">
                <a:solidFill>
                  <a:schemeClr val="bg1"/>
                </a:solidFill>
                <a:latin typeface="Albertus Medium"/>
              </a:rPr>
              <a:t>Monitoring</a:t>
            </a:r>
            <a:endParaRPr lang="en-GB" altLang="en-US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15382" name="Oval 22">
            <a:hlinkClick r:id="rId6" action="ppaction://hlinksldjump"/>
            <a:extLst>
              <a:ext uri="{FF2B5EF4-FFF2-40B4-BE49-F238E27FC236}">
                <a16:creationId xmlns:a16="http://schemas.microsoft.com/office/drawing/2014/main" id="{AA41D37B-B8A7-79F2-CEBC-FC36AD256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953000"/>
            <a:ext cx="1828800" cy="838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>
                <a:solidFill>
                  <a:schemeClr val="bg1"/>
                </a:solidFill>
                <a:latin typeface="Albertus Medium"/>
              </a:rPr>
              <a:t>3. </a:t>
            </a:r>
            <a:r>
              <a:rPr lang="en-US" altLang="en-US">
                <a:solidFill>
                  <a:schemeClr val="bg1"/>
                </a:solidFill>
                <a:latin typeface="Albertus Medium"/>
              </a:rPr>
              <a:t>Rekomendasi</a:t>
            </a:r>
            <a:endParaRPr lang="en-GB" altLang="en-US">
              <a:solidFill>
                <a:schemeClr val="bg1"/>
              </a:solidFill>
              <a:latin typeface="Albertus Medium"/>
            </a:endParaRPr>
          </a:p>
        </p:txBody>
      </p:sp>
      <p:sp>
        <p:nvSpPr>
          <p:cNvPr id="12311" name="Rectangle 23">
            <a:extLst>
              <a:ext uri="{FF2B5EF4-FFF2-40B4-BE49-F238E27FC236}">
                <a16:creationId xmlns:a16="http://schemas.microsoft.com/office/drawing/2014/main" id="{B618C569-D873-55A8-2E7F-68DA0990E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76201"/>
            <a:ext cx="6705600" cy="457199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2900" b="1" dirty="0" err="1">
                <a:solidFill>
                  <a:schemeClr val="tx2">
                    <a:satMod val="200000"/>
                  </a:schemeClr>
                </a:solidFill>
              </a:rPr>
              <a:t>Proses</a:t>
            </a:r>
            <a:r>
              <a:rPr lang="en-US" sz="2900" b="1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2900" b="1" dirty="0" err="1">
                <a:solidFill>
                  <a:schemeClr val="tx2">
                    <a:satMod val="200000"/>
                  </a:schemeClr>
                </a:solidFill>
              </a:rPr>
              <a:t>Analisis</a:t>
            </a:r>
            <a:r>
              <a:rPr lang="en-US" sz="2900" b="1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2900" b="1" dirty="0" err="1">
                <a:solidFill>
                  <a:schemeClr val="tx2">
                    <a:satMod val="200000"/>
                  </a:schemeClr>
                </a:solidFill>
              </a:rPr>
              <a:t>Kebijakan</a:t>
            </a:r>
            <a:endParaRPr lang="en-GB" sz="2900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57B7-6B5F-4817-1AED-A72AFE1E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badi" panose="020B0604020104020204" pitchFamily="34" charset="0"/>
              </a:rPr>
              <a:t>TEHNIK BERTUJUAN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5F51B-27A7-DDD2-C426-DACB31BE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55573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Keberhasilan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implementasi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sebuah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kebijakan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ditentukan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dari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pemahaman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atas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stakeholder yang </a:t>
            </a:r>
            <a:r>
              <a:rPr lang="en-US" sz="2800" b="1" u="sng" dirty="0" err="1">
                <a:solidFill>
                  <a:srgbClr val="FFC000"/>
                </a:solidFill>
                <a:latin typeface="Abadi" panose="020B0604020104020204" pitchFamily="34" charset="0"/>
              </a:rPr>
              <a:t>mendukung</a:t>
            </a:r>
            <a:r>
              <a:rPr lang="en-US" sz="2800" b="1" u="sng" dirty="0">
                <a:solidFill>
                  <a:srgbClr val="FFC000"/>
                </a:solidFill>
                <a:latin typeface="Abadi" panose="020B0604020104020204" pitchFamily="34" charset="0"/>
              </a:rPr>
              <a:t> dan yang </a:t>
            </a:r>
            <a:r>
              <a:rPr lang="en-US" sz="2800" b="1" u="sng" dirty="0" err="1">
                <a:solidFill>
                  <a:srgbClr val="FFC000"/>
                </a:solidFill>
                <a:latin typeface="Abadi" panose="020B0604020104020204" pitchFamily="34" charset="0"/>
              </a:rPr>
              <a:t>menentang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.; </a:t>
            </a:r>
          </a:p>
          <a:p>
            <a:pPr marL="514350" indent="-514350" algn="just">
              <a:buAutoNum type="arabicPeriod"/>
            </a:pPr>
            <a:r>
              <a:rPr lang="en-US" sz="2800" b="0" i="0" u="none" strike="noStrike" baseline="0" dirty="0">
                <a:latin typeface="Abadi" panose="020B0604020104020204" pitchFamily="34" charset="0"/>
              </a:rPr>
              <a:t>Teknik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digunakan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menjelaskan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dengan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cepat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tentang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siapa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apa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dinilai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secara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etika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dianggap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etis</a:t>
            </a:r>
            <a:r>
              <a:rPr lang="en-US" sz="2800" dirty="0">
                <a:latin typeface="Abadi" panose="020B0604020104020204" pitchFamily="34" charset="0"/>
              </a:rPr>
              <a:t>; </a:t>
            </a:r>
          </a:p>
          <a:p>
            <a:pPr marL="514350" indent="-514350" algn="just">
              <a:buAutoNum type="arabicPeriod"/>
            </a:pP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Penggunaan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teknik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membantu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memenuhi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aspek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deontological 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(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duty based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) dan 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teleological 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(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results-oriented obligations). </a:t>
            </a:r>
          </a:p>
          <a:p>
            <a:pPr marL="514350" indent="-514350" algn="just">
              <a:buAutoNum type="arabicPeriod"/>
            </a:pPr>
            <a:r>
              <a:rPr lang="en-US" sz="2800" b="0" i="1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Hasil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dari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penggunaan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teknik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menunjukkan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proposal dan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pilihan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harus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dieliminasi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berdasarkan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pertimbangan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etis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.</a:t>
            </a:r>
            <a:endParaRPr lang="en-US" sz="2800" b="1" u="sng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20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C4FF-F62C-C2DD-46D6-5651D63A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Power Versus Interest Grid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3EEF5-F7B7-75BB-89F6-FB7BD6411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1" y="2148840"/>
            <a:ext cx="11750040" cy="4709160"/>
          </a:xfrm>
        </p:spPr>
      </p:pic>
    </p:spTree>
    <p:extLst>
      <p:ext uri="{BB962C8B-B14F-4D97-AF65-F5344CB8AC3E}">
        <p14:creationId xmlns:p14="http://schemas.microsoft.com/office/powerpoint/2010/main" val="1644377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F16-F583-B116-FA3C-56D6C05E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215"/>
          </a:xfrm>
        </p:spPr>
        <p:txBody>
          <a:bodyPr/>
          <a:lstStyle/>
          <a:p>
            <a:pPr algn="ctr"/>
            <a:r>
              <a:rPr lang="en-US" sz="4400" b="1" dirty="0">
                <a:latin typeface="Abadi" panose="020B0604020104020204" pitchFamily="34" charset="0"/>
              </a:rPr>
              <a:t>LANGKAH-LANGKAH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4100-C753-5485-C95A-C424DC91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30" y="2308860"/>
            <a:ext cx="5989320" cy="424148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u="sng" dirty="0">
                <a:solidFill>
                  <a:srgbClr val="00B050"/>
                </a:solidFill>
              </a:rPr>
              <a:t>MENYUSUN MODEL GRID </a:t>
            </a:r>
            <a:r>
              <a:rPr lang="en-US" sz="2800" b="1" dirty="0">
                <a:solidFill>
                  <a:srgbClr val="00B050"/>
                </a:solidFill>
              </a:rPr>
              <a:t>: Power </a:t>
            </a:r>
            <a:r>
              <a:rPr lang="en-US" sz="2800" dirty="0" err="1">
                <a:solidFill>
                  <a:srgbClr val="00B050"/>
                </a:solidFill>
              </a:rPr>
              <a:t>serta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interest </a:t>
            </a:r>
            <a:r>
              <a:rPr lang="en-US" sz="2800" dirty="0" err="1">
                <a:solidFill>
                  <a:srgbClr val="00B050"/>
                </a:solidFill>
              </a:rPr>
              <a:t>menjadi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fokus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utama</a:t>
            </a:r>
            <a:r>
              <a:rPr lang="en-US" sz="2800" dirty="0">
                <a:solidFill>
                  <a:srgbClr val="00B050"/>
                </a:solidFill>
              </a:rPr>
              <a:t> dalam </a:t>
            </a:r>
            <a:r>
              <a:rPr lang="en-US" sz="2800" dirty="0" err="1">
                <a:solidFill>
                  <a:srgbClr val="00B050"/>
                </a:solidFill>
              </a:rPr>
              <a:t>teknik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analisis</a:t>
            </a:r>
            <a:r>
              <a:rPr lang="en-US" sz="2800" dirty="0">
                <a:solidFill>
                  <a:srgbClr val="00B050"/>
                </a:solidFill>
              </a:rPr>
              <a:t> model grid</a:t>
            </a:r>
          </a:p>
          <a:p>
            <a:pPr marL="0" indent="0" algn="l">
              <a:buNone/>
            </a:pPr>
            <a:endParaRPr lang="en-US" sz="1800" b="0" i="1" u="none" strike="noStrike" baseline="0" dirty="0">
              <a:latin typeface="Aller-Italic"/>
            </a:endParaRPr>
          </a:p>
          <a:p>
            <a:pPr marL="0" indent="0" algn="l">
              <a:buNone/>
            </a:pPr>
            <a:r>
              <a:rPr lang="en-US" sz="2200" b="1" i="1" u="none" strike="noStrike" baseline="0" dirty="0">
                <a:solidFill>
                  <a:srgbClr val="FF0000"/>
                </a:solidFill>
                <a:latin typeface="Aller-Italic"/>
              </a:rPr>
              <a:t>Power</a:t>
            </a:r>
            <a:r>
              <a:rPr lang="en-US" sz="2200" b="0" i="1" u="none" strike="noStrike" baseline="0" dirty="0">
                <a:latin typeface="Aller-Italic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bisa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berasal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dari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potensi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1" u="none" strike="noStrike" baseline="0" dirty="0">
                <a:latin typeface="Aller-Italic"/>
              </a:rPr>
              <a:t>stakeholder </a:t>
            </a:r>
            <a:r>
              <a:rPr lang="en-US" sz="2200" b="0" i="0" u="none" strike="noStrike" baseline="0" dirty="0" err="1">
                <a:latin typeface="Aller"/>
              </a:rPr>
              <a:t>untuk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mempengaruhi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kebijakan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organisasi</a:t>
            </a:r>
            <a:r>
              <a:rPr lang="en-US" sz="2200" b="0" i="0" u="none" strike="noStrike" baseline="0" dirty="0">
                <a:latin typeface="Aller"/>
              </a:rPr>
              <a:t> yang </a:t>
            </a:r>
            <a:r>
              <a:rPr lang="en-US" sz="2200" b="0" i="0" u="none" strike="noStrike" baseline="0" dirty="0" err="1">
                <a:latin typeface="Aller"/>
              </a:rPr>
              <a:t>berasal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dari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kekuasaan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berbasis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kedudukan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sumber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daya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mereka</a:t>
            </a:r>
            <a:r>
              <a:rPr lang="en-US" sz="2200" b="0" i="0" u="none" strike="noStrike" baseline="0" dirty="0">
                <a:latin typeface="Aller"/>
              </a:rPr>
              <a:t> dalam </a:t>
            </a:r>
            <a:r>
              <a:rPr lang="en-US" sz="2200" b="0" i="0" u="none" strike="noStrike" baseline="0" dirty="0" err="1">
                <a:latin typeface="Aller"/>
              </a:rPr>
              <a:t>organisasi</a:t>
            </a:r>
            <a:r>
              <a:rPr lang="en-US" sz="2200" b="0" i="0" u="none" strike="noStrike" baseline="0" dirty="0">
                <a:latin typeface="Aller"/>
              </a:rPr>
              <a:t>,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mungkin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pengaruh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mereka</a:t>
            </a:r>
            <a:r>
              <a:rPr lang="en-US" sz="2200" b="0" i="0" u="none" strike="noStrike" baseline="0" dirty="0">
                <a:latin typeface="Aller"/>
              </a:rPr>
              <a:t> yang </a:t>
            </a:r>
            <a:r>
              <a:rPr lang="en-US" sz="2200" b="0" i="0" u="none" strike="noStrike" baseline="0" dirty="0" err="1">
                <a:latin typeface="Aller"/>
              </a:rPr>
              <a:t>berasal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dari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kredibilitas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mereka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sebagai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pemimpin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ahli</a:t>
            </a:r>
            <a:r>
              <a:rPr lang="en-US" sz="2200" b="0" i="0" u="none" strike="noStrike" baseline="0" dirty="0">
                <a:latin typeface="Aller"/>
              </a:rPr>
              <a:t>.</a:t>
            </a:r>
          </a:p>
          <a:p>
            <a:pPr marL="0" indent="0" algn="l">
              <a:buNone/>
            </a:pPr>
            <a:endParaRPr lang="en-US" sz="2200" dirty="0">
              <a:latin typeface="Aller"/>
            </a:endParaRPr>
          </a:p>
          <a:p>
            <a:pPr marL="0" indent="0" algn="l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Interest</a:t>
            </a:r>
            <a:r>
              <a:rPr lang="en-US" sz="2200" b="1" dirty="0"/>
              <a:t> </a:t>
            </a:r>
            <a:r>
              <a:rPr lang="en-US" sz="2200" b="0" i="0" u="none" strike="noStrike" baseline="0" dirty="0" err="1">
                <a:latin typeface="Aller"/>
              </a:rPr>
              <a:t>seorang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1" u="none" strike="noStrike" baseline="0" dirty="0">
                <a:latin typeface="Aller-Italic"/>
              </a:rPr>
              <a:t>stakeholder </a:t>
            </a:r>
            <a:r>
              <a:rPr lang="en-US" sz="2200" b="0" i="0" u="none" strike="noStrike" baseline="0" dirty="0" err="1">
                <a:latin typeface="Aller"/>
              </a:rPr>
              <a:t>terhadap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sebuah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kebijakan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proyek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tertentu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diukur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melalui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tingkat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keaktifannya</a:t>
            </a:r>
            <a:endParaRPr lang="en-US" sz="22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457DCEC-7109-5D5B-8648-9D61D2D608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356" y="2091690"/>
            <a:ext cx="5892324" cy="47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6160-5643-CAEA-EAB2-734269CA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badi" panose="020B0604020104020204" pitchFamily="34" charset="0"/>
              </a:rPr>
              <a:t>TABEL </a:t>
            </a:r>
            <a:r>
              <a:rPr lang="en-US" sz="40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Power Versus Interest Grid</a:t>
            </a:r>
            <a:endParaRPr lang="en-US" sz="4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4B9A13-29EF-A9DB-E36A-9037E4D5C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4135"/>
              </p:ext>
            </p:extLst>
          </p:nvPr>
        </p:nvGraphicFramePr>
        <p:xfrm>
          <a:off x="114300" y="2603500"/>
          <a:ext cx="11784329" cy="449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645">
                  <a:extLst>
                    <a:ext uri="{9D8B030D-6E8A-4147-A177-3AD203B41FA5}">
                      <a16:colId xmlns:a16="http://schemas.microsoft.com/office/drawing/2014/main" val="4169487725"/>
                    </a:ext>
                  </a:extLst>
                </a:gridCol>
                <a:gridCol w="3706086">
                  <a:extLst>
                    <a:ext uri="{9D8B030D-6E8A-4147-A177-3AD203B41FA5}">
                      <a16:colId xmlns:a16="http://schemas.microsoft.com/office/drawing/2014/main" val="1804440288"/>
                    </a:ext>
                  </a:extLst>
                </a:gridCol>
                <a:gridCol w="2356866">
                  <a:extLst>
                    <a:ext uri="{9D8B030D-6E8A-4147-A177-3AD203B41FA5}">
                      <a16:colId xmlns:a16="http://schemas.microsoft.com/office/drawing/2014/main" val="3138909429"/>
                    </a:ext>
                  </a:extLst>
                </a:gridCol>
                <a:gridCol w="2356866">
                  <a:extLst>
                    <a:ext uri="{9D8B030D-6E8A-4147-A177-3AD203B41FA5}">
                      <a16:colId xmlns:a16="http://schemas.microsoft.com/office/drawing/2014/main" val="2160217408"/>
                    </a:ext>
                  </a:extLst>
                </a:gridCol>
                <a:gridCol w="2356866">
                  <a:extLst>
                    <a:ext uri="{9D8B030D-6E8A-4147-A177-3AD203B41FA5}">
                      <a16:colId xmlns:a16="http://schemas.microsoft.com/office/drawing/2014/main" val="3531766367"/>
                    </a:ext>
                  </a:extLst>
                </a:gridCol>
              </a:tblGrid>
              <a:tr h="875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NO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STAKEHOLDERS 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(AKTOR)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POWER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INTEREST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KETERANGAN</a:t>
                      </a: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1304699576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1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3957867186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2037897627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1642060317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1048694436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142470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96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2654" indent="-272654"/>
            <a:r>
              <a:rPr lang="en-US" b="1" dirty="0">
                <a:solidFill>
                  <a:srgbClr val="FF0000"/>
                </a:solidFill>
              </a:rPr>
              <a:t>CONTOH : ANALISIS </a:t>
            </a:r>
            <a:r>
              <a:rPr lang="id-ID" b="1" dirty="0">
                <a:solidFill>
                  <a:srgbClr val="FF0000"/>
                </a:solidFill>
              </a:rPr>
              <a:t>Power </a:t>
            </a:r>
            <a:r>
              <a:rPr lang="en-US" b="1" dirty="0">
                <a:solidFill>
                  <a:srgbClr val="FF0000"/>
                </a:solidFill>
              </a:rPr>
              <a:t>vs</a:t>
            </a:r>
            <a:r>
              <a:rPr lang="id-ID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id-ID" b="1" dirty="0">
                <a:solidFill>
                  <a:srgbClr val="FF0000"/>
                </a:solidFill>
              </a:rPr>
              <a:t>nterest Grid</a:t>
            </a:r>
            <a:br>
              <a:rPr lang="en-US" dirty="0"/>
            </a:br>
            <a:r>
              <a:rPr lang="en-US" sz="2325" b="1" dirty="0"/>
              <a:t>1. </a:t>
            </a:r>
            <a:r>
              <a:rPr lang="id-ID" sz="2325" b="1" dirty="0"/>
              <a:t>Matrik Analisis  Peran Stakeholder  dalam Kebijakan Pelarangan Cantrang</a:t>
            </a:r>
            <a:endParaRPr lang="en-US" sz="2325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876" y="2226468"/>
            <a:ext cx="11109865" cy="4631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DA9DF3-4C19-7312-A832-B37C724B6AA3}"/>
                  </a:ext>
                </a:extLst>
              </p14:cNvPr>
              <p14:cNvContentPartPr/>
              <p14:nvPr/>
            </p14:nvContentPartPr>
            <p14:xfrm>
              <a:off x="5334240" y="304774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DA9DF3-4C19-7312-A832-B37C724B6A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6240" y="293974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49F9B3-0359-CDA1-3A67-331C09849DB9}"/>
                  </a:ext>
                </a:extLst>
              </p14:cNvPr>
              <p14:cNvContentPartPr/>
              <p14:nvPr/>
            </p14:nvContentPartPr>
            <p14:xfrm>
              <a:off x="2688240" y="174166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49F9B3-0359-CDA1-3A67-331C09849D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0240" y="1633663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021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F16-F583-B116-FA3C-56D6C05E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215"/>
          </a:xfrm>
        </p:spPr>
        <p:txBody>
          <a:bodyPr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LANGKAH-LANGKAH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4100-C753-5485-C95A-C424DC91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310" y="2292263"/>
            <a:ext cx="6480810" cy="44742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2.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menentukan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intervensi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serta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langkah-langkah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yang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perlu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dilakukan</a:t>
            </a:r>
            <a:endParaRPr lang="en-US" sz="2400" b="1" i="0" u="none" strike="noStrike" baseline="0" dirty="0">
              <a:solidFill>
                <a:srgbClr val="00B050"/>
              </a:solidFill>
              <a:latin typeface="Aller"/>
            </a:endParaRPr>
          </a:p>
          <a:p>
            <a:pPr marL="0" indent="0" algn="l">
              <a:buNone/>
            </a:pPr>
            <a:r>
              <a:rPr lang="en-US" sz="2400" b="1" i="0" u="sng" strike="noStrike" baseline="0" dirty="0" err="1">
                <a:latin typeface="Aller"/>
              </a:rPr>
              <a:t>Keterangan</a:t>
            </a:r>
            <a:r>
              <a:rPr lang="en-US" sz="2400" b="1" i="0" u="sng" strike="noStrike" baseline="0" dirty="0">
                <a:latin typeface="Aller"/>
              </a:rPr>
              <a:t>: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A.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crowd </a:t>
            </a:r>
            <a:r>
              <a:rPr lang="en-US" sz="2400" b="0" i="0" u="none" strike="noStrike" baseline="0" dirty="0">
                <a:latin typeface="Aller"/>
              </a:rPr>
              <a:t>(</a:t>
            </a:r>
            <a:r>
              <a:rPr lang="en-US" sz="2400" b="0" i="0" u="none" strike="noStrike" baseline="0" dirty="0" err="1">
                <a:latin typeface="Aller"/>
              </a:rPr>
              <a:t>lemah</a:t>
            </a:r>
            <a:r>
              <a:rPr lang="en-US" sz="2400" b="0" i="0" u="none" strike="noStrike" baseline="0" dirty="0">
                <a:latin typeface="Aller"/>
              </a:rPr>
              <a:t> dalam </a:t>
            </a:r>
            <a:r>
              <a:rPr lang="en-US" sz="2400" b="0" i="1" u="none" strike="noStrike" baseline="0" dirty="0">
                <a:latin typeface="Aller-Italic"/>
              </a:rPr>
              <a:t>power </a:t>
            </a:r>
            <a:r>
              <a:rPr lang="en-US" sz="2400" b="0" i="0" u="none" strike="noStrike" baseline="0" dirty="0" err="1">
                <a:latin typeface="Aller"/>
              </a:rPr>
              <a:t>serta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interest).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B.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context setters </a:t>
            </a:r>
            <a:r>
              <a:rPr lang="en-US" sz="2400" b="0" i="0" u="none" strike="noStrike" baseline="0" dirty="0">
                <a:latin typeface="Aller"/>
              </a:rPr>
              <a:t>(</a:t>
            </a:r>
            <a:r>
              <a:rPr lang="en-US" sz="2400" b="0" i="0" u="none" strike="noStrike" baseline="0" dirty="0" err="1">
                <a:latin typeface="Aller"/>
              </a:rPr>
              <a:t>memiliki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power </a:t>
            </a:r>
            <a:r>
              <a:rPr lang="en-US" sz="2400" b="0" i="0" u="none" strike="noStrike" baseline="0" dirty="0" err="1">
                <a:latin typeface="Aller"/>
              </a:rPr>
              <a:t>akan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tetapi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hanya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memiliki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direct interest </a:t>
            </a:r>
            <a:r>
              <a:rPr lang="en-US" sz="2400" b="0" i="0" u="none" strike="noStrike" baseline="0" dirty="0">
                <a:latin typeface="Aller"/>
              </a:rPr>
              <a:t>yang </a:t>
            </a:r>
            <a:r>
              <a:rPr lang="en-US" sz="2400" b="0" i="0" u="none" strike="noStrike" baseline="0" dirty="0" err="1">
                <a:latin typeface="Aller"/>
              </a:rPr>
              <a:t>kecil</a:t>
            </a:r>
            <a:r>
              <a:rPr lang="en-US" sz="2400" b="0" i="0" u="none" strike="noStrike" baseline="0" dirty="0">
                <a:latin typeface="Aller"/>
              </a:rPr>
              <a:t>).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C. 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-Italic"/>
              </a:rPr>
              <a:t>subjek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yaitu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stakeholder </a:t>
            </a:r>
            <a:r>
              <a:rPr lang="en-US" sz="2400" b="0" i="0" u="none" strike="noStrike" baseline="0" dirty="0">
                <a:latin typeface="Aller"/>
              </a:rPr>
              <a:t>yang </a:t>
            </a:r>
            <a:r>
              <a:rPr lang="en-US" sz="2400" b="0" i="0" u="none" strike="noStrike" baseline="0" dirty="0" err="1">
                <a:latin typeface="Aller"/>
              </a:rPr>
              <a:t>memiliki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interest </a:t>
            </a:r>
            <a:r>
              <a:rPr lang="en-US" sz="2400" b="0" i="0" u="none" strike="noStrike" baseline="0" dirty="0" err="1">
                <a:latin typeface="Aller"/>
              </a:rPr>
              <a:t>tapi</a:t>
            </a:r>
            <a:r>
              <a:rPr lang="en-US" sz="2400" b="0" i="0" u="none" strike="noStrike" baseline="0" dirty="0">
                <a:latin typeface="Aller"/>
              </a:rPr>
              <a:t> dengan </a:t>
            </a:r>
            <a:r>
              <a:rPr lang="en-US" sz="2400" b="0" i="1" u="none" strike="noStrike" baseline="0" dirty="0">
                <a:latin typeface="Aller-Italic"/>
              </a:rPr>
              <a:t>power </a:t>
            </a:r>
            <a:r>
              <a:rPr lang="en-US" sz="2400" b="0" i="0" u="none" strike="noStrike" baseline="0" dirty="0">
                <a:latin typeface="Aller"/>
              </a:rPr>
              <a:t>yang </a:t>
            </a:r>
            <a:r>
              <a:rPr lang="en-US" sz="2400" b="0" i="0" u="none" strike="noStrike" baseline="0" dirty="0" err="1">
                <a:latin typeface="Aller"/>
              </a:rPr>
              <a:t>kecil</a:t>
            </a:r>
            <a:r>
              <a:rPr lang="en-US" sz="2400" b="0" i="0" u="none" strike="noStrike" baseline="0" dirty="0">
                <a:latin typeface="Aller"/>
              </a:rPr>
              <a:t>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D.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player </a:t>
            </a:r>
            <a:r>
              <a:rPr lang="en-US" sz="2400" b="0" i="0" u="none" strike="noStrike" baseline="0" dirty="0" err="1">
                <a:latin typeface="Aller"/>
              </a:rPr>
              <a:t>yaitu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stakeholder </a:t>
            </a:r>
            <a:r>
              <a:rPr lang="en-US" sz="2400" b="0" i="0" u="none" strike="noStrike" baseline="0" dirty="0">
                <a:latin typeface="Aller"/>
              </a:rPr>
              <a:t>yang </a:t>
            </a:r>
            <a:r>
              <a:rPr lang="en-US" sz="2400" b="0" i="0" u="none" strike="noStrike" baseline="0" dirty="0" err="1">
                <a:latin typeface="Aller"/>
              </a:rPr>
              <a:t>memiliki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power </a:t>
            </a:r>
            <a:r>
              <a:rPr lang="en-US" sz="2400" b="0" i="0" u="none" strike="noStrike" baseline="0" dirty="0">
                <a:latin typeface="Aller"/>
              </a:rPr>
              <a:t>dan </a:t>
            </a:r>
            <a:r>
              <a:rPr lang="en-US" sz="2400" b="0" i="1" u="none" strike="noStrike" baseline="0" dirty="0">
                <a:latin typeface="Aller-Italic"/>
              </a:rPr>
              <a:t>interest </a:t>
            </a:r>
            <a:r>
              <a:rPr lang="en-US" sz="2400" b="0" i="0" u="none" strike="noStrike" baseline="0" dirty="0" err="1">
                <a:latin typeface="Aller"/>
              </a:rPr>
              <a:t>secara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signifikan</a:t>
            </a:r>
            <a:r>
              <a:rPr lang="en-US" sz="2400" b="0" i="0" u="none" strike="noStrike" baseline="0" dirty="0">
                <a:latin typeface="Aller"/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EB14F9-B819-D3F3-0B30-888D558453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1737" y="2787571"/>
            <a:ext cx="5235878" cy="3978988"/>
          </a:xfrm>
        </p:spPr>
      </p:pic>
    </p:spTree>
    <p:extLst>
      <p:ext uri="{BB962C8B-B14F-4D97-AF65-F5344CB8AC3E}">
        <p14:creationId xmlns:p14="http://schemas.microsoft.com/office/powerpoint/2010/main" val="30936856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FC6B-4BF3-A644-78E1-EB2A4C2E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3. REKOMENDASI/STRATEGI 4 SEKTOR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CE73-BA78-81AF-8D3C-66254B597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141950"/>
            <a:ext cx="7143750" cy="48646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STAKEHOLDERS SEKTOR A: </a:t>
            </a:r>
          </a:p>
          <a:p>
            <a:pPr marL="0" indent="0">
              <a:buNone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interest yang </a:t>
            </a:r>
            <a:r>
              <a:rPr lang="en-US" sz="2800" dirty="0" err="1"/>
              <a:t>tinggi</a:t>
            </a:r>
            <a:r>
              <a:rPr lang="en-US" sz="2800" dirty="0"/>
              <a:t> dalam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juga power yang </a:t>
            </a:r>
            <a:r>
              <a:rPr lang="en-US" sz="2800" dirty="0" err="1"/>
              <a:t>rendah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dan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yang </a:t>
            </a:r>
            <a:r>
              <a:rPr lang="en-US" sz="2800" dirty="0" err="1"/>
              <a:t>besar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REKOMENDASI</a:t>
            </a:r>
            <a:r>
              <a:rPr lang="en-US" sz="2800" dirty="0"/>
              <a:t> ,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dalam </a:t>
            </a:r>
            <a:r>
              <a:rPr lang="en-US" sz="2800" dirty="0" err="1"/>
              <a:t>batas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berinvestasi</a:t>
            </a:r>
            <a:r>
              <a:rPr lang="en-US" sz="2800" dirty="0"/>
              <a:t>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STAKEHOLDERS SEKTOR B: </a:t>
            </a:r>
          </a:p>
          <a:p>
            <a:pPr marL="0" indent="0">
              <a:buNone/>
            </a:pPr>
            <a:r>
              <a:rPr lang="en-US" sz="2800" dirty="0" err="1"/>
              <a:t>memiliki</a:t>
            </a:r>
            <a:r>
              <a:rPr lang="en-US" sz="2800" dirty="0"/>
              <a:t> interest yang </a:t>
            </a:r>
            <a:r>
              <a:rPr lang="en-US" sz="2800" dirty="0" err="1"/>
              <a:t>tinggi</a:t>
            </a:r>
            <a:r>
              <a:rPr lang="en-US" sz="2800" dirty="0"/>
              <a:t> dalam </a:t>
            </a:r>
            <a:r>
              <a:rPr lang="en-US" sz="2800" dirty="0" err="1"/>
              <a:t>merespon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dirty="0" err="1"/>
              <a:t>sebenarnya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power yang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REKOMENDASI </a:t>
            </a:r>
            <a:r>
              <a:rPr lang="en-US" sz="2800" dirty="0"/>
              <a:t>: Stakeholder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dijadikan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sekutu</a:t>
            </a:r>
            <a:r>
              <a:rPr lang="en-US" sz="2800" dirty="0"/>
              <a:t> dalam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 Oleh </a:t>
            </a:r>
            <a:r>
              <a:rPr lang="en-US" sz="2800" dirty="0" err="1"/>
              <a:t>karenanya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menginformasikan</a:t>
            </a:r>
            <a:r>
              <a:rPr lang="en-US" sz="2800" dirty="0"/>
              <a:t> </a:t>
            </a:r>
            <a:r>
              <a:rPr lang="en-US" sz="2800" dirty="0" err="1"/>
              <a:t>isu-isu</a:t>
            </a:r>
            <a:r>
              <a:rPr lang="en-US" sz="2800" dirty="0"/>
              <a:t> yang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minati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D6BA2E5-6B05-8CAC-1B10-97CF1C701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8520" y="1825625"/>
            <a:ext cx="5181600" cy="5032375"/>
          </a:xfrm>
        </p:spPr>
      </p:pic>
    </p:spTree>
    <p:extLst>
      <p:ext uri="{BB962C8B-B14F-4D97-AF65-F5344CB8AC3E}">
        <p14:creationId xmlns:p14="http://schemas.microsoft.com/office/powerpoint/2010/main" val="3677977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FC6B-4BF3-A644-78E1-EB2A4C2E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LANJUTAN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CE73-BA78-81AF-8D3C-66254B597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" y="2179529"/>
            <a:ext cx="7059930" cy="48600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</a:rPr>
              <a:t>STAKEHOLDERS SEKTOR C: </a:t>
            </a:r>
          </a:p>
          <a:p>
            <a:pPr marL="0" indent="0">
              <a:buNone/>
            </a:pPr>
            <a:r>
              <a:rPr lang="en-US" sz="3300" dirty="0" err="1"/>
              <a:t>biasanya</a:t>
            </a:r>
            <a:r>
              <a:rPr lang="en-US" sz="3300" dirty="0"/>
              <a:t> </a:t>
            </a:r>
            <a:r>
              <a:rPr lang="en-US" sz="3300" dirty="0" err="1"/>
              <a:t>adalah</a:t>
            </a:r>
            <a:r>
              <a:rPr lang="en-US" sz="3300" dirty="0"/>
              <a:t> investor </a:t>
            </a:r>
            <a:r>
              <a:rPr lang="en-US" sz="3300" dirty="0" err="1"/>
              <a:t>atau</a:t>
            </a:r>
            <a:r>
              <a:rPr lang="en-US" sz="3300" dirty="0"/>
              <a:t> </a:t>
            </a:r>
            <a:r>
              <a:rPr lang="en-US" sz="3300" dirty="0" err="1"/>
              <a:t>legislatif</a:t>
            </a:r>
            <a:r>
              <a:rPr lang="en-US" sz="3300" dirty="0"/>
              <a:t>. </a:t>
            </a:r>
            <a:r>
              <a:rPr lang="en-US" sz="3300" dirty="0" err="1"/>
              <a:t>Mereka</a:t>
            </a:r>
            <a:r>
              <a:rPr lang="en-US" sz="3300" dirty="0"/>
              <a:t> </a:t>
            </a:r>
            <a:r>
              <a:rPr lang="en-US" sz="3300" dirty="0" err="1"/>
              <a:t>berperilaku</a:t>
            </a:r>
            <a:r>
              <a:rPr lang="en-US" sz="3300" dirty="0"/>
              <a:t> </a:t>
            </a:r>
            <a:r>
              <a:rPr lang="en-US" sz="3300" dirty="0" err="1"/>
              <a:t>pasif</a:t>
            </a:r>
            <a:r>
              <a:rPr lang="en-US" sz="3300" dirty="0"/>
              <a:t> dan </a:t>
            </a:r>
            <a:r>
              <a:rPr lang="en-US" sz="3300" dirty="0" err="1"/>
              <a:t>menunjukkan</a:t>
            </a:r>
            <a:r>
              <a:rPr lang="en-US" sz="3300" dirty="0"/>
              <a:t> </a:t>
            </a:r>
            <a:r>
              <a:rPr lang="en-US" sz="3300" dirty="0" err="1"/>
              <a:t>rendahnya</a:t>
            </a:r>
            <a:r>
              <a:rPr lang="en-US" sz="3300" dirty="0"/>
              <a:t> interest dalam </a:t>
            </a:r>
            <a:r>
              <a:rPr lang="en-US" sz="3300" dirty="0" err="1"/>
              <a:t>urusan</a:t>
            </a:r>
            <a:r>
              <a:rPr lang="en-US" sz="3300" dirty="0"/>
              <a:t> </a:t>
            </a:r>
            <a:r>
              <a:rPr lang="en-US" sz="3300" dirty="0" err="1"/>
              <a:t>perusahaan</a:t>
            </a:r>
            <a:r>
              <a:rPr lang="en-US" sz="3300" dirty="0"/>
              <a:t>.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C000"/>
                </a:solidFill>
              </a:rPr>
              <a:t>REKOMENDASI </a:t>
            </a:r>
            <a:r>
              <a:rPr lang="en-US" sz="3300" dirty="0" err="1"/>
              <a:t>Menghadapi</a:t>
            </a:r>
            <a:r>
              <a:rPr lang="en-US" sz="3300" dirty="0"/>
              <a:t> </a:t>
            </a:r>
            <a:r>
              <a:rPr lang="en-US" sz="3300" dirty="0" err="1"/>
              <a:t>tipe</a:t>
            </a:r>
            <a:r>
              <a:rPr lang="en-US" sz="3300" dirty="0"/>
              <a:t> stakeholder </a:t>
            </a:r>
            <a:r>
              <a:rPr lang="en-US" sz="3300" dirty="0" err="1"/>
              <a:t>seperti</a:t>
            </a:r>
            <a:r>
              <a:rPr lang="en-US" sz="3300" dirty="0"/>
              <a:t> </a:t>
            </a:r>
            <a:r>
              <a:rPr lang="en-US" sz="3300" dirty="0" err="1"/>
              <a:t>ini</a:t>
            </a:r>
            <a:r>
              <a:rPr lang="en-US" sz="3300" dirty="0"/>
              <a:t> </a:t>
            </a:r>
            <a:r>
              <a:rPr lang="en-US" sz="3300" dirty="0" err="1"/>
              <a:t>perlu</a:t>
            </a:r>
            <a:r>
              <a:rPr lang="en-US" sz="3300" dirty="0"/>
              <a:t> </a:t>
            </a:r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menganalisis</a:t>
            </a:r>
            <a:r>
              <a:rPr lang="en-US" sz="3300" dirty="0"/>
              <a:t> </a:t>
            </a:r>
            <a:r>
              <a:rPr lang="en-US" sz="3300" dirty="0" err="1"/>
              <a:t>potensi</a:t>
            </a:r>
            <a:r>
              <a:rPr lang="en-US" sz="3300" dirty="0"/>
              <a:t> </a:t>
            </a:r>
            <a:r>
              <a:rPr lang="en-US" sz="3300" dirty="0" err="1"/>
              <a:t>minat</a:t>
            </a:r>
            <a:r>
              <a:rPr lang="en-US" sz="3300" dirty="0"/>
              <a:t> dan </a:t>
            </a:r>
            <a:r>
              <a:rPr lang="en-US" sz="3300" dirty="0" err="1"/>
              <a:t>reaksi</a:t>
            </a:r>
            <a:r>
              <a:rPr lang="en-US" sz="3300" dirty="0"/>
              <a:t> </a:t>
            </a:r>
            <a:r>
              <a:rPr lang="en-US" sz="3300" dirty="0" err="1"/>
              <a:t>kelompok-kelompok</a:t>
            </a:r>
            <a:r>
              <a:rPr lang="en-US" sz="3300" dirty="0"/>
              <a:t> </a:t>
            </a:r>
            <a:r>
              <a:rPr lang="en-US" sz="3300" dirty="0" err="1"/>
              <a:t>ini</a:t>
            </a:r>
            <a:r>
              <a:rPr lang="en-US" sz="3300" dirty="0"/>
              <a:t> dalam </a:t>
            </a:r>
            <a:r>
              <a:rPr lang="en-US" sz="3300" dirty="0" err="1"/>
              <a:t>semua</a:t>
            </a:r>
            <a:r>
              <a:rPr lang="en-US" sz="3300" dirty="0"/>
              <a:t> </a:t>
            </a:r>
            <a:r>
              <a:rPr lang="en-US" sz="3300" dirty="0" err="1"/>
              <a:t>perkembangan</a:t>
            </a:r>
            <a:r>
              <a:rPr lang="en-US" sz="3300" dirty="0"/>
              <a:t> </a:t>
            </a:r>
            <a:r>
              <a:rPr lang="en-US" sz="3300" dirty="0" err="1"/>
              <a:t>penting</a:t>
            </a:r>
            <a:r>
              <a:rPr lang="en-US" sz="3300" dirty="0"/>
              <a:t> dalam </a:t>
            </a:r>
            <a:r>
              <a:rPr lang="en-US" sz="3300" dirty="0" err="1"/>
              <a:t>organisasi</a:t>
            </a:r>
            <a:r>
              <a:rPr lang="en-US" sz="3300" dirty="0"/>
              <a:t>, dan </a:t>
            </a:r>
            <a:r>
              <a:rPr lang="en-US" sz="3300" dirty="0" err="1"/>
              <a:t>melibatkan</a:t>
            </a:r>
            <a:r>
              <a:rPr lang="en-US" sz="3300" dirty="0"/>
              <a:t> </a:t>
            </a:r>
            <a:r>
              <a:rPr lang="en-US" sz="3300" dirty="0" err="1"/>
              <a:t>mereka</a:t>
            </a:r>
            <a:r>
              <a:rPr lang="en-US" sz="3300" dirty="0"/>
              <a:t> </a:t>
            </a:r>
            <a:r>
              <a:rPr lang="en-US" sz="3300" dirty="0" err="1"/>
              <a:t>sesuai</a:t>
            </a:r>
            <a:r>
              <a:rPr lang="en-US" sz="3300" dirty="0"/>
              <a:t> dengan </a:t>
            </a:r>
            <a:r>
              <a:rPr lang="en-US" sz="3300" dirty="0" err="1"/>
              <a:t>kepentingan</a:t>
            </a:r>
            <a:r>
              <a:rPr lang="en-US" sz="3300" dirty="0"/>
              <a:t> </a:t>
            </a:r>
            <a:r>
              <a:rPr lang="en-US" sz="3300" dirty="0" err="1"/>
              <a:t>mereka</a:t>
            </a:r>
            <a:r>
              <a:rPr lang="en-US" sz="3300" dirty="0"/>
              <a:t>.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</a:rPr>
              <a:t>STAKEHOLDERS SEKTOR D: </a:t>
            </a:r>
          </a:p>
          <a:p>
            <a:pPr marL="0" indent="0">
              <a:buNone/>
            </a:pPr>
            <a:r>
              <a:rPr lang="en-US" sz="3300" dirty="0" err="1"/>
              <a:t>memiliki</a:t>
            </a:r>
            <a:r>
              <a:rPr lang="en-US" sz="3300" dirty="0"/>
              <a:t> interest yang </a:t>
            </a:r>
            <a:r>
              <a:rPr lang="en-US" sz="3300" dirty="0" err="1"/>
              <a:t>tinggi</a:t>
            </a:r>
            <a:r>
              <a:rPr lang="en-US" sz="3300" dirty="0"/>
              <a:t> dalam </a:t>
            </a:r>
            <a:r>
              <a:rPr lang="en-US" sz="3300" dirty="0" err="1"/>
              <a:t>merespon</a:t>
            </a:r>
            <a:r>
              <a:rPr lang="en-US" sz="3300" dirty="0"/>
              <a:t> </a:t>
            </a:r>
            <a:r>
              <a:rPr lang="en-US" sz="3300" dirty="0" err="1"/>
              <a:t>semua</a:t>
            </a:r>
            <a:r>
              <a:rPr lang="en-US" sz="3300" dirty="0"/>
              <a:t> </a:t>
            </a:r>
            <a:r>
              <a:rPr lang="en-US" sz="3300" dirty="0" err="1"/>
              <a:t>keputusan</a:t>
            </a:r>
            <a:r>
              <a:rPr lang="en-US" sz="3300" dirty="0"/>
              <a:t> </a:t>
            </a:r>
            <a:r>
              <a:rPr lang="en-US" sz="3300" dirty="0" err="1"/>
              <a:t>organisasi</a:t>
            </a:r>
            <a:r>
              <a:rPr lang="en-US" sz="3300" dirty="0"/>
              <a:t>,  </a:t>
            </a:r>
            <a:r>
              <a:rPr lang="en-US" sz="3300" dirty="0" err="1"/>
              <a:t>memiliki</a:t>
            </a:r>
            <a:r>
              <a:rPr lang="en-US" sz="3300" dirty="0"/>
              <a:t> power yang </a:t>
            </a:r>
            <a:r>
              <a:rPr lang="en-US" sz="3300" dirty="0" err="1"/>
              <a:t>besar</a:t>
            </a:r>
            <a:r>
              <a:rPr lang="en-US" sz="3300" dirty="0"/>
              <a:t> </a:t>
            </a:r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mempengaruhi</a:t>
            </a:r>
            <a:r>
              <a:rPr lang="en-US" sz="3300" dirty="0"/>
              <a:t>. Stakeholder yang </a:t>
            </a:r>
            <a:r>
              <a:rPr lang="en-US" sz="3300" dirty="0" err="1"/>
              <a:t>terpenting</a:t>
            </a:r>
            <a:r>
              <a:rPr lang="en-US" sz="3300" dirty="0"/>
              <a:t> dan </a:t>
            </a:r>
            <a:r>
              <a:rPr lang="en-US" sz="3300" dirty="0" err="1"/>
              <a:t>berapa</a:t>
            </a:r>
            <a:r>
              <a:rPr lang="en-US" sz="3300" dirty="0"/>
              <a:t> pada </a:t>
            </a:r>
            <a:r>
              <a:rPr lang="en-US" sz="3300" dirty="0" err="1"/>
              <a:t>sektor</a:t>
            </a:r>
            <a:r>
              <a:rPr lang="en-US" sz="3300" dirty="0"/>
              <a:t> D </a:t>
            </a:r>
            <a:r>
              <a:rPr lang="en-US" sz="3300" dirty="0" err="1"/>
              <a:t>sebagai</a:t>
            </a:r>
            <a:r>
              <a:rPr lang="en-US" sz="3300" dirty="0"/>
              <a:t> key player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C000"/>
                </a:solidFill>
              </a:rPr>
              <a:t>REKOMENDASI </a:t>
            </a:r>
            <a:r>
              <a:rPr lang="en-US" sz="3300" dirty="0"/>
              <a:t>: </a:t>
            </a:r>
            <a:r>
              <a:rPr lang="en-US" sz="3300" dirty="0" err="1"/>
              <a:t>harus</a:t>
            </a:r>
            <a:r>
              <a:rPr lang="en-US" sz="3300" dirty="0"/>
              <a:t> </a:t>
            </a:r>
            <a:r>
              <a:rPr lang="en-US" sz="3300" dirty="0" err="1"/>
              <a:t>dilibatkan</a:t>
            </a:r>
            <a:r>
              <a:rPr lang="en-US" sz="3300" dirty="0"/>
              <a:t> dalam </a:t>
            </a:r>
            <a:r>
              <a:rPr lang="en-US" sz="3300" dirty="0" err="1"/>
              <a:t>semua</a:t>
            </a:r>
            <a:r>
              <a:rPr lang="en-US" sz="3300" dirty="0"/>
              <a:t> </a:t>
            </a:r>
            <a:r>
              <a:rPr lang="en-US" sz="3300" dirty="0" err="1"/>
              <a:t>perkembangan</a:t>
            </a:r>
            <a:r>
              <a:rPr lang="en-US" sz="3300" dirty="0"/>
              <a:t> </a:t>
            </a:r>
            <a:r>
              <a:rPr lang="en-US" sz="3300" dirty="0" err="1"/>
              <a:t>organisasi</a:t>
            </a:r>
            <a:endParaRPr lang="en-US" sz="3300" dirty="0"/>
          </a:p>
          <a:p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D6BA2E5-6B05-8CAC-1B10-97CF1C701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8520" y="2379945"/>
            <a:ext cx="4834890" cy="4384110"/>
          </a:xfrm>
        </p:spPr>
      </p:pic>
    </p:spTree>
    <p:extLst>
      <p:ext uri="{BB962C8B-B14F-4D97-AF65-F5344CB8AC3E}">
        <p14:creationId xmlns:p14="http://schemas.microsoft.com/office/powerpoint/2010/main" val="20172079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D1C5-59B0-7C52-9B77-2EAFADC8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REFERENSI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1D2027-FED0-3F80-1588-57ED1B8A4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77" y="2367419"/>
            <a:ext cx="11461315" cy="4208745"/>
          </a:xfrm>
        </p:spPr>
      </p:pic>
    </p:spTree>
    <p:extLst>
      <p:ext uri="{BB962C8B-B14F-4D97-AF65-F5344CB8AC3E}">
        <p14:creationId xmlns:p14="http://schemas.microsoft.com/office/powerpoint/2010/main" val="187915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Ex.  </a:t>
            </a:r>
            <a:r>
              <a:rPr lang="en-US" sz="3200" b="1" dirty="0">
                <a:latin typeface="Abadi" panose="020B0604020104020204" pitchFamily="34" charset="0"/>
              </a:rPr>
              <a:t>KERANGKA PEMBANGUNAN PERIKANAN BERKELANJUTAN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9" y="1903956"/>
            <a:ext cx="11285951" cy="482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2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047" y="228600"/>
            <a:ext cx="12764022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4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E95BE7-AB9A-2BA2-9079-D0596A887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E63239F-332B-58A0-55E0-3078D0C929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3BEAA563-7392-52FD-719A-43F9C069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452438"/>
            <a:ext cx="11855116" cy="596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09FE-64F6-C8B8-2D19-7D7D63AD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20" y="365125"/>
            <a:ext cx="10515600" cy="1325563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badi" panose="020B0604020104020204" pitchFamily="34" charset="0"/>
              </a:rPr>
              <a:t>URGENSI DAN KONSEPSI  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AC300-EA43-A446-6976-21CC2F84E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02" y="1407560"/>
            <a:ext cx="11630345" cy="5278990"/>
          </a:xfrm>
        </p:spPr>
      </p:pic>
    </p:spTree>
    <p:extLst>
      <p:ext uri="{BB962C8B-B14F-4D97-AF65-F5344CB8AC3E}">
        <p14:creationId xmlns:p14="http://schemas.microsoft.com/office/powerpoint/2010/main" val="301950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579</TotalTime>
  <Words>2479</Words>
  <Application>Microsoft Office PowerPoint</Application>
  <PresentationFormat>Widescreen</PresentationFormat>
  <Paragraphs>241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Abadi</vt:lpstr>
      <vt:lpstr>Adobe Gothic Std B</vt:lpstr>
      <vt:lpstr>AGaramondPro-Italic</vt:lpstr>
      <vt:lpstr>AGaramondPro-Regular</vt:lpstr>
      <vt:lpstr>Albertus Medium</vt:lpstr>
      <vt:lpstr>Aller</vt:lpstr>
      <vt:lpstr>Aller-Italic</vt:lpstr>
      <vt:lpstr>Arial</vt:lpstr>
      <vt:lpstr>Arial Black</vt:lpstr>
      <vt:lpstr>Arial Narrow</vt:lpstr>
      <vt:lpstr>Century Gothic</vt:lpstr>
      <vt:lpstr>Wingdings</vt:lpstr>
      <vt:lpstr>Wingdings 3</vt:lpstr>
      <vt:lpstr>Ion Boardroom</vt:lpstr>
      <vt:lpstr>STAKEHOLDERS DAN ANALISIS STAKEHOLDERS </vt:lpstr>
      <vt:lpstr>PowerPoint Presentation</vt:lpstr>
      <vt:lpstr>3 INTI KEBIJAKAN YANG EXCELLEN/UNGGUL</vt:lpstr>
      <vt:lpstr>PowerPoint Presentation</vt:lpstr>
      <vt:lpstr>Proses Analisis Kebijakan</vt:lpstr>
      <vt:lpstr>Ex.  KERANGKA PEMBANGUNAN PERIKANAN BERKELANJUTAN</vt:lpstr>
      <vt:lpstr>PowerPoint Presentation</vt:lpstr>
      <vt:lpstr>PowerPoint Presentation</vt:lpstr>
      <vt:lpstr>URGENSI DAN KONSEPSI  SA</vt:lpstr>
      <vt:lpstr>STAKEHOLDERS</vt:lpstr>
      <vt:lpstr>AKTOR SEBAGAI STAKEHOLDERS:  MEMPENGARUHI  KEBIJAKAN</vt:lpstr>
      <vt:lpstr>5 KATEGORI STAKEHOLDERS</vt:lpstr>
      <vt:lpstr>Stakeholders dalam Studi/Riset</vt:lpstr>
      <vt:lpstr>Berdasarkan kekuatan, posisi penting, dan pengaruh stakeholder terhadap suatu isu, stakeholder dapat diketegorikan ke dalam beberapa kelompok</vt:lpstr>
      <vt:lpstr>ANALISIS STAKEHOLDERS</vt:lpstr>
      <vt:lpstr>SKEMA ANALISIS STAKEHOLDERS</vt:lpstr>
      <vt:lpstr>TAHAPAN ANALISIS STAKEHOLDERS</vt:lpstr>
      <vt:lpstr>Tujuan analisis stakeholder adalah</vt:lpstr>
      <vt:lpstr>TEHNIK PEMETAAN STAKEHOLDERS (STAKEHOLDERS MAPPING)</vt:lpstr>
      <vt:lpstr>PEMAHAMAN  SEDERHANA  MAPPING STAKEHOLDERS</vt:lpstr>
      <vt:lpstr>PRO &amp; KONTRA  ISU PELARANGAN CANTRANG</vt:lpstr>
      <vt:lpstr>HASIL PEMETAAN </vt:lpstr>
      <vt:lpstr>APA HASIL?</vt:lpstr>
      <vt:lpstr>CONTOH:  Desain Kebijakan Pembangunan Wilayah Pesisir Kabupaten Subang</vt:lpstr>
      <vt:lpstr>PowerPoint Presentation</vt:lpstr>
      <vt:lpstr>ANALISIS STAKEHOLDERS: PEMETAAN STAKEHOLDERS</vt:lpstr>
      <vt:lpstr>PENGELOMPOKAN STAKEHOLDERS (DIAGRAM PENGARUH VS KEPENTINGAN)</vt:lpstr>
      <vt:lpstr>CONTOH:  Kebijakan Pengelolaan Limbah Pabrik Kelapa Sawit di SUMATERA UTARA  </vt:lpstr>
      <vt:lpstr>PowerPoint Presentation</vt:lpstr>
      <vt:lpstr>RAGAM TEHNIK Stakeholders Analysis (SA)</vt:lpstr>
      <vt:lpstr>PowerPoint Presentation</vt:lpstr>
      <vt:lpstr>LANGKAH-LANGKAH UMUM</vt:lpstr>
      <vt:lpstr>PIJAKAN HASIL STUDI</vt:lpstr>
      <vt:lpstr>Stakeholder-Issue Interrelationship Diagram</vt:lpstr>
      <vt:lpstr>PowerPoint Presentation</vt:lpstr>
      <vt:lpstr>TEHNIK Net Map </vt:lpstr>
      <vt:lpstr>LANGKAH-LANGKAH MENGGUNAKAN  NET MAP</vt:lpstr>
      <vt:lpstr> Siapa yang terlibat?:Diperlukan adanya klasifikasi jenis stakeholder misalnya instansi pemerintah, organisasi kemasyarakatan, organisasi swasta, organisasi donor, dsb. Setiap jenis atau klasifikasi stakeholder diberikan warna tersendiri.; </vt:lpstr>
      <vt:lpstr> Bagaimana keterkaitan mereka?; perlu mendifinisikan dengan jelas hubungan yang dimaksud, misalya garis komando atau perintah, arus dana, pemberian advice, serta arus informasi. Setiap garis tersebut diberikan warna sendiri.; </vt:lpstr>
      <vt:lpstr>Bagaimana pengaruh mereka?; diminta memperjelas “pengaruh” dengan menempatkan tumpukan koin yang membentuk semacam “menara pengaruh”. Semakin besar pengaruh stakeholder maka menara tersebut semakin tinggi</vt:lpstr>
      <vt:lpstr>Apa tujuan mereka?. seorang analis sudah mengetahui siapa aktor yang terlibat, bagaimana mereka berhubungan serta seberapa besar pengaruh mereka melalui pertanyaan sebelumnya melalui pengelompokan aktor dalam: (P=protection) dan development oriented (D=development).   Pertanyaan ini sangat bermanfaat terutama untuk melakukan forecasting terhadap arah tindakan atau keputusan stakeholder</vt:lpstr>
      <vt:lpstr>Participation Planning Matrix </vt:lpstr>
      <vt:lpstr>Adapun cara mengisi matriks di atas adalah sebagai berikut: </vt:lpstr>
      <vt:lpstr>Bases of Power-Directions of Interest Diagram</vt:lpstr>
      <vt:lpstr>ALASAN PENGGUNAAN TEHNIK</vt:lpstr>
      <vt:lpstr>Problem-Frame Stakeholder Map</vt:lpstr>
      <vt:lpstr>ALASAN PENGGUNAAN TEHNIK</vt:lpstr>
      <vt:lpstr>Policy Implementation Mapping</vt:lpstr>
      <vt:lpstr>PENJELASAN KOLOM</vt:lpstr>
      <vt:lpstr>TEHNIK BERTUJUAN</vt:lpstr>
      <vt:lpstr>Power Versus Interest Grid</vt:lpstr>
      <vt:lpstr>LANGKAH-LANGKAH</vt:lpstr>
      <vt:lpstr>TABEL Power Versus Interest Grid</vt:lpstr>
      <vt:lpstr>CONTOH : ANALISIS Power vs Interest Grid 1. Matrik Analisis  Peran Stakeholder  dalam Kebijakan Pelarangan Cantrang</vt:lpstr>
      <vt:lpstr>LANGKAH-LANGKAH</vt:lpstr>
      <vt:lpstr>3. REKOMENDASI/STRATEGI 4 SEKTOR</vt:lpstr>
      <vt:lpstr>LANJUTAN …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STAKEHOLDERS ANALYSIS (SA)</dc:title>
  <dc:creator>novita tresiana</dc:creator>
  <cp:lastModifiedBy>novita tresiana</cp:lastModifiedBy>
  <cp:revision>43</cp:revision>
  <dcterms:created xsi:type="dcterms:W3CDTF">2024-04-25T23:40:31Z</dcterms:created>
  <dcterms:modified xsi:type="dcterms:W3CDTF">2024-05-03T01:47:34Z</dcterms:modified>
</cp:coreProperties>
</file>