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1"/>
  </p:sldMasterIdLst>
  <p:sldIdLst>
    <p:sldId id="258" r:id="rId2"/>
    <p:sldId id="256" r:id="rId3"/>
    <p:sldId id="259" r:id="rId4"/>
    <p:sldId id="261" r:id="rId5"/>
    <p:sldId id="260" r:id="rId6"/>
    <p:sldId id="263" r:id="rId7"/>
    <p:sldId id="264" r:id="rId8"/>
    <p:sldId id="265" r:id="rId9"/>
    <p:sldId id="262" r:id="rId10"/>
    <p:sldId id="266" r:id="rId11"/>
    <p:sldId id="267" r:id="rId12"/>
    <p:sldId id="270" r:id="rId13"/>
    <p:sldId id="268" r:id="rId14"/>
    <p:sldId id="269" r:id="rId15"/>
    <p:sldId id="271"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1320" y="72"/>
      </p:cViewPr>
      <p:guideLst/>
    </p:cSldViewPr>
  </p:slideViewPr>
  <p:notesTextViewPr>
    <p:cViewPr>
      <p:scale>
        <a:sx n="1" d="1"/>
        <a:sy n="1" d="1"/>
      </p:scale>
      <p:origin x="0" y="0"/>
    </p:cViewPr>
  </p:notesTextViewPr>
  <p:sorterViewPr>
    <p:cViewPr>
      <p:scale>
        <a:sx n="70" d="100"/>
        <a:sy n="7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Freeform 28"/>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lumMod val="75000"/>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D84A62F-5018-4B69-8AC0-24A3DCE7C87E}" type="datetimeFigureOut">
              <a:rPr lang="id-ID" smtClean="0"/>
              <a:t>06/09/2021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582640A-F086-4181-88C7-2E5D732C8176}" type="slidenum">
              <a:rPr lang="id-ID" smtClean="0"/>
              <a:t>‹#›</a:t>
            </a:fld>
            <a:endParaRPr lang="id-ID"/>
          </a:p>
        </p:txBody>
      </p:sp>
    </p:spTree>
    <p:extLst>
      <p:ext uri="{BB962C8B-B14F-4D97-AF65-F5344CB8AC3E}">
        <p14:creationId xmlns:p14="http://schemas.microsoft.com/office/powerpoint/2010/main" val="3605124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D84A62F-5018-4B69-8AC0-24A3DCE7C87E}" type="datetimeFigureOut">
              <a:rPr lang="id-ID" smtClean="0"/>
              <a:t>06/09/2021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582640A-F086-4181-88C7-2E5D732C8176}" type="slidenum">
              <a:rPr lang="id-ID" smtClean="0"/>
              <a:t>‹#›</a:t>
            </a:fld>
            <a:endParaRPr lang="id-ID"/>
          </a:p>
        </p:txBody>
      </p:sp>
    </p:spTree>
    <p:extLst>
      <p:ext uri="{BB962C8B-B14F-4D97-AF65-F5344CB8AC3E}">
        <p14:creationId xmlns:p14="http://schemas.microsoft.com/office/powerpoint/2010/main" val="24493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D84A62F-5018-4B69-8AC0-24A3DCE7C87E}" type="datetimeFigureOut">
              <a:rPr lang="id-ID" smtClean="0"/>
              <a:t>06/09/2021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582640A-F086-4181-88C7-2E5D732C8176}" type="slidenum">
              <a:rPr lang="id-ID" smtClean="0"/>
              <a:t>‹#›</a:t>
            </a:fld>
            <a:endParaRPr lang="id-ID"/>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082921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D84A62F-5018-4B69-8AC0-24A3DCE7C87E}" type="datetimeFigureOut">
              <a:rPr lang="id-ID" smtClean="0"/>
              <a:t>06/09/2021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582640A-F086-4181-88C7-2E5D732C8176}" type="slidenum">
              <a:rPr lang="id-ID" smtClean="0"/>
              <a:t>‹#›</a:t>
            </a:fld>
            <a:endParaRPr lang="id-ID"/>
          </a:p>
        </p:txBody>
      </p:sp>
    </p:spTree>
    <p:extLst>
      <p:ext uri="{BB962C8B-B14F-4D97-AF65-F5344CB8AC3E}">
        <p14:creationId xmlns:p14="http://schemas.microsoft.com/office/powerpoint/2010/main" val="750407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D84A62F-5018-4B69-8AC0-24A3DCE7C87E}" type="datetimeFigureOut">
              <a:rPr lang="id-ID" smtClean="0"/>
              <a:t>06/09/2021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582640A-F086-4181-88C7-2E5D732C8176}" type="slidenum">
              <a:rPr lang="id-ID" smtClean="0"/>
              <a:t>‹#›</a:t>
            </a:fld>
            <a:endParaRPr lang="id-ID"/>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659812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D84A62F-5018-4B69-8AC0-24A3DCE7C87E}" type="datetimeFigureOut">
              <a:rPr lang="id-ID" smtClean="0"/>
              <a:t>06/09/2021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582640A-F086-4181-88C7-2E5D732C8176}" type="slidenum">
              <a:rPr lang="id-ID" smtClean="0"/>
              <a:t>‹#›</a:t>
            </a:fld>
            <a:endParaRPr lang="id-ID"/>
          </a:p>
        </p:txBody>
      </p:sp>
    </p:spTree>
    <p:extLst>
      <p:ext uri="{BB962C8B-B14F-4D97-AF65-F5344CB8AC3E}">
        <p14:creationId xmlns:p14="http://schemas.microsoft.com/office/powerpoint/2010/main" val="38430198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84A62F-5018-4B69-8AC0-24A3DCE7C87E}" type="datetimeFigureOut">
              <a:rPr lang="id-ID" smtClean="0"/>
              <a:t>06/09/2021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582640A-F086-4181-88C7-2E5D732C8176}" type="slidenum">
              <a:rPr lang="id-ID" smtClean="0"/>
              <a:t>‹#›</a:t>
            </a:fld>
            <a:endParaRPr lang="id-ID"/>
          </a:p>
        </p:txBody>
      </p:sp>
    </p:spTree>
    <p:extLst>
      <p:ext uri="{BB962C8B-B14F-4D97-AF65-F5344CB8AC3E}">
        <p14:creationId xmlns:p14="http://schemas.microsoft.com/office/powerpoint/2010/main" val="1954713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84A62F-5018-4B69-8AC0-24A3DCE7C87E}" type="datetimeFigureOut">
              <a:rPr lang="id-ID" smtClean="0"/>
              <a:t>06/09/2021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582640A-F086-4181-88C7-2E5D732C8176}" type="slidenum">
              <a:rPr lang="id-ID" smtClean="0"/>
              <a:t>‹#›</a:t>
            </a:fld>
            <a:endParaRPr lang="id-ID"/>
          </a:p>
        </p:txBody>
      </p:sp>
    </p:spTree>
    <p:extLst>
      <p:ext uri="{BB962C8B-B14F-4D97-AF65-F5344CB8AC3E}">
        <p14:creationId xmlns:p14="http://schemas.microsoft.com/office/powerpoint/2010/main" val="2984500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84A62F-5018-4B69-8AC0-24A3DCE7C87E}" type="datetimeFigureOut">
              <a:rPr lang="id-ID" smtClean="0"/>
              <a:t>06/09/2021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582640A-F086-4181-88C7-2E5D732C8176}" type="slidenum">
              <a:rPr lang="id-ID" smtClean="0"/>
              <a:t>‹#›</a:t>
            </a:fld>
            <a:endParaRPr lang="id-ID"/>
          </a:p>
        </p:txBody>
      </p:sp>
    </p:spTree>
    <p:extLst>
      <p:ext uri="{BB962C8B-B14F-4D97-AF65-F5344CB8AC3E}">
        <p14:creationId xmlns:p14="http://schemas.microsoft.com/office/powerpoint/2010/main" val="1587435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D84A62F-5018-4B69-8AC0-24A3DCE7C87E}" type="datetimeFigureOut">
              <a:rPr lang="id-ID" smtClean="0"/>
              <a:t>06/09/2021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582640A-F086-4181-88C7-2E5D732C8176}" type="slidenum">
              <a:rPr lang="id-ID" smtClean="0"/>
              <a:t>‹#›</a:t>
            </a:fld>
            <a:endParaRPr lang="id-ID"/>
          </a:p>
        </p:txBody>
      </p:sp>
    </p:spTree>
    <p:extLst>
      <p:ext uri="{BB962C8B-B14F-4D97-AF65-F5344CB8AC3E}">
        <p14:creationId xmlns:p14="http://schemas.microsoft.com/office/powerpoint/2010/main" val="2918721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D84A62F-5018-4B69-8AC0-24A3DCE7C87E}" type="datetimeFigureOut">
              <a:rPr lang="id-ID" smtClean="0"/>
              <a:t>06/09/2021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582640A-F086-4181-88C7-2E5D732C8176}" type="slidenum">
              <a:rPr lang="id-ID" smtClean="0"/>
              <a:t>‹#›</a:t>
            </a:fld>
            <a:endParaRPr lang="id-ID"/>
          </a:p>
        </p:txBody>
      </p:sp>
    </p:spTree>
    <p:extLst>
      <p:ext uri="{BB962C8B-B14F-4D97-AF65-F5344CB8AC3E}">
        <p14:creationId xmlns:p14="http://schemas.microsoft.com/office/powerpoint/2010/main" val="3838691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D84A62F-5018-4B69-8AC0-24A3DCE7C87E}" type="datetimeFigureOut">
              <a:rPr lang="id-ID" smtClean="0"/>
              <a:t>06/09/2021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5582640A-F086-4181-88C7-2E5D732C8176}" type="slidenum">
              <a:rPr lang="id-ID" smtClean="0"/>
              <a:t>‹#›</a:t>
            </a:fld>
            <a:endParaRPr lang="id-ID"/>
          </a:p>
        </p:txBody>
      </p:sp>
    </p:spTree>
    <p:extLst>
      <p:ext uri="{BB962C8B-B14F-4D97-AF65-F5344CB8AC3E}">
        <p14:creationId xmlns:p14="http://schemas.microsoft.com/office/powerpoint/2010/main" val="1637284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D84A62F-5018-4B69-8AC0-24A3DCE7C87E}" type="datetimeFigureOut">
              <a:rPr lang="id-ID" smtClean="0"/>
              <a:t>06/09/2021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582640A-F086-4181-88C7-2E5D732C8176}" type="slidenum">
              <a:rPr lang="id-ID" smtClean="0"/>
              <a:t>‹#›</a:t>
            </a:fld>
            <a:endParaRPr lang="id-ID"/>
          </a:p>
        </p:txBody>
      </p:sp>
    </p:spTree>
    <p:extLst>
      <p:ext uri="{BB962C8B-B14F-4D97-AF65-F5344CB8AC3E}">
        <p14:creationId xmlns:p14="http://schemas.microsoft.com/office/powerpoint/2010/main" val="2586865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84A62F-5018-4B69-8AC0-24A3DCE7C87E}" type="datetimeFigureOut">
              <a:rPr lang="id-ID" smtClean="0"/>
              <a:t>06/09/2021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582640A-F086-4181-88C7-2E5D732C8176}" type="slidenum">
              <a:rPr lang="id-ID" smtClean="0"/>
              <a:t>‹#›</a:t>
            </a:fld>
            <a:endParaRPr lang="id-ID"/>
          </a:p>
        </p:txBody>
      </p:sp>
    </p:spTree>
    <p:extLst>
      <p:ext uri="{BB962C8B-B14F-4D97-AF65-F5344CB8AC3E}">
        <p14:creationId xmlns:p14="http://schemas.microsoft.com/office/powerpoint/2010/main" val="2703900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ED84A62F-5018-4B69-8AC0-24A3DCE7C87E}" type="datetimeFigureOut">
              <a:rPr lang="id-ID" smtClean="0"/>
              <a:t>06/09/2021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582640A-F086-4181-88C7-2E5D732C8176}" type="slidenum">
              <a:rPr lang="id-ID" smtClean="0"/>
              <a:t>‹#›</a:t>
            </a:fld>
            <a:endParaRPr lang="id-ID"/>
          </a:p>
        </p:txBody>
      </p:sp>
    </p:spTree>
    <p:extLst>
      <p:ext uri="{BB962C8B-B14F-4D97-AF65-F5344CB8AC3E}">
        <p14:creationId xmlns:p14="http://schemas.microsoft.com/office/powerpoint/2010/main" val="3189177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ED84A62F-5018-4B69-8AC0-24A3DCE7C87E}" type="datetimeFigureOut">
              <a:rPr lang="id-ID" smtClean="0"/>
              <a:t>06/09/2021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582640A-F086-4181-88C7-2E5D732C8176}" type="slidenum">
              <a:rPr lang="id-ID" smtClean="0"/>
              <a:t>‹#›</a:t>
            </a:fld>
            <a:endParaRPr lang="id-ID"/>
          </a:p>
        </p:txBody>
      </p:sp>
    </p:spTree>
    <p:extLst>
      <p:ext uri="{BB962C8B-B14F-4D97-AF65-F5344CB8AC3E}">
        <p14:creationId xmlns:p14="http://schemas.microsoft.com/office/powerpoint/2010/main" val="3455232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gGrid">
          <a:fgClr>
            <a:schemeClr val="bg2"/>
          </a:fgClr>
          <a:bgClr>
            <a:schemeClr val="bg1"/>
          </a:bgClr>
        </a:pattFill>
        <a:effectLst/>
      </p:bgPr>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cxnSp>
          <p:nvCxnSpPr>
            <p:cNvPr id="7" name="Straight Connector 6"/>
            <p:cNvCxnSpPr/>
            <p:nvPr/>
          </p:nvCxnSpPr>
          <p:spPr>
            <a:xfrm flipV="1">
              <a:off x="5130830" y="4175605"/>
              <a:ext cx="4022475" cy="2682396"/>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7042707"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9" name="Freeform 8"/>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D84A62F-5018-4B69-8AC0-24A3DCE7C87E}" type="datetimeFigureOut">
              <a:rPr lang="id-ID" smtClean="0"/>
              <a:t>06/09/2021</a:t>
            </a:fld>
            <a:endParaRPr lang="id-ID"/>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5582640A-F086-4181-88C7-2E5D732C8176}" type="slidenum">
              <a:rPr lang="id-ID" smtClean="0"/>
              <a:t>‹#›</a:t>
            </a:fld>
            <a:endParaRPr lang="id-ID"/>
          </a:p>
        </p:txBody>
      </p:sp>
    </p:spTree>
    <p:extLst>
      <p:ext uri="{BB962C8B-B14F-4D97-AF65-F5344CB8AC3E}">
        <p14:creationId xmlns:p14="http://schemas.microsoft.com/office/powerpoint/2010/main" val="1168352640"/>
      </p:ext>
    </p:extLst>
  </p:cSld>
  <p:clrMap bg1="dk1" tx1="lt1" bg2="dk2" tx2="lt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kompasiana.co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_bookmark8"/><Relationship Id="rId3" Type="http://schemas.openxmlformats.org/officeDocument/2006/relationships/hyperlink" Target="#_bookmark1"/><Relationship Id="rId7" Type="http://schemas.openxmlformats.org/officeDocument/2006/relationships/hyperlink" Target="#_bookmark5"/><Relationship Id="rId2" Type="http://schemas.openxmlformats.org/officeDocument/2006/relationships/hyperlink" Target="#_bookmark0"/><Relationship Id="rId1" Type="http://schemas.openxmlformats.org/officeDocument/2006/relationships/slideLayout" Target="../slideLayouts/slideLayout2.xml"/><Relationship Id="rId6" Type="http://schemas.openxmlformats.org/officeDocument/2006/relationships/hyperlink" Target="#_bookmark4"/><Relationship Id="rId5" Type="http://schemas.openxmlformats.org/officeDocument/2006/relationships/hyperlink" Target="#_bookmark3"/><Relationship Id="rId10" Type="http://schemas.openxmlformats.org/officeDocument/2006/relationships/hyperlink" Target="#_bookmark13"/><Relationship Id="rId4" Type="http://schemas.openxmlformats.org/officeDocument/2006/relationships/hyperlink" Target="#_bookmark2"/><Relationship Id="rId9" Type="http://schemas.openxmlformats.org/officeDocument/2006/relationships/hyperlink" Target="#_bookmark9"/></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402" y="609600"/>
            <a:ext cx="8364587" cy="1320800"/>
          </a:xfrm>
        </p:spPr>
        <p:txBody>
          <a:bodyPr>
            <a:noAutofit/>
          </a:bodyPr>
          <a:lstStyle/>
          <a:p>
            <a:pPr algn="ctr"/>
            <a:r>
              <a:rPr lang="id-ID" sz="3200" b="1" dirty="0">
                <a:latin typeface="Adobe Caslon Pro Bold" panose="0205070206050A020403" pitchFamily="18" charset="0"/>
              </a:rPr>
              <a:t>FAKULTAS KEGURUAN DAN ILMU </a:t>
            </a:r>
            <a:r>
              <a:rPr lang="id-ID" sz="3200" b="1" dirty="0">
                <a:latin typeface="Adobe Caslon Pro Bold" panose="0205070206050A020403" pitchFamily="18" charset="0"/>
              </a:rPr>
              <a:t>PENDIDIKAN</a:t>
            </a:r>
            <a:r>
              <a:rPr lang="en-US" sz="3200" dirty="0">
                <a:latin typeface="Adobe Caslon Pro Bold" panose="0205070206050A020403" pitchFamily="18" charset="0"/>
              </a:rPr>
              <a:t/>
            </a:r>
            <a:br>
              <a:rPr lang="en-US" sz="3200" dirty="0">
                <a:latin typeface="Adobe Caslon Pro Bold" panose="0205070206050A020403" pitchFamily="18" charset="0"/>
              </a:rPr>
            </a:br>
            <a:r>
              <a:rPr lang="id-ID" sz="3200" b="1" dirty="0">
                <a:latin typeface="Adobe Caslon Pro Bold" panose="0205070206050A020403" pitchFamily="18" charset="0"/>
              </a:rPr>
              <a:t>UNIVERSITAS LAMPUNG </a:t>
            </a:r>
            <a:r>
              <a:rPr lang="en-US" sz="3200" b="1" dirty="0">
                <a:latin typeface="Adobe Caslon Pro Bold" panose="0205070206050A020403" pitchFamily="18" charset="0"/>
              </a:rPr>
              <a:t/>
            </a:r>
            <a:br>
              <a:rPr lang="en-US" sz="3200" b="1" dirty="0">
                <a:latin typeface="Adobe Caslon Pro Bold" panose="0205070206050A020403" pitchFamily="18" charset="0"/>
              </a:rPr>
            </a:br>
            <a:r>
              <a:rPr lang="id-ID" sz="3200" b="1" dirty="0">
                <a:latin typeface="Adobe Caslon Pro Bold" panose="0205070206050A020403" pitchFamily="18" charset="0"/>
              </a:rPr>
              <a:t>TAHUN </a:t>
            </a:r>
            <a:r>
              <a:rPr lang="id-ID" sz="3200" b="1" dirty="0">
                <a:latin typeface="Adobe Caslon Pro Bold" panose="0205070206050A020403" pitchFamily="18" charset="0"/>
              </a:rPr>
              <a:t>AKADEMIK </a:t>
            </a:r>
            <a:r>
              <a:rPr lang="id-ID" sz="3200" b="1" dirty="0">
                <a:latin typeface="Adobe Caslon Pro Bold" panose="0205070206050A020403" pitchFamily="18" charset="0"/>
              </a:rPr>
              <a:t>2021/2022</a:t>
            </a:r>
            <a:endParaRPr lang="id-ID" sz="3200" dirty="0">
              <a:latin typeface="Adobe Caslon Pro Bold" panose="0205070206050A020403" pitchFamily="18" charset="0"/>
            </a:endParaRPr>
          </a:p>
        </p:txBody>
      </p:sp>
      <p:pic>
        <p:nvPicPr>
          <p:cNvPr id="4" name="Content Placeholder 3"/>
          <p:cNvPicPr>
            <a:picLocks noGrp="1"/>
          </p:cNvPicPr>
          <p:nvPr>
            <p:ph idx="1"/>
          </p:nvPr>
        </p:nvPicPr>
        <p:blipFill>
          <a:blip r:embed="rId2" cstate="print"/>
          <a:stretch>
            <a:fillRect/>
          </a:stretch>
        </p:blipFill>
        <p:spPr>
          <a:xfrm>
            <a:off x="2952203" y="2845864"/>
            <a:ext cx="3461656" cy="3463495"/>
          </a:xfrm>
          <a:prstGeom prst="rect">
            <a:avLst/>
          </a:prstGeom>
          <a:effectLst>
            <a:outerShdw blurRad="50800" dist="50800" dir="5400000" algn="ctr" rotWithShape="0">
              <a:schemeClr val="accent1"/>
            </a:outerShdw>
          </a:effectLst>
        </p:spPr>
      </p:pic>
    </p:spTree>
    <p:extLst>
      <p:ext uri="{BB962C8B-B14F-4D97-AF65-F5344CB8AC3E}">
        <p14:creationId xmlns:p14="http://schemas.microsoft.com/office/powerpoint/2010/main" val="567341610"/>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8339" y="357916"/>
            <a:ext cx="6347714" cy="5389741"/>
          </a:xfrm>
        </p:spPr>
        <p:txBody>
          <a:bodyPr>
            <a:normAutofit fontScale="92500" lnSpcReduction="20000"/>
          </a:bodyPr>
          <a:lstStyle/>
          <a:p>
            <a:r>
              <a:rPr lang="id-ID" dirty="0"/>
              <a:t> Daya cipta berhubungaan dengan daya imajinasi yang kuat, sedangkan daya rasa berhubungan dengan hati. Daya karsa berhubungan dengan kehendak, keinginan yang kuat, tetapi kalau daya karsanya untuk membuahkan sesuatu tidak ada, mustahil bisa terbentuk karya sastra yang baik. Begitu pula sebaliknya, kalau seseorang mempunyai daya karsa yang menggebu-gebu, tetapi ia tidak mempunyai daya cipta dan daya rasa yang kuat mustahil bisa terbentuk karya sastra. Kalau ketiganya bisa menyatu dengan baik, pasti karya sastra yang baik akan terwujud nyata.</a:t>
            </a:r>
          </a:p>
          <a:p>
            <a:r>
              <a:rPr lang="id-ID" dirty="0"/>
              <a:t>      Di dalam membuat karya sastra, yang mesti diperhatikan adalah faktor persoalan yang diungkapkan, faktor keindahan dalam pengungkapannya, serta faktor bahasa atau kata yang harus selaras dan harmonis di dalam menyusunnya.</a:t>
            </a:r>
          </a:p>
          <a:p>
            <a:r>
              <a:rPr lang="id-ID" dirty="0"/>
              <a:t>Dengan kata lain karya sastra itu sebagai kreasi seni yang mengandung nilai luhur, karya sastra sebagai kreasi seni dari luapan batin pengarang yang bersifat individual dan karya sastra sebagai kreasi seni yang kompleks. (Drs. M. E. Suhendar. M. Pd. , Dra. Pien Supinah. 1993. Pendekatan Teori Sejarah dan Apresiasi Sastra Indonesia. Bandung: Pionir Jaya</a:t>
            </a:r>
            <a:r>
              <a:rPr lang="id-ID" dirty="0" smtClean="0"/>
              <a:t>.)</a:t>
            </a:r>
            <a:endParaRPr lang="id-ID" dirty="0"/>
          </a:p>
        </p:txBody>
      </p:sp>
    </p:spTree>
    <p:extLst>
      <p:ext uri="{BB962C8B-B14F-4D97-AF65-F5344CB8AC3E}">
        <p14:creationId xmlns:p14="http://schemas.microsoft.com/office/powerpoint/2010/main" val="3755922859"/>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816" y="397037"/>
            <a:ext cx="7543800" cy="4710540"/>
          </a:xfrm>
        </p:spPr>
        <p:txBody>
          <a:bodyPr>
            <a:normAutofit fontScale="92500" lnSpcReduction="10000"/>
          </a:bodyPr>
          <a:lstStyle/>
          <a:p>
            <a:r>
              <a:rPr lang="id-ID" dirty="0"/>
              <a:t> Sebuah ciptasastra merupakan kritik terhadap kenyataan-kenyataan yang berlaku. Atau seperti yang dikatakan Albert Camus (seorang pengarang dan filsuf Prancis yang pernah mendapat hadiah Nobel) merupakan pemberontakan terhadap realitas.</a:t>
            </a:r>
          </a:p>
          <a:p>
            <a:r>
              <a:rPr lang="id-ID" dirty="0"/>
              <a:t>      Ciptasastra merupakan sintesa dari adanya tesa dan anti tesa. Tesa disini adalah kenyataan-kenyataan yang dihadapi. Antitesa adalah sikap-sikap yang bersifat subjektif dan inter-subjektif. Sedangkan sintesa adalah hasil dari perlawanan antara tesa dengan antitesa itu. Bersidat idealis, imajinatif dan kreatif, berdasarkan cita-cita dan konsepsi  pengarang.(Drs. Mursal Esten. 2000. Kesusastraan Pengantar Teori dan Sejarah. Bandung : Angkasa</a:t>
            </a:r>
            <a:r>
              <a:rPr lang="id-ID" dirty="0" smtClean="0"/>
              <a:t>.)</a:t>
            </a:r>
            <a:endParaRPr lang="en-US" dirty="0" smtClean="0"/>
          </a:p>
          <a:p>
            <a:r>
              <a:rPr lang="id-ID" dirty="0"/>
              <a:t>Pada zaman sebelum ada percetakan, karya sastra tulis hanya berbentuk manuskrip. Manuskrip aslinya ditulis langsung oleh pengarangnya. Jika orang lain ingin membacanya, mereka harus memperoleh manuskrip tersebut, atau paling tidak membaca hasil salinan manuskrip tersebut. Di Bali, karya sastra ditulis di atas lontar, dan orang masa kini menyalinnya kembali tulisan itu pada kertas biasa, mengetik atau mencetaknya.</a:t>
            </a:r>
          </a:p>
          <a:p>
            <a:endParaRPr lang="id-ID" dirty="0"/>
          </a:p>
        </p:txBody>
      </p:sp>
    </p:spTree>
    <p:extLst>
      <p:ext uri="{BB962C8B-B14F-4D97-AF65-F5344CB8AC3E}">
        <p14:creationId xmlns:p14="http://schemas.microsoft.com/office/powerpoint/2010/main" val="142325764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8339" y="318726"/>
            <a:ext cx="6347714" cy="5520371"/>
          </a:xfrm>
        </p:spPr>
        <p:txBody>
          <a:bodyPr>
            <a:normAutofit fontScale="92500" lnSpcReduction="20000"/>
          </a:bodyPr>
          <a:lstStyle/>
          <a:p>
            <a:r>
              <a:rPr lang="id-ID" dirty="0" smtClean="0"/>
              <a:t>Pada </a:t>
            </a:r>
            <a:r>
              <a:rPr lang="id-ID" dirty="0"/>
              <a:t>zaman sesudah publikasi karya secara massal, dalam julah banyak, muncul suatu lembaga yang disebut penerbit. Penerbit menjadi perantara bagi pengarang untuk memasarkan karyanya kepada masyarakat pembaca. Penerbit mencetak karya pengarang dalam jumlah banyak dan kemudian menjualnya melalui tokok-toko buku.</a:t>
            </a:r>
          </a:p>
          <a:p>
            <a:r>
              <a:rPr lang="id-ID" dirty="0"/>
              <a:t>      Ada lembaga-lembaga lain dalam masyarakat yang ikut berpartisipasi dalam menyebarkan karya sastra, dan lembaga-lembaga yang mengayoni kegiatan sastra dalam masyarakat. Pemerintah seringkali juga ikut dalam kegiatan mereproduksi karya sastra dan mengayomi kegiatan satra.</a:t>
            </a:r>
          </a:p>
          <a:p>
            <a:r>
              <a:rPr lang="id-ID" dirty="0"/>
              <a:t>      Pada masa kini lembaga-lembaga pendidikan seperti sekolah sampai universitas mempunyai peran dalam menyiapkan pembaca untuk menikmati karya sastra. Kritikus, atau pembaca yang mempunyai kemampuan untuk menilai karya sastra secara kritis, mempunyai peran yang pening dalam meningkatkan mutu karya sastra dengan memberikan penilaian atas karya yang dihasilkan. Kritikus juga berperan untuk menjelaskan dan meningkatkan apresiasi masyarakat terhadap karya satra. Kritikus dapat dating dari lrmbaga prndidikan formal, maupun dari khalayak pembaca yang mempunyai minat dan perhatian yang khusus terhadap karya sastra.</a:t>
            </a:r>
          </a:p>
        </p:txBody>
      </p:sp>
    </p:spTree>
    <p:extLst>
      <p:ext uri="{BB962C8B-B14F-4D97-AF65-F5344CB8AC3E}">
        <p14:creationId xmlns:p14="http://schemas.microsoft.com/office/powerpoint/2010/main" val="310024147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id-ID" b="1" dirty="0"/>
              <a:t>BAB III</a:t>
            </a:r>
            <a:r>
              <a:rPr lang="id-ID" dirty="0"/>
              <a:t/>
            </a:r>
            <a:br>
              <a:rPr lang="id-ID" dirty="0"/>
            </a:br>
            <a:r>
              <a:rPr lang="id-ID" b="1" dirty="0" smtClean="0"/>
              <a:t>PENUTUP</a:t>
            </a:r>
            <a:endParaRPr lang="id-ID" dirty="0"/>
          </a:p>
        </p:txBody>
      </p:sp>
      <p:sp>
        <p:nvSpPr>
          <p:cNvPr id="3" name="Content Placeholder 2"/>
          <p:cNvSpPr>
            <a:spLocks noGrp="1"/>
          </p:cNvSpPr>
          <p:nvPr>
            <p:ph idx="1"/>
          </p:nvPr>
        </p:nvSpPr>
        <p:spPr/>
        <p:txBody>
          <a:bodyPr>
            <a:normAutofit fontScale="92500"/>
          </a:bodyPr>
          <a:lstStyle/>
          <a:p>
            <a:pPr lvl="1"/>
            <a:r>
              <a:rPr lang="id-ID" sz="3000" dirty="0"/>
              <a:t>Kesimpulan</a:t>
            </a:r>
            <a:endParaRPr lang="id-ID" sz="2200" dirty="0"/>
          </a:p>
          <a:p>
            <a:r>
              <a:rPr lang="id-ID" sz="2100" dirty="0"/>
              <a:t> </a:t>
            </a:r>
            <a:endParaRPr lang="id-ID" sz="1800" dirty="0"/>
          </a:p>
          <a:p>
            <a:r>
              <a:rPr lang="id-ID" sz="2100" dirty="0"/>
              <a:t>      Semua pihak yang terkait dalam produksi dan reproduksi karya sastra di atas sangat menentukan perkembangan kesusastraan di tempat tertentu dan zaman tertentu. Pihak-pihak tersebut dapat juga membuat hambatan-hambatan untuk mengekang atau menyensor karya sastra yang dianggap kurang bagus, tidak sesuai dengan norma dan nilai yang dianut masyarakat tertentu, dan oleh karenannya membahayakan. </a:t>
            </a:r>
            <a:endParaRPr lang="id-ID" sz="1800" dirty="0"/>
          </a:p>
        </p:txBody>
      </p:sp>
    </p:spTree>
    <p:extLst>
      <p:ext uri="{BB962C8B-B14F-4D97-AF65-F5344CB8AC3E}">
        <p14:creationId xmlns:p14="http://schemas.microsoft.com/office/powerpoint/2010/main" val="2640742655"/>
      </p:ext>
    </p:extLst>
  </p:cSld>
  <p:clrMapOvr>
    <a:masterClrMapping/>
  </p:clrMapOvr>
  <p:transition spd="slow">
    <p:wheel spokes="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335277"/>
            <a:ext cx="6347713" cy="1320800"/>
          </a:xfrm>
        </p:spPr>
        <p:txBody>
          <a:bodyPr>
            <a:normAutofit/>
          </a:bodyPr>
          <a:lstStyle/>
          <a:p>
            <a:pPr algn="ctr"/>
            <a:r>
              <a:rPr lang="id-ID" b="1" u="sng" dirty="0" smtClean="0"/>
              <a:t>DAFTAR PUSTAKA</a:t>
            </a:r>
            <a:endParaRPr lang="id-ID" b="1" u="sng" dirty="0"/>
          </a:p>
        </p:txBody>
      </p:sp>
      <p:sp>
        <p:nvSpPr>
          <p:cNvPr id="5" name="Content Placeholder 4"/>
          <p:cNvSpPr>
            <a:spLocks noGrp="1"/>
          </p:cNvSpPr>
          <p:nvPr>
            <p:ph idx="1"/>
          </p:nvPr>
        </p:nvSpPr>
        <p:spPr>
          <a:xfrm>
            <a:off x="348339" y="1494379"/>
            <a:ext cx="6347714" cy="3880773"/>
          </a:xfrm>
        </p:spPr>
        <p:txBody>
          <a:bodyPr>
            <a:normAutofit/>
          </a:bodyPr>
          <a:lstStyle/>
          <a:p>
            <a:pPr algn="ctr"/>
            <a:r>
              <a:rPr lang="id-ID" sz="2000" dirty="0"/>
              <a:t/>
            </a:r>
            <a:br>
              <a:rPr lang="id-ID" sz="2000" dirty="0"/>
            </a:br>
            <a:r>
              <a:rPr lang="id-ID" sz="2000" dirty="0"/>
              <a:t>Lubis, I. 2017. </a:t>
            </a:r>
            <a:r>
              <a:rPr lang="id-ID" sz="2000" dirty="0">
                <a:hlinkClick r:id="rId2"/>
              </a:rPr>
              <a:t>https://www.kompasiana.com</a:t>
            </a:r>
            <a:r>
              <a:rPr lang="id-ID" sz="2000" dirty="0"/>
              <a:t>. Tujuan dan kedudukan penciptaan alam semesta. Diakses pada 30 Agustus 2021 pada pukul 20.21 WIB.</a:t>
            </a:r>
          </a:p>
        </p:txBody>
      </p:sp>
    </p:spTree>
    <p:extLst>
      <p:ext uri="{BB962C8B-B14F-4D97-AF65-F5344CB8AC3E}">
        <p14:creationId xmlns:p14="http://schemas.microsoft.com/office/powerpoint/2010/main" val="293776034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3999" cy="6858000"/>
          </a:xfrm>
        </p:spPr>
      </p:pic>
    </p:spTree>
    <p:extLst>
      <p:ext uri="{BB962C8B-B14F-4D97-AF65-F5344CB8AC3E}">
        <p14:creationId xmlns:p14="http://schemas.microsoft.com/office/powerpoint/2010/main" val="318714779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2960" y="340743"/>
            <a:ext cx="7543800" cy="2674620"/>
          </a:xfrm>
        </p:spPr>
        <p:txBody>
          <a:bodyPr>
            <a:normAutofit/>
          </a:bodyPr>
          <a:lstStyle/>
          <a:p>
            <a:pPr algn="l"/>
            <a:r>
              <a:rPr lang="id-ID" sz="3975" b="1" dirty="0"/>
              <a:t>MAKALAH</a:t>
            </a:r>
            <a:r>
              <a:rPr lang="id-ID" sz="3975" dirty="0"/>
              <a:t/>
            </a:r>
            <a:br>
              <a:rPr lang="id-ID" sz="3975" dirty="0"/>
            </a:br>
            <a:r>
              <a:rPr lang="id-ID" sz="3975" b="1" dirty="0"/>
              <a:t>PENGANTAR </a:t>
            </a:r>
            <a:r>
              <a:rPr lang="id-ID" sz="3975" b="1" dirty="0" smtClean="0"/>
              <a:t>SASTRA</a:t>
            </a:r>
            <a:r>
              <a:rPr lang="id-ID" sz="3975" dirty="0"/>
              <a:t/>
            </a:r>
            <a:br>
              <a:rPr lang="id-ID" sz="3975" dirty="0"/>
            </a:br>
            <a:r>
              <a:rPr lang="id-ID" sz="3975" b="1" dirty="0"/>
              <a:t>PRODUKSI DAN REPRODUKSI </a:t>
            </a:r>
            <a:r>
              <a:rPr lang="id-ID" sz="3975" b="1" dirty="0"/>
              <a:t>SASTRA</a:t>
            </a:r>
            <a:endParaRPr lang="id-ID" dirty="0"/>
          </a:p>
        </p:txBody>
      </p:sp>
      <p:sp>
        <p:nvSpPr>
          <p:cNvPr id="3" name="Subtitle 2"/>
          <p:cNvSpPr>
            <a:spLocks noGrp="1"/>
          </p:cNvSpPr>
          <p:nvPr>
            <p:ph type="subTitle" idx="1"/>
          </p:nvPr>
        </p:nvSpPr>
        <p:spPr>
          <a:xfrm>
            <a:off x="895461" y="3267062"/>
            <a:ext cx="6994505" cy="3212115"/>
          </a:xfrm>
        </p:spPr>
        <p:txBody>
          <a:bodyPr>
            <a:normAutofit/>
          </a:bodyPr>
          <a:lstStyle/>
          <a:p>
            <a:pPr algn="l"/>
            <a:r>
              <a:rPr lang="id-ID" sz="2800" b="1" dirty="0">
                <a:latin typeface="Agency FB" panose="020B0503020202020204" pitchFamily="34" charset="0"/>
              </a:rPr>
              <a:t>DOSEN PEMBIMBING :</a:t>
            </a:r>
          </a:p>
          <a:p>
            <a:pPr algn="l"/>
            <a:r>
              <a:rPr lang="id-ID" sz="2800" b="1" dirty="0">
                <a:latin typeface="Agency FB" panose="020B0503020202020204" pitchFamily="34" charset="0"/>
              </a:rPr>
              <a:t>Drs. Kahfie Nazaruddin, M.Hum.</a:t>
            </a:r>
          </a:p>
          <a:p>
            <a:pPr algn="l"/>
            <a:r>
              <a:rPr lang="id-ID" sz="2800" b="1" dirty="0">
                <a:latin typeface="Agency FB" panose="020B0503020202020204" pitchFamily="34" charset="0"/>
              </a:rPr>
              <a:t> Yunita Fitri Yanti, M.Pd.</a:t>
            </a:r>
          </a:p>
          <a:p>
            <a:endParaRPr lang="id-ID" dirty="0"/>
          </a:p>
        </p:txBody>
      </p:sp>
    </p:spTree>
    <p:extLst>
      <p:ext uri="{BB962C8B-B14F-4D97-AF65-F5344CB8AC3E}">
        <p14:creationId xmlns:p14="http://schemas.microsoft.com/office/powerpoint/2010/main" val="1009299021"/>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322215"/>
            <a:ext cx="6347713" cy="814254"/>
          </a:xfrm>
        </p:spPr>
        <p:txBody>
          <a:bodyPr>
            <a:normAutofit/>
          </a:bodyPr>
          <a:lstStyle/>
          <a:p>
            <a:pPr algn="ctr"/>
            <a:r>
              <a:rPr lang="id-ID" b="1" dirty="0" smtClean="0">
                <a:latin typeface="Adobe Caslon Pro Bold" panose="0205070206050A020403" pitchFamily="18" charset="0"/>
              </a:rPr>
              <a:t>Kelompok </a:t>
            </a:r>
            <a:r>
              <a:rPr lang="id-ID" b="1" dirty="0">
                <a:latin typeface="Adobe Caslon Pro Bold" panose="0205070206050A020403" pitchFamily="18" charset="0"/>
              </a:rPr>
              <a:t>3 </a:t>
            </a:r>
            <a:r>
              <a:rPr lang="id-ID" b="1" dirty="0" smtClean="0">
                <a:latin typeface="Adobe Caslon Pro Bold" panose="0205070206050A020403" pitchFamily="18" charset="0"/>
              </a:rPr>
              <a:t>:</a:t>
            </a:r>
            <a:endParaRPr lang="id-ID" b="1" dirty="0">
              <a:latin typeface="Adobe Caslon Pro Bold" panose="0205070206050A020403" pitchFamily="18" charset="0"/>
            </a:endParaRPr>
          </a:p>
        </p:txBody>
      </p:sp>
      <p:sp>
        <p:nvSpPr>
          <p:cNvPr id="3" name="Content Placeholder 2"/>
          <p:cNvSpPr>
            <a:spLocks noGrp="1"/>
          </p:cNvSpPr>
          <p:nvPr>
            <p:ph idx="1"/>
          </p:nvPr>
        </p:nvSpPr>
        <p:spPr>
          <a:xfrm>
            <a:off x="439780" y="1834016"/>
            <a:ext cx="7698380" cy="4423093"/>
          </a:xfrm>
        </p:spPr>
        <p:txBody>
          <a:bodyPr>
            <a:normAutofit/>
          </a:bodyPr>
          <a:lstStyle/>
          <a:p>
            <a:pPr marL="0" indent="0">
              <a:buNone/>
            </a:pPr>
            <a:endParaRPr lang="id-ID" dirty="0"/>
          </a:p>
          <a:p>
            <a:pPr marL="0" indent="0">
              <a:buNone/>
            </a:pPr>
            <a:r>
              <a:rPr lang="id-ID" sz="2800" b="1" dirty="0" smtClean="0">
                <a:latin typeface="Adobe Caslon Pro Bold" panose="0205070206050A020403" pitchFamily="18" charset="0"/>
              </a:rPr>
              <a:t>Muhammad </a:t>
            </a:r>
            <a:r>
              <a:rPr lang="id-ID" sz="2800" b="1" dirty="0">
                <a:latin typeface="Adobe Caslon Pro Bold" panose="0205070206050A020403" pitchFamily="18" charset="0"/>
              </a:rPr>
              <a:t>Rifky 		</a:t>
            </a:r>
            <a:r>
              <a:rPr lang="en-US" sz="2800" b="1" dirty="0" smtClean="0">
                <a:latin typeface="Adobe Caslon Pro Bold" panose="0205070206050A020403" pitchFamily="18" charset="0"/>
              </a:rPr>
              <a:t>			</a:t>
            </a:r>
            <a:r>
              <a:rPr lang="id-ID" sz="2800" b="1" dirty="0" smtClean="0">
                <a:latin typeface="Adobe Caslon Pro Bold" panose="0205070206050A020403" pitchFamily="18" charset="0"/>
              </a:rPr>
              <a:t>2113046050</a:t>
            </a:r>
            <a:endParaRPr lang="id-ID" sz="2800" b="1" dirty="0">
              <a:latin typeface="Adobe Caslon Pro Bold" panose="0205070206050A020403" pitchFamily="18" charset="0"/>
            </a:endParaRPr>
          </a:p>
          <a:p>
            <a:pPr marL="0" indent="0">
              <a:buNone/>
            </a:pPr>
            <a:r>
              <a:rPr lang="id-ID" sz="2800" b="1" dirty="0" smtClean="0">
                <a:latin typeface="Adobe Caslon Pro Bold" panose="0205070206050A020403" pitchFamily="18" charset="0"/>
              </a:rPr>
              <a:t>Claudia Khoirunnisa</a:t>
            </a:r>
            <a:r>
              <a:rPr lang="en-US" sz="2800" b="1" dirty="0">
                <a:latin typeface="Adobe Caslon Pro Bold" panose="0205070206050A020403" pitchFamily="18" charset="0"/>
              </a:rPr>
              <a:t>	</a:t>
            </a:r>
            <a:r>
              <a:rPr lang="en-US" sz="2800" b="1" dirty="0" smtClean="0">
                <a:latin typeface="Adobe Caslon Pro Bold" panose="0205070206050A020403" pitchFamily="18" charset="0"/>
              </a:rPr>
              <a:t>				</a:t>
            </a:r>
            <a:r>
              <a:rPr lang="id-ID" sz="2800" b="1" dirty="0" smtClean="0">
                <a:latin typeface="Adobe Caslon Pro Bold" panose="0205070206050A020403" pitchFamily="18" charset="0"/>
              </a:rPr>
              <a:t>2113046010</a:t>
            </a:r>
            <a:endParaRPr lang="id-ID" sz="2800" b="1" dirty="0">
              <a:latin typeface="Adobe Caslon Pro Bold" panose="0205070206050A020403" pitchFamily="18" charset="0"/>
            </a:endParaRPr>
          </a:p>
          <a:p>
            <a:pPr marL="0" indent="0">
              <a:buNone/>
            </a:pPr>
            <a:r>
              <a:rPr lang="id-ID" sz="2800" b="1" dirty="0" smtClean="0">
                <a:latin typeface="Adobe Caslon Pro Bold" panose="0205070206050A020403" pitchFamily="18" charset="0"/>
              </a:rPr>
              <a:t>Ayu </a:t>
            </a:r>
            <a:r>
              <a:rPr lang="id-ID" sz="2800" b="1" dirty="0">
                <a:latin typeface="Adobe Caslon Pro Bold" panose="0205070206050A020403" pitchFamily="18" charset="0"/>
              </a:rPr>
              <a:t>Rahma </a:t>
            </a:r>
            <a:r>
              <a:rPr lang="id-ID" sz="2800" b="1" dirty="0" smtClean="0">
                <a:latin typeface="Adobe Caslon Pro Bold" panose="0205070206050A020403" pitchFamily="18" charset="0"/>
              </a:rPr>
              <a:t>Fadhila</a:t>
            </a:r>
            <a:r>
              <a:rPr lang="en-US" sz="2800" b="1" dirty="0" smtClean="0">
                <a:latin typeface="Adobe Caslon Pro Bold" panose="0205070206050A020403" pitchFamily="18" charset="0"/>
              </a:rPr>
              <a:t>h					</a:t>
            </a:r>
            <a:r>
              <a:rPr lang="id-ID" sz="2800" b="1" dirty="0" smtClean="0">
                <a:latin typeface="Adobe Caslon Pro Bold" panose="0205070206050A020403" pitchFamily="18" charset="0"/>
              </a:rPr>
              <a:t>2113046030</a:t>
            </a:r>
            <a:endParaRPr lang="id-ID" sz="2800" b="1" dirty="0">
              <a:latin typeface="Adobe Caslon Pro Bold" panose="0205070206050A020403" pitchFamily="18" charset="0"/>
            </a:endParaRPr>
          </a:p>
          <a:p>
            <a:pPr marL="0" indent="0">
              <a:buNone/>
            </a:pPr>
            <a:r>
              <a:rPr lang="id-ID" sz="2800" b="1" dirty="0" smtClean="0">
                <a:latin typeface="Adobe Caslon Pro Bold" panose="0205070206050A020403" pitchFamily="18" charset="0"/>
              </a:rPr>
              <a:t>Elva Adelia</a:t>
            </a:r>
            <a:r>
              <a:rPr lang="en-US" sz="2800" b="1" dirty="0" smtClean="0">
                <a:latin typeface="Adobe Caslon Pro Bold" panose="0205070206050A020403" pitchFamily="18" charset="0"/>
              </a:rPr>
              <a:t>								</a:t>
            </a:r>
            <a:r>
              <a:rPr lang="id-ID" sz="2800" b="1" dirty="0" smtClean="0">
                <a:latin typeface="Adobe Caslon Pro Bold" panose="0205070206050A020403" pitchFamily="18" charset="0"/>
              </a:rPr>
              <a:t>2113046064</a:t>
            </a:r>
            <a:endParaRPr lang="id-ID" sz="2800" b="1" dirty="0">
              <a:latin typeface="Adobe Caslon Pro Bold" panose="0205070206050A020403" pitchFamily="18" charset="0"/>
            </a:endParaRPr>
          </a:p>
          <a:p>
            <a:pPr marL="0" indent="0">
              <a:buNone/>
            </a:pPr>
            <a:r>
              <a:rPr lang="id-ID" sz="2800" b="1" dirty="0" smtClean="0">
                <a:latin typeface="Adobe Caslon Pro Bold" panose="0205070206050A020403" pitchFamily="18" charset="0"/>
              </a:rPr>
              <a:t>Muhammad </a:t>
            </a:r>
            <a:r>
              <a:rPr lang="id-ID" sz="2800" b="1" dirty="0">
                <a:latin typeface="Adobe Caslon Pro Bold" panose="0205070206050A020403" pitchFamily="18" charset="0"/>
              </a:rPr>
              <a:t>Yusuf </a:t>
            </a:r>
            <a:r>
              <a:rPr lang="id-ID" sz="2800" b="1" dirty="0" smtClean="0">
                <a:latin typeface="Adobe Caslon Pro Bold" panose="0205070206050A020403" pitchFamily="18" charset="0"/>
              </a:rPr>
              <a:t>Sahal</a:t>
            </a:r>
            <a:r>
              <a:rPr lang="en-US" sz="2800" b="1" dirty="0" smtClean="0">
                <a:latin typeface="Adobe Caslon Pro Bold" panose="0205070206050A020403" pitchFamily="18" charset="0"/>
              </a:rPr>
              <a:t>			</a:t>
            </a:r>
            <a:r>
              <a:rPr lang="id-ID" sz="2800" b="1" dirty="0" smtClean="0">
                <a:latin typeface="Adobe Caslon Pro Bold" panose="0205070206050A020403" pitchFamily="18" charset="0"/>
              </a:rPr>
              <a:t>2113046090</a:t>
            </a:r>
            <a:endParaRPr lang="id-ID" sz="2800" b="1" dirty="0">
              <a:latin typeface="Adobe Caslon Pro Bold" panose="0205070206050A020403" pitchFamily="18" charset="0"/>
            </a:endParaRPr>
          </a:p>
        </p:txBody>
      </p:sp>
    </p:spTree>
    <p:extLst>
      <p:ext uri="{BB962C8B-B14F-4D97-AF65-F5344CB8AC3E}">
        <p14:creationId xmlns:p14="http://schemas.microsoft.com/office/powerpoint/2010/main" val="2008939726"/>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34734"/>
            <a:ext cx="7543800" cy="568235"/>
          </a:xfrm>
        </p:spPr>
        <p:txBody>
          <a:bodyPr>
            <a:normAutofit fontScale="90000"/>
          </a:bodyPr>
          <a:lstStyle/>
          <a:p>
            <a:pPr algn="ctr"/>
            <a:r>
              <a:rPr lang="id-ID" dirty="0"/>
              <a:t>KATA </a:t>
            </a:r>
            <a:r>
              <a:rPr lang="id-ID" dirty="0" smtClean="0"/>
              <a:t>PENGANTAR</a:t>
            </a:r>
            <a:endParaRPr lang="id-ID" dirty="0"/>
          </a:p>
        </p:txBody>
      </p:sp>
      <p:sp>
        <p:nvSpPr>
          <p:cNvPr id="3" name="Content Placeholder 2"/>
          <p:cNvSpPr>
            <a:spLocks noGrp="1"/>
          </p:cNvSpPr>
          <p:nvPr>
            <p:ph idx="1"/>
          </p:nvPr>
        </p:nvSpPr>
        <p:spPr>
          <a:xfrm>
            <a:off x="335275" y="971871"/>
            <a:ext cx="7541627" cy="5219923"/>
          </a:xfrm>
        </p:spPr>
        <p:txBody>
          <a:bodyPr>
            <a:normAutofit fontScale="92500" lnSpcReduction="20000"/>
          </a:bodyPr>
          <a:lstStyle/>
          <a:p>
            <a:pPr marL="0" indent="0">
              <a:buNone/>
            </a:pPr>
            <a:r>
              <a:rPr lang="id-ID" dirty="0" smtClean="0"/>
              <a:t>Segala </a:t>
            </a:r>
            <a:r>
              <a:rPr lang="id-ID" dirty="0"/>
              <a:t>puji dan syukur kami panjatkan kepada Allah SWT. Karena telah melimpahkan hidayah, inayah dan rahmat – Nya, sehingga kami dapat menyelesaikan tugas makalah ini. Sholawat dan salam semoga senantiasa tercurahkan kepada junjungan Nabi Muhammad SAW yang telah membawa zaman terang benderang ini dari zaman kegelapan.</a:t>
            </a:r>
          </a:p>
          <a:p>
            <a:r>
              <a:rPr lang="id-ID" dirty="0"/>
              <a:t>Kami telah menyelesaikan tugas makalah yang berjudul </a:t>
            </a:r>
            <a:r>
              <a:rPr lang="id-ID" b="1" i="1" dirty="0"/>
              <a:t>“PRODUKSI DAN REPRODUKSI SASTRA”. </a:t>
            </a:r>
            <a:r>
              <a:rPr lang="id-ID" dirty="0"/>
              <a:t>Makalah ini disusun untuk memenuhi tugas Mata Pelajaran Pengantar Sastra. Selain itu, makalah ini bertujuan menambah wawasan tentang produksi dan reproduksi sastra bagi para pembaca dan juga bagi penulis.</a:t>
            </a:r>
          </a:p>
          <a:p>
            <a:r>
              <a:rPr lang="id-ID" dirty="0"/>
              <a:t>Kami menyadari bahwa penyusunan makalah ini masih jauh dari kata sempurna. Untuk itu, kami sangat mengharapkan kritik dan saran yang bersifat membangun guna menyempurnakan makalah </a:t>
            </a:r>
            <a:r>
              <a:rPr lang="id-ID" dirty="0" smtClean="0"/>
              <a:t>ini</a:t>
            </a:r>
            <a:r>
              <a:rPr lang="en-US" dirty="0" smtClean="0"/>
              <a:t>.</a:t>
            </a:r>
          </a:p>
          <a:p>
            <a:pPr algn="ctr"/>
            <a:r>
              <a:rPr lang="en-US" dirty="0"/>
              <a:t> </a:t>
            </a:r>
            <a:r>
              <a:rPr lang="en-US" dirty="0" smtClean="0"/>
              <a:t>                                                                                                                     							</a:t>
            </a:r>
            <a:r>
              <a:rPr lang="id-ID" dirty="0" smtClean="0"/>
              <a:t>Bandar </a:t>
            </a:r>
            <a:r>
              <a:rPr lang="id-ID" dirty="0"/>
              <a:t>Lampung, 2 September 2021</a:t>
            </a:r>
          </a:p>
          <a:p>
            <a:r>
              <a:rPr lang="id-ID" dirty="0"/>
              <a:t> </a:t>
            </a:r>
          </a:p>
          <a:p>
            <a:r>
              <a:rPr lang="id-ID" dirty="0"/>
              <a:t> </a:t>
            </a:r>
          </a:p>
          <a:p>
            <a:pPr algn="ctr"/>
            <a:r>
              <a:rPr lang="id-ID" dirty="0"/>
              <a:t>                                                                                     </a:t>
            </a:r>
            <a:r>
              <a:rPr lang="en-US" dirty="0" smtClean="0"/>
              <a:t>                                                            							</a:t>
            </a:r>
            <a:r>
              <a:rPr lang="id-ID" dirty="0" smtClean="0"/>
              <a:t>Penulis</a:t>
            </a:r>
            <a:endParaRPr lang="id-ID" dirty="0"/>
          </a:p>
          <a:p>
            <a:endParaRPr lang="id-ID" dirty="0"/>
          </a:p>
        </p:txBody>
      </p:sp>
    </p:spTree>
    <p:extLst>
      <p:ext uri="{BB962C8B-B14F-4D97-AF65-F5344CB8AC3E}">
        <p14:creationId xmlns:p14="http://schemas.microsoft.com/office/powerpoint/2010/main" val="362281925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6087" y="501607"/>
            <a:ext cx="7881262" cy="6395585"/>
          </a:xfrm>
        </p:spPr>
        <p:txBody>
          <a:bodyPr>
            <a:normAutofit/>
          </a:bodyPr>
          <a:lstStyle/>
          <a:p>
            <a:r>
              <a:rPr lang="id-ID" sz="2000" b="1" dirty="0">
                <a:hlinkClick r:id="rId2" action="ppaction://hlinkfile"/>
              </a:rPr>
              <a:t>HALAMAN JUDUL	</a:t>
            </a:r>
            <a:endParaRPr lang="id-ID" sz="2000" b="1" dirty="0"/>
          </a:p>
          <a:p>
            <a:r>
              <a:rPr lang="id-ID" sz="2000" b="1" dirty="0">
                <a:hlinkClick r:id="rId3" action="ppaction://hlinkfile"/>
              </a:rPr>
              <a:t>KATA PENGANTAR	</a:t>
            </a:r>
            <a:endParaRPr lang="id-ID" sz="2000" b="1" dirty="0"/>
          </a:p>
          <a:p>
            <a:r>
              <a:rPr lang="id-ID" sz="2000" b="1" dirty="0">
                <a:hlinkClick r:id="rId4" action="ppaction://hlinkfile"/>
              </a:rPr>
              <a:t>DAFTAR ISI	</a:t>
            </a:r>
            <a:endParaRPr lang="id-ID" sz="2000" b="1" dirty="0"/>
          </a:p>
          <a:p>
            <a:r>
              <a:rPr lang="id-ID" sz="2000" b="1" dirty="0">
                <a:hlinkClick r:id="rId5" action="ppaction://hlinkfile"/>
              </a:rPr>
              <a:t>BAB I PENDAHULUAN	</a:t>
            </a:r>
            <a:endParaRPr lang="id-ID" sz="2000" b="1" dirty="0"/>
          </a:p>
          <a:p>
            <a:pPr lvl="1"/>
            <a:r>
              <a:rPr lang="fi-FI" sz="1800" dirty="0" smtClean="0">
                <a:hlinkClick r:id="rId6" action="ppaction://hlinkfile"/>
              </a:rPr>
              <a:t>1.1 Latar </a:t>
            </a:r>
            <a:r>
              <a:rPr lang="fi-FI" sz="1800" dirty="0">
                <a:hlinkClick r:id="rId6" action="ppaction://hlinkfile"/>
              </a:rPr>
              <a:t>Belakang	</a:t>
            </a:r>
            <a:endParaRPr lang="fi-FI" sz="1800" dirty="0"/>
          </a:p>
          <a:p>
            <a:pPr lvl="1"/>
            <a:r>
              <a:rPr lang="fi-FI" sz="1800" dirty="0" smtClean="0"/>
              <a:t>1.2 Rumusan </a:t>
            </a:r>
            <a:r>
              <a:rPr lang="fi-FI" sz="1800" dirty="0"/>
              <a:t>masalah	</a:t>
            </a:r>
          </a:p>
          <a:p>
            <a:pPr lvl="1"/>
            <a:r>
              <a:rPr lang="fi-FI" sz="1800" dirty="0" smtClean="0">
                <a:hlinkClick r:id="rId7" action="ppaction://hlinkfile"/>
              </a:rPr>
              <a:t>1.3 Tujuan </a:t>
            </a:r>
            <a:r>
              <a:rPr lang="fi-FI" sz="1800" dirty="0">
                <a:hlinkClick r:id="rId7" action="ppaction://hlinkfile"/>
              </a:rPr>
              <a:t>Penulisan	</a:t>
            </a:r>
            <a:endParaRPr lang="fi-FI" sz="1800" dirty="0"/>
          </a:p>
          <a:p>
            <a:r>
              <a:rPr lang="id-ID" sz="2000" b="1" dirty="0">
                <a:hlinkClick r:id="rId8" action="ppaction://hlinkfile"/>
              </a:rPr>
              <a:t>BAB II PEMBAHASAN	</a:t>
            </a:r>
            <a:endParaRPr lang="id-ID" sz="2000" b="1" dirty="0"/>
          </a:p>
          <a:p>
            <a:pPr lvl="1"/>
            <a:r>
              <a:rPr lang="en-US" sz="1800" dirty="0" smtClean="0"/>
              <a:t>2.1 </a:t>
            </a:r>
            <a:r>
              <a:rPr lang="id-ID" sz="1800" dirty="0" smtClean="0"/>
              <a:t>Konsep </a:t>
            </a:r>
            <a:r>
              <a:rPr lang="id-ID" sz="1800" dirty="0"/>
              <a:t>dan Devinisi Produksi dan Reproduksi Sastra</a:t>
            </a:r>
            <a:r>
              <a:rPr lang="id-ID" sz="1800" dirty="0">
                <a:hlinkClick r:id="rId9" action="ppaction://hlinkfile"/>
              </a:rPr>
              <a:t>	</a:t>
            </a:r>
            <a:endParaRPr lang="id-ID" sz="1800" dirty="0"/>
          </a:p>
          <a:p>
            <a:r>
              <a:rPr lang="id-ID" sz="2000" b="1" dirty="0">
                <a:hlinkClick r:id="rId10" action="ppaction://hlinkfile"/>
              </a:rPr>
              <a:t>BAB III PENUTUP	</a:t>
            </a:r>
            <a:endParaRPr lang="id-ID" sz="2000" b="1" dirty="0"/>
          </a:p>
          <a:p>
            <a:r>
              <a:rPr lang="en-US" sz="2000" dirty="0" smtClean="0"/>
              <a:t>3.1 </a:t>
            </a:r>
            <a:r>
              <a:rPr lang="en-US" sz="2000" dirty="0" err="1" smtClean="0"/>
              <a:t>kesimpulan</a:t>
            </a:r>
            <a:endParaRPr lang="en-US" sz="2000" dirty="0" smtClean="0"/>
          </a:p>
          <a:p>
            <a:r>
              <a:rPr lang="en-US" sz="2000" dirty="0" smtClean="0"/>
              <a:t>3.2 </a:t>
            </a:r>
            <a:r>
              <a:rPr lang="en-US" sz="2000" dirty="0" err="1" smtClean="0"/>
              <a:t>daftar</a:t>
            </a:r>
            <a:r>
              <a:rPr lang="en-US" sz="2000" dirty="0" smtClean="0"/>
              <a:t> </a:t>
            </a:r>
            <a:r>
              <a:rPr lang="en-US" sz="2000" dirty="0" err="1" smtClean="0"/>
              <a:t>pustaka</a:t>
            </a:r>
            <a:endParaRPr lang="id-ID" sz="2000" dirty="0"/>
          </a:p>
        </p:txBody>
      </p:sp>
    </p:spTree>
    <p:extLst>
      <p:ext uri="{BB962C8B-B14F-4D97-AF65-F5344CB8AC3E}">
        <p14:creationId xmlns:p14="http://schemas.microsoft.com/office/powerpoint/2010/main" val="3059154877"/>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230773"/>
            <a:ext cx="6347713" cy="1320800"/>
          </a:xfrm>
        </p:spPr>
        <p:txBody>
          <a:bodyPr>
            <a:normAutofit/>
          </a:bodyPr>
          <a:lstStyle/>
          <a:p>
            <a:pPr algn="ctr"/>
            <a:r>
              <a:rPr lang="id-ID" b="1" dirty="0"/>
              <a:t>BAB I</a:t>
            </a:r>
            <a:r>
              <a:rPr lang="id-ID" dirty="0"/>
              <a:t/>
            </a:r>
            <a:br>
              <a:rPr lang="id-ID" dirty="0"/>
            </a:br>
            <a:r>
              <a:rPr lang="id-ID" b="1" dirty="0" smtClean="0"/>
              <a:t>PENDAHULUAN</a:t>
            </a:r>
            <a:endParaRPr lang="id-ID" dirty="0"/>
          </a:p>
        </p:txBody>
      </p:sp>
      <p:sp>
        <p:nvSpPr>
          <p:cNvPr id="3" name="Content Placeholder 2"/>
          <p:cNvSpPr>
            <a:spLocks noGrp="1"/>
          </p:cNvSpPr>
          <p:nvPr>
            <p:ph idx="1"/>
          </p:nvPr>
        </p:nvSpPr>
        <p:spPr>
          <a:xfrm>
            <a:off x="348338" y="1507447"/>
            <a:ext cx="7084427" cy="4514530"/>
          </a:xfrm>
        </p:spPr>
        <p:txBody>
          <a:bodyPr>
            <a:normAutofit fontScale="92500" lnSpcReduction="10000"/>
          </a:bodyPr>
          <a:lstStyle/>
          <a:p>
            <a:pPr lvl="1"/>
            <a:r>
              <a:rPr lang="id-ID" sz="3000" dirty="0"/>
              <a:t>Latar Belakang Masalah</a:t>
            </a:r>
            <a:endParaRPr lang="id-ID" sz="2200" dirty="0"/>
          </a:p>
          <a:p>
            <a:r>
              <a:rPr lang="id-ID" dirty="0"/>
              <a:t>Sastra adalah proses kreatif sebuah karya seni ( Wellek &amp; Warren ,1995:3). Produksi dan reproduksi sastra melibatkan banyak pihak yang membutuhkan kreativitas dan imajinasi yang tinggi dari penulis. Karya sastra itu sendiri diciptakan untuk dijadikan suatu konsep, wawasan, dan renungan bagi penulis serta pembaca nya. Dalam pembuatan karya sastra haruslah memperhatikan beberapa faktor penentu agar karya sastra tersebut menjadi suatu karya yang dihasilkan dapat menjadi sesuatu yang menarik dari segi keindahan, bahasa maupun faktor persoalan dalam pengungkapannya.</a:t>
            </a:r>
            <a:endParaRPr lang="id-ID" sz="1350" dirty="0"/>
          </a:p>
          <a:p>
            <a:r>
              <a:rPr lang="id-ID" dirty="0"/>
              <a:t>Pada pembuatan karya sastra masih terdapat banyak kritik yang harus diperhatikan oleh penulisnya agar dapat lebih baik lagi dalam penulisan karya sastra tersebut. Oleh karena itu, produksi sastra sangat dibutuhkan untuk menyempurnakan sastra-sastra yang pernah ada sebelumnya</a:t>
            </a:r>
            <a:r>
              <a:rPr lang="id-ID" dirty="0" smtClean="0"/>
              <a:t>.</a:t>
            </a:r>
            <a:endParaRPr lang="id-ID" sz="1350" dirty="0"/>
          </a:p>
        </p:txBody>
      </p:sp>
    </p:spTree>
    <p:extLst>
      <p:ext uri="{BB962C8B-B14F-4D97-AF65-F5344CB8AC3E}">
        <p14:creationId xmlns:p14="http://schemas.microsoft.com/office/powerpoint/2010/main" val="190972920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8339" y="357914"/>
            <a:ext cx="6347714" cy="5272177"/>
          </a:xfrm>
        </p:spPr>
        <p:txBody>
          <a:bodyPr/>
          <a:lstStyle/>
          <a:p>
            <a:pPr lvl="1"/>
            <a:r>
              <a:rPr lang="id-ID" sz="2800" dirty="0"/>
              <a:t>Rumusan Masalah</a:t>
            </a:r>
            <a:endParaRPr lang="id-ID" sz="2000" dirty="0"/>
          </a:p>
          <a:p>
            <a:r>
              <a:rPr lang="id-ID" dirty="0"/>
              <a:t>Berdasarkan latar belakang masalah diatas, penulis merumuskan permasalahan sebagai berikut:</a:t>
            </a:r>
            <a:endParaRPr lang="id-ID" sz="1350" dirty="0"/>
          </a:p>
          <a:p>
            <a:pPr lvl="0"/>
            <a:r>
              <a:rPr lang="id-ID" dirty="0"/>
              <a:t>Hal apa saja yang perlu diperhatikan untuk membuat suatu karya sastra?</a:t>
            </a:r>
          </a:p>
          <a:p>
            <a:pPr lvl="0"/>
            <a:r>
              <a:rPr lang="id-ID" dirty="0"/>
              <a:t>Bagaimana cara penulis untuk menyempurnakan karya sastra?</a:t>
            </a:r>
          </a:p>
          <a:p>
            <a:pPr lvl="0"/>
            <a:r>
              <a:rPr lang="id-ID" dirty="0"/>
              <a:t>Mengapa masih ditemukan kritik-kritik mengenai karya sastra?</a:t>
            </a:r>
          </a:p>
          <a:p>
            <a:endParaRPr lang="id-ID" dirty="0"/>
          </a:p>
        </p:txBody>
      </p:sp>
    </p:spTree>
    <p:extLst>
      <p:ext uri="{BB962C8B-B14F-4D97-AF65-F5344CB8AC3E}">
        <p14:creationId xmlns:p14="http://schemas.microsoft.com/office/powerpoint/2010/main" val="3056464525"/>
      </p:ext>
    </p:extLst>
  </p:cSld>
  <p:clrMapOvr>
    <a:masterClrMapping/>
  </p:clrMapOvr>
  <p:transition spd="med">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8339" y="357913"/>
            <a:ext cx="6347714" cy="5259116"/>
          </a:xfrm>
        </p:spPr>
        <p:txBody>
          <a:bodyPr/>
          <a:lstStyle/>
          <a:p>
            <a:pPr lvl="1"/>
            <a:r>
              <a:rPr lang="id-ID" sz="2800" dirty="0"/>
              <a:t>Tujuan Penulisan</a:t>
            </a:r>
            <a:endParaRPr lang="id-ID" sz="2000" dirty="0"/>
          </a:p>
          <a:p>
            <a:r>
              <a:rPr lang="id-ID" dirty="0"/>
              <a:t>      Tujuan dalam pembuatan makalah pada pembahasan ini bertujuan agar anda memahami konsep mencuiptakan dan memperbanyak karya sastra dalam masyarakat. Komponen-komponen dalam proses produksi dan reproduksi karya sastra tersebut mencakup pengarang , karya sastra, pembaca, penerbit, kritikus, pemerintah, lembaga-lembaga pendidikan, dan komunitas sastra.</a:t>
            </a:r>
            <a:endParaRPr lang="id-ID" sz="1350" dirty="0"/>
          </a:p>
          <a:p>
            <a:endParaRPr lang="id-ID" dirty="0"/>
          </a:p>
        </p:txBody>
      </p:sp>
    </p:spTree>
    <p:extLst>
      <p:ext uri="{BB962C8B-B14F-4D97-AF65-F5344CB8AC3E}">
        <p14:creationId xmlns:p14="http://schemas.microsoft.com/office/powerpoint/2010/main" val="360816124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256899"/>
            <a:ext cx="6347713" cy="1320800"/>
          </a:xfrm>
        </p:spPr>
        <p:txBody>
          <a:bodyPr>
            <a:normAutofit/>
          </a:bodyPr>
          <a:lstStyle/>
          <a:p>
            <a:pPr algn="ctr"/>
            <a:r>
              <a:rPr lang="id-ID" b="1" dirty="0"/>
              <a:t>BAB II</a:t>
            </a:r>
            <a:r>
              <a:rPr lang="id-ID" dirty="0"/>
              <a:t/>
            </a:r>
            <a:br>
              <a:rPr lang="id-ID" dirty="0"/>
            </a:br>
            <a:r>
              <a:rPr lang="id-ID" b="1" dirty="0" smtClean="0"/>
              <a:t>PEMBAHASAN</a:t>
            </a:r>
            <a:endParaRPr lang="id-ID" dirty="0"/>
          </a:p>
        </p:txBody>
      </p:sp>
      <p:sp>
        <p:nvSpPr>
          <p:cNvPr id="3" name="Content Placeholder 2"/>
          <p:cNvSpPr>
            <a:spLocks noGrp="1"/>
          </p:cNvSpPr>
          <p:nvPr>
            <p:ph idx="1"/>
          </p:nvPr>
        </p:nvSpPr>
        <p:spPr>
          <a:xfrm>
            <a:off x="348339" y="1494378"/>
            <a:ext cx="6347714" cy="5050113"/>
          </a:xfrm>
        </p:spPr>
        <p:txBody>
          <a:bodyPr>
            <a:noAutofit/>
          </a:bodyPr>
          <a:lstStyle/>
          <a:p>
            <a:r>
              <a:rPr lang="id-ID" dirty="0"/>
              <a:t>2.1. Konsep dan Definisi Produksi dan Reproduksi Sastra</a:t>
            </a:r>
          </a:p>
          <a:p>
            <a:r>
              <a:rPr lang="id-ID" sz="1400" dirty="0"/>
              <a:t>      Karya sastra tidak diciptakan dalam sesuatu yang hampa, melainkan dalam suatu konteks budaya dan masyarakat tertentu. Proses penciptaan (produksi karya sastra)serta penyebaran dan penggandaanya(reproduksi) sastra melibatkan berbagai macam pihak. Yang pertama adalah penciptaan karya sastra, yakni pengarang yang berdasarkan kreativitas, imajinasi, dan kerjanya, menuliskan atau menciptakan suatu karya.(Budiantara, Melani dkk. 2003</a:t>
            </a:r>
            <a:r>
              <a:rPr lang="id-ID" sz="1400" i="1" dirty="0"/>
              <a:t>. Membaca satra [ Pengantar Memahami Sastra untuk Perguruan Tinggi]. Magelang : IndonesiaTera.)</a:t>
            </a:r>
            <a:endParaRPr lang="id-ID" sz="1400" dirty="0"/>
          </a:p>
          <a:p>
            <a:r>
              <a:rPr lang="id-ID" sz="1400" i="1" dirty="0"/>
              <a:t>      </a:t>
            </a:r>
            <a:r>
              <a:rPr lang="id-ID" sz="1400" dirty="0"/>
              <a:t>Karya satra diciptakan untuk dibaca, atau dijadikan bahan renungan, refleksi pikiran, atau menjadikan karya sastra sebagai bacaan yang ia suka.Proses kreatif sastra menuntut penulis  untuk setia membuat analisa-analisa sastra yang cukup penting pengaruhnya. Yang terpenting adalah hadirnya pengetahuan baru dalam dunia sastra. Sastra telah mampu memiliki jati diri yang kuat untuk berdiri sebagai karya yang mandiri. Karya sastra yang memberikan analisa tersendiri. Terbentuknya karya sastra berkat si pencipta mempunyai daya cipta, daya rasa, dan daya karsa yang terus berlangsung didalam kehidupannya. Ketiga hal tersebut diatas tidak bisa dipisahkan satu sama lainnya, sebab kalau dari ketiga itu salah satu terpisah tak mungkin karya sastra yang baik bisa terbentuk</a:t>
            </a:r>
            <a:r>
              <a:rPr lang="id-ID" sz="1400" dirty="0"/>
              <a:t>.</a:t>
            </a:r>
            <a:endParaRPr lang="id-ID" sz="1400" dirty="0"/>
          </a:p>
        </p:txBody>
      </p:sp>
    </p:spTree>
    <p:extLst>
      <p:ext uri="{BB962C8B-B14F-4D97-AF65-F5344CB8AC3E}">
        <p14:creationId xmlns:p14="http://schemas.microsoft.com/office/powerpoint/2010/main" val="39615200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91</TotalTime>
  <Words>1349</Words>
  <Application>Microsoft Office PowerPoint</Application>
  <PresentationFormat>On-screen Show (4:3)</PresentationFormat>
  <Paragraphs>62</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Adobe Caslon Pro Bold</vt:lpstr>
      <vt:lpstr>Agency FB</vt:lpstr>
      <vt:lpstr>Arial</vt:lpstr>
      <vt:lpstr>Trebuchet MS</vt:lpstr>
      <vt:lpstr>Wingdings 3</vt:lpstr>
      <vt:lpstr>Facet</vt:lpstr>
      <vt:lpstr>FAKULTAS KEGURUAN DAN ILMU PENDIDIKAN UNIVERSITAS LAMPUNG  TAHUN AKADEMIK 2021/2022</vt:lpstr>
      <vt:lpstr>MAKALAH PENGANTAR SASTRA PRODUKSI DAN REPRODUKSI SASTRA</vt:lpstr>
      <vt:lpstr>Kelompok 3 :</vt:lpstr>
      <vt:lpstr>KATA PENGANTAR</vt:lpstr>
      <vt:lpstr>PowerPoint Presentation</vt:lpstr>
      <vt:lpstr>BAB I PENDAHULUAN</vt:lpstr>
      <vt:lpstr>PowerPoint Presentation</vt:lpstr>
      <vt:lpstr>PowerPoint Presentation</vt:lpstr>
      <vt:lpstr>BAB II PEMBAHASAN</vt:lpstr>
      <vt:lpstr>PowerPoint Presentation</vt:lpstr>
      <vt:lpstr>PowerPoint Presentation</vt:lpstr>
      <vt:lpstr>PowerPoint Presentation</vt:lpstr>
      <vt:lpstr>BAB III PENUTUP</vt:lpstr>
      <vt:lpstr>DAFTAR PUSTAKA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12</cp:revision>
  <dcterms:created xsi:type="dcterms:W3CDTF">2021-09-06T06:39:11Z</dcterms:created>
  <dcterms:modified xsi:type="dcterms:W3CDTF">2021-09-06T08:10:53Z</dcterms:modified>
</cp:coreProperties>
</file>