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0" autoAdjust="0"/>
    <p:restoredTop sz="94660"/>
  </p:normalViewPr>
  <p:slideViewPr>
    <p:cSldViewPr snapToGrid="0">
      <p:cViewPr varScale="1">
        <p:scale>
          <a:sx n="72" d="100"/>
          <a:sy n="72" d="100"/>
        </p:scale>
        <p:origin x="78"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4A91D09-5A77-461A-A9CD-78E120CE4B95}" type="datetimeFigureOut">
              <a:rPr lang="en-US" smtClean="0"/>
              <a:t>11/2/2020</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1A9441A-4FAE-47F8-B1EB-16D6BA699016}"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0380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A91D09-5A77-461A-A9CD-78E120CE4B95}"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A9441A-4FAE-47F8-B1EB-16D6BA699016}" type="slidenum">
              <a:rPr lang="en-US" smtClean="0"/>
              <a:t>‹#›</a:t>
            </a:fld>
            <a:endParaRPr lang="en-US"/>
          </a:p>
        </p:txBody>
      </p:sp>
    </p:spTree>
    <p:extLst>
      <p:ext uri="{BB962C8B-B14F-4D97-AF65-F5344CB8AC3E}">
        <p14:creationId xmlns:p14="http://schemas.microsoft.com/office/powerpoint/2010/main" val="190337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A91D09-5A77-461A-A9CD-78E120CE4B95}"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A9441A-4FAE-47F8-B1EB-16D6BA699016}" type="slidenum">
              <a:rPr lang="en-US" smtClean="0"/>
              <a:t>‹#›</a:t>
            </a:fld>
            <a:endParaRPr lang="en-US"/>
          </a:p>
        </p:txBody>
      </p:sp>
    </p:spTree>
    <p:extLst>
      <p:ext uri="{BB962C8B-B14F-4D97-AF65-F5344CB8AC3E}">
        <p14:creationId xmlns:p14="http://schemas.microsoft.com/office/powerpoint/2010/main" val="175322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A91D09-5A77-461A-A9CD-78E120CE4B95}"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A9441A-4FAE-47F8-B1EB-16D6BA699016}" type="slidenum">
              <a:rPr lang="en-US" smtClean="0"/>
              <a:t>‹#›</a:t>
            </a:fld>
            <a:endParaRPr lang="en-US"/>
          </a:p>
        </p:txBody>
      </p:sp>
    </p:spTree>
    <p:extLst>
      <p:ext uri="{BB962C8B-B14F-4D97-AF65-F5344CB8AC3E}">
        <p14:creationId xmlns:p14="http://schemas.microsoft.com/office/powerpoint/2010/main" val="4197978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A91D09-5A77-461A-A9CD-78E120CE4B95}"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A9441A-4FAE-47F8-B1EB-16D6BA699016}"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690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4A91D09-5A77-461A-A9CD-78E120CE4B95}"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A9441A-4FAE-47F8-B1EB-16D6BA699016}" type="slidenum">
              <a:rPr lang="en-US" smtClean="0"/>
              <a:t>‹#›</a:t>
            </a:fld>
            <a:endParaRPr lang="en-US"/>
          </a:p>
        </p:txBody>
      </p:sp>
    </p:spTree>
    <p:extLst>
      <p:ext uri="{BB962C8B-B14F-4D97-AF65-F5344CB8AC3E}">
        <p14:creationId xmlns:p14="http://schemas.microsoft.com/office/powerpoint/2010/main" val="252242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4A91D09-5A77-461A-A9CD-78E120CE4B95}" type="datetimeFigureOut">
              <a:rPr lang="en-US" smtClean="0"/>
              <a:t>11/2/2020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A9441A-4FAE-47F8-B1EB-16D6BA699016}" type="slidenum">
              <a:rPr lang="en-US" smtClean="0"/>
              <a:t>‹#›</a:t>
            </a:fld>
            <a:endParaRPr lang="en-US"/>
          </a:p>
        </p:txBody>
      </p:sp>
    </p:spTree>
    <p:extLst>
      <p:ext uri="{BB962C8B-B14F-4D97-AF65-F5344CB8AC3E}">
        <p14:creationId xmlns:p14="http://schemas.microsoft.com/office/powerpoint/2010/main" val="1317827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4A91D09-5A77-461A-A9CD-78E120CE4B95}" type="datetimeFigureOut">
              <a:rPr lang="en-US" smtClean="0"/>
              <a:t>11/2/2020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A9441A-4FAE-47F8-B1EB-16D6BA699016}" type="slidenum">
              <a:rPr lang="en-US" smtClean="0"/>
              <a:t>‹#›</a:t>
            </a:fld>
            <a:endParaRPr lang="en-US"/>
          </a:p>
        </p:txBody>
      </p:sp>
    </p:spTree>
    <p:extLst>
      <p:ext uri="{BB962C8B-B14F-4D97-AF65-F5344CB8AC3E}">
        <p14:creationId xmlns:p14="http://schemas.microsoft.com/office/powerpoint/2010/main" val="2737780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A91D09-5A77-461A-A9CD-78E120CE4B95}" type="datetimeFigureOut">
              <a:rPr lang="en-US" smtClean="0"/>
              <a:t>11/2/2020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A9441A-4FAE-47F8-B1EB-16D6BA699016}" type="slidenum">
              <a:rPr lang="en-US" smtClean="0"/>
              <a:t>‹#›</a:t>
            </a:fld>
            <a:endParaRPr lang="en-US"/>
          </a:p>
        </p:txBody>
      </p:sp>
    </p:spTree>
    <p:extLst>
      <p:ext uri="{BB962C8B-B14F-4D97-AF65-F5344CB8AC3E}">
        <p14:creationId xmlns:p14="http://schemas.microsoft.com/office/powerpoint/2010/main" val="1042392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A91D09-5A77-461A-A9CD-78E120CE4B95}"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A9441A-4FAE-47F8-B1EB-16D6BA699016}" type="slidenum">
              <a:rPr lang="en-US" smtClean="0"/>
              <a:t>‹#›</a:t>
            </a:fld>
            <a:endParaRPr lang="en-US"/>
          </a:p>
        </p:txBody>
      </p:sp>
    </p:spTree>
    <p:extLst>
      <p:ext uri="{BB962C8B-B14F-4D97-AF65-F5344CB8AC3E}">
        <p14:creationId xmlns:p14="http://schemas.microsoft.com/office/powerpoint/2010/main" val="2814667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A91D09-5A77-461A-A9CD-78E120CE4B95}"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A9441A-4FAE-47F8-B1EB-16D6BA699016}" type="slidenum">
              <a:rPr lang="en-US" smtClean="0"/>
              <a:t>‹#›</a:t>
            </a:fld>
            <a:endParaRPr lang="en-US"/>
          </a:p>
        </p:txBody>
      </p:sp>
    </p:spTree>
    <p:extLst>
      <p:ext uri="{BB962C8B-B14F-4D97-AF65-F5344CB8AC3E}">
        <p14:creationId xmlns:p14="http://schemas.microsoft.com/office/powerpoint/2010/main" val="4265290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4A91D09-5A77-461A-A9CD-78E120CE4B95}" type="datetimeFigureOut">
              <a:rPr lang="en-US" smtClean="0"/>
              <a:t>11/2/2020</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51A9441A-4FAE-47F8-B1EB-16D6BA699016}" type="slidenum">
              <a:rPr lang="en-US" smtClean="0"/>
              <a:t>‹#›</a:t>
            </a:fld>
            <a:endParaRPr lang="en-US"/>
          </a:p>
        </p:txBody>
      </p:sp>
    </p:spTree>
    <p:extLst>
      <p:ext uri="{BB962C8B-B14F-4D97-AF65-F5344CB8AC3E}">
        <p14:creationId xmlns:p14="http://schemas.microsoft.com/office/powerpoint/2010/main" val="35529191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496311"/>
            <a:ext cx="7772400" cy="1463040"/>
          </a:xfrm>
        </p:spPr>
        <p:txBody>
          <a:bodyPr>
            <a:normAutofit fontScale="90000"/>
          </a:bodyPr>
          <a:lstStyle/>
          <a:p>
            <a:r>
              <a:rPr lang="en-ID" dirty="0" smtClean="0"/>
              <a:t>DISIPLIN HUKUM NORMATIF</a:t>
            </a:r>
            <a:endParaRPr lang="en-US" dirty="0"/>
          </a:p>
        </p:txBody>
      </p:sp>
      <p:sp>
        <p:nvSpPr>
          <p:cNvPr id="3" name="Subtitle 2"/>
          <p:cNvSpPr>
            <a:spLocks noGrp="1"/>
          </p:cNvSpPr>
          <p:nvPr>
            <p:ph type="subTitle" idx="1"/>
          </p:nvPr>
        </p:nvSpPr>
        <p:spPr>
          <a:xfrm>
            <a:off x="2955235" y="6172960"/>
            <a:ext cx="9144000" cy="545892"/>
          </a:xfrm>
        </p:spPr>
        <p:txBody>
          <a:bodyPr/>
          <a:lstStyle/>
          <a:p>
            <a:r>
              <a:rPr lang="en-ID" dirty="0" err="1" smtClean="0"/>
              <a:t>Selvia</a:t>
            </a:r>
            <a:r>
              <a:rPr lang="en-ID" dirty="0" smtClean="0"/>
              <a:t> </a:t>
            </a:r>
            <a:r>
              <a:rPr lang="en-ID" dirty="0" err="1" smtClean="0"/>
              <a:t>Oktaviana</a:t>
            </a:r>
            <a:r>
              <a:rPr lang="en-ID" dirty="0" smtClean="0"/>
              <a:t>, S.H.,M.H.</a:t>
            </a:r>
            <a:endParaRPr lang="en-US" dirty="0"/>
          </a:p>
        </p:txBody>
      </p:sp>
    </p:spTree>
    <p:extLst>
      <p:ext uri="{BB962C8B-B14F-4D97-AF65-F5344CB8AC3E}">
        <p14:creationId xmlns:p14="http://schemas.microsoft.com/office/powerpoint/2010/main" val="1785415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81200" y="320040"/>
            <a:ext cx="7239000" cy="751506"/>
          </a:xfrm>
        </p:spPr>
        <p:txBody>
          <a:bodyPr/>
          <a:lstStyle/>
          <a:p>
            <a:r>
              <a:rPr lang="id-ID" dirty="0" smtClean="0"/>
              <a:t>Disi</a:t>
            </a:r>
            <a:r>
              <a:rPr lang="id-ID" sz="4000" dirty="0"/>
              <a:t>p</a:t>
            </a:r>
            <a:r>
              <a:rPr lang="id-ID" dirty="0" smtClean="0"/>
              <a:t>lin hukum normatif</a:t>
            </a:r>
            <a:endParaRPr lang="id-ID" dirty="0"/>
          </a:p>
        </p:txBody>
      </p:sp>
      <p:sp>
        <p:nvSpPr>
          <p:cNvPr id="5" name="Content Placeholder 4"/>
          <p:cNvSpPr>
            <a:spLocks noGrp="1"/>
          </p:cNvSpPr>
          <p:nvPr>
            <p:ph idx="1"/>
          </p:nvPr>
        </p:nvSpPr>
        <p:spPr>
          <a:xfrm>
            <a:off x="1981200" y="1609416"/>
            <a:ext cx="7615262" cy="4846320"/>
          </a:xfrm>
        </p:spPr>
        <p:txBody>
          <a:bodyPr>
            <a:normAutofit/>
          </a:bodyPr>
          <a:lstStyle/>
          <a:p>
            <a:pPr algn="just"/>
            <a:r>
              <a:rPr lang="id-ID" dirty="0" smtClean="0"/>
              <a:t>hukum adalah salah satu macam norma/ kaedah yang mengatur hubungan antar pribadi dalam masyarakat. Manusia sebagai mahluk sosial dalam menjaga kelangsungan hidupnya senantiasa tidak pernah bisa menghindarkan diri dari jangkauan perangkat aturan-aturan hukum. </a:t>
            </a:r>
          </a:p>
          <a:p>
            <a:pPr algn="just"/>
            <a:r>
              <a:rPr lang="id-ID" dirty="0" smtClean="0"/>
              <a:t>Dimana ada masyarakat di situ ada hukum. Sudah barang tentu kehidupan manusia dalam kenyataannya tidak hanya diatur oleh kaedah hukum semata-mata. Kaedah hukum hanyalah salah satu dari berbagai kaedah yang lain. </a:t>
            </a:r>
            <a:endParaRPr lang="id-ID" dirty="0"/>
          </a:p>
        </p:txBody>
      </p:sp>
    </p:spTree>
    <p:custDataLst>
      <p:tags r:id="rId1"/>
    </p:custDataLst>
    <p:extLst>
      <p:ext uri="{BB962C8B-B14F-4D97-AF65-F5344CB8AC3E}">
        <p14:creationId xmlns:p14="http://schemas.microsoft.com/office/powerpoint/2010/main" val="870223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4000"/>
            <a:ext cx="8229600" cy="960422"/>
          </a:xfrm>
        </p:spPr>
        <p:txBody>
          <a:bodyPr/>
          <a:lstStyle/>
          <a:p>
            <a:pPr algn="l">
              <a:defRPr/>
            </a:pPr>
            <a:r>
              <a:rPr lang="id-ID" sz="4000" dirty="0"/>
              <a:t>Isi dan sifat norma hukum</a:t>
            </a:r>
            <a:endParaRPr lang="id-ID" sz="4000" dirty="0"/>
          </a:p>
        </p:txBody>
      </p:sp>
      <p:sp>
        <p:nvSpPr>
          <p:cNvPr id="40963" name="Content Placeholder 2"/>
          <p:cNvSpPr>
            <a:spLocks noGrp="1"/>
          </p:cNvSpPr>
          <p:nvPr>
            <p:ph idx="1"/>
          </p:nvPr>
        </p:nvSpPr>
        <p:spPr>
          <a:xfrm>
            <a:off x="1981200" y="1500188"/>
            <a:ext cx="8229600" cy="4857750"/>
          </a:xfrm>
        </p:spPr>
        <p:txBody>
          <a:bodyPr/>
          <a:lstStyle/>
          <a:p>
            <a:r>
              <a:rPr lang="id-ID"/>
              <a:t>Kaidah  hukum dari sudut daya cakup maupun hierarki meliputi kaidah abstrak atau umum dan kaedah hukum konkrit atau individuil.</a:t>
            </a:r>
          </a:p>
          <a:p>
            <a:r>
              <a:rPr lang="id-ID"/>
              <a:t>Teori </a:t>
            </a:r>
            <a:r>
              <a:rPr lang="id-ID" i="1"/>
              <a:t>“stufenbau” </a:t>
            </a:r>
            <a:r>
              <a:rPr lang="id-ID"/>
              <a:t> Hans Kelsen</a:t>
            </a:r>
          </a:p>
          <a:p>
            <a:r>
              <a:rPr lang="id-ID"/>
              <a:t>Konstitusi merupakan kaedah tertinggi dari tertib nasional. Sahnya konstitusi bukanlah didasarkan pada suatu kaedah hukum posifif, akan tetapi didasarkan pada suatu kaedah yang dirumuskan oleh pemikiran yuridis, yang menrupakan suatu kaedah dasar yang hipotetis. </a:t>
            </a:r>
          </a:p>
        </p:txBody>
      </p:sp>
    </p:spTree>
    <p:custDataLst>
      <p:tags r:id="rId1"/>
    </p:custDataLst>
    <p:extLst>
      <p:ext uri="{BB962C8B-B14F-4D97-AF65-F5344CB8AC3E}">
        <p14:creationId xmlns:p14="http://schemas.microsoft.com/office/powerpoint/2010/main" val="103040433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4000"/>
            <a:ext cx="8229600" cy="1031860"/>
          </a:xfrm>
        </p:spPr>
        <p:txBody>
          <a:bodyPr/>
          <a:lstStyle/>
          <a:p>
            <a:pPr algn="just">
              <a:defRPr/>
            </a:pPr>
            <a:r>
              <a:rPr lang="id-ID" sz="4000" dirty="0"/>
              <a:t>Ajaran Kelsen</a:t>
            </a:r>
            <a:endParaRPr lang="id-ID" sz="4000" dirty="0"/>
          </a:p>
        </p:txBody>
      </p:sp>
      <p:sp>
        <p:nvSpPr>
          <p:cNvPr id="41987" name="Content Placeholder 2"/>
          <p:cNvSpPr>
            <a:spLocks noGrp="1"/>
          </p:cNvSpPr>
          <p:nvPr>
            <p:ph idx="1"/>
          </p:nvPr>
        </p:nvSpPr>
        <p:spPr>
          <a:xfrm>
            <a:off x="1981200" y="1609416"/>
            <a:ext cx="7615262" cy="4846320"/>
          </a:xfrm>
        </p:spPr>
        <p:txBody>
          <a:bodyPr>
            <a:normAutofit/>
          </a:bodyPr>
          <a:lstStyle/>
          <a:p>
            <a:r>
              <a:rPr lang="id-ID" dirty="0"/>
              <a:t>Suatu tata kaidah hukum merupakan sistim kaidah-kaidah hukum secara hierarkis .</a:t>
            </a:r>
          </a:p>
          <a:p>
            <a:r>
              <a:rPr lang="id-ID" dirty="0"/>
              <a:t>Susunan kaidah-kaidah hukum yang disederhanakan  dari tingkat terbawah ke atas adalah:  </a:t>
            </a:r>
          </a:p>
          <a:p>
            <a:pPr>
              <a:buFont typeface="Wingdings 2" pitchFamily="-106" charset="2"/>
              <a:buNone/>
            </a:pPr>
            <a:r>
              <a:rPr lang="id-ID" dirty="0"/>
              <a:t>	a.	Kaidah-kaidah individuil dari badan-badan pelaksana hukum, terutama pengadilan,</a:t>
            </a:r>
          </a:p>
          <a:p>
            <a:pPr>
              <a:buFont typeface="Wingdings 2" pitchFamily="-106" charset="2"/>
              <a:buNone/>
            </a:pPr>
            <a:endParaRPr lang="id-ID" dirty="0"/>
          </a:p>
          <a:p>
            <a:pPr>
              <a:buFont typeface="Wingdings 2" pitchFamily="-106" charset="2"/>
              <a:buNone/>
            </a:pPr>
            <a:r>
              <a:rPr lang="id-ID" dirty="0"/>
              <a:t>	b.	Kaidah-kaidah umum di dalam undang-undang atau hukum kebiasaan,</a:t>
            </a:r>
          </a:p>
          <a:p>
            <a:pPr>
              <a:buFont typeface="Wingdings 2" pitchFamily="-106" charset="2"/>
              <a:buNone/>
            </a:pPr>
            <a:endParaRPr lang="id-ID" dirty="0"/>
          </a:p>
          <a:p>
            <a:pPr>
              <a:buFont typeface="Wingdings 2" pitchFamily="-106" charset="2"/>
              <a:buNone/>
            </a:pPr>
            <a:r>
              <a:rPr lang="id-ID" dirty="0"/>
              <a:t>	c.	Kaidah-kaidah konstitusi.</a:t>
            </a:r>
          </a:p>
        </p:txBody>
      </p:sp>
    </p:spTree>
    <p:custDataLst>
      <p:tags r:id="rId1"/>
    </p:custDataLst>
    <p:extLst>
      <p:ext uri="{BB962C8B-B14F-4D97-AF65-F5344CB8AC3E}">
        <p14:creationId xmlns:p14="http://schemas.microsoft.com/office/powerpoint/2010/main" val="27890598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285728"/>
            <a:ext cx="7400948" cy="6170008"/>
          </a:xfrm>
        </p:spPr>
        <p:txBody>
          <a:bodyPr>
            <a:normAutofit fontScale="92500" lnSpcReduction="20000"/>
          </a:bodyPr>
          <a:lstStyle/>
          <a:p>
            <a:pPr>
              <a:buNone/>
            </a:pPr>
            <a:r>
              <a:rPr lang="id-ID" sz="3600" b="1" dirty="0"/>
              <a:t>Sahnya kaedah</a:t>
            </a:r>
          </a:p>
          <a:p>
            <a:pPr>
              <a:buNone/>
            </a:pPr>
            <a:endParaRPr lang="id-ID" sz="3600" b="1" dirty="0"/>
          </a:p>
          <a:p>
            <a:pPr algn="just"/>
            <a:r>
              <a:rPr lang="id-ID" dirty="0" smtClean="0"/>
              <a:t>Kaedah yang lebih rendah senantiasa tergantung atau didasarkan pada kaedah-kaedah yang lebih tinggi pada tingkat tertib hukum nasional (national legal order), konstitusi menduduki tempat yang paling tinggi. </a:t>
            </a:r>
          </a:p>
          <a:p>
            <a:pPr algn="just"/>
            <a:r>
              <a:rPr lang="id-ID" dirty="0" smtClean="0"/>
              <a:t>Jadi dalam tertib hukum nasional negara kita, Undang-undang Dasar 1945 merupakan kaedah hukum yang tertinggi, sehingga segala bentuk perundang-undangan yang ada seharusnya merupakan pencerminan jiwa dan asas-asas yang terkandung dalam Undang-undang Dasar </a:t>
            </a:r>
          </a:p>
          <a:p>
            <a:pPr algn="just"/>
            <a:r>
              <a:rPr lang="id-ID" dirty="0" smtClean="0"/>
              <a:t>Konsekuensi dari ajaran Hans Kelsen tersebutlah bahwa </a:t>
            </a:r>
            <a:r>
              <a:rPr lang="id-ID" b="1" dirty="0" smtClean="0"/>
              <a:t>setiap bentuk perundang- undangan yang tidak sesuai dengan Undang-undang Dasar 1945 seharusnya dinyatakan tidak berlaku atau dicabut, setelah melalui suatu proses pengujian melalui Mahkamah Konstitusi ( Psl. 24 C UUD `45</a:t>
            </a:r>
            <a:r>
              <a:rPr lang="id-ID" dirty="0" smtClean="0"/>
              <a:t>) Pengujian terhadap peraturan perundang-undangan yang menyangkut isinya dinamakan pengujian secara material (</a:t>
            </a:r>
            <a:r>
              <a:rPr lang="id-ID" i="1" dirty="0" smtClean="0"/>
              <a:t>meteriele toetsingsrecht</a:t>
            </a:r>
            <a:r>
              <a:rPr lang="id-ID" dirty="0" smtClean="0"/>
              <a:t>). Sedangkan pengujianyang menyangkut tentang tata cara pembuatannya dinamakan pengujian secara formal (</a:t>
            </a:r>
            <a:r>
              <a:rPr lang="id-ID" i="1" dirty="0" smtClean="0"/>
              <a:t>formeele toetsingsrecht</a:t>
            </a:r>
            <a:r>
              <a:rPr lang="id-ID" dirty="0" smtClean="0"/>
              <a:t>). </a:t>
            </a:r>
          </a:p>
          <a:p>
            <a:pPr algn="just">
              <a:buNone/>
            </a:pPr>
            <a:endParaRPr lang="id-ID" dirty="0"/>
          </a:p>
        </p:txBody>
      </p:sp>
    </p:spTree>
    <p:custDataLst>
      <p:tags r:id="rId1"/>
    </p:custDataLst>
    <p:extLst>
      <p:ext uri="{BB962C8B-B14F-4D97-AF65-F5344CB8AC3E}">
        <p14:creationId xmlns:p14="http://schemas.microsoft.com/office/powerpoint/2010/main" val="2621568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285728"/>
            <a:ext cx="8858280" cy="6572272"/>
          </a:xfrm>
        </p:spPr>
        <p:txBody>
          <a:bodyPr>
            <a:normAutofit fontScale="25000" lnSpcReduction="20000"/>
          </a:bodyPr>
          <a:lstStyle/>
          <a:p>
            <a:pPr>
              <a:buNone/>
            </a:pPr>
            <a:r>
              <a:rPr lang="id-ID" sz="9600" b="1" dirty="0"/>
              <a:t>Isi dan sifat Kaedah Hukum </a:t>
            </a:r>
          </a:p>
          <a:p>
            <a:pPr>
              <a:buNone/>
            </a:pPr>
            <a:endParaRPr lang="id-ID" sz="3300" b="1" dirty="0"/>
          </a:p>
          <a:p>
            <a:pPr algn="just"/>
            <a:r>
              <a:rPr lang="id-ID" sz="8000" dirty="0"/>
              <a:t>Suatu kaedah hukum jika ditinjau dari segi isinya dapat dikenal adanya tiga macam kaedah. Ketiga macam kaedah tersebut adalah: </a:t>
            </a:r>
          </a:p>
          <a:p>
            <a:pPr algn="just">
              <a:buFontTx/>
              <a:buChar char="-"/>
            </a:pPr>
            <a:r>
              <a:rPr lang="id-ID" sz="8000" dirty="0"/>
              <a:t>Kaedah hukum yang mengandung atau berisikan suruhan (“</a:t>
            </a:r>
            <a:r>
              <a:rPr lang="id-ID" sz="8000" i="1" dirty="0"/>
              <a:t>gebod</a:t>
            </a:r>
            <a:r>
              <a:rPr lang="id-ID" sz="8000" dirty="0"/>
              <a:t>”). </a:t>
            </a:r>
          </a:p>
          <a:p>
            <a:pPr algn="just">
              <a:buFontTx/>
              <a:buChar char="-"/>
            </a:pPr>
            <a:r>
              <a:rPr lang="id-ID" sz="8000" dirty="0"/>
              <a:t>Kaedah hukum yang mengandung atau berisikan larangan (“</a:t>
            </a:r>
            <a:r>
              <a:rPr lang="id-ID" sz="8000" i="1" dirty="0"/>
              <a:t>verbod</a:t>
            </a:r>
            <a:r>
              <a:rPr lang="id-ID" sz="8000" dirty="0"/>
              <a:t>”) </a:t>
            </a:r>
          </a:p>
          <a:p>
            <a:pPr algn="just">
              <a:buFontTx/>
              <a:buChar char="-"/>
            </a:pPr>
            <a:r>
              <a:rPr lang="id-ID" sz="8000" dirty="0"/>
              <a:t>Kaedah hukum yang mengandung atau berisikan kebolehan (“</a:t>
            </a:r>
            <a:r>
              <a:rPr lang="id-ID" sz="8000" i="1" dirty="0"/>
              <a:t>mogen</a:t>
            </a:r>
            <a:r>
              <a:rPr lang="id-ID" sz="8000" dirty="0"/>
              <a:t>”). </a:t>
            </a:r>
          </a:p>
          <a:p>
            <a:pPr algn="just">
              <a:buFontTx/>
              <a:buChar char="-"/>
            </a:pPr>
            <a:endParaRPr lang="id-ID" sz="8000" dirty="0"/>
          </a:p>
          <a:p>
            <a:pPr algn="just"/>
            <a:r>
              <a:rPr lang="id-ID" sz="9600" b="1" dirty="0"/>
              <a:t>Dari ketiga macam kaedah hukum tersebut dapat diberi beberapa contoh sebagai berikut : </a:t>
            </a:r>
          </a:p>
          <a:p>
            <a:pPr algn="just">
              <a:buNone/>
            </a:pPr>
            <a:endParaRPr lang="id-ID" sz="8000" dirty="0"/>
          </a:p>
          <a:p>
            <a:pPr marL="514350" indent="-514350" algn="just">
              <a:buAutoNum type="alphaLcPeriod"/>
            </a:pPr>
            <a:r>
              <a:rPr lang="id-ID" sz="8000" dirty="0"/>
              <a:t>kaedah hukum yang berisikan suruhan yang terdapat dalam hukum Tata Negara kita adalah ketentuan yang terdapat dalam pasal 22 ayat (1), (2), dan (3) Undang-undang Dasar 1945 yang berbunyi sebagai berikut : </a:t>
            </a:r>
          </a:p>
          <a:p>
            <a:pPr marL="514350" indent="-514350" algn="just">
              <a:buNone/>
            </a:pPr>
            <a:r>
              <a:rPr lang="id-ID" sz="8000" dirty="0"/>
              <a:t>       - Dalam hal-ikhwal kegentingan yang memaksa, Presiden berhak menetapkan peraturan Pemerintah sebagai pengganti Undang- undang. </a:t>
            </a:r>
          </a:p>
          <a:p>
            <a:pPr marL="514350" indent="-514350" algn="just">
              <a:buNone/>
            </a:pPr>
            <a:r>
              <a:rPr lang="id-ID" sz="8000" dirty="0"/>
              <a:t>      - Peraturan Pemerintah itu harus mendapat persetujuan Dewan Perwakilan Rakyat dalam persidangan yang berikut. -Jika tidak dapat persetujuan, maka Peraturan Pemerintah itu harus dicabut. </a:t>
            </a:r>
            <a:endParaRPr lang="id-ID" sz="8000" dirty="0"/>
          </a:p>
        </p:txBody>
      </p:sp>
    </p:spTree>
    <p:custDataLst>
      <p:tags r:id="rId1"/>
    </p:custDataLst>
    <p:extLst>
      <p:ext uri="{BB962C8B-B14F-4D97-AF65-F5344CB8AC3E}">
        <p14:creationId xmlns:p14="http://schemas.microsoft.com/office/powerpoint/2010/main" val="3396994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785794"/>
            <a:ext cx="7543824" cy="5669942"/>
          </a:xfrm>
        </p:spPr>
        <p:txBody>
          <a:bodyPr/>
          <a:lstStyle/>
          <a:p>
            <a:pPr algn="just">
              <a:buNone/>
            </a:pPr>
            <a:r>
              <a:rPr lang="id-ID" dirty="0" smtClean="0"/>
              <a:t>b. kaedah hukum yang berisikan larangan. Kaedah ini dapat ditemukan dalam pasal 8 dari UU No. 1 Tahun 1974 yang pada dasarnya menyatakan bahwa suatu perkawinan dilarang dilangsungkan antar dua orang yang : </a:t>
            </a:r>
          </a:p>
          <a:p>
            <a:pPr algn="just">
              <a:buFontTx/>
              <a:buChar char="-"/>
            </a:pPr>
            <a:r>
              <a:rPr lang="id-ID" dirty="0" smtClean="0"/>
              <a:t>berhubungan darah dalan garis keturunan ke bawah ataupun ke atas. </a:t>
            </a:r>
          </a:p>
          <a:p>
            <a:pPr algn="just">
              <a:buFontTx/>
              <a:buChar char="-"/>
            </a:pPr>
            <a:r>
              <a:rPr lang="id-ID" dirty="0" smtClean="0"/>
              <a:t>berhubungan darah dalam garis keturunan menyamping yaitu antar saudara, antara seseorang dengan saudara orang tua dan antar seseorang dengan saudara neneknya.</a:t>
            </a:r>
            <a:endParaRPr lang="id-ID" dirty="0"/>
          </a:p>
        </p:txBody>
      </p:sp>
    </p:spTree>
    <p:custDataLst>
      <p:tags r:id="rId1"/>
    </p:custDataLst>
    <p:extLst>
      <p:ext uri="{BB962C8B-B14F-4D97-AF65-F5344CB8AC3E}">
        <p14:creationId xmlns:p14="http://schemas.microsoft.com/office/powerpoint/2010/main" val="1933925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642918"/>
            <a:ext cx="7239000" cy="5812818"/>
          </a:xfrm>
        </p:spPr>
        <p:txBody>
          <a:bodyPr>
            <a:normAutofit/>
          </a:bodyPr>
          <a:lstStyle/>
          <a:p>
            <a:pPr algn="just">
              <a:buNone/>
            </a:pPr>
            <a:r>
              <a:rPr lang="id-ID" dirty="0" smtClean="0"/>
              <a:t>c.kaidah hukum yang berisikan </a:t>
            </a:r>
            <a:r>
              <a:rPr lang="id-ID" b="1" dirty="0" smtClean="0"/>
              <a:t>kebolehan </a:t>
            </a:r>
            <a:r>
              <a:rPr lang="id-ID" dirty="0" smtClean="0"/>
              <a:t>dapat dijumpai dalam pasal 29 ayat (1) Undang-undang No. 1 Tahun 1974; yang menyatakan bahwa pihak- pihak yang menikah dapat mengadakan perjanjian tertulis yang disyahkan oleh Pegawai pencatat perkawinan pada waktu atau sebelum perkawinan dilangsungkan asalkan tidak melanggar batas-batas hukum agama dan kesusilaan. Di samping pembedaan kaedah hukum menurut isinya, kaedah hukum dapat pula dibedakan menurut sifatnya, yang dapat dikelompokkan ke dalam: </a:t>
            </a:r>
          </a:p>
          <a:p>
            <a:pPr algn="just">
              <a:buNone/>
            </a:pPr>
            <a:r>
              <a:rPr lang="id-ID" dirty="0" smtClean="0"/>
              <a:t>1)Kaedah-kaedah hukum yang bersifat imperatif (kaedah suruhan dan larangan) </a:t>
            </a:r>
          </a:p>
          <a:p>
            <a:pPr algn="just">
              <a:buNone/>
            </a:pPr>
            <a:r>
              <a:rPr lang="id-ID" dirty="0" smtClean="0"/>
              <a:t>2)Kaedah-kaedah hukum yang bersifat fakultatif (kaedah kebolehan).</a:t>
            </a:r>
            <a:endParaRPr lang="id-ID" dirty="0"/>
          </a:p>
        </p:txBody>
      </p:sp>
    </p:spTree>
    <p:custDataLst>
      <p:tags r:id="rId1"/>
    </p:custDataLst>
    <p:extLst>
      <p:ext uri="{BB962C8B-B14F-4D97-AF65-F5344CB8AC3E}">
        <p14:creationId xmlns:p14="http://schemas.microsoft.com/office/powerpoint/2010/main" val="9887497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2</TotalTime>
  <Words>634</Words>
  <Application>Microsoft Office PowerPoint</Application>
  <PresentationFormat>Widescreen</PresentationFormat>
  <Paragraphs>40</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Corbel</vt:lpstr>
      <vt:lpstr>Wingdings 2</vt:lpstr>
      <vt:lpstr>Basis</vt:lpstr>
      <vt:lpstr>DISIPLIN HUKUM NORMATIF</vt:lpstr>
      <vt:lpstr>Disiplin hukum normatif</vt:lpstr>
      <vt:lpstr>Isi dan sifat norma hukum</vt:lpstr>
      <vt:lpstr>Ajaran Kelsen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DISIPLIN HUKUM NORMATIF</dc:title>
  <dc:creator>Windows User</dc:creator>
  <cp:lastModifiedBy>Windows User</cp:lastModifiedBy>
  <cp:revision>1</cp:revision>
  <dcterms:created xsi:type="dcterms:W3CDTF">2020-11-01T22:39:44Z</dcterms:created>
  <dcterms:modified xsi:type="dcterms:W3CDTF">2020-11-01T22:42:02Z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AFBFC0B7-8C05-419B-AB51-9D9B737F9BD6</vt:lpwstr>
  </property>
  <property fmtid="{D5CDD505-2E9C-101B-9397-08002B2CF9AE}" pid="3" name="ArticulatePath">
    <vt:lpwstr>Presentation1</vt:lpwstr>
  </property>
</Properties>
</file>