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16BF434-C2A3-4B13-A8ED-F1A615B58FAC}" type="datetimeFigureOut">
              <a:rPr lang="en-US" smtClean="0"/>
              <a:pPr/>
              <a:t>11/13/2020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2FA54DA-086D-4903-BCEC-4A7CBEE152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257800"/>
            <a:ext cx="6172200" cy="1371600"/>
          </a:xfrm>
        </p:spPr>
        <p:txBody>
          <a:bodyPr/>
          <a:lstStyle/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OLEH</a:t>
            </a:r>
          </a:p>
          <a:p>
            <a:r>
              <a:rPr lang="en-US" b="0" dirty="0" smtClean="0">
                <a:ln w="18415" cmpd="sng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NURMAYANI, S.H.,M.H</a:t>
            </a:r>
            <a:endParaRPr lang="en-US" b="0" dirty="0">
              <a:ln w="18415" cmpd="sng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755775"/>
          </a:xfrm>
        </p:spPr>
        <p:txBody>
          <a:bodyPr>
            <a:normAutofit fontScale="90000"/>
          </a:bodyPr>
          <a:lstStyle/>
          <a:p>
            <a:pPr algn="ctr"/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HUKUM ADMINISTRASI DAERAH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en-US" b="0" cap="none" dirty="0" err="1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materi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10 </a:t>
            </a:r>
            <a:br>
              <a:rPr lang="en-US" b="0" cap="none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Keuangan Daerah </a:t>
            </a:r>
            <a:endParaRPr lang="en-US" b="0" cap="none" dirty="0">
              <a:ln w="18415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pic>
        <p:nvPicPr>
          <p:cNvPr id="6" name="Picture 5" descr="download (4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524000" cy="150377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467600" cy="4873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Dana </a:t>
            </a:r>
            <a:r>
              <a:rPr lang="en-US" dirty="0" err="1" smtClean="0"/>
              <a:t>perimbangan</a:t>
            </a:r>
            <a:endParaRPr lang="en-US" dirty="0"/>
          </a:p>
        </p:txBody>
      </p:sp>
      <p:grpSp>
        <p:nvGrpSpPr>
          <p:cNvPr id="3" name="Group 10"/>
          <p:cNvGrpSpPr/>
          <p:nvPr/>
        </p:nvGrpSpPr>
        <p:grpSpPr>
          <a:xfrm>
            <a:off x="381000" y="1219200"/>
            <a:ext cx="5943600" cy="2895600"/>
            <a:chOff x="609600" y="3124200"/>
            <a:chExt cx="7620000" cy="3352800"/>
          </a:xfrm>
        </p:grpSpPr>
        <p:sp>
          <p:nvSpPr>
            <p:cNvPr id="4" name="Oval 3"/>
            <p:cNvSpPr/>
            <p:nvPr/>
          </p:nvSpPr>
          <p:spPr>
            <a:xfrm>
              <a:off x="2743200" y="3124200"/>
              <a:ext cx="3276600" cy="1676400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smtClean="0"/>
                <a:t>Dana </a:t>
              </a:r>
              <a:r>
                <a:rPr lang="en-US" sz="2000" dirty="0" err="1" smtClean="0"/>
                <a:t>perimbangan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terdiri</a:t>
              </a:r>
              <a:r>
                <a:rPr lang="en-US" sz="2000" dirty="0" smtClean="0"/>
                <a:t> </a:t>
              </a:r>
              <a:r>
                <a:rPr lang="en-US" sz="2000" dirty="0" err="1" smtClean="0"/>
                <a:t>dari</a:t>
              </a:r>
              <a:endParaRPr lang="en-US" sz="2000" dirty="0"/>
            </a:p>
          </p:txBody>
        </p:sp>
        <p:sp>
          <p:nvSpPr>
            <p:cNvPr id="5" name="Down Arrow 4"/>
            <p:cNvSpPr/>
            <p:nvPr/>
          </p:nvSpPr>
          <p:spPr>
            <a:xfrm rot="2930370">
              <a:off x="2131859" y="4011504"/>
              <a:ext cx="457200" cy="609600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" y="4724400"/>
              <a:ext cx="1905000" cy="958516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Alokasi</a:t>
              </a:r>
              <a:r>
                <a:rPr lang="en-US" dirty="0" smtClean="0"/>
                <a:t> </a:t>
              </a:r>
              <a:r>
                <a:rPr lang="en-US" dirty="0" err="1" smtClean="0"/>
                <a:t>umum</a:t>
              </a:r>
              <a:r>
                <a:rPr lang="en-US" dirty="0" smtClean="0"/>
                <a:t> (DAU)</a:t>
              </a:r>
              <a:endParaRPr lang="en-US" dirty="0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4063097" y="4894714"/>
              <a:ext cx="457200" cy="609600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 rot="18107418">
              <a:off x="6170617" y="4031556"/>
              <a:ext cx="457200" cy="609600"/>
            </a:xfrm>
            <a:prstGeom prst="downArrow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2800" y="57150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Dana </a:t>
              </a:r>
              <a:r>
                <a:rPr lang="en-US" dirty="0" err="1" smtClean="0"/>
                <a:t>bagi</a:t>
              </a:r>
              <a:r>
                <a:rPr lang="en-US" dirty="0" smtClean="0"/>
                <a:t> </a:t>
              </a:r>
              <a:r>
                <a:rPr lang="en-US" dirty="0" err="1" smtClean="0"/>
                <a:t>hasil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4800600"/>
              <a:ext cx="2209800" cy="970547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Alokasi</a:t>
              </a:r>
              <a:r>
                <a:rPr lang="en-US" dirty="0" smtClean="0"/>
                <a:t> </a:t>
              </a:r>
              <a:r>
                <a:rPr lang="en-US" dirty="0" err="1" smtClean="0"/>
                <a:t>Khusus</a:t>
              </a:r>
              <a:r>
                <a:rPr lang="en-US" dirty="0" smtClean="0"/>
                <a:t> (DAK)</a:t>
              </a:r>
              <a:endParaRPr lang="en-US" dirty="0"/>
            </a:p>
          </p:txBody>
        </p:sp>
      </p:grpSp>
      <p:cxnSp>
        <p:nvCxnSpPr>
          <p:cNvPr id="14" name="Straight Arrow Connector 13"/>
          <p:cNvCxnSpPr>
            <a:stCxn id="9" idx="2"/>
          </p:cNvCxnSpPr>
          <p:nvPr/>
        </p:nvCxnSpPr>
        <p:spPr>
          <a:xfrm>
            <a:off x="3263646" y="4114800"/>
            <a:ext cx="12954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066800" y="5715000"/>
            <a:ext cx="4419600" cy="68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Pajak</a:t>
            </a:r>
            <a:r>
              <a:rPr lang="en-US" dirty="0" smtClean="0"/>
              <a:t>, </a:t>
            </a:r>
            <a:r>
              <a:rPr lang="en-US" dirty="0" err="1" smtClean="0"/>
              <a:t>cukai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505200" y="4648200"/>
            <a:ext cx="19271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Dana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Dana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Dana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  (DAU)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yang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APBN. </a:t>
            </a:r>
          </a:p>
          <a:p>
            <a:r>
              <a:rPr lang="en-US" dirty="0" smtClean="0"/>
              <a:t>DAU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yang </a:t>
            </a:r>
            <a:r>
              <a:rPr lang="en-US" dirty="0" err="1" smtClean="0"/>
              <a:t>selaras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formula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endParaRPr lang="en-US" dirty="0" smtClean="0"/>
          </a:p>
          <a:p>
            <a:r>
              <a:rPr lang="en-US" dirty="0" smtClean="0"/>
              <a:t>Dana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(DAK) </a:t>
            </a:r>
            <a:r>
              <a:rPr lang="en-US" dirty="0" err="1" smtClean="0"/>
              <a:t>dialokasikan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APBN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mendanai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mendanai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diusulkan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447800" y="274638"/>
            <a:ext cx="5486400" cy="6397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HASIL PAJAK DAERAH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001000" cy="53309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10 </a:t>
            </a:r>
            <a:r>
              <a:rPr lang="en-US" dirty="0" err="1" smtClean="0"/>
              <a:t>nomor</a:t>
            </a:r>
            <a:r>
              <a:rPr lang="en-US" dirty="0" smtClean="0"/>
              <a:t> 28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Daerah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kontribusi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terutang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keperluan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sebesar-besarnya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endParaRPr lang="en-US" dirty="0" smtClean="0"/>
          </a:p>
          <a:p>
            <a:r>
              <a:rPr lang="en-US" dirty="0" err="1" smtClean="0"/>
              <a:t>Mardiasmo</a:t>
            </a:r>
            <a:r>
              <a:rPr lang="en-US" dirty="0" smtClean="0"/>
              <a:t> </a:t>
            </a:r>
            <a:r>
              <a:rPr lang="en-US" dirty="0" err="1" smtClean="0"/>
              <a:t>berpendapat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iuran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sifatnya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agar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perlawanan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 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dirty="0" smtClean="0"/>
              <a:t> 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895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bertentangan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pemungutan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relatif</a:t>
            </a:r>
            <a:r>
              <a:rPr lang="en-US" dirty="0" smtClean="0"/>
              <a:t> </a:t>
            </a:r>
            <a:r>
              <a:rPr lang="en-US" dirty="0" err="1" smtClean="0"/>
              <a:t>murah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Pajak</a:t>
            </a:r>
            <a:r>
              <a:rPr lang="en-US" dirty="0" smtClean="0"/>
              <a:t> Daerah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endParaRPr lang="en-US" dirty="0" smtClean="0"/>
          </a:p>
          <a:p>
            <a:r>
              <a:rPr lang="en-US" dirty="0" smtClean="0"/>
              <a:t> 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,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stabilisasi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253c7434107af31c9e388880718b419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33494" y="4495800"/>
            <a:ext cx="3539005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5181600" cy="5635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HASIL RETRIBUSI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305800" cy="5483352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6 4 UU </a:t>
            </a:r>
            <a:r>
              <a:rPr lang="en-US" dirty="0" err="1" smtClean="0"/>
              <a:t>Nomor</a:t>
            </a:r>
            <a:r>
              <a:rPr lang="en-US" dirty="0" smtClean="0"/>
              <a:t> 28 </a:t>
            </a:r>
            <a:r>
              <a:rPr lang="en-US" dirty="0" err="1" smtClean="0"/>
              <a:t>tahun</a:t>
            </a:r>
            <a:r>
              <a:rPr lang="en-US" dirty="0" smtClean="0"/>
              <a:t> 2009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pembayaran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yang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disediakan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endParaRPr lang="en-US" dirty="0" smtClean="0"/>
          </a:p>
          <a:p>
            <a:r>
              <a:rPr lang="en-US" dirty="0" err="1" smtClean="0"/>
              <a:t>Unsur-unsur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pungutan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pengeluaran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e. </a:t>
            </a:r>
            <a:r>
              <a:rPr lang="en-US" dirty="0" err="1" smtClean="0"/>
              <a:t>Kontra</a:t>
            </a:r>
            <a:r>
              <a:rPr lang="en-US" dirty="0" smtClean="0"/>
              <a:t>-</a:t>
            </a:r>
            <a:r>
              <a:rPr lang="en-US" dirty="0" err="1" smtClean="0"/>
              <a:t>prestasi</a:t>
            </a:r>
            <a:r>
              <a:rPr lang="en-US" dirty="0" smtClean="0"/>
              <a:t>(</a:t>
            </a:r>
            <a:r>
              <a:rPr lang="en-US" dirty="0" err="1" smtClean="0"/>
              <a:t>imbalan</a:t>
            </a:r>
            <a:r>
              <a:rPr lang="en-US" dirty="0" smtClean="0"/>
              <a:t>)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pembayar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 </a:t>
            </a:r>
            <a:r>
              <a:rPr lang="en-US" dirty="0" err="1" smtClean="0"/>
              <a:t>disimpulkan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pungutan</a:t>
            </a:r>
            <a:r>
              <a:rPr lang="en-US" dirty="0" smtClean="0"/>
              <a:t> yang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pembayar</a:t>
            </a:r>
            <a:r>
              <a:rPr lang="en-US" dirty="0" smtClean="0"/>
              <a:t> </a:t>
            </a:r>
            <a:r>
              <a:rPr lang="en-US" dirty="0" err="1" smtClean="0"/>
              <a:t>retribusi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57400"/>
            <a:ext cx="7467600" cy="487362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Retribusi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/>
          </a:p>
        </p:txBody>
      </p:sp>
      <p:grpSp>
        <p:nvGrpSpPr>
          <p:cNvPr id="3" name="Group 10"/>
          <p:cNvGrpSpPr/>
          <p:nvPr/>
        </p:nvGrpSpPr>
        <p:grpSpPr>
          <a:xfrm>
            <a:off x="609600" y="3124200"/>
            <a:ext cx="7620000" cy="3352800"/>
            <a:chOff x="609600" y="3124200"/>
            <a:chExt cx="7620000" cy="3352800"/>
          </a:xfrm>
        </p:grpSpPr>
        <p:sp>
          <p:nvSpPr>
            <p:cNvPr id="4" name="Oval 3"/>
            <p:cNvSpPr/>
            <p:nvPr/>
          </p:nvSpPr>
          <p:spPr>
            <a:xfrm>
              <a:off x="2743200" y="3124200"/>
              <a:ext cx="3276600" cy="1676400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 smtClean="0"/>
                <a:t>Retribusi</a:t>
              </a:r>
              <a:endParaRPr lang="en-US" sz="2000" dirty="0"/>
            </a:p>
          </p:txBody>
        </p:sp>
        <p:sp>
          <p:nvSpPr>
            <p:cNvPr id="5" name="Down Arrow 4"/>
            <p:cNvSpPr/>
            <p:nvPr/>
          </p:nvSpPr>
          <p:spPr>
            <a:xfrm rot="2930370">
              <a:off x="2131859" y="4011504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09600" y="47244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Retribusi</a:t>
              </a:r>
              <a:r>
                <a:rPr lang="en-US" dirty="0" smtClean="0"/>
                <a:t> </a:t>
              </a:r>
              <a:r>
                <a:rPr lang="en-US" dirty="0" err="1" smtClean="0"/>
                <a:t>jasa</a:t>
              </a:r>
              <a:r>
                <a:rPr lang="en-US" dirty="0" smtClean="0"/>
                <a:t> </a:t>
              </a:r>
              <a:r>
                <a:rPr lang="en-US" dirty="0" err="1" smtClean="0"/>
                <a:t>umum</a:t>
              </a:r>
              <a:endParaRPr lang="en-US" dirty="0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4063097" y="4894714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Down Arrow 7"/>
            <p:cNvSpPr/>
            <p:nvPr/>
          </p:nvSpPr>
          <p:spPr>
            <a:xfrm rot="18107418">
              <a:off x="6170617" y="4031556"/>
              <a:ext cx="457200" cy="609600"/>
            </a:xfrm>
            <a:prstGeom prst="downArrow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352800" y="5715000"/>
              <a:ext cx="1905000" cy="762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Retribusi</a:t>
              </a:r>
              <a:r>
                <a:rPr lang="en-US" dirty="0" smtClean="0"/>
                <a:t> </a:t>
              </a:r>
              <a:r>
                <a:rPr lang="en-US" dirty="0" err="1" smtClean="0"/>
                <a:t>jasa</a:t>
              </a:r>
              <a:r>
                <a:rPr lang="en-US" dirty="0" smtClean="0"/>
                <a:t> </a:t>
              </a:r>
              <a:r>
                <a:rPr lang="en-US" dirty="0" err="1" smtClean="0"/>
                <a:t>usaha</a:t>
              </a:r>
              <a:r>
                <a:rPr lang="en-US" dirty="0" smtClean="0"/>
                <a:t> </a:t>
              </a:r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019800" y="4800600"/>
              <a:ext cx="2209800" cy="9144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err="1" smtClean="0"/>
                <a:t>Retribusi</a:t>
              </a:r>
              <a:r>
                <a:rPr lang="en-US" dirty="0" smtClean="0"/>
                <a:t> </a:t>
              </a:r>
              <a:r>
                <a:rPr lang="en-US" dirty="0" err="1" smtClean="0"/>
                <a:t>perizinan</a:t>
              </a:r>
              <a:r>
                <a:rPr lang="en-US" dirty="0" smtClean="0"/>
                <a:t> </a:t>
              </a:r>
              <a:r>
                <a:rPr lang="en-US" dirty="0" err="1" smtClean="0"/>
                <a:t>tertentu</a:t>
              </a:r>
              <a:endParaRPr lang="en-US" dirty="0"/>
            </a:p>
          </p:txBody>
        </p:sp>
      </p:grpSp>
      <p:pic>
        <p:nvPicPr>
          <p:cNvPr id="12" name="Picture 11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381001"/>
            <a:ext cx="4572000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dipisahkan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 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penyertaan</a:t>
            </a:r>
            <a:r>
              <a:rPr lang="en-US" dirty="0" smtClean="0"/>
              <a:t> modal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/BUMD</a:t>
            </a:r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penyertaan</a:t>
            </a:r>
            <a:r>
              <a:rPr lang="en-US" dirty="0" smtClean="0"/>
              <a:t> modal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/BUMD</a:t>
            </a:r>
          </a:p>
          <a:p>
            <a:pPr>
              <a:buNone/>
            </a:pPr>
            <a:r>
              <a:rPr lang="en-US" dirty="0" smtClean="0"/>
              <a:t>D.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penyertaan</a:t>
            </a:r>
            <a:r>
              <a:rPr lang="en-US" dirty="0" smtClean="0"/>
              <a:t> modal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milik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Pendirian</a:t>
            </a:r>
            <a:r>
              <a:rPr lang="en-US" dirty="0" smtClean="0"/>
              <a:t> BUMD </a:t>
            </a:r>
            <a:r>
              <a:rPr lang="en-US" dirty="0" err="1" smtClean="0"/>
              <a:t>ditetapkan</a:t>
            </a:r>
            <a:r>
              <a:rPr lang="en-US" dirty="0" smtClean="0"/>
              <a:t> dg </a:t>
            </a:r>
            <a:r>
              <a:rPr lang="en-US" dirty="0" err="1" smtClean="0"/>
              <a:t>Perda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1981200" cy="7159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BUMD</a:t>
            </a:r>
            <a:endParaRPr lang="en-US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077200" cy="51785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BUMD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perseroan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r>
              <a:rPr lang="en-US" dirty="0" err="1" smtClean="0"/>
              <a:t>Pendirian</a:t>
            </a:r>
            <a:r>
              <a:rPr lang="en-US" dirty="0" smtClean="0"/>
              <a:t> BUMD </a:t>
            </a:r>
            <a:r>
              <a:rPr lang="en-US" dirty="0" err="1" smtClean="0"/>
              <a:t>bertujuan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Menyelenggarakan</a:t>
            </a:r>
            <a:r>
              <a:rPr lang="en-US" dirty="0" smtClean="0"/>
              <a:t>  </a:t>
            </a:r>
            <a:r>
              <a:rPr lang="en-US" dirty="0" err="1" smtClean="0"/>
              <a:t>kemanfaatan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penyediaan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bermutu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hajat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kelola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c.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laba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pendiri</a:t>
            </a:r>
            <a:r>
              <a:rPr lang="en-US" dirty="0" smtClean="0"/>
              <a:t> BUMD 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a.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b. </a:t>
            </a:r>
            <a:r>
              <a:rPr lang="en-US" dirty="0" err="1" smtClean="0"/>
              <a:t>Kelayakan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BUMD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71600" y="1295400"/>
            <a:ext cx="7467600" cy="3733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Lain-lain </a:t>
            </a:r>
            <a:r>
              <a:rPr lang="en-US" dirty="0" err="1" smtClean="0"/>
              <a:t>usaha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Usaha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yang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bersangkutan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lain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 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yang </a:t>
            </a:r>
            <a:r>
              <a:rPr lang="en-US" dirty="0" err="1" smtClean="0"/>
              <a:t>didapat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</p:txBody>
      </p:sp>
      <p:pic>
        <p:nvPicPr>
          <p:cNvPr id="4" name="Picture 3" descr="a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657600"/>
            <a:ext cx="1657350" cy="27527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aslo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aset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dipisahkan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pemanfaatan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pisahkan</a:t>
            </a:r>
            <a:endParaRPr lang="en-US" dirty="0" smtClean="0"/>
          </a:p>
          <a:p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giro</a:t>
            </a:r>
            <a:endParaRPr lang="en-US" dirty="0" smtClean="0"/>
          </a:p>
          <a:p>
            <a:r>
              <a:rPr lang="en-US" dirty="0" err="1" smtClean="0"/>
              <a:t>Bunga</a:t>
            </a:r>
            <a:r>
              <a:rPr lang="en-US" dirty="0" smtClean="0"/>
              <a:t> </a:t>
            </a:r>
            <a:r>
              <a:rPr lang="en-US" dirty="0" err="1" smtClean="0"/>
              <a:t>deposito</a:t>
            </a:r>
            <a:endParaRPr lang="en-US" dirty="0" smtClean="0"/>
          </a:p>
          <a:p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rugi</a:t>
            </a:r>
            <a:endParaRPr lang="en-US" dirty="0" smtClean="0"/>
          </a:p>
          <a:p>
            <a:r>
              <a:rPr lang="en-US" dirty="0" err="1" smtClean="0"/>
              <a:t>Penerimaan</a:t>
            </a:r>
            <a:r>
              <a:rPr lang="en-US" dirty="0" smtClean="0"/>
              <a:t> </a:t>
            </a:r>
            <a:r>
              <a:rPr lang="en-US" dirty="0" err="1" smtClean="0"/>
              <a:t>komisi</a:t>
            </a:r>
            <a:r>
              <a:rPr lang="en-US" dirty="0" smtClean="0"/>
              <a:t>, </a:t>
            </a:r>
            <a:r>
              <a:rPr lang="en-US" dirty="0" err="1" smtClean="0"/>
              <a:t>potongan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keuntungan</a:t>
            </a:r>
            <a:r>
              <a:rPr lang="en-US" dirty="0" smtClean="0"/>
              <a:t> </a:t>
            </a:r>
            <a:r>
              <a:rPr lang="en-US" dirty="0" err="1" smtClean="0"/>
              <a:t>dr</a:t>
            </a:r>
            <a:r>
              <a:rPr lang="en-US" dirty="0" smtClean="0"/>
              <a:t> </a:t>
            </a:r>
            <a:r>
              <a:rPr lang="en-US" dirty="0" err="1" smtClean="0"/>
              <a:t>selisih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tukar</a:t>
            </a:r>
            <a:r>
              <a:rPr lang="en-US" dirty="0" smtClean="0"/>
              <a:t> rupiah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endParaRPr lang="en-US" dirty="0" smtClean="0"/>
          </a:p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denda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keterlambatan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endParaRPr lang="en-US" dirty="0" smtClean="0"/>
          </a:p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pajak</a:t>
            </a:r>
            <a:endParaRPr lang="en-US" dirty="0" smtClean="0"/>
          </a:p>
          <a:p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eksekusi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endParaRPr lang="en-US" dirty="0" smtClean="0"/>
          </a:p>
          <a:p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fasilitas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US" dirty="0" smtClean="0"/>
          </a:p>
          <a:p>
            <a:r>
              <a:rPr lang="en-US" dirty="0" err="1" smtClean="0"/>
              <a:t>pendapatan</a:t>
            </a:r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</TotalTime>
  <Words>448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HUKUM ADMINISTRASI DAERAH  materi 10  Keuangan Daerah </vt:lpstr>
      <vt:lpstr>HASIL PAJAK DAERAH</vt:lpstr>
      <vt:lpstr>Pajak daerah harus  meningkatkan penerimaan daerah maka:</vt:lpstr>
      <vt:lpstr>HASIL RETRIBUSI DAERAH</vt:lpstr>
      <vt:lpstr>Retribusi terdiri dari</vt:lpstr>
      <vt:lpstr>Hasil pengelolaan kekayaan daerah yang dipisahkan</vt:lpstr>
      <vt:lpstr>BUMD</vt:lpstr>
      <vt:lpstr>Hasil pendapatan asli daerah yg sah</vt:lpstr>
      <vt:lpstr>Jenis-jenis pendapatan aslo daerah terdiri dari:</vt:lpstr>
      <vt:lpstr>Dana perimbangan</vt:lpstr>
      <vt:lpstr>Dana alokasi umum dan dana alokasi khusus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ADMINISTRASI DAERAH  materi 9</dc:title>
  <dc:creator>ASUS</dc:creator>
  <cp:lastModifiedBy>Admin</cp:lastModifiedBy>
  <cp:revision>4</cp:revision>
  <dcterms:created xsi:type="dcterms:W3CDTF">2020-10-20T08:20:59Z</dcterms:created>
  <dcterms:modified xsi:type="dcterms:W3CDTF">2020-11-13T06:01:09Z</dcterms:modified>
</cp:coreProperties>
</file>