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3"/>
  </p:notesMasterIdLst>
  <p:sldIdLst>
    <p:sldId id="256" r:id="rId2"/>
    <p:sldId id="290" r:id="rId3"/>
    <p:sldId id="291" r:id="rId4"/>
    <p:sldId id="292" r:id="rId5"/>
    <p:sldId id="487" r:id="rId6"/>
    <p:sldId id="286" r:id="rId7"/>
    <p:sldId id="293" r:id="rId8"/>
    <p:sldId id="294" r:id="rId9"/>
    <p:sldId id="295" r:id="rId10"/>
    <p:sldId id="287" r:id="rId11"/>
    <p:sldId id="486" r:id="rId12"/>
    <p:sldId id="288" r:id="rId13"/>
    <p:sldId id="289"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459" r:id="rId27"/>
    <p:sldId id="271" r:id="rId28"/>
    <p:sldId id="272" r:id="rId29"/>
    <p:sldId id="273" r:id="rId30"/>
    <p:sldId id="274" r:id="rId31"/>
    <p:sldId id="275" r:id="rId32"/>
    <p:sldId id="276" r:id="rId33"/>
    <p:sldId id="277" r:id="rId34"/>
    <p:sldId id="278" r:id="rId35"/>
    <p:sldId id="460" r:id="rId36"/>
    <p:sldId id="279" r:id="rId37"/>
    <p:sldId id="280" r:id="rId38"/>
    <p:sldId id="281" r:id="rId39"/>
    <p:sldId id="282" r:id="rId40"/>
    <p:sldId id="283" r:id="rId41"/>
    <p:sldId id="284" r:id="rId42"/>
    <p:sldId id="285" r:id="rId43"/>
    <p:sldId id="488" r:id="rId44"/>
    <p:sldId id="296" r:id="rId45"/>
    <p:sldId id="297" r:id="rId46"/>
    <p:sldId id="298" r:id="rId47"/>
    <p:sldId id="299" r:id="rId48"/>
    <p:sldId id="300" r:id="rId49"/>
    <p:sldId id="301" r:id="rId50"/>
    <p:sldId id="302" r:id="rId51"/>
    <p:sldId id="303" r:id="rId52"/>
    <p:sldId id="461" r:id="rId53"/>
    <p:sldId id="304" r:id="rId54"/>
    <p:sldId id="484" r:id="rId55"/>
    <p:sldId id="305" r:id="rId56"/>
    <p:sldId id="306" r:id="rId57"/>
    <p:sldId id="307" r:id="rId58"/>
    <p:sldId id="308" r:id="rId59"/>
    <p:sldId id="309" r:id="rId60"/>
    <p:sldId id="310" r:id="rId61"/>
    <p:sldId id="462" r:id="rId62"/>
    <p:sldId id="311" r:id="rId63"/>
    <p:sldId id="463" r:id="rId64"/>
    <p:sldId id="312" r:id="rId65"/>
    <p:sldId id="464" r:id="rId66"/>
    <p:sldId id="313" r:id="rId67"/>
    <p:sldId id="314" r:id="rId68"/>
    <p:sldId id="465" r:id="rId69"/>
    <p:sldId id="315" r:id="rId70"/>
    <p:sldId id="466" r:id="rId71"/>
    <p:sldId id="316" r:id="rId72"/>
    <p:sldId id="317" r:id="rId73"/>
    <p:sldId id="318" r:id="rId74"/>
    <p:sldId id="319" r:id="rId75"/>
    <p:sldId id="467" r:id="rId76"/>
    <p:sldId id="320" r:id="rId77"/>
    <p:sldId id="468" r:id="rId78"/>
    <p:sldId id="321" r:id="rId79"/>
    <p:sldId id="469" r:id="rId80"/>
    <p:sldId id="322" r:id="rId81"/>
    <p:sldId id="470" r:id="rId82"/>
    <p:sldId id="323" r:id="rId83"/>
    <p:sldId id="324" r:id="rId84"/>
    <p:sldId id="471" r:id="rId85"/>
    <p:sldId id="325" r:id="rId86"/>
    <p:sldId id="472" r:id="rId87"/>
    <p:sldId id="326" r:id="rId88"/>
    <p:sldId id="473" r:id="rId89"/>
    <p:sldId id="327" r:id="rId90"/>
    <p:sldId id="475" r:id="rId91"/>
    <p:sldId id="328" r:id="rId92"/>
    <p:sldId id="474" r:id="rId93"/>
    <p:sldId id="476" r:id="rId94"/>
    <p:sldId id="329" r:id="rId95"/>
    <p:sldId id="478" r:id="rId96"/>
    <p:sldId id="477" r:id="rId97"/>
    <p:sldId id="479" r:id="rId98"/>
    <p:sldId id="480" r:id="rId99"/>
    <p:sldId id="330" r:id="rId100"/>
    <p:sldId id="481" r:id="rId101"/>
    <p:sldId id="331" r:id="rId102"/>
    <p:sldId id="482" r:id="rId103"/>
    <p:sldId id="332" r:id="rId104"/>
    <p:sldId id="483" r:id="rId105"/>
    <p:sldId id="333" r:id="rId106"/>
    <p:sldId id="334" r:id="rId107"/>
    <p:sldId id="335" r:id="rId108"/>
    <p:sldId id="336" r:id="rId109"/>
    <p:sldId id="337" r:id="rId110"/>
    <p:sldId id="338" r:id="rId111"/>
    <p:sldId id="389" r:id="rId112"/>
    <p:sldId id="390" r:id="rId113"/>
    <p:sldId id="391" r:id="rId114"/>
    <p:sldId id="392" r:id="rId115"/>
    <p:sldId id="393" r:id="rId116"/>
    <p:sldId id="394" r:id="rId117"/>
    <p:sldId id="395" r:id="rId118"/>
    <p:sldId id="396" r:id="rId119"/>
    <p:sldId id="397" r:id="rId120"/>
    <p:sldId id="398" r:id="rId121"/>
    <p:sldId id="399" r:id="rId122"/>
    <p:sldId id="400" r:id="rId123"/>
    <p:sldId id="401" r:id="rId124"/>
    <p:sldId id="402" r:id="rId125"/>
    <p:sldId id="403" r:id="rId126"/>
    <p:sldId id="404" r:id="rId127"/>
    <p:sldId id="405" r:id="rId128"/>
    <p:sldId id="406" r:id="rId129"/>
    <p:sldId id="407" r:id="rId130"/>
    <p:sldId id="408" r:id="rId131"/>
    <p:sldId id="409" r:id="rId132"/>
    <p:sldId id="410" r:id="rId133"/>
    <p:sldId id="411" r:id="rId134"/>
    <p:sldId id="412" r:id="rId135"/>
    <p:sldId id="413" r:id="rId136"/>
    <p:sldId id="489" r:id="rId137"/>
    <p:sldId id="414" r:id="rId138"/>
    <p:sldId id="415" r:id="rId139"/>
    <p:sldId id="416" r:id="rId140"/>
    <p:sldId id="417" r:id="rId141"/>
    <p:sldId id="418" r:id="rId142"/>
    <p:sldId id="419" r:id="rId143"/>
    <p:sldId id="420" r:id="rId144"/>
    <p:sldId id="421" r:id="rId145"/>
    <p:sldId id="422" r:id="rId146"/>
    <p:sldId id="423" r:id="rId147"/>
    <p:sldId id="424" r:id="rId148"/>
    <p:sldId id="425" r:id="rId149"/>
    <p:sldId id="426" r:id="rId150"/>
    <p:sldId id="427" r:id="rId151"/>
    <p:sldId id="428" r:id="rId152"/>
    <p:sldId id="429" r:id="rId153"/>
    <p:sldId id="430" r:id="rId154"/>
    <p:sldId id="431" r:id="rId155"/>
    <p:sldId id="432" r:id="rId156"/>
    <p:sldId id="433" r:id="rId157"/>
    <p:sldId id="434" r:id="rId158"/>
    <p:sldId id="435" r:id="rId159"/>
    <p:sldId id="436" r:id="rId160"/>
    <p:sldId id="437" r:id="rId161"/>
    <p:sldId id="438" r:id="rId162"/>
    <p:sldId id="439" r:id="rId163"/>
    <p:sldId id="440" r:id="rId164"/>
    <p:sldId id="441" r:id="rId165"/>
    <p:sldId id="442" r:id="rId166"/>
    <p:sldId id="443" r:id="rId167"/>
    <p:sldId id="444" r:id="rId168"/>
    <p:sldId id="445" r:id="rId169"/>
    <p:sldId id="446" r:id="rId170"/>
    <p:sldId id="447" r:id="rId171"/>
    <p:sldId id="448" r:id="rId172"/>
    <p:sldId id="449" r:id="rId173"/>
    <p:sldId id="450" r:id="rId174"/>
    <p:sldId id="451" r:id="rId175"/>
    <p:sldId id="452" r:id="rId176"/>
    <p:sldId id="453" r:id="rId177"/>
    <p:sldId id="454" r:id="rId178"/>
    <p:sldId id="455" r:id="rId179"/>
    <p:sldId id="456" r:id="rId180"/>
    <p:sldId id="457" r:id="rId181"/>
    <p:sldId id="458" r:id="rId18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633" autoAdjust="0"/>
  </p:normalViewPr>
  <p:slideViewPr>
    <p:cSldViewPr>
      <p:cViewPr varScale="1">
        <p:scale>
          <a:sx n="58" d="100"/>
          <a:sy n="58" d="100"/>
        </p:scale>
        <p:origin x="144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theme" Target="theme/theme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tableStyles" Target="tableStyles.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CC1EF6E1-32A1-44A6-8634-E68CD70E2C1F}" type="datetimeFigureOut">
              <a:rPr lang="en-US"/>
              <a:pPr>
                <a:defRPr/>
              </a:pPr>
              <a:t>10/27/2021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DE8D20A1-3749-4663-A0C2-D143BDB21D2A}" type="slidenum">
              <a:rPr lang="en-US"/>
              <a:pPr>
                <a:defRPr/>
              </a:pPr>
              <a:t>‹#›</a:t>
            </a:fld>
            <a:endParaRPr lang="en-US"/>
          </a:p>
        </p:txBody>
      </p:sp>
    </p:spTree>
    <p:extLst>
      <p:ext uri="{BB962C8B-B14F-4D97-AF65-F5344CB8AC3E}">
        <p14:creationId xmlns:p14="http://schemas.microsoft.com/office/powerpoint/2010/main" val="364524675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p:spPr>
      </p:sp>
      <p:sp>
        <p:nvSpPr>
          <p:cNvPr id="1873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87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D6F747C-1DBA-472A-8A65-630A7547F6B6}"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bwMode="auto">
          <a:noFill/>
          <a:ln>
            <a:solidFill>
              <a:srgbClr val="000000"/>
            </a:solidFill>
            <a:miter lim="800000"/>
            <a:headEnd/>
            <a:tailEnd/>
          </a:ln>
        </p:spPr>
      </p:sp>
      <p:sp>
        <p:nvSpPr>
          <p:cNvPr id="196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6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A57937-0A49-4765-84A3-E7726051C835}" type="slidenum">
              <a:rPr lang="en-US"/>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Slide Image Placeholder 1"/>
          <p:cNvSpPr>
            <a:spLocks noGrp="1" noRot="1" noChangeAspect="1" noTextEdit="1"/>
          </p:cNvSpPr>
          <p:nvPr>
            <p:ph type="sldImg"/>
          </p:nvPr>
        </p:nvSpPr>
        <p:spPr bwMode="auto">
          <a:noFill/>
          <a:ln>
            <a:solidFill>
              <a:srgbClr val="000000"/>
            </a:solidFill>
            <a:miter lim="800000"/>
            <a:headEnd/>
            <a:tailEnd/>
          </a:ln>
        </p:spPr>
      </p:sp>
      <p:sp>
        <p:nvSpPr>
          <p:cNvPr id="2887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8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01E1AB-D6D5-4927-8F91-20BE9B7ED005}" type="slidenum">
              <a:rPr lang="en-US"/>
              <a:pPr/>
              <a:t>101</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Slide Image Placeholder 1"/>
          <p:cNvSpPr>
            <a:spLocks noGrp="1" noRot="1" noChangeAspect="1" noTextEdit="1"/>
          </p:cNvSpPr>
          <p:nvPr>
            <p:ph type="sldImg"/>
          </p:nvPr>
        </p:nvSpPr>
        <p:spPr bwMode="auto">
          <a:noFill/>
          <a:ln>
            <a:solidFill>
              <a:srgbClr val="000000"/>
            </a:solidFill>
            <a:miter lim="800000"/>
            <a:headEnd/>
            <a:tailEnd/>
          </a:ln>
        </p:spPr>
      </p:sp>
      <p:sp>
        <p:nvSpPr>
          <p:cNvPr id="289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9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D1EAD01-5D5C-42C1-9A6F-844928646690}" type="slidenum">
              <a:rPr lang="en-US"/>
              <a:pPr/>
              <a:t>102</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Slide Image Placeholder 1"/>
          <p:cNvSpPr>
            <a:spLocks noGrp="1" noRot="1" noChangeAspect="1" noTextEdit="1"/>
          </p:cNvSpPr>
          <p:nvPr>
            <p:ph type="sldImg"/>
          </p:nvPr>
        </p:nvSpPr>
        <p:spPr bwMode="auto">
          <a:noFill/>
          <a:ln>
            <a:solidFill>
              <a:srgbClr val="000000"/>
            </a:solidFill>
            <a:miter lim="800000"/>
            <a:headEnd/>
            <a:tailEnd/>
          </a:ln>
        </p:spPr>
      </p:sp>
      <p:sp>
        <p:nvSpPr>
          <p:cNvPr id="290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90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12D7D5-6938-4BCB-9046-17603CC6EFA0}" type="slidenum">
              <a:rPr lang="en-US"/>
              <a:pPr/>
              <a:t>103</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Slide Image Placeholder 1"/>
          <p:cNvSpPr>
            <a:spLocks noGrp="1" noRot="1" noChangeAspect="1" noTextEdit="1"/>
          </p:cNvSpPr>
          <p:nvPr>
            <p:ph type="sldImg"/>
          </p:nvPr>
        </p:nvSpPr>
        <p:spPr bwMode="auto">
          <a:noFill/>
          <a:ln>
            <a:solidFill>
              <a:srgbClr val="000000"/>
            </a:solidFill>
            <a:miter lim="800000"/>
            <a:headEnd/>
            <a:tailEnd/>
          </a:ln>
        </p:spPr>
      </p:sp>
      <p:sp>
        <p:nvSpPr>
          <p:cNvPr id="2918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91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B4CAA50-B7CD-4F09-A271-FA68526F641D}" type="slidenum">
              <a:rPr lang="en-US"/>
              <a:pPr/>
              <a:t>104</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Slide Image Placeholder 1"/>
          <p:cNvSpPr>
            <a:spLocks noGrp="1" noRot="1" noChangeAspect="1" noTextEdit="1"/>
          </p:cNvSpPr>
          <p:nvPr>
            <p:ph type="sldImg"/>
          </p:nvPr>
        </p:nvSpPr>
        <p:spPr bwMode="auto">
          <a:noFill/>
          <a:ln>
            <a:solidFill>
              <a:srgbClr val="000000"/>
            </a:solidFill>
            <a:miter lim="800000"/>
            <a:headEnd/>
            <a:tailEnd/>
          </a:ln>
        </p:spPr>
      </p:sp>
      <p:sp>
        <p:nvSpPr>
          <p:cNvPr id="292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92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28D01EC-DA3E-40E7-8EA4-BFBC1EA82E7F}" type="slidenum">
              <a:rPr lang="en-US"/>
              <a:pPr/>
              <a:t>105</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Slide Image Placeholder 1"/>
          <p:cNvSpPr>
            <a:spLocks noGrp="1" noRot="1" noChangeAspect="1" noTextEdit="1"/>
          </p:cNvSpPr>
          <p:nvPr>
            <p:ph type="sldImg"/>
          </p:nvPr>
        </p:nvSpPr>
        <p:spPr bwMode="auto">
          <a:noFill/>
          <a:ln>
            <a:solidFill>
              <a:srgbClr val="000000"/>
            </a:solidFill>
            <a:miter lim="800000"/>
            <a:headEnd/>
            <a:tailEnd/>
          </a:ln>
        </p:spPr>
      </p:sp>
      <p:sp>
        <p:nvSpPr>
          <p:cNvPr id="293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93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71292E9-B259-410C-A22D-76D2D04E2BC1}" type="slidenum">
              <a:rPr lang="en-US"/>
              <a:pPr/>
              <a:t>106</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Slide Image Placeholder 1"/>
          <p:cNvSpPr>
            <a:spLocks noGrp="1" noRot="1" noChangeAspect="1" noTextEdit="1"/>
          </p:cNvSpPr>
          <p:nvPr>
            <p:ph type="sldImg"/>
          </p:nvPr>
        </p:nvSpPr>
        <p:spPr bwMode="auto">
          <a:noFill/>
          <a:ln>
            <a:solidFill>
              <a:srgbClr val="000000"/>
            </a:solidFill>
            <a:miter lim="800000"/>
            <a:headEnd/>
            <a:tailEnd/>
          </a:ln>
        </p:spPr>
      </p:sp>
      <p:sp>
        <p:nvSpPr>
          <p:cNvPr id="294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94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AE1D462-384A-4C91-8D96-5A1289482227}" type="slidenum">
              <a:rPr lang="en-US"/>
              <a:pPr/>
              <a:t>107</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Slide Image Placeholder 1"/>
          <p:cNvSpPr>
            <a:spLocks noGrp="1" noRot="1" noChangeAspect="1" noTextEdit="1"/>
          </p:cNvSpPr>
          <p:nvPr>
            <p:ph type="sldImg"/>
          </p:nvPr>
        </p:nvSpPr>
        <p:spPr bwMode="auto">
          <a:noFill/>
          <a:ln>
            <a:solidFill>
              <a:srgbClr val="000000"/>
            </a:solidFill>
            <a:miter lim="800000"/>
            <a:headEnd/>
            <a:tailEnd/>
          </a:ln>
        </p:spPr>
      </p:sp>
      <p:sp>
        <p:nvSpPr>
          <p:cNvPr id="2959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95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B2266A6-020C-46EE-902B-E609AA83A8C4}" type="slidenum">
              <a:rPr lang="en-US"/>
              <a:pPr/>
              <a:t>108</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Slide Image Placeholder 1"/>
          <p:cNvSpPr>
            <a:spLocks noGrp="1" noRot="1" noChangeAspect="1" noTextEdit="1"/>
          </p:cNvSpPr>
          <p:nvPr>
            <p:ph type="sldImg"/>
          </p:nvPr>
        </p:nvSpPr>
        <p:spPr bwMode="auto">
          <a:noFill/>
          <a:ln>
            <a:solidFill>
              <a:srgbClr val="000000"/>
            </a:solidFill>
            <a:miter lim="800000"/>
            <a:headEnd/>
            <a:tailEnd/>
          </a:ln>
        </p:spPr>
      </p:sp>
      <p:sp>
        <p:nvSpPr>
          <p:cNvPr id="2969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96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133484F-1BEA-44F3-ADAA-04A8721776F3}" type="slidenum">
              <a:rPr lang="en-US"/>
              <a:pPr/>
              <a:t>109</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Slide Image Placeholder 1"/>
          <p:cNvSpPr>
            <a:spLocks noGrp="1" noRot="1" noChangeAspect="1" noTextEdit="1"/>
          </p:cNvSpPr>
          <p:nvPr>
            <p:ph type="sldImg"/>
          </p:nvPr>
        </p:nvSpPr>
        <p:spPr bwMode="auto">
          <a:noFill/>
          <a:ln>
            <a:solidFill>
              <a:srgbClr val="000000"/>
            </a:solidFill>
            <a:miter lim="800000"/>
            <a:headEnd/>
            <a:tailEnd/>
          </a:ln>
        </p:spPr>
      </p:sp>
      <p:sp>
        <p:nvSpPr>
          <p:cNvPr id="2979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97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3DE6371-EF9D-45B5-97AA-322D1DC29AE3}" type="slidenum">
              <a:rPr lang="en-US"/>
              <a:pPr/>
              <a:t>110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bwMode="auto">
          <a:noFill/>
          <a:ln>
            <a:solidFill>
              <a:srgbClr val="000000"/>
            </a:solidFill>
            <a:miter lim="800000"/>
            <a:headEnd/>
            <a:tailEnd/>
          </a:ln>
        </p:spPr>
      </p:sp>
      <p:sp>
        <p:nvSpPr>
          <p:cNvPr id="1976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76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A3A3D3D-73EC-4F42-99BB-15CA2AE90119}" type="slidenum">
              <a:rPr lang="en-US"/>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Slide Image Placeholder 1"/>
          <p:cNvSpPr>
            <a:spLocks noGrp="1" noRot="1" noChangeAspect="1" noTextEdit="1"/>
          </p:cNvSpPr>
          <p:nvPr>
            <p:ph type="sldImg"/>
          </p:nvPr>
        </p:nvSpPr>
        <p:spPr bwMode="auto">
          <a:noFill/>
          <a:ln>
            <a:solidFill>
              <a:srgbClr val="000000"/>
            </a:solidFill>
            <a:miter lim="800000"/>
            <a:headEnd/>
            <a:tailEnd/>
          </a:ln>
        </p:spPr>
      </p:sp>
      <p:sp>
        <p:nvSpPr>
          <p:cNvPr id="2990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99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D51F79-7DE2-4E68-B14B-DF1C6E500136}" type="slidenum">
              <a:rPr lang="en-US"/>
              <a:pPr/>
              <a:t>111</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Slide Image Placeholder 1"/>
          <p:cNvSpPr>
            <a:spLocks noGrp="1" noRot="1" noChangeAspect="1" noTextEdit="1"/>
          </p:cNvSpPr>
          <p:nvPr>
            <p:ph type="sldImg"/>
          </p:nvPr>
        </p:nvSpPr>
        <p:spPr bwMode="auto">
          <a:noFill/>
          <a:ln>
            <a:solidFill>
              <a:srgbClr val="000000"/>
            </a:solidFill>
            <a:miter lim="800000"/>
            <a:headEnd/>
            <a:tailEnd/>
          </a:ln>
        </p:spPr>
      </p:sp>
      <p:sp>
        <p:nvSpPr>
          <p:cNvPr id="3000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0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31CCE0-0F76-4D47-847F-D55AFBD10E22}" type="slidenum">
              <a:rPr lang="en-US"/>
              <a:pPr/>
              <a:t>112</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Slide Image Placeholder 1"/>
          <p:cNvSpPr>
            <a:spLocks noGrp="1" noRot="1" noChangeAspect="1" noTextEdit="1"/>
          </p:cNvSpPr>
          <p:nvPr>
            <p:ph type="sldImg"/>
          </p:nvPr>
        </p:nvSpPr>
        <p:spPr bwMode="auto">
          <a:noFill/>
          <a:ln>
            <a:solidFill>
              <a:srgbClr val="000000"/>
            </a:solidFill>
            <a:miter lim="800000"/>
            <a:headEnd/>
            <a:tailEnd/>
          </a:ln>
        </p:spPr>
      </p:sp>
      <p:sp>
        <p:nvSpPr>
          <p:cNvPr id="3010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1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55E3EB9-8614-4785-B03D-BFC1010B6448}" type="slidenum">
              <a:rPr lang="en-US"/>
              <a:pPr/>
              <a:t>113</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Slide Image Placeholder 1"/>
          <p:cNvSpPr>
            <a:spLocks noGrp="1" noRot="1" noChangeAspect="1" noTextEdit="1"/>
          </p:cNvSpPr>
          <p:nvPr>
            <p:ph type="sldImg"/>
          </p:nvPr>
        </p:nvSpPr>
        <p:spPr bwMode="auto">
          <a:noFill/>
          <a:ln>
            <a:solidFill>
              <a:srgbClr val="000000"/>
            </a:solidFill>
            <a:miter lim="800000"/>
            <a:headEnd/>
            <a:tailEnd/>
          </a:ln>
        </p:spPr>
      </p:sp>
      <p:sp>
        <p:nvSpPr>
          <p:cNvPr id="3020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2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9FF257-6C16-460C-BBF7-48E42DB7737E}" type="slidenum">
              <a:rPr lang="en-US"/>
              <a:pPr/>
              <a:t>114</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Slide Image Placeholder 1"/>
          <p:cNvSpPr>
            <a:spLocks noGrp="1" noRot="1" noChangeAspect="1" noTextEdit="1"/>
          </p:cNvSpPr>
          <p:nvPr>
            <p:ph type="sldImg"/>
          </p:nvPr>
        </p:nvSpPr>
        <p:spPr bwMode="auto">
          <a:noFill/>
          <a:ln>
            <a:solidFill>
              <a:srgbClr val="000000"/>
            </a:solidFill>
            <a:miter lim="800000"/>
            <a:headEnd/>
            <a:tailEnd/>
          </a:ln>
        </p:spPr>
      </p:sp>
      <p:sp>
        <p:nvSpPr>
          <p:cNvPr id="3031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3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D77E43D-97F5-48F5-97B7-24D2FCF25F3F}" type="slidenum">
              <a:rPr lang="en-US"/>
              <a:pPr/>
              <a:t>115</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Slide Image Placeholder 1"/>
          <p:cNvSpPr>
            <a:spLocks noGrp="1" noRot="1" noChangeAspect="1" noTextEdit="1"/>
          </p:cNvSpPr>
          <p:nvPr>
            <p:ph type="sldImg"/>
          </p:nvPr>
        </p:nvSpPr>
        <p:spPr bwMode="auto">
          <a:noFill/>
          <a:ln>
            <a:solidFill>
              <a:srgbClr val="000000"/>
            </a:solidFill>
            <a:miter lim="800000"/>
            <a:headEnd/>
            <a:tailEnd/>
          </a:ln>
        </p:spPr>
      </p:sp>
      <p:sp>
        <p:nvSpPr>
          <p:cNvPr id="3041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4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183369-43D4-4E81-B387-E07900A04922}" type="slidenum">
              <a:rPr lang="en-US"/>
              <a:pPr/>
              <a:t>116</a:t>
            </a:fld>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Slide Image Placeholder 1"/>
          <p:cNvSpPr>
            <a:spLocks noGrp="1" noRot="1" noChangeAspect="1" noTextEdit="1"/>
          </p:cNvSpPr>
          <p:nvPr>
            <p:ph type="sldImg"/>
          </p:nvPr>
        </p:nvSpPr>
        <p:spPr bwMode="auto">
          <a:noFill/>
          <a:ln>
            <a:solidFill>
              <a:srgbClr val="000000"/>
            </a:solidFill>
            <a:miter lim="800000"/>
            <a:headEnd/>
            <a:tailEnd/>
          </a:ln>
        </p:spPr>
      </p:sp>
      <p:sp>
        <p:nvSpPr>
          <p:cNvPr id="3051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5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A3BE66-1781-4598-976F-11F9E0F73B22}" type="slidenum">
              <a:rPr lang="en-US"/>
              <a:pPr/>
              <a:t>117</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Slide Image Placeholder 1"/>
          <p:cNvSpPr>
            <a:spLocks noGrp="1" noRot="1" noChangeAspect="1" noTextEdit="1"/>
          </p:cNvSpPr>
          <p:nvPr>
            <p:ph type="sldImg"/>
          </p:nvPr>
        </p:nvSpPr>
        <p:spPr bwMode="auto">
          <a:noFill/>
          <a:ln>
            <a:solidFill>
              <a:srgbClr val="000000"/>
            </a:solidFill>
            <a:miter lim="800000"/>
            <a:headEnd/>
            <a:tailEnd/>
          </a:ln>
        </p:spPr>
      </p:sp>
      <p:sp>
        <p:nvSpPr>
          <p:cNvPr id="3061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6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974E705-453B-44AA-89F8-9BADE6CCFFFC}" type="slidenum">
              <a:rPr lang="en-US"/>
              <a:pPr/>
              <a:t>118</a:t>
            </a:fld>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7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A2361A-3C62-485B-8BFD-0BA3C3C8B6E9}" type="slidenum">
              <a:rPr lang="en-US"/>
              <a:pPr/>
              <a:t>119</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Slide Image Placeholder 1"/>
          <p:cNvSpPr>
            <a:spLocks noGrp="1" noRot="1" noChangeAspect="1" noTextEdit="1"/>
          </p:cNvSpPr>
          <p:nvPr>
            <p:ph type="sldImg"/>
          </p:nvPr>
        </p:nvSpPr>
        <p:spPr bwMode="auto">
          <a:noFill/>
          <a:ln>
            <a:solidFill>
              <a:srgbClr val="000000"/>
            </a:solidFill>
            <a:miter lim="800000"/>
            <a:headEnd/>
            <a:tailEnd/>
          </a:ln>
        </p:spPr>
      </p:sp>
      <p:sp>
        <p:nvSpPr>
          <p:cNvPr id="3082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8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8966B9-ED9B-407C-8326-8B76BD33D6AC}" type="slidenum">
              <a:rPr lang="en-US"/>
              <a:pPr/>
              <a:t>120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p:cNvSpPr>
            <a:spLocks noGrp="1" noRot="1" noChangeAspect="1" noTextEdit="1"/>
          </p:cNvSpPr>
          <p:nvPr>
            <p:ph type="sldImg"/>
          </p:nvPr>
        </p:nvSpPr>
        <p:spPr bwMode="auto">
          <a:noFill/>
          <a:ln>
            <a:solidFill>
              <a:srgbClr val="000000"/>
            </a:solidFill>
            <a:miter lim="800000"/>
            <a:headEnd/>
            <a:tailEnd/>
          </a:ln>
        </p:spPr>
      </p:sp>
      <p:sp>
        <p:nvSpPr>
          <p:cNvPr id="1986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86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102EBFE-F89F-44B8-972B-49316534A29B}" type="slidenum">
              <a:rPr lang="en-US"/>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Slide Image Placeholder 1"/>
          <p:cNvSpPr>
            <a:spLocks noGrp="1" noRot="1" noChangeAspect="1" noTextEdit="1"/>
          </p:cNvSpPr>
          <p:nvPr>
            <p:ph type="sldImg"/>
          </p:nvPr>
        </p:nvSpPr>
        <p:spPr bwMode="auto">
          <a:noFill/>
          <a:ln>
            <a:solidFill>
              <a:srgbClr val="000000"/>
            </a:solidFill>
            <a:miter lim="800000"/>
            <a:headEnd/>
            <a:tailEnd/>
          </a:ln>
        </p:spPr>
      </p:sp>
      <p:sp>
        <p:nvSpPr>
          <p:cNvPr id="3092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09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996DD7E-8A67-4989-AADC-0793623EBC10}" type="slidenum">
              <a:rPr lang="en-US"/>
              <a:pPr/>
              <a:t>121</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lide Image Placeholder 1"/>
          <p:cNvSpPr>
            <a:spLocks noGrp="1" noRot="1" noChangeAspect="1" noTextEdit="1"/>
          </p:cNvSpPr>
          <p:nvPr>
            <p:ph type="sldImg"/>
          </p:nvPr>
        </p:nvSpPr>
        <p:spPr bwMode="auto">
          <a:noFill/>
          <a:ln>
            <a:solidFill>
              <a:srgbClr val="000000"/>
            </a:solidFill>
            <a:miter lim="800000"/>
            <a:headEnd/>
            <a:tailEnd/>
          </a:ln>
        </p:spPr>
      </p:sp>
      <p:sp>
        <p:nvSpPr>
          <p:cNvPr id="3102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0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D0622E-6517-49BF-B020-F64C9DACB10E}" type="slidenum">
              <a:rPr lang="en-US"/>
              <a:pPr/>
              <a:t>122</a:t>
            </a:fld>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Slide Image Placeholder 1"/>
          <p:cNvSpPr>
            <a:spLocks noGrp="1" noRot="1" noChangeAspect="1" noTextEdit="1"/>
          </p:cNvSpPr>
          <p:nvPr>
            <p:ph type="sldImg"/>
          </p:nvPr>
        </p:nvSpPr>
        <p:spPr bwMode="auto">
          <a:noFill/>
          <a:ln>
            <a:solidFill>
              <a:srgbClr val="000000"/>
            </a:solidFill>
            <a:miter lim="800000"/>
            <a:headEnd/>
            <a:tailEnd/>
          </a:ln>
        </p:spPr>
      </p:sp>
      <p:sp>
        <p:nvSpPr>
          <p:cNvPr id="3112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1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5C4609-BADE-437B-885E-44834B26B18E}" type="slidenum">
              <a:rPr lang="en-US"/>
              <a:pPr/>
              <a:t>123</a:t>
            </a:fld>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Slide Image Placeholder 1"/>
          <p:cNvSpPr>
            <a:spLocks noGrp="1" noRot="1" noChangeAspect="1" noTextEdit="1"/>
          </p:cNvSpPr>
          <p:nvPr>
            <p:ph type="sldImg"/>
          </p:nvPr>
        </p:nvSpPr>
        <p:spPr bwMode="auto">
          <a:noFill/>
          <a:ln>
            <a:solidFill>
              <a:srgbClr val="000000"/>
            </a:solidFill>
            <a:miter lim="800000"/>
            <a:headEnd/>
            <a:tailEnd/>
          </a:ln>
        </p:spPr>
      </p:sp>
      <p:sp>
        <p:nvSpPr>
          <p:cNvPr id="3123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2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139F23F-8DAC-4688-8438-E8174776D141}" type="slidenum">
              <a:rPr lang="en-US"/>
              <a:pPr/>
              <a:t>124</a:t>
            </a:fld>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Slide Image Placeholder 1"/>
          <p:cNvSpPr>
            <a:spLocks noGrp="1" noRot="1" noChangeAspect="1" noTextEdit="1"/>
          </p:cNvSpPr>
          <p:nvPr>
            <p:ph type="sldImg"/>
          </p:nvPr>
        </p:nvSpPr>
        <p:spPr bwMode="auto">
          <a:noFill/>
          <a:ln>
            <a:solidFill>
              <a:srgbClr val="000000"/>
            </a:solidFill>
            <a:miter lim="800000"/>
            <a:headEnd/>
            <a:tailEnd/>
          </a:ln>
        </p:spPr>
      </p:sp>
      <p:sp>
        <p:nvSpPr>
          <p:cNvPr id="3133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33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3F315FA-23AE-48C6-9B99-128D6E9DD2CA}" type="slidenum">
              <a:rPr lang="en-US"/>
              <a:pPr/>
              <a:t>125</a:t>
            </a:fld>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Slide Image Placeholder 1"/>
          <p:cNvSpPr>
            <a:spLocks noGrp="1" noRot="1" noChangeAspect="1" noTextEdit="1"/>
          </p:cNvSpPr>
          <p:nvPr>
            <p:ph type="sldImg"/>
          </p:nvPr>
        </p:nvSpPr>
        <p:spPr bwMode="auto">
          <a:noFill/>
          <a:ln>
            <a:solidFill>
              <a:srgbClr val="000000"/>
            </a:solidFill>
            <a:miter lim="800000"/>
            <a:headEnd/>
            <a:tailEnd/>
          </a:ln>
        </p:spPr>
      </p:sp>
      <p:sp>
        <p:nvSpPr>
          <p:cNvPr id="3143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4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62ADDA0-9006-42BD-BFF0-B5AF2E764164}" type="slidenum">
              <a:rPr lang="en-US"/>
              <a:pPr/>
              <a:t>126</a:t>
            </a:fld>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Slide Image Placeholder 1"/>
          <p:cNvSpPr>
            <a:spLocks noGrp="1" noRot="1" noChangeAspect="1" noTextEdit="1"/>
          </p:cNvSpPr>
          <p:nvPr>
            <p:ph type="sldImg"/>
          </p:nvPr>
        </p:nvSpPr>
        <p:spPr bwMode="auto">
          <a:noFill/>
          <a:ln>
            <a:solidFill>
              <a:srgbClr val="000000"/>
            </a:solidFill>
            <a:miter lim="800000"/>
            <a:headEnd/>
            <a:tailEnd/>
          </a:ln>
        </p:spPr>
      </p:sp>
      <p:sp>
        <p:nvSpPr>
          <p:cNvPr id="3153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5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E7AE76C-A503-4C88-BEE2-E4E0713F6275}" type="slidenum">
              <a:rPr lang="en-US"/>
              <a:pPr/>
              <a:t>127</a:t>
            </a:fld>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Slide Image Placeholder 1"/>
          <p:cNvSpPr>
            <a:spLocks noGrp="1" noRot="1" noChangeAspect="1" noTextEdit="1"/>
          </p:cNvSpPr>
          <p:nvPr>
            <p:ph type="sldImg"/>
          </p:nvPr>
        </p:nvSpPr>
        <p:spPr bwMode="auto">
          <a:noFill/>
          <a:ln>
            <a:solidFill>
              <a:srgbClr val="000000"/>
            </a:solidFill>
            <a:miter lim="800000"/>
            <a:headEnd/>
            <a:tailEnd/>
          </a:ln>
        </p:spPr>
      </p:sp>
      <p:sp>
        <p:nvSpPr>
          <p:cNvPr id="3164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64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AA0748-796A-47F4-AAD9-B1988817378F}" type="slidenum">
              <a:rPr lang="en-US"/>
              <a:pPr/>
              <a:t>128</a:t>
            </a:fld>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Slide Image Placeholder 1"/>
          <p:cNvSpPr>
            <a:spLocks noGrp="1" noRot="1" noChangeAspect="1" noTextEdit="1"/>
          </p:cNvSpPr>
          <p:nvPr>
            <p:ph type="sldImg"/>
          </p:nvPr>
        </p:nvSpPr>
        <p:spPr bwMode="auto">
          <a:noFill/>
          <a:ln>
            <a:solidFill>
              <a:srgbClr val="000000"/>
            </a:solidFill>
            <a:miter lim="800000"/>
            <a:headEnd/>
            <a:tailEnd/>
          </a:ln>
        </p:spPr>
      </p:sp>
      <p:sp>
        <p:nvSpPr>
          <p:cNvPr id="3174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7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7DA1402-B686-4AC2-9281-3D3777552774}" type="slidenum">
              <a:rPr lang="en-US"/>
              <a:pPr/>
              <a:t>129</a:t>
            </a:fld>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Slide Image Placeholder 1"/>
          <p:cNvSpPr>
            <a:spLocks noGrp="1" noRot="1" noChangeAspect="1" noTextEdit="1"/>
          </p:cNvSpPr>
          <p:nvPr>
            <p:ph type="sldImg"/>
          </p:nvPr>
        </p:nvSpPr>
        <p:spPr bwMode="auto">
          <a:noFill/>
          <a:ln>
            <a:solidFill>
              <a:srgbClr val="000000"/>
            </a:solidFill>
            <a:miter lim="800000"/>
            <a:headEnd/>
            <a:tailEnd/>
          </a:ln>
        </p:spPr>
      </p:sp>
      <p:sp>
        <p:nvSpPr>
          <p:cNvPr id="3184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8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565BF2D-83B8-4549-AE60-FB26F738CD41}" type="slidenum">
              <a:rPr lang="en-US"/>
              <a:pPr/>
              <a:t>130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p:spPr>
      </p:sp>
      <p:sp>
        <p:nvSpPr>
          <p:cNvPr id="1996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9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5D6EDCA-FD02-4B58-BBC4-F1F7F310D995}" type="slidenum">
              <a:rPr lang="en-US"/>
              <a:pPr/>
              <a:t>13</a:t>
            </a:fld>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Slide Image Placeholder 1"/>
          <p:cNvSpPr>
            <a:spLocks noGrp="1" noRot="1" noChangeAspect="1" noTextEdit="1"/>
          </p:cNvSpPr>
          <p:nvPr>
            <p:ph type="sldImg"/>
          </p:nvPr>
        </p:nvSpPr>
        <p:spPr bwMode="auto">
          <a:noFill/>
          <a:ln>
            <a:solidFill>
              <a:srgbClr val="000000"/>
            </a:solidFill>
            <a:miter lim="800000"/>
            <a:headEnd/>
            <a:tailEnd/>
          </a:ln>
        </p:spPr>
      </p:sp>
      <p:sp>
        <p:nvSpPr>
          <p:cNvPr id="3194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194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3E8771-C324-4510-9E6E-A0249B3D6989}" type="slidenum">
              <a:rPr lang="en-US"/>
              <a:pPr/>
              <a:t>131</a:t>
            </a:fld>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Slide Image Placeholder 1"/>
          <p:cNvSpPr>
            <a:spLocks noGrp="1" noRot="1" noChangeAspect="1" noTextEdit="1"/>
          </p:cNvSpPr>
          <p:nvPr>
            <p:ph type="sldImg"/>
          </p:nvPr>
        </p:nvSpPr>
        <p:spPr bwMode="auto">
          <a:noFill/>
          <a:ln>
            <a:solidFill>
              <a:srgbClr val="000000"/>
            </a:solidFill>
            <a:miter lim="800000"/>
            <a:headEnd/>
            <a:tailEnd/>
          </a:ln>
        </p:spPr>
      </p:sp>
      <p:sp>
        <p:nvSpPr>
          <p:cNvPr id="3205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20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4852560-04D9-4173-B87B-928DF78EC3C6}" type="slidenum">
              <a:rPr lang="en-US"/>
              <a:pPr/>
              <a:t>132</a:t>
            </a:fld>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Slide Image Placeholder 1"/>
          <p:cNvSpPr>
            <a:spLocks noGrp="1" noRot="1" noChangeAspect="1" noTextEdit="1"/>
          </p:cNvSpPr>
          <p:nvPr>
            <p:ph type="sldImg"/>
          </p:nvPr>
        </p:nvSpPr>
        <p:spPr bwMode="auto">
          <a:noFill/>
          <a:ln>
            <a:solidFill>
              <a:srgbClr val="000000"/>
            </a:solidFill>
            <a:miter lim="800000"/>
            <a:headEnd/>
            <a:tailEnd/>
          </a:ln>
        </p:spPr>
      </p:sp>
      <p:sp>
        <p:nvSpPr>
          <p:cNvPr id="3215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21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D738939-52C2-43CF-B826-DB7BD794D9D6}" type="slidenum">
              <a:rPr lang="en-US"/>
              <a:pPr/>
              <a:t>133</a:t>
            </a:fld>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Slide Image Placeholder 1"/>
          <p:cNvSpPr>
            <a:spLocks noGrp="1" noRot="1" noChangeAspect="1" noTextEdit="1"/>
          </p:cNvSpPr>
          <p:nvPr>
            <p:ph type="sldImg"/>
          </p:nvPr>
        </p:nvSpPr>
        <p:spPr bwMode="auto">
          <a:noFill/>
          <a:ln>
            <a:solidFill>
              <a:srgbClr val="000000"/>
            </a:solidFill>
            <a:miter lim="800000"/>
            <a:headEnd/>
            <a:tailEnd/>
          </a:ln>
        </p:spPr>
      </p:sp>
      <p:sp>
        <p:nvSpPr>
          <p:cNvPr id="3225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22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533B36E-9F96-40B0-AFB8-73AC4CF1EDA1}" type="slidenum">
              <a:rPr lang="en-US"/>
              <a:pPr/>
              <a:t>134</a:t>
            </a:fld>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Slide Image Placeholder 1"/>
          <p:cNvSpPr>
            <a:spLocks noGrp="1" noRot="1" noChangeAspect="1" noTextEdit="1"/>
          </p:cNvSpPr>
          <p:nvPr>
            <p:ph type="sldImg"/>
          </p:nvPr>
        </p:nvSpPr>
        <p:spPr bwMode="auto">
          <a:noFill/>
          <a:ln>
            <a:solidFill>
              <a:srgbClr val="000000"/>
            </a:solidFill>
            <a:miter lim="800000"/>
            <a:headEnd/>
            <a:tailEnd/>
          </a:ln>
        </p:spPr>
      </p:sp>
      <p:sp>
        <p:nvSpPr>
          <p:cNvPr id="3235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23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01CF64F-2B02-434A-861D-9495EF3A3BFA}" type="slidenum">
              <a:rPr lang="en-US"/>
              <a:pPr/>
              <a:t>135</a:t>
            </a:fld>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Slide Image Placeholder 1"/>
          <p:cNvSpPr>
            <a:spLocks noGrp="1" noRot="1" noChangeAspect="1" noTextEdit="1"/>
          </p:cNvSpPr>
          <p:nvPr>
            <p:ph type="sldImg"/>
          </p:nvPr>
        </p:nvSpPr>
        <p:spPr bwMode="auto">
          <a:noFill/>
          <a:ln>
            <a:solidFill>
              <a:srgbClr val="000000"/>
            </a:solidFill>
            <a:miter lim="800000"/>
            <a:headEnd/>
            <a:tailEnd/>
          </a:ln>
        </p:spPr>
      </p:sp>
      <p:sp>
        <p:nvSpPr>
          <p:cNvPr id="324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24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AF71CDC-29EC-40EA-B98B-3DE628EB53E0}" type="slidenum">
              <a:rPr lang="en-US"/>
              <a:pPr/>
              <a:t>137</a:t>
            </a:fld>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Slide Image Placeholder 1"/>
          <p:cNvSpPr>
            <a:spLocks noGrp="1" noRot="1" noChangeAspect="1" noTextEdit="1"/>
          </p:cNvSpPr>
          <p:nvPr>
            <p:ph type="sldImg"/>
          </p:nvPr>
        </p:nvSpPr>
        <p:spPr bwMode="auto">
          <a:noFill/>
          <a:ln>
            <a:solidFill>
              <a:srgbClr val="000000"/>
            </a:solidFill>
            <a:miter lim="800000"/>
            <a:headEnd/>
            <a:tailEnd/>
          </a:ln>
        </p:spPr>
      </p:sp>
      <p:sp>
        <p:nvSpPr>
          <p:cNvPr id="3256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256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793A489-53D5-4C52-A214-1E0944A61BB4}" type="slidenum">
              <a:rPr lang="en-US"/>
              <a:pPr/>
              <a:t>138</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bwMode="auto">
          <a:noFill/>
          <a:ln>
            <a:solidFill>
              <a:srgbClr val="000000"/>
            </a:solidFill>
            <a:miter lim="800000"/>
            <a:headEnd/>
            <a:tailEnd/>
          </a:ln>
        </p:spPr>
      </p:sp>
      <p:sp>
        <p:nvSpPr>
          <p:cNvPr id="2007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07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D9BA2D7-179C-453E-943D-0CC2F15415BE}"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bwMode="auto">
          <a:noFill/>
          <a:ln>
            <a:solidFill>
              <a:srgbClr val="000000"/>
            </a:solidFill>
            <a:miter lim="800000"/>
            <a:headEnd/>
            <a:tailEnd/>
          </a:ln>
        </p:spPr>
      </p:sp>
      <p:sp>
        <p:nvSpPr>
          <p:cNvPr id="2017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17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757D978-B341-4386-9B3F-99C59345885F}"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p:spPr>
      </p:sp>
      <p:sp>
        <p:nvSpPr>
          <p:cNvPr id="2027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2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C8C5455-0E89-4584-85A1-19E2D9F23CA4}"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bwMode="auto">
          <a:noFill/>
          <a:ln>
            <a:solidFill>
              <a:srgbClr val="000000"/>
            </a:solidFill>
            <a:miter lim="800000"/>
            <a:headEnd/>
            <a:tailEnd/>
          </a:ln>
        </p:spPr>
      </p:sp>
      <p:sp>
        <p:nvSpPr>
          <p:cNvPr id="2037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3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18D589-DDFA-48F0-B6E2-291F07F7CB75}"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4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E18FFD-1A8D-43D2-AFF3-7FB2C8DB8A8F}"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5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FCBD09-555F-4374-A6CD-FC40876324CA}"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p:spPr>
      </p:sp>
      <p:sp>
        <p:nvSpPr>
          <p:cNvPr id="1884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884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4C4AA04-2AC7-4BC7-A5EB-E43CE8894156}"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bwMode="auto">
          <a:noFill/>
          <a:ln>
            <a:solidFill>
              <a:srgbClr val="000000"/>
            </a:solidFill>
            <a:miter lim="800000"/>
            <a:headEnd/>
            <a:tailEnd/>
          </a:ln>
        </p:spPr>
      </p:sp>
      <p:sp>
        <p:nvSpPr>
          <p:cNvPr id="206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6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5A397BC-EBFC-4A1B-B1D9-FB5085F2F3EF}"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bwMode="auto">
          <a:noFill/>
          <a:ln>
            <a:solidFill>
              <a:srgbClr val="000000"/>
            </a:solidFill>
            <a:miter lim="800000"/>
            <a:headEnd/>
            <a:tailEnd/>
          </a:ln>
        </p:spPr>
      </p:sp>
      <p:sp>
        <p:nvSpPr>
          <p:cNvPr id="2078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7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F7F2121-8B03-4697-874F-35F639EE9A9D}"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bwMode="auto">
          <a:noFill/>
          <a:ln>
            <a:solidFill>
              <a:srgbClr val="000000"/>
            </a:solidFill>
            <a:miter lim="800000"/>
            <a:headEnd/>
            <a:tailEnd/>
          </a:ln>
        </p:spPr>
      </p:sp>
      <p:sp>
        <p:nvSpPr>
          <p:cNvPr id="2088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89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2B763F-31F6-4D58-8AE8-D383CAC8C739}"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bwMode="auto">
          <a:noFill/>
          <a:ln>
            <a:solidFill>
              <a:srgbClr val="000000"/>
            </a:solidFill>
            <a:miter lim="800000"/>
            <a:headEnd/>
            <a:tailEnd/>
          </a:ln>
        </p:spPr>
      </p:sp>
      <p:sp>
        <p:nvSpPr>
          <p:cNvPr id="2099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99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ADC71F-8E75-43A1-B512-09170239177C}"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bwMode="auto">
          <a:noFill/>
          <a:ln>
            <a:solidFill>
              <a:srgbClr val="000000"/>
            </a:solidFill>
            <a:miter lim="800000"/>
            <a:headEnd/>
            <a:tailEnd/>
          </a:ln>
        </p:spPr>
      </p:sp>
      <p:sp>
        <p:nvSpPr>
          <p:cNvPr id="2109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0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08EC79-155E-4205-BD3A-946FBF957444}"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bwMode="auto">
          <a:noFill/>
          <a:ln>
            <a:solidFill>
              <a:srgbClr val="000000"/>
            </a:solidFill>
            <a:miter lim="800000"/>
            <a:headEnd/>
            <a:tailEnd/>
          </a:ln>
        </p:spPr>
      </p:sp>
      <p:sp>
        <p:nvSpPr>
          <p:cNvPr id="211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1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04BFFCE-D98C-451B-A156-669F501DAEEF}"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bwMode="auto">
          <a:noFill/>
          <a:ln>
            <a:solidFill>
              <a:srgbClr val="000000"/>
            </a:solidFill>
            <a:miter lim="800000"/>
            <a:headEnd/>
            <a:tailEnd/>
          </a:ln>
        </p:spPr>
      </p:sp>
      <p:sp>
        <p:nvSpPr>
          <p:cNvPr id="2129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2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3217764-61B1-4468-8A3A-35FF85543A34}" type="slidenum">
              <a:rPr lang="en-US"/>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bwMode="auto">
          <a:noFill/>
          <a:ln>
            <a:solidFill>
              <a:srgbClr val="000000"/>
            </a:solidFill>
            <a:miter lim="800000"/>
            <a:headEnd/>
            <a:tailEnd/>
          </a:ln>
        </p:spPr>
      </p:sp>
      <p:sp>
        <p:nvSpPr>
          <p:cNvPr id="2140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4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3CBABA9-D108-4E16-90BF-AE73CC7FEEEA}"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bwMode="auto">
          <a:noFill/>
          <a:ln>
            <a:solidFill>
              <a:srgbClr val="000000"/>
            </a:solidFill>
            <a:miter lim="800000"/>
            <a:headEnd/>
            <a:tailEnd/>
          </a:ln>
        </p:spPr>
      </p:sp>
      <p:sp>
        <p:nvSpPr>
          <p:cNvPr id="2150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5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3580CC-8B21-46E2-945E-7D58530B5E4F}" type="slidenum">
              <a:rPr lang="en-US"/>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p:spPr>
      </p:sp>
      <p:sp>
        <p:nvSpPr>
          <p:cNvPr id="2160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6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4AD9ED9-E6C7-48F3-8C6B-4B53B109D84A}" type="slidenum">
              <a:rPr lang="en-US"/>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p:spPr>
      </p:sp>
      <p:sp>
        <p:nvSpPr>
          <p:cNvPr id="1894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89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745F93D-C4AF-4CB9-9C46-F688D983C542}"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bwMode="auto">
          <a:noFill/>
          <a:ln>
            <a:solidFill>
              <a:srgbClr val="000000"/>
            </a:solidFill>
            <a:miter lim="800000"/>
            <a:headEnd/>
            <a:tailEnd/>
          </a:ln>
        </p:spPr>
      </p:sp>
      <p:sp>
        <p:nvSpPr>
          <p:cNvPr id="2170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7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E8C82D1-523F-4BC3-9887-3D246B40E0F3}" type="slidenum">
              <a:rPr lang="en-US"/>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bwMode="auto">
          <a:noFill/>
          <a:ln>
            <a:solidFill>
              <a:srgbClr val="000000"/>
            </a:solidFill>
            <a:miter lim="800000"/>
            <a:headEnd/>
            <a:tailEnd/>
          </a:ln>
        </p:spPr>
      </p:sp>
      <p:sp>
        <p:nvSpPr>
          <p:cNvPr id="2181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81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50986C4-8606-4289-A8B7-5F825720C4C1}"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bwMode="auto">
          <a:noFill/>
          <a:ln>
            <a:solidFill>
              <a:srgbClr val="000000"/>
            </a:solidFill>
            <a:miter lim="800000"/>
            <a:headEnd/>
            <a:tailEnd/>
          </a:ln>
        </p:spPr>
      </p:sp>
      <p:sp>
        <p:nvSpPr>
          <p:cNvPr id="2191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9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8BDE3B-E634-4C40-99F8-0ACE49001B75}" type="slidenum">
              <a:rPr lang="en-US"/>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bwMode="auto">
          <a:noFill/>
          <a:ln>
            <a:solidFill>
              <a:srgbClr val="000000"/>
            </a:solidFill>
            <a:miter lim="800000"/>
            <a:headEnd/>
            <a:tailEnd/>
          </a:ln>
        </p:spPr>
      </p:sp>
      <p:sp>
        <p:nvSpPr>
          <p:cNvPr id="2201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01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7D95561-DE33-4276-8424-AF9EDC772940}"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bwMode="auto">
          <a:noFill/>
          <a:ln>
            <a:solidFill>
              <a:srgbClr val="000000"/>
            </a:solidFill>
            <a:miter lim="800000"/>
            <a:headEnd/>
            <a:tailEnd/>
          </a:ln>
        </p:spPr>
      </p:sp>
      <p:sp>
        <p:nvSpPr>
          <p:cNvPr id="2211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11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E59B1EE-8D32-4BC9-B7D2-FDFA5D59D386}" type="slidenum">
              <a:rPr lang="en-US"/>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bwMode="auto">
          <a:noFill/>
          <a:ln>
            <a:solidFill>
              <a:srgbClr val="000000"/>
            </a:solidFill>
            <a:miter lim="800000"/>
            <a:headEnd/>
            <a:tailEnd/>
          </a:ln>
        </p:spPr>
      </p:sp>
      <p:sp>
        <p:nvSpPr>
          <p:cNvPr id="2222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22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7EC073D-1222-4A8F-93EA-1AEA7D3FE074}"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bwMode="auto">
          <a:noFill/>
          <a:ln>
            <a:solidFill>
              <a:srgbClr val="000000"/>
            </a:solidFill>
            <a:miter lim="800000"/>
            <a:headEnd/>
            <a:tailEnd/>
          </a:ln>
        </p:spPr>
      </p:sp>
      <p:sp>
        <p:nvSpPr>
          <p:cNvPr id="2232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32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698D22-1BBE-41E4-9C41-4A3D72A92D9E}" type="slidenum">
              <a:rPr lang="en-US"/>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bwMode="auto">
          <a:noFill/>
          <a:ln>
            <a:solidFill>
              <a:srgbClr val="000000"/>
            </a:solidFill>
            <a:miter lim="800000"/>
            <a:headEnd/>
            <a:tailEnd/>
          </a:ln>
        </p:spPr>
      </p:sp>
      <p:sp>
        <p:nvSpPr>
          <p:cNvPr id="2242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42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F4603C-985B-44AB-86A7-A6B948AF08C4}"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Slide Image Placeholder 1"/>
          <p:cNvSpPr>
            <a:spLocks noGrp="1" noRot="1" noChangeAspect="1" noTextEdit="1"/>
          </p:cNvSpPr>
          <p:nvPr>
            <p:ph type="sldImg"/>
          </p:nvPr>
        </p:nvSpPr>
        <p:spPr bwMode="auto">
          <a:noFill/>
          <a:ln>
            <a:solidFill>
              <a:srgbClr val="000000"/>
            </a:solidFill>
            <a:miter lim="800000"/>
            <a:headEnd/>
            <a:tailEnd/>
          </a:ln>
        </p:spPr>
      </p:sp>
      <p:sp>
        <p:nvSpPr>
          <p:cNvPr id="2252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52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7A3C61E-EAC4-4E08-93F0-05B272B98A5F}" type="slidenum">
              <a:rPr lang="en-US"/>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bwMode="auto">
          <a:noFill/>
          <a:ln>
            <a:solidFill>
              <a:srgbClr val="000000"/>
            </a:solidFill>
            <a:miter lim="800000"/>
            <a:headEnd/>
            <a:tailEnd/>
          </a:ln>
        </p:spPr>
      </p:sp>
      <p:sp>
        <p:nvSpPr>
          <p:cNvPr id="2263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63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31D43CC-F762-48B6-AA21-70B6059E21B3}" type="slidenum">
              <a:rPr lang="en-US"/>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p:spPr>
      </p:sp>
      <p:sp>
        <p:nvSpPr>
          <p:cNvPr id="1904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0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CC83074-0CC9-4656-A9D7-B534FF67D7EA}" type="slidenum">
              <a:rPr lang="en-US"/>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bwMode="auto">
          <a:noFill/>
          <a:ln>
            <a:solidFill>
              <a:srgbClr val="000000"/>
            </a:solidFill>
            <a:miter lim="800000"/>
            <a:headEnd/>
            <a:tailEnd/>
          </a:ln>
        </p:spPr>
      </p:sp>
      <p:sp>
        <p:nvSpPr>
          <p:cNvPr id="2273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73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BDBD47B-1C3D-42D7-893D-8357A1E43951}" type="slidenum">
              <a:rPr lang="en-US"/>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bwMode="auto">
          <a:noFill/>
          <a:ln>
            <a:solidFill>
              <a:srgbClr val="000000"/>
            </a:solidFill>
            <a:miter lim="800000"/>
            <a:headEnd/>
            <a:tailEnd/>
          </a:ln>
        </p:spPr>
      </p:sp>
      <p:sp>
        <p:nvSpPr>
          <p:cNvPr id="2283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83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666BDC-EAAA-4D50-843B-51B5CDCDBC66}" type="slidenum">
              <a:rPr lang="en-US"/>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bwMode="auto">
          <a:noFill/>
          <a:ln>
            <a:solidFill>
              <a:srgbClr val="000000"/>
            </a:solidFill>
            <a:miter lim="800000"/>
            <a:headEnd/>
            <a:tailEnd/>
          </a:ln>
        </p:spPr>
      </p:sp>
      <p:sp>
        <p:nvSpPr>
          <p:cNvPr id="229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9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36CB528-E623-4AC7-B08F-1F6C193675BE}" type="slidenum">
              <a:rPr lang="en-US"/>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p:spPr>
      </p:sp>
      <p:sp>
        <p:nvSpPr>
          <p:cNvPr id="230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04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257F886-2AFC-4977-940D-C53D091CC074}" type="slidenum">
              <a:rPr lang="en-US"/>
              <a:pPr/>
              <a:t>44</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bwMode="auto">
          <a:noFill/>
          <a:ln>
            <a:solidFill>
              <a:srgbClr val="000000"/>
            </a:solidFill>
            <a:miter lim="800000"/>
            <a:headEnd/>
            <a:tailEnd/>
          </a:ln>
        </p:spPr>
      </p:sp>
      <p:sp>
        <p:nvSpPr>
          <p:cNvPr id="2314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1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3ED94A1-EB44-4C7D-8F15-B610C5D17552}" type="slidenum">
              <a:rPr lang="en-US"/>
              <a:pPr/>
              <a:t>45</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bwMode="auto">
          <a:noFill/>
          <a:ln>
            <a:solidFill>
              <a:srgbClr val="000000"/>
            </a:solidFill>
            <a:miter lim="800000"/>
            <a:headEnd/>
            <a:tailEnd/>
          </a:ln>
        </p:spPr>
      </p:sp>
      <p:sp>
        <p:nvSpPr>
          <p:cNvPr id="2324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24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942F72E-ABC0-4656-9E10-D7897F24664D}" type="slidenum">
              <a:rPr lang="en-US"/>
              <a:pPr/>
              <a:t>46</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bwMode="auto">
          <a:noFill/>
          <a:ln>
            <a:solidFill>
              <a:srgbClr val="000000"/>
            </a:solidFill>
            <a:miter lim="800000"/>
            <a:headEnd/>
            <a:tailEnd/>
          </a:ln>
        </p:spPr>
      </p:sp>
      <p:sp>
        <p:nvSpPr>
          <p:cNvPr id="2334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34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5B63024-E6C5-4CAF-BD6B-D471803634FC}" type="slidenum">
              <a:rPr lang="en-US"/>
              <a:pPr/>
              <a:t>47</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bwMode="auto">
          <a:noFill/>
          <a:ln>
            <a:solidFill>
              <a:srgbClr val="000000"/>
            </a:solidFill>
            <a:miter lim="800000"/>
            <a:headEnd/>
            <a:tailEnd/>
          </a:ln>
        </p:spPr>
      </p:sp>
      <p:sp>
        <p:nvSpPr>
          <p:cNvPr id="2344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45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625E5BC-8649-49A7-BBBE-2666D04A017B}" type="slidenum">
              <a:rPr lang="en-US"/>
              <a:pPr/>
              <a:t>48</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bwMode="auto">
          <a:noFill/>
          <a:ln>
            <a:solidFill>
              <a:srgbClr val="000000"/>
            </a:solidFill>
            <a:miter lim="800000"/>
            <a:headEnd/>
            <a:tailEnd/>
          </a:ln>
        </p:spPr>
      </p:sp>
      <p:sp>
        <p:nvSpPr>
          <p:cNvPr id="2355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55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F37560-503B-46B3-B229-A0C95E55911B}" type="slidenum">
              <a:rPr lang="en-US"/>
              <a:pPr/>
              <a:t>49</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bwMode="auto">
          <a:noFill/>
          <a:ln>
            <a:solidFill>
              <a:srgbClr val="000000"/>
            </a:solidFill>
            <a:miter lim="800000"/>
            <a:headEnd/>
            <a:tailEnd/>
          </a:ln>
        </p:spPr>
      </p:sp>
      <p:sp>
        <p:nvSpPr>
          <p:cNvPr id="2365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65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BD122A-9A29-4C1E-9BE9-0437DE92CE8D}" type="slidenum">
              <a:rPr lang="en-US"/>
              <a:pPr/>
              <a:t>50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p:spPr>
      </p:sp>
      <p:sp>
        <p:nvSpPr>
          <p:cNvPr id="1914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14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E9417B-0693-4F97-A30F-B69C56C10391}" type="slidenum">
              <a:rPr lang="en-US"/>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bwMode="auto">
          <a:noFill/>
          <a:ln>
            <a:solidFill>
              <a:srgbClr val="000000"/>
            </a:solidFill>
            <a:miter lim="800000"/>
            <a:headEnd/>
            <a:tailEnd/>
          </a:ln>
        </p:spPr>
      </p:sp>
      <p:sp>
        <p:nvSpPr>
          <p:cNvPr id="2375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75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1ED08-BFB2-4499-8790-91DAA62787FB}" type="slidenum">
              <a:rPr lang="en-US"/>
              <a:pPr/>
              <a:t>51</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bwMode="auto">
          <a:noFill/>
          <a:ln>
            <a:solidFill>
              <a:srgbClr val="000000"/>
            </a:solidFill>
            <a:miter lim="800000"/>
            <a:headEnd/>
            <a:tailEnd/>
          </a:ln>
        </p:spPr>
      </p:sp>
      <p:sp>
        <p:nvSpPr>
          <p:cNvPr id="2385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85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128C203-AE50-457C-8A36-B0C623197EE8}" type="slidenum">
              <a:rPr lang="en-US"/>
              <a:pPr/>
              <a:t>52</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bwMode="auto">
          <a:noFill/>
          <a:ln>
            <a:solidFill>
              <a:srgbClr val="000000"/>
            </a:solidFill>
            <a:miter lim="800000"/>
            <a:headEnd/>
            <a:tailEnd/>
          </a:ln>
        </p:spPr>
      </p:sp>
      <p:sp>
        <p:nvSpPr>
          <p:cNvPr id="2396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96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34D943A-7ACE-45D4-A6E7-C630C255C23E}" type="slidenum">
              <a:rPr lang="en-US"/>
              <a:pPr/>
              <a:t>53</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p:spPr>
      </p:sp>
      <p:sp>
        <p:nvSpPr>
          <p:cNvPr id="2406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0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28532DF-8C52-4771-9C4D-08A4CB2F9F25}" type="slidenum">
              <a:rPr lang="en-US"/>
              <a:pPr/>
              <a:t>54</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Slide Image Placeholder 1"/>
          <p:cNvSpPr>
            <a:spLocks noGrp="1" noRot="1" noChangeAspect="1" noTextEdit="1"/>
          </p:cNvSpPr>
          <p:nvPr>
            <p:ph type="sldImg"/>
          </p:nvPr>
        </p:nvSpPr>
        <p:spPr bwMode="auto">
          <a:noFill/>
          <a:ln>
            <a:solidFill>
              <a:srgbClr val="000000"/>
            </a:solidFill>
            <a:miter lim="800000"/>
            <a:headEnd/>
            <a:tailEnd/>
          </a:ln>
        </p:spPr>
      </p:sp>
      <p:sp>
        <p:nvSpPr>
          <p:cNvPr id="2416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16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622B51B-B786-41C5-B0BD-14617C44ADE9}" type="slidenum">
              <a:rPr lang="en-US"/>
              <a:pPr/>
              <a:t>55</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bwMode="auto">
          <a:noFill/>
          <a:ln>
            <a:solidFill>
              <a:srgbClr val="000000"/>
            </a:solidFill>
            <a:miter lim="800000"/>
            <a:headEnd/>
            <a:tailEnd/>
          </a:ln>
        </p:spPr>
      </p:sp>
      <p:sp>
        <p:nvSpPr>
          <p:cNvPr id="2426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26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FD729D1-CDC2-40DF-8341-B5B32E17120E}" type="slidenum">
              <a:rPr lang="en-US"/>
              <a:pPr/>
              <a:t>56</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bwMode="auto">
          <a:noFill/>
          <a:ln>
            <a:solidFill>
              <a:srgbClr val="000000"/>
            </a:solidFill>
            <a:miter lim="800000"/>
            <a:headEnd/>
            <a:tailEnd/>
          </a:ln>
        </p:spPr>
      </p:sp>
      <p:sp>
        <p:nvSpPr>
          <p:cNvPr id="2437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3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68B696C-3943-4879-AC28-C43B0B9BE6E7}" type="slidenum">
              <a:rPr lang="en-US"/>
              <a:pPr/>
              <a:t>57</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p:cNvSpPr>
            <a:spLocks noGrp="1" noRot="1" noChangeAspect="1" noTextEdit="1"/>
          </p:cNvSpPr>
          <p:nvPr>
            <p:ph type="sldImg"/>
          </p:nvPr>
        </p:nvSpPr>
        <p:spPr bwMode="auto">
          <a:noFill/>
          <a:ln>
            <a:solidFill>
              <a:srgbClr val="000000"/>
            </a:solidFill>
            <a:miter lim="800000"/>
            <a:headEnd/>
            <a:tailEnd/>
          </a:ln>
        </p:spPr>
      </p:sp>
      <p:sp>
        <p:nvSpPr>
          <p:cNvPr id="2447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47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A9394CE-45E8-43C5-8A42-156822E383D0}" type="slidenum">
              <a:rPr lang="en-US"/>
              <a:pPr/>
              <a:t>58</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Slide Image Placeholder 1"/>
          <p:cNvSpPr>
            <a:spLocks noGrp="1" noRot="1" noChangeAspect="1" noTextEdit="1"/>
          </p:cNvSpPr>
          <p:nvPr>
            <p:ph type="sldImg"/>
          </p:nvPr>
        </p:nvSpPr>
        <p:spPr bwMode="auto">
          <a:noFill/>
          <a:ln>
            <a:solidFill>
              <a:srgbClr val="000000"/>
            </a:solidFill>
            <a:miter lim="800000"/>
            <a:headEnd/>
            <a:tailEnd/>
          </a:ln>
        </p:spPr>
      </p:sp>
      <p:sp>
        <p:nvSpPr>
          <p:cNvPr id="2457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57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A8C9A9-D168-4B82-A29E-903C5E47F96D}" type="slidenum">
              <a:rPr lang="en-US"/>
              <a:pPr/>
              <a:t>59</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p:cNvSpPr>
            <a:spLocks noGrp="1" noRot="1" noChangeAspect="1" noTextEdit="1"/>
          </p:cNvSpPr>
          <p:nvPr>
            <p:ph type="sldImg"/>
          </p:nvPr>
        </p:nvSpPr>
        <p:spPr bwMode="auto">
          <a:noFill/>
          <a:ln>
            <a:solidFill>
              <a:srgbClr val="000000"/>
            </a:solidFill>
            <a:miter lim="800000"/>
            <a:headEnd/>
            <a:tailEnd/>
          </a:ln>
        </p:spPr>
      </p:sp>
      <p:sp>
        <p:nvSpPr>
          <p:cNvPr id="2467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67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8AB92DC-8C51-4B0E-8F2F-70DEEE36ED81}" type="slidenum">
              <a:rPr lang="en-US"/>
              <a:pPr/>
              <a:t>60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p:spPr>
      </p:sp>
      <p:sp>
        <p:nvSpPr>
          <p:cNvPr id="1925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2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FA5B205-81ED-4439-8D12-C5245D8D3709}" type="slidenum">
              <a:rPr lang="en-US"/>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bwMode="auto">
          <a:noFill/>
          <a:ln>
            <a:solidFill>
              <a:srgbClr val="000000"/>
            </a:solidFill>
            <a:miter lim="800000"/>
            <a:headEnd/>
            <a:tailEnd/>
          </a:ln>
        </p:spPr>
      </p:sp>
      <p:sp>
        <p:nvSpPr>
          <p:cNvPr id="2478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78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0CCCC6F-7718-4BA5-89D3-3D2A7DBD8222}" type="slidenum">
              <a:rPr lang="en-US"/>
              <a:pPr/>
              <a:t>61</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Slide Image Placeholder 1"/>
          <p:cNvSpPr>
            <a:spLocks noGrp="1" noRot="1" noChangeAspect="1" noTextEdit="1"/>
          </p:cNvSpPr>
          <p:nvPr>
            <p:ph type="sldImg"/>
          </p:nvPr>
        </p:nvSpPr>
        <p:spPr bwMode="auto">
          <a:noFill/>
          <a:ln>
            <a:solidFill>
              <a:srgbClr val="000000"/>
            </a:solidFill>
            <a:miter lim="800000"/>
            <a:headEnd/>
            <a:tailEnd/>
          </a:ln>
        </p:spPr>
      </p:sp>
      <p:sp>
        <p:nvSpPr>
          <p:cNvPr id="2488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88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93F4CDC-5E9E-4B8F-AE78-C83E4FB9354D}" type="slidenum">
              <a:rPr lang="en-US"/>
              <a:pPr/>
              <a:t>62</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Slide Image Placeholder 1"/>
          <p:cNvSpPr>
            <a:spLocks noGrp="1" noRot="1" noChangeAspect="1" noTextEdit="1"/>
          </p:cNvSpPr>
          <p:nvPr>
            <p:ph type="sldImg"/>
          </p:nvPr>
        </p:nvSpPr>
        <p:spPr bwMode="auto">
          <a:noFill/>
          <a:ln>
            <a:solidFill>
              <a:srgbClr val="000000"/>
            </a:solidFill>
            <a:miter lim="800000"/>
            <a:headEnd/>
            <a:tailEnd/>
          </a:ln>
        </p:spPr>
      </p:sp>
      <p:sp>
        <p:nvSpPr>
          <p:cNvPr id="2498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98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1A6BC96-C8E4-4908-8FF3-85713DF64640}" type="slidenum">
              <a:rPr lang="en-US"/>
              <a:pPr/>
              <a:t>63</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p:cNvSpPr>
            <a:spLocks noGrp="1" noRot="1" noChangeAspect="1" noTextEdit="1"/>
          </p:cNvSpPr>
          <p:nvPr>
            <p:ph type="sldImg"/>
          </p:nvPr>
        </p:nvSpPr>
        <p:spPr bwMode="auto">
          <a:noFill/>
          <a:ln>
            <a:solidFill>
              <a:srgbClr val="000000"/>
            </a:solidFill>
            <a:miter lim="800000"/>
            <a:headEnd/>
            <a:tailEnd/>
          </a:ln>
        </p:spPr>
      </p:sp>
      <p:sp>
        <p:nvSpPr>
          <p:cNvPr id="2508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508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77A9BBF-CDD0-4B16-B0AB-7F447F5B7E08}" type="slidenum">
              <a:rPr lang="en-US"/>
              <a:pPr/>
              <a:t>64</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Slide Image Placeholder 1"/>
          <p:cNvSpPr>
            <a:spLocks noGrp="1" noRot="1" noChangeAspect="1" noTextEdit="1"/>
          </p:cNvSpPr>
          <p:nvPr>
            <p:ph type="sldImg"/>
          </p:nvPr>
        </p:nvSpPr>
        <p:spPr bwMode="auto">
          <a:noFill/>
          <a:ln>
            <a:solidFill>
              <a:srgbClr val="000000"/>
            </a:solidFill>
            <a:miter lim="800000"/>
            <a:headEnd/>
            <a:tailEnd/>
          </a:ln>
        </p:spPr>
      </p:sp>
      <p:sp>
        <p:nvSpPr>
          <p:cNvPr id="2519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519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9C1276-1B0E-4E9F-82D4-97E3F2C7D664}" type="slidenum">
              <a:rPr lang="en-US"/>
              <a:pPr/>
              <a:t>65</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bwMode="auto">
          <a:noFill/>
          <a:ln>
            <a:solidFill>
              <a:srgbClr val="000000"/>
            </a:solidFill>
            <a:miter lim="800000"/>
            <a:headEnd/>
            <a:tailEnd/>
          </a:ln>
        </p:spPr>
      </p:sp>
      <p:sp>
        <p:nvSpPr>
          <p:cNvPr id="2529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529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4929C9-F768-4F1D-A0BC-FE5F8D8607F5}" type="slidenum">
              <a:rPr lang="en-US"/>
              <a:pPr/>
              <a:t>66</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bwMode="auto">
          <a:noFill/>
          <a:ln>
            <a:solidFill>
              <a:srgbClr val="000000"/>
            </a:solidFill>
            <a:miter lim="800000"/>
            <a:headEnd/>
            <a:tailEnd/>
          </a:ln>
        </p:spPr>
      </p:sp>
      <p:sp>
        <p:nvSpPr>
          <p:cNvPr id="2539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539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52D341A-625F-47F6-86F3-6DABA4423BAA}" type="slidenum">
              <a:rPr lang="en-US"/>
              <a:pPr/>
              <a:t>67</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Image Placeholder 1"/>
          <p:cNvSpPr>
            <a:spLocks noGrp="1" noRot="1" noChangeAspect="1" noTextEdit="1"/>
          </p:cNvSpPr>
          <p:nvPr>
            <p:ph type="sldImg"/>
          </p:nvPr>
        </p:nvSpPr>
        <p:spPr bwMode="auto">
          <a:noFill/>
          <a:ln>
            <a:solidFill>
              <a:srgbClr val="000000"/>
            </a:solidFill>
            <a:miter lim="800000"/>
            <a:headEnd/>
            <a:tailEnd/>
          </a:ln>
        </p:spPr>
      </p:sp>
      <p:sp>
        <p:nvSpPr>
          <p:cNvPr id="2549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549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C82A91-EADF-4B79-A1DB-180ECB855ABB}" type="slidenum">
              <a:rPr lang="en-US"/>
              <a:pPr/>
              <a:t>68</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560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3FB222-0AE9-4EB8-950B-604BAA427FFE}" type="slidenum">
              <a:rPr lang="en-US"/>
              <a:pPr/>
              <a:t>69</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Slide Image Placeholder 1"/>
          <p:cNvSpPr>
            <a:spLocks noGrp="1" noRot="1" noChangeAspect="1" noTextEdit="1"/>
          </p:cNvSpPr>
          <p:nvPr>
            <p:ph type="sldImg"/>
          </p:nvPr>
        </p:nvSpPr>
        <p:spPr bwMode="auto">
          <a:noFill/>
          <a:ln>
            <a:solidFill>
              <a:srgbClr val="000000"/>
            </a:solidFill>
            <a:miter lim="800000"/>
            <a:headEnd/>
            <a:tailEnd/>
          </a:ln>
        </p:spPr>
      </p:sp>
      <p:sp>
        <p:nvSpPr>
          <p:cNvPr id="2570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570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B77B583-3E39-4F9F-BFA3-1F43CC26993E}" type="slidenum">
              <a:rPr lang="en-US"/>
              <a:pPr/>
              <a:t>70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p:spPr>
      </p:sp>
      <p:sp>
        <p:nvSpPr>
          <p:cNvPr id="1935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3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54CF0D-848D-4C0C-9374-6CFE8B1CB626}" type="slidenum">
              <a:rPr lang="en-US"/>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Slide Image Placeholder 1"/>
          <p:cNvSpPr>
            <a:spLocks noGrp="1" noRot="1" noChangeAspect="1" noTextEdit="1"/>
          </p:cNvSpPr>
          <p:nvPr>
            <p:ph type="sldImg"/>
          </p:nvPr>
        </p:nvSpPr>
        <p:spPr bwMode="auto">
          <a:noFill/>
          <a:ln>
            <a:solidFill>
              <a:srgbClr val="000000"/>
            </a:solidFill>
            <a:miter lim="800000"/>
            <a:headEnd/>
            <a:tailEnd/>
          </a:ln>
        </p:spPr>
      </p:sp>
      <p:sp>
        <p:nvSpPr>
          <p:cNvPr id="2580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580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88346A4-35C2-465C-98B1-376E268B352C}" type="slidenum">
              <a:rPr lang="en-US"/>
              <a:pPr/>
              <a:t>71</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bwMode="auto">
          <a:noFill/>
          <a:ln>
            <a:solidFill>
              <a:srgbClr val="000000"/>
            </a:solidFill>
            <a:miter lim="800000"/>
            <a:headEnd/>
            <a:tailEnd/>
          </a:ln>
        </p:spPr>
      </p:sp>
      <p:sp>
        <p:nvSpPr>
          <p:cNvPr id="2590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590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764B86D-33B6-4632-8E8A-B3C4CD88D12D}" type="slidenum">
              <a:rPr lang="en-US"/>
              <a:pPr/>
              <a:t>72</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Slide Image Placeholder 1"/>
          <p:cNvSpPr>
            <a:spLocks noGrp="1" noRot="1" noChangeAspect="1" noTextEdit="1"/>
          </p:cNvSpPr>
          <p:nvPr>
            <p:ph type="sldImg"/>
          </p:nvPr>
        </p:nvSpPr>
        <p:spPr bwMode="auto">
          <a:noFill/>
          <a:ln>
            <a:solidFill>
              <a:srgbClr val="000000"/>
            </a:solidFill>
            <a:miter lim="800000"/>
            <a:headEnd/>
            <a:tailEnd/>
          </a:ln>
        </p:spPr>
      </p:sp>
      <p:sp>
        <p:nvSpPr>
          <p:cNvPr id="260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0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C510521-D730-4B7E-97DD-235D2AE726E4}" type="slidenum">
              <a:rPr lang="en-US"/>
              <a:pPr/>
              <a:t>73</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bwMode="auto">
          <a:noFill/>
          <a:ln>
            <a:solidFill>
              <a:srgbClr val="000000"/>
            </a:solidFill>
            <a:miter lim="800000"/>
            <a:headEnd/>
            <a:tailEnd/>
          </a:ln>
        </p:spPr>
      </p:sp>
      <p:sp>
        <p:nvSpPr>
          <p:cNvPr id="261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11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E861C75-0B15-41BB-AD6F-58B55AF87080}" type="slidenum">
              <a:rPr lang="en-US"/>
              <a:pPr/>
              <a:t>74</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Slide Image Placeholder 1"/>
          <p:cNvSpPr>
            <a:spLocks noGrp="1" noRot="1" noChangeAspect="1" noTextEdit="1"/>
          </p:cNvSpPr>
          <p:nvPr>
            <p:ph type="sldImg"/>
          </p:nvPr>
        </p:nvSpPr>
        <p:spPr bwMode="auto">
          <a:noFill/>
          <a:ln>
            <a:solidFill>
              <a:srgbClr val="000000"/>
            </a:solidFill>
            <a:miter lim="800000"/>
            <a:headEnd/>
            <a:tailEnd/>
          </a:ln>
        </p:spPr>
      </p:sp>
      <p:sp>
        <p:nvSpPr>
          <p:cNvPr id="2621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2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C0839A3-99A4-40F5-B10F-98BA8F13EC80}" type="slidenum">
              <a:rPr lang="en-US"/>
              <a:pPr/>
              <a:t>75</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Slide Image Placeholder 1"/>
          <p:cNvSpPr>
            <a:spLocks noGrp="1" noRot="1" noChangeAspect="1" noTextEdit="1"/>
          </p:cNvSpPr>
          <p:nvPr>
            <p:ph type="sldImg"/>
          </p:nvPr>
        </p:nvSpPr>
        <p:spPr bwMode="auto">
          <a:noFill/>
          <a:ln>
            <a:solidFill>
              <a:srgbClr val="000000"/>
            </a:solidFill>
            <a:miter lim="800000"/>
            <a:headEnd/>
            <a:tailEnd/>
          </a:ln>
        </p:spPr>
      </p:sp>
      <p:sp>
        <p:nvSpPr>
          <p:cNvPr id="2631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31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72FDD65-CC69-47CB-B15B-D401D01B8DD0}" type="slidenum">
              <a:rPr lang="en-US"/>
              <a:pPr/>
              <a:t>76</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Slide Image Placeholder 1"/>
          <p:cNvSpPr>
            <a:spLocks noGrp="1" noRot="1" noChangeAspect="1" noTextEdit="1"/>
          </p:cNvSpPr>
          <p:nvPr>
            <p:ph type="sldImg"/>
          </p:nvPr>
        </p:nvSpPr>
        <p:spPr bwMode="auto">
          <a:noFill/>
          <a:ln>
            <a:solidFill>
              <a:srgbClr val="000000"/>
            </a:solidFill>
            <a:miter lim="800000"/>
            <a:headEnd/>
            <a:tailEnd/>
          </a:ln>
        </p:spPr>
      </p:sp>
      <p:sp>
        <p:nvSpPr>
          <p:cNvPr id="2641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41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3727DAB-6C6B-446F-AFD3-44AA5EF26732}" type="slidenum">
              <a:rPr lang="en-US"/>
              <a:pPr/>
              <a:t>77</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Slide Image Placeholder 1"/>
          <p:cNvSpPr>
            <a:spLocks noGrp="1" noRot="1" noChangeAspect="1" noTextEdit="1"/>
          </p:cNvSpPr>
          <p:nvPr>
            <p:ph type="sldImg"/>
          </p:nvPr>
        </p:nvSpPr>
        <p:spPr bwMode="auto">
          <a:noFill/>
          <a:ln>
            <a:solidFill>
              <a:srgbClr val="000000"/>
            </a:solidFill>
            <a:miter lim="800000"/>
            <a:headEnd/>
            <a:tailEnd/>
          </a:ln>
        </p:spPr>
      </p:sp>
      <p:sp>
        <p:nvSpPr>
          <p:cNvPr id="2652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52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5EC40F-C919-4177-B52B-444356AF3605}" type="slidenum">
              <a:rPr lang="en-US"/>
              <a:pPr/>
              <a:t>78</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Slide Image Placeholder 1"/>
          <p:cNvSpPr>
            <a:spLocks noGrp="1" noRot="1" noChangeAspect="1" noTextEdit="1"/>
          </p:cNvSpPr>
          <p:nvPr>
            <p:ph type="sldImg"/>
          </p:nvPr>
        </p:nvSpPr>
        <p:spPr bwMode="auto">
          <a:noFill/>
          <a:ln>
            <a:solidFill>
              <a:srgbClr val="000000"/>
            </a:solidFill>
            <a:miter lim="800000"/>
            <a:headEnd/>
            <a:tailEnd/>
          </a:ln>
        </p:spPr>
      </p:sp>
      <p:sp>
        <p:nvSpPr>
          <p:cNvPr id="2662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62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E4B8244-6633-466A-8A60-0865EC987878}" type="slidenum">
              <a:rPr lang="en-US"/>
              <a:pPr/>
              <a:t>79</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Slide Image Placeholder 1"/>
          <p:cNvSpPr>
            <a:spLocks noGrp="1" noRot="1" noChangeAspect="1" noTextEdit="1"/>
          </p:cNvSpPr>
          <p:nvPr>
            <p:ph type="sldImg"/>
          </p:nvPr>
        </p:nvSpPr>
        <p:spPr bwMode="auto">
          <a:noFill/>
          <a:ln>
            <a:solidFill>
              <a:srgbClr val="000000"/>
            </a:solidFill>
            <a:miter lim="800000"/>
            <a:headEnd/>
            <a:tailEnd/>
          </a:ln>
        </p:spPr>
      </p:sp>
      <p:sp>
        <p:nvSpPr>
          <p:cNvPr id="267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7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FB3DC7B-4F58-495C-A0AE-3BCFEC26B2F7}" type="slidenum">
              <a:rPr lang="en-US"/>
              <a:pPr/>
              <a:t>80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bwMode="auto">
          <a:noFill/>
          <a:ln>
            <a:solidFill>
              <a:srgbClr val="000000"/>
            </a:solidFill>
            <a:miter lim="800000"/>
            <a:headEnd/>
            <a:tailEnd/>
          </a:ln>
        </p:spPr>
      </p:sp>
      <p:sp>
        <p:nvSpPr>
          <p:cNvPr id="1945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4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268AB31-130E-4A1F-955A-956A02926720}" type="slidenum">
              <a:rPr lang="en-US"/>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Slide Image Placeholder 1"/>
          <p:cNvSpPr>
            <a:spLocks noGrp="1" noRot="1" noChangeAspect="1" noTextEdit="1"/>
          </p:cNvSpPr>
          <p:nvPr>
            <p:ph type="sldImg"/>
          </p:nvPr>
        </p:nvSpPr>
        <p:spPr bwMode="auto">
          <a:noFill/>
          <a:ln>
            <a:solidFill>
              <a:srgbClr val="000000"/>
            </a:solidFill>
            <a:miter lim="800000"/>
            <a:headEnd/>
            <a:tailEnd/>
          </a:ln>
        </p:spPr>
      </p:sp>
      <p:sp>
        <p:nvSpPr>
          <p:cNvPr id="2682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82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9570C09-F4CB-406D-9036-F81B5FFEFC60}" type="slidenum">
              <a:rPr lang="en-US"/>
              <a:pPr/>
              <a:t>81</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Slide Image Placeholder 1"/>
          <p:cNvSpPr>
            <a:spLocks noGrp="1" noRot="1" noChangeAspect="1" noTextEdit="1"/>
          </p:cNvSpPr>
          <p:nvPr>
            <p:ph type="sldImg"/>
          </p:nvPr>
        </p:nvSpPr>
        <p:spPr bwMode="auto">
          <a:noFill/>
          <a:ln>
            <a:solidFill>
              <a:srgbClr val="000000"/>
            </a:solidFill>
            <a:miter lim="800000"/>
            <a:headEnd/>
            <a:tailEnd/>
          </a:ln>
        </p:spPr>
      </p:sp>
      <p:sp>
        <p:nvSpPr>
          <p:cNvPr id="269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69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5CE661-6BBD-435A-BAD4-A4B610B573DF}" type="slidenum">
              <a:rPr lang="en-US"/>
              <a:pPr/>
              <a:t>82</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Slide Image Placeholder 1"/>
          <p:cNvSpPr>
            <a:spLocks noGrp="1" noRot="1" noChangeAspect="1" noTextEdit="1"/>
          </p:cNvSpPr>
          <p:nvPr>
            <p:ph type="sldImg"/>
          </p:nvPr>
        </p:nvSpPr>
        <p:spPr bwMode="auto">
          <a:noFill/>
          <a:ln>
            <a:solidFill>
              <a:srgbClr val="000000"/>
            </a:solidFill>
            <a:miter lim="800000"/>
            <a:headEnd/>
            <a:tailEnd/>
          </a:ln>
        </p:spPr>
      </p:sp>
      <p:sp>
        <p:nvSpPr>
          <p:cNvPr id="270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0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22254C-1B56-4877-987E-7E2F8DEB59AC}" type="slidenum">
              <a:rPr lang="en-US"/>
              <a:pPr/>
              <a:t>83</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Slide Image Placeholder 1"/>
          <p:cNvSpPr>
            <a:spLocks noGrp="1" noRot="1" noChangeAspect="1" noTextEdit="1"/>
          </p:cNvSpPr>
          <p:nvPr>
            <p:ph type="sldImg"/>
          </p:nvPr>
        </p:nvSpPr>
        <p:spPr bwMode="auto">
          <a:noFill/>
          <a:ln>
            <a:solidFill>
              <a:srgbClr val="000000"/>
            </a:solidFill>
            <a:miter lim="800000"/>
            <a:headEnd/>
            <a:tailEnd/>
          </a:ln>
        </p:spPr>
      </p:sp>
      <p:sp>
        <p:nvSpPr>
          <p:cNvPr id="271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1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3638ED5-4B4F-4938-A863-44DE2C39D351}" type="slidenum">
              <a:rPr lang="en-US"/>
              <a:pPr/>
              <a:t>84</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Slide Image Placeholder 1"/>
          <p:cNvSpPr>
            <a:spLocks noGrp="1" noRot="1" noChangeAspect="1" noTextEdit="1"/>
          </p:cNvSpPr>
          <p:nvPr>
            <p:ph type="sldImg"/>
          </p:nvPr>
        </p:nvSpPr>
        <p:spPr bwMode="auto">
          <a:noFill/>
          <a:ln>
            <a:solidFill>
              <a:srgbClr val="000000"/>
            </a:solidFill>
            <a:miter lim="800000"/>
            <a:headEnd/>
            <a:tailEnd/>
          </a:ln>
        </p:spPr>
      </p:sp>
      <p:sp>
        <p:nvSpPr>
          <p:cNvPr id="2723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2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0F6BD56-64DB-449D-9ED2-9C552DF44044}" type="slidenum">
              <a:rPr lang="en-US"/>
              <a:pPr/>
              <a:t>85</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Slide Image Placeholder 1"/>
          <p:cNvSpPr>
            <a:spLocks noGrp="1" noRot="1" noChangeAspect="1" noTextEdit="1"/>
          </p:cNvSpPr>
          <p:nvPr>
            <p:ph type="sldImg"/>
          </p:nvPr>
        </p:nvSpPr>
        <p:spPr bwMode="auto">
          <a:noFill/>
          <a:ln>
            <a:solidFill>
              <a:srgbClr val="000000"/>
            </a:solidFill>
            <a:miter lim="800000"/>
            <a:headEnd/>
            <a:tailEnd/>
          </a:ln>
        </p:spPr>
      </p:sp>
      <p:sp>
        <p:nvSpPr>
          <p:cNvPr id="273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3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1C9CB09-D5A2-4D3D-AB11-AEBE84CB6194}" type="slidenum">
              <a:rPr lang="en-US"/>
              <a:pPr/>
              <a:t>86</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Slide Image Placeholder 1"/>
          <p:cNvSpPr>
            <a:spLocks noGrp="1" noRot="1" noChangeAspect="1" noTextEdit="1"/>
          </p:cNvSpPr>
          <p:nvPr>
            <p:ph type="sldImg"/>
          </p:nvPr>
        </p:nvSpPr>
        <p:spPr bwMode="auto">
          <a:noFill/>
          <a:ln>
            <a:solidFill>
              <a:srgbClr val="000000"/>
            </a:solidFill>
            <a:miter lim="800000"/>
            <a:headEnd/>
            <a:tailEnd/>
          </a:ln>
        </p:spPr>
      </p:sp>
      <p:sp>
        <p:nvSpPr>
          <p:cNvPr id="274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4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967696-1D03-436C-8668-339458E5158A}" type="slidenum">
              <a:rPr lang="en-US"/>
              <a:pPr/>
              <a:t>87</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Slide Image Placeholder 1"/>
          <p:cNvSpPr>
            <a:spLocks noGrp="1" noRot="1" noChangeAspect="1" noTextEdit="1"/>
          </p:cNvSpPr>
          <p:nvPr>
            <p:ph type="sldImg"/>
          </p:nvPr>
        </p:nvSpPr>
        <p:spPr bwMode="auto">
          <a:noFill/>
          <a:ln>
            <a:solidFill>
              <a:srgbClr val="000000"/>
            </a:solidFill>
            <a:miter lim="800000"/>
            <a:headEnd/>
            <a:tailEnd/>
          </a:ln>
        </p:spPr>
      </p:sp>
      <p:sp>
        <p:nvSpPr>
          <p:cNvPr id="275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5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88C41CC-9FDB-428B-A9A6-5520FF9F69FA}" type="slidenum">
              <a:rPr lang="en-US"/>
              <a:pPr/>
              <a:t>88</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Slide Image Placeholder 1"/>
          <p:cNvSpPr>
            <a:spLocks noGrp="1" noRot="1" noChangeAspect="1" noTextEdit="1"/>
          </p:cNvSpPr>
          <p:nvPr>
            <p:ph type="sldImg"/>
          </p:nvPr>
        </p:nvSpPr>
        <p:spPr bwMode="auto">
          <a:noFill/>
          <a:ln>
            <a:solidFill>
              <a:srgbClr val="000000"/>
            </a:solidFill>
            <a:miter lim="800000"/>
            <a:headEnd/>
            <a:tailEnd/>
          </a:ln>
        </p:spPr>
      </p:sp>
      <p:sp>
        <p:nvSpPr>
          <p:cNvPr id="276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6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23F071B-10B4-456A-9FB9-58108347DFC7}" type="slidenum">
              <a:rPr lang="en-US"/>
              <a:pPr/>
              <a:t>89</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Slide Image Placeholder 1"/>
          <p:cNvSpPr>
            <a:spLocks noGrp="1" noRot="1" noChangeAspect="1" noTextEdit="1"/>
          </p:cNvSpPr>
          <p:nvPr>
            <p:ph type="sldImg"/>
          </p:nvPr>
        </p:nvSpPr>
        <p:spPr bwMode="auto">
          <a:noFill/>
          <a:ln>
            <a:solidFill>
              <a:srgbClr val="000000"/>
            </a:solidFill>
            <a:miter lim="800000"/>
            <a:headEnd/>
            <a:tailEnd/>
          </a:ln>
        </p:spPr>
      </p:sp>
      <p:sp>
        <p:nvSpPr>
          <p:cNvPr id="2775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7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21460B8-58D3-43B6-9692-2C43EED30352}" type="slidenum">
              <a:rPr lang="en-US"/>
              <a:pPr/>
              <a:t>90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p:spPr>
      </p:sp>
      <p:sp>
        <p:nvSpPr>
          <p:cNvPr id="1955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5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B47D148-1B95-4563-A2B6-CDE1AAC4824B}" type="slidenum">
              <a:rPr lang="en-US"/>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Slide Image Placeholder 1"/>
          <p:cNvSpPr>
            <a:spLocks noGrp="1" noRot="1" noChangeAspect="1" noTextEdit="1"/>
          </p:cNvSpPr>
          <p:nvPr>
            <p:ph type="sldImg"/>
          </p:nvPr>
        </p:nvSpPr>
        <p:spPr bwMode="auto">
          <a:noFill/>
          <a:ln>
            <a:solidFill>
              <a:srgbClr val="000000"/>
            </a:solidFill>
            <a:miter lim="800000"/>
            <a:headEnd/>
            <a:tailEnd/>
          </a:ln>
        </p:spPr>
      </p:sp>
      <p:sp>
        <p:nvSpPr>
          <p:cNvPr id="278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8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57F94C-B0D4-4F3E-9BDB-79C4F5AA8E5F}" type="slidenum">
              <a:rPr lang="en-US"/>
              <a:pPr/>
              <a:t>91</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Slide Image Placeholder 1"/>
          <p:cNvSpPr>
            <a:spLocks noGrp="1" noRot="1" noChangeAspect="1" noTextEdit="1"/>
          </p:cNvSpPr>
          <p:nvPr>
            <p:ph type="sldImg"/>
          </p:nvPr>
        </p:nvSpPr>
        <p:spPr bwMode="auto">
          <a:noFill/>
          <a:ln>
            <a:solidFill>
              <a:srgbClr val="000000"/>
            </a:solidFill>
            <a:miter lim="800000"/>
            <a:headEnd/>
            <a:tailEnd/>
          </a:ln>
        </p:spPr>
      </p:sp>
      <p:sp>
        <p:nvSpPr>
          <p:cNvPr id="2795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79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CCB8112-1D3A-4F82-B7EC-98F014700F14}" type="slidenum">
              <a:rPr lang="en-US"/>
              <a:pPr/>
              <a:t>92</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Slide Image Placeholder 1"/>
          <p:cNvSpPr>
            <a:spLocks noGrp="1" noRot="1" noChangeAspect="1" noTextEdit="1"/>
          </p:cNvSpPr>
          <p:nvPr>
            <p:ph type="sldImg"/>
          </p:nvPr>
        </p:nvSpPr>
        <p:spPr bwMode="auto">
          <a:noFill/>
          <a:ln>
            <a:solidFill>
              <a:srgbClr val="000000"/>
            </a:solidFill>
            <a:miter lim="800000"/>
            <a:headEnd/>
            <a:tailEnd/>
          </a:ln>
        </p:spPr>
      </p:sp>
      <p:sp>
        <p:nvSpPr>
          <p:cNvPr id="280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0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905F8FD-F030-4380-986F-63DAC39D1233}" type="slidenum">
              <a:rPr lang="en-US"/>
              <a:pPr/>
              <a:t>93</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Slide Image Placeholder 1"/>
          <p:cNvSpPr>
            <a:spLocks noGrp="1" noRot="1" noChangeAspect="1" noTextEdit="1"/>
          </p:cNvSpPr>
          <p:nvPr>
            <p:ph type="sldImg"/>
          </p:nvPr>
        </p:nvSpPr>
        <p:spPr bwMode="auto">
          <a:noFill/>
          <a:ln>
            <a:solidFill>
              <a:srgbClr val="000000"/>
            </a:solidFill>
            <a:miter lim="800000"/>
            <a:headEnd/>
            <a:tailEnd/>
          </a:ln>
        </p:spPr>
      </p:sp>
      <p:sp>
        <p:nvSpPr>
          <p:cNvPr id="281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1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BBA387F-42C1-4B07-9713-746DBB3483A6}" type="slidenum">
              <a:rPr lang="en-US"/>
              <a:pPr/>
              <a:t>94</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Slide Image Placeholder 1"/>
          <p:cNvSpPr>
            <a:spLocks noGrp="1" noRot="1" noChangeAspect="1" noTextEdit="1"/>
          </p:cNvSpPr>
          <p:nvPr>
            <p:ph type="sldImg"/>
          </p:nvPr>
        </p:nvSpPr>
        <p:spPr bwMode="auto">
          <a:noFill/>
          <a:ln>
            <a:solidFill>
              <a:srgbClr val="000000"/>
            </a:solidFill>
            <a:miter lim="800000"/>
            <a:headEnd/>
            <a:tailEnd/>
          </a:ln>
        </p:spPr>
      </p:sp>
      <p:sp>
        <p:nvSpPr>
          <p:cNvPr id="282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2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9565FF-322B-4560-A827-F3B992D409A8}" type="slidenum">
              <a:rPr lang="en-US"/>
              <a:pPr/>
              <a:t>95</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Slide Image Placeholder 1"/>
          <p:cNvSpPr>
            <a:spLocks noGrp="1" noRot="1" noChangeAspect="1" noTextEdit="1"/>
          </p:cNvSpPr>
          <p:nvPr>
            <p:ph type="sldImg"/>
          </p:nvPr>
        </p:nvSpPr>
        <p:spPr bwMode="auto">
          <a:noFill/>
          <a:ln>
            <a:solidFill>
              <a:srgbClr val="000000"/>
            </a:solidFill>
            <a:miter lim="800000"/>
            <a:headEnd/>
            <a:tailEnd/>
          </a:ln>
        </p:spPr>
      </p:sp>
      <p:sp>
        <p:nvSpPr>
          <p:cNvPr id="283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3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196868E-5D02-4944-95F1-231F944BAE88}" type="slidenum">
              <a:rPr lang="en-US"/>
              <a:pPr/>
              <a:t>96</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4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4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43C599-3905-4A9B-AC8B-54B547AEC50D}" type="slidenum">
              <a:rPr lang="en-US"/>
              <a:pPr/>
              <a:t>97</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Slide Image Placeholder 1"/>
          <p:cNvSpPr>
            <a:spLocks noGrp="1" noRot="1" noChangeAspect="1" noTextEdit="1"/>
          </p:cNvSpPr>
          <p:nvPr>
            <p:ph type="sldImg"/>
          </p:nvPr>
        </p:nvSpPr>
        <p:spPr bwMode="auto">
          <a:noFill/>
          <a:ln>
            <a:solidFill>
              <a:srgbClr val="000000"/>
            </a:solidFill>
            <a:miter lim="800000"/>
            <a:headEnd/>
            <a:tailEnd/>
          </a:ln>
        </p:spPr>
      </p:sp>
      <p:sp>
        <p:nvSpPr>
          <p:cNvPr id="285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5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6CB0F1-7AF1-4D10-B11D-C509BA6CBD38}" type="slidenum">
              <a:rPr lang="en-US"/>
              <a:pPr/>
              <a:t>98</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Slide Image Placeholder 1"/>
          <p:cNvSpPr>
            <a:spLocks noGrp="1" noRot="1" noChangeAspect="1" noTextEdit="1"/>
          </p:cNvSpPr>
          <p:nvPr>
            <p:ph type="sldImg"/>
          </p:nvPr>
        </p:nvSpPr>
        <p:spPr bwMode="auto">
          <a:noFill/>
          <a:ln>
            <a:solidFill>
              <a:srgbClr val="000000"/>
            </a:solidFill>
            <a:miter lim="800000"/>
            <a:headEnd/>
            <a:tailEnd/>
          </a:ln>
        </p:spPr>
      </p:sp>
      <p:sp>
        <p:nvSpPr>
          <p:cNvPr id="2867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6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4482542-DDAB-4AB6-8761-EBD9856A3ED1}" type="slidenum">
              <a:rPr lang="en-US"/>
              <a:pPr/>
              <a:t>99</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Slide Image Placeholder 1"/>
          <p:cNvSpPr>
            <a:spLocks noGrp="1" noRot="1" noChangeAspect="1" noTextEdit="1"/>
          </p:cNvSpPr>
          <p:nvPr>
            <p:ph type="sldImg"/>
          </p:nvPr>
        </p:nvSpPr>
        <p:spPr bwMode="auto">
          <a:noFill/>
          <a:ln>
            <a:solidFill>
              <a:srgbClr val="000000"/>
            </a:solidFill>
            <a:miter lim="800000"/>
            <a:headEnd/>
            <a:tailEnd/>
          </a:ln>
        </p:spPr>
      </p:sp>
      <p:sp>
        <p:nvSpPr>
          <p:cNvPr id="2877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87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F4BF5C-6EE5-4AD0-ABB5-C84DB00744E1}" type="slidenum">
              <a:rPr lang="en-US"/>
              <a:pPr/>
              <a:t>100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pPr>
                <a:defRPr/>
              </a:pPr>
              <a:endParaRPr lang="en-US"/>
            </a:p>
          </p:txBody>
        </p:sp>
        <p:sp>
          <p:nvSpPr>
            <p:cNvPr id="6"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en-US"/>
            </a:p>
          </p:txBody>
        </p:sp>
        <p:sp>
          <p:nvSpPr>
            <p:cNvPr id="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grpSp>
      <p:sp>
        <p:nvSpPr>
          <p:cNvPr id="36873"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en-US"/>
              <a:t>Click to edit Master title style</a:t>
            </a:r>
          </a:p>
        </p:txBody>
      </p:sp>
      <p:sp>
        <p:nvSpPr>
          <p:cNvPr id="36874"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n-US"/>
              <a:t>Click to edit Master subtitle style</a:t>
            </a:r>
          </a:p>
        </p:txBody>
      </p:sp>
      <p:sp>
        <p:nvSpPr>
          <p:cNvPr id="11" name="Rectangle 11"/>
          <p:cNvSpPr>
            <a:spLocks noGrp="1" noChangeArrowheads="1"/>
          </p:cNvSpPr>
          <p:nvPr>
            <p:ph type="dt" sz="quarter" idx="10"/>
          </p:nvPr>
        </p:nvSpPr>
        <p:spPr>
          <a:xfrm>
            <a:off x="990600" y="6245225"/>
            <a:ext cx="1901825" cy="476250"/>
          </a:xfrm>
        </p:spPr>
        <p:txBody>
          <a:bodyPr/>
          <a:lstStyle>
            <a:lvl1pPr>
              <a:defRPr smtClean="0"/>
            </a:lvl1pPr>
          </a:lstStyle>
          <a:p>
            <a:pPr>
              <a:defRPr/>
            </a:pPr>
            <a:endParaRPr lang="en-US"/>
          </a:p>
        </p:txBody>
      </p:sp>
      <p:sp>
        <p:nvSpPr>
          <p:cNvPr id="12" name="Rectangle 12"/>
          <p:cNvSpPr>
            <a:spLocks noGrp="1" noChangeArrowheads="1"/>
          </p:cNvSpPr>
          <p:nvPr>
            <p:ph type="ftr" sz="quarter" idx="11"/>
          </p:nvPr>
        </p:nvSpPr>
        <p:spPr>
          <a:xfrm>
            <a:off x="3468688" y="6245225"/>
            <a:ext cx="2895600" cy="476250"/>
          </a:xfrm>
        </p:spPr>
        <p:txBody>
          <a:bodyPr/>
          <a:lstStyle>
            <a:lvl1pPr>
              <a:defRPr smtClean="0"/>
            </a:lvl1pPr>
          </a:lstStyle>
          <a:p>
            <a:pPr>
              <a:defRPr/>
            </a:pPr>
            <a:endParaRPr lang="en-US"/>
          </a:p>
        </p:txBody>
      </p:sp>
      <p:sp>
        <p:nvSpPr>
          <p:cNvPr id="13" name="Rectangle 13"/>
          <p:cNvSpPr>
            <a:spLocks noGrp="1" noChangeArrowheads="1"/>
          </p:cNvSpPr>
          <p:nvPr>
            <p:ph type="sldNum" sz="quarter" idx="12"/>
          </p:nvPr>
        </p:nvSpPr>
        <p:spPr/>
        <p:txBody>
          <a:bodyPr/>
          <a:lstStyle>
            <a:lvl1pPr>
              <a:defRPr smtClean="0"/>
            </a:lvl1pPr>
          </a:lstStyle>
          <a:p>
            <a:pPr>
              <a:defRPr/>
            </a:pPr>
            <a:fld id="{1BFAC9F2-B984-4196-B130-6EDA692BBA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A9E0CD0-9640-4865-8926-1B198296E8F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8463" y="244475"/>
            <a:ext cx="2097087"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44475"/>
            <a:ext cx="61388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ECB21AC-9163-4C4D-9CB0-F3E5DA61196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431925"/>
          </a:xfrm>
        </p:spPr>
        <p:txBody>
          <a:bodyPr/>
          <a:lstStyle/>
          <a:p>
            <a:r>
              <a:rPr lang="en-US"/>
              <a:t>Click to edit Master title style</a:t>
            </a:r>
          </a:p>
        </p:txBody>
      </p:sp>
      <p:sp>
        <p:nvSpPr>
          <p:cNvPr id="3" name="Table Placeholder 2"/>
          <p:cNvSpPr>
            <a:spLocks noGrp="1"/>
          </p:cNvSpPr>
          <p:nvPr>
            <p:ph type="tbl" idx="1"/>
          </p:nvPr>
        </p:nvSpPr>
        <p:spPr>
          <a:xfrm>
            <a:off x="838200" y="1905000"/>
            <a:ext cx="8007350" cy="4191000"/>
          </a:xfrm>
        </p:spPr>
        <p:txBody>
          <a:bodyPr/>
          <a:lstStyle/>
          <a:p>
            <a:pPr lvl="0"/>
            <a:endParaRPr lang="en-US" noProof="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44590169-BC30-4887-82F7-AFC18819092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21AC02A-2ED1-4CD9-A97F-33CD8CD48CC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A4B2F18-7CEB-4D42-A21B-D10ACF4C9E1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BA47C6C-45B6-4A61-8CB5-072D049580A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27C49425-B126-494E-8954-5A782BF5415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754F6A56-5BD8-4289-873F-9415D2A65FC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CFC21837-7AC2-4F34-9DA0-12E6192AE9E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0FB93E3-C3CA-4EFF-8B27-92BB86D7C55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EDD5085-E1C8-4239-AC87-2711080D64A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19088" y="1828800"/>
            <a:ext cx="8824912" cy="5029200"/>
            <a:chOff x="201" y="1152"/>
            <a:chExt cx="5559" cy="3168"/>
          </a:xfrm>
        </p:grpSpPr>
        <p:sp>
          <p:nvSpPr>
            <p:cNvPr id="35843"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en-US"/>
            </a:p>
          </p:txBody>
        </p:sp>
        <p:sp>
          <p:nvSpPr>
            <p:cNvPr id="35844"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pPr>
                <a:defRPr/>
              </a:pPr>
              <a:endParaRPr lang="en-US"/>
            </a:p>
          </p:txBody>
        </p:sp>
        <p:sp>
          <p:nvSpPr>
            <p:cNvPr id="35845"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pPr>
                <a:defRPr/>
              </a:pPr>
              <a:endParaRPr lang="en-US"/>
            </a:p>
          </p:txBody>
        </p:sp>
        <p:sp>
          <p:nvSpPr>
            <p:cNvPr id="35846"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35847"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35848"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35849"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35850"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grpSp>
      <p:sp>
        <p:nvSpPr>
          <p:cNvPr id="35851"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effectLst>
                  <a:outerShdw blurRad="38100" dist="38100" dir="2700000" algn="tl">
                    <a:srgbClr val="000000"/>
                  </a:outerShdw>
                </a:effectLst>
              </a:defRPr>
            </a:lvl1pPr>
          </a:lstStyle>
          <a:p>
            <a:pPr>
              <a:defRPr/>
            </a:pPr>
            <a:endParaRPr lang="en-US"/>
          </a:p>
        </p:txBody>
      </p:sp>
      <p:sp>
        <p:nvSpPr>
          <p:cNvPr id="35852"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smtClean="0">
                <a:effectLst>
                  <a:outerShdw blurRad="38100" dist="38100" dir="2700000" algn="tl">
                    <a:srgbClr val="000000"/>
                  </a:outerShdw>
                </a:effectLst>
              </a:defRPr>
            </a:lvl1pPr>
          </a:lstStyle>
          <a:p>
            <a:pPr>
              <a:defRPr/>
            </a:pPr>
            <a:endParaRPr lang="en-US"/>
          </a:p>
        </p:txBody>
      </p:sp>
      <p:sp>
        <p:nvSpPr>
          <p:cNvPr id="35853"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effectLst>
                  <a:outerShdw blurRad="38100" dist="38100" dir="2700000" algn="tl">
                    <a:srgbClr val="000000"/>
                  </a:outerShdw>
                </a:effectLst>
              </a:defRPr>
            </a:lvl1pPr>
          </a:lstStyle>
          <a:p>
            <a:pPr>
              <a:defRPr/>
            </a:pPr>
            <a:fld id="{519C4A7A-EE93-40D0-A15F-6763F135558D}" type="slidenum">
              <a:rPr lang="en-US"/>
              <a:pPr>
                <a:defRPr/>
              </a:pPr>
              <a:t>‹#›</a:t>
            </a:fld>
            <a:endParaRPr lang="en-US"/>
          </a:p>
        </p:txBody>
      </p:sp>
      <p:sp>
        <p:nvSpPr>
          <p:cNvPr id="35854"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5855"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id.wikipedia.org/wiki/Legislatif" TargetMode="External"/><Relationship Id="rId3" Type="http://schemas.openxmlformats.org/officeDocument/2006/relationships/hyperlink" Target="http://id.wikipedia.org/wiki/Kebijakan_Publik" TargetMode="External"/><Relationship Id="rId7" Type="http://schemas.openxmlformats.org/officeDocument/2006/relationships/hyperlink" Target="http://id.wikipedia.org/wiki/Eksekutif" TargetMode="External"/><Relationship Id="rId12" Type="http://schemas.openxmlformats.org/officeDocument/2006/relationships/hyperlink" Target="http://id.wikipedia.org/w/index.php?title=Organisasi_dan_Manajemen_Publik&amp;action=edit&amp;redlink=1"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id.wikipedia.org/wiki/Otonomi_Daerah" TargetMode="External"/><Relationship Id="rId11" Type="http://schemas.openxmlformats.org/officeDocument/2006/relationships/hyperlink" Target="http://id.wikipedia.org/w/index.php?title=Manajemen_Sumber_Daya_Manusia_Sektor_Publik&amp;action=edit&amp;redlink=1" TargetMode="External"/><Relationship Id="rId5" Type="http://schemas.openxmlformats.org/officeDocument/2006/relationships/hyperlink" Target="http://id.wikipedia.org/wiki/Administrasi_Pembangunan" TargetMode="External"/><Relationship Id="rId10" Type="http://schemas.openxmlformats.org/officeDocument/2006/relationships/hyperlink" Target="http://id.wikipedia.org/w/index.php?title=Pelayanan_Publik&amp;action=edit&amp;redlink=1" TargetMode="External"/><Relationship Id="rId4" Type="http://schemas.openxmlformats.org/officeDocument/2006/relationships/hyperlink" Target="http://id.wikipedia.org/w/index.php?title=Keuangan_negara&amp;action=edit&amp;redlink=1" TargetMode="External"/><Relationship Id="rId9" Type="http://schemas.openxmlformats.org/officeDocument/2006/relationships/hyperlink" Target="http://id.wikipedia.org/w/index.php?title=Etika_Administrasi_Publik&amp;action=edit&amp;redlink=1" TargetMode="Externa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2.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id.wikipedia.org/wiki/Bahasa_inggri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90600" y="609600"/>
            <a:ext cx="7772400" cy="3810000"/>
          </a:xfrm>
        </p:spPr>
        <p:txBody>
          <a:bodyPr/>
          <a:lstStyle/>
          <a:p>
            <a:pPr algn="ctr" eaLnBrk="1" hangingPunct="1">
              <a:defRPr/>
            </a:pPr>
            <a:r>
              <a:rPr lang="en-US" dirty="0" err="1"/>
              <a:t>Tentang</a:t>
            </a:r>
            <a:r>
              <a:rPr lang="en-US" dirty="0"/>
              <a:t> </a:t>
            </a:r>
            <a:r>
              <a:rPr lang="en-US" dirty="0" err="1"/>
              <a:t>Administrasi</a:t>
            </a:r>
            <a:r>
              <a:rPr lang="en-US" dirty="0"/>
              <a:t> </a:t>
            </a:r>
            <a:r>
              <a:rPr lang="en-US" dirty="0" err="1"/>
              <a:t>Publik</a:t>
            </a:r>
            <a:br>
              <a:rPr lang="en-US" dirty="0"/>
            </a:br>
            <a:r>
              <a:rPr lang="en-US" sz="3600" i="1" dirty="0"/>
              <a:t>(Review </a:t>
            </a:r>
            <a:r>
              <a:rPr lang="en-US" sz="3600" i="1" dirty="0" err="1"/>
              <a:t>Pertemuan</a:t>
            </a:r>
            <a:r>
              <a:rPr lang="en-US" sz="3600" i="1" dirty="0"/>
              <a:t>   1-8)</a:t>
            </a:r>
          </a:p>
        </p:txBody>
      </p:sp>
      <p:sp>
        <p:nvSpPr>
          <p:cNvPr id="4099" name="Rectangle 3"/>
          <p:cNvSpPr>
            <a:spLocks noGrp="1" noChangeArrowheads="1"/>
          </p:cNvSpPr>
          <p:nvPr>
            <p:ph type="subTitle" idx="1"/>
          </p:nvPr>
        </p:nvSpPr>
        <p:spPr>
          <a:xfrm>
            <a:off x="990600" y="3886200"/>
            <a:ext cx="7467600" cy="1828800"/>
          </a:xfrm>
        </p:spPr>
        <p:txBody>
          <a:bodyPr/>
          <a:lstStyle/>
          <a:p>
            <a:pPr eaLnBrk="1" hangingPunct="1">
              <a:defRPr/>
            </a:pPr>
            <a:endParaRPr lang="en-US" dirty="0"/>
          </a:p>
          <a:p>
            <a:pPr eaLnBrk="1" hangingPunct="1">
              <a:defRPr/>
            </a:pPr>
            <a:endParaRPr lang="en-US" dirty="0"/>
          </a:p>
          <a:p>
            <a:pPr algn="ctr" eaLnBrk="1" hangingPunct="1">
              <a:defRPr/>
            </a:pPr>
            <a:r>
              <a:rPr lang="en-US" dirty="0"/>
              <a:t>DR. Novita </a:t>
            </a:r>
            <a:r>
              <a:rPr lang="en-US" dirty="0" err="1"/>
              <a:t>Tresiana,M.Si</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p:txBody>
          <a:bodyPr/>
          <a:lstStyle/>
          <a:p>
            <a:pPr eaLnBrk="1" hangingPunct="1">
              <a:defRPr/>
            </a:pPr>
            <a:r>
              <a:rPr lang="sv-SE"/>
              <a:t>Lokus ilmu administrasi publik</a:t>
            </a:r>
            <a:r>
              <a:rPr lang="en-US"/>
              <a:t> </a:t>
            </a:r>
          </a:p>
        </p:txBody>
      </p:sp>
      <p:sp>
        <p:nvSpPr>
          <p:cNvPr id="38915" name="Rectangle 3"/>
          <p:cNvSpPr>
            <a:spLocks noGrp="1" noRot="1" noChangeArrowheads="1"/>
          </p:cNvSpPr>
          <p:nvPr>
            <p:ph type="body" idx="1"/>
          </p:nvPr>
        </p:nvSpPr>
        <p:spPr/>
        <p:txBody>
          <a:bodyPr/>
          <a:lstStyle/>
          <a:p>
            <a:pPr eaLnBrk="1" hangingPunct="1">
              <a:defRPr/>
            </a:pPr>
            <a:r>
              <a:rPr lang="sv-SE"/>
              <a:t>lokus adalah tempat yang menggambarkan di mana ilmu tersebut berada. Dalam hal ini lokus dari ilmu administrasi publik adalah: </a:t>
            </a:r>
            <a:r>
              <a:rPr lang="sv-SE">
                <a:solidFill>
                  <a:srgbClr val="FF0066"/>
                </a:solidFill>
              </a:rPr>
              <a:t>kepentingan publik (public interest) dan urusan publik (public affair)</a:t>
            </a:r>
            <a:r>
              <a:rPr lang="en-US">
                <a:solidFill>
                  <a:srgbClr val="FF0066"/>
                </a:solidFill>
              </a:rPr>
              <a:t> </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Rot="1" noChangeArrowheads="1"/>
          </p:cNvSpPr>
          <p:nvPr>
            <p:ph type="title"/>
          </p:nvPr>
        </p:nvSpPr>
        <p:spPr/>
        <p:txBody>
          <a:bodyPr/>
          <a:lstStyle/>
          <a:p>
            <a:pPr eaLnBrk="1" hangingPunct="1">
              <a:defRPr/>
            </a:pPr>
            <a:endParaRPr lang="en-US"/>
          </a:p>
        </p:txBody>
      </p:sp>
      <p:sp>
        <p:nvSpPr>
          <p:cNvPr id="237571" name="Rectangle 3"/>
          <p:cNvSpPr>
            <a:spLocks noGrp="1" noRot="1" noChangeArrowheads="1"/>
          </p:cNvSpPr>
          <p:nvPr>
            <p:ph type="body" idx="1"/>
          </p:nvPr>
        </p:nvSpPr>
        <p:spPr/>
        <p:txBody>
          <a:bodyPr/>
          <a:lstStyle/>
          <a:p>
            <a:pPr eaLnBrk="1" hangingPunct="1">
              <a:lnSpc>
                <a:spcPct val="80000"/>
              </a:lnSpc>
              <a:defRPr/>
            </a:pPr>
            <a:r>
              <a:rPr lang="en-GB" sz="2400" b="1"/>
              <a:t>Secara substansial reformasi administrasi publik harus diarahkan pada revitalisasi konsep publik, yang berlandas pada kepatuhan terhadap konstitusi, pemahaman tentang virtuous citizen, pemahaman tentang kepentingan publik, dan pemahaman tentang kebajikan dan kasih. Belajar dari Korea Selatan, secara formal reformasi administrasi publik harus diarahkan pertama-tama dan terutama pada pembangunan sistemik yang menyangkut perubahan struktur administrasi, pengembangan kultur baru, penetapan prosedur-prosedur kerja, dan bukan pada aparatnya.</a:t>
            </a:r>
            <a:br>
              <a:rPr lang="en-GB" sz="2400" b="1"/>
            </a:br>
            <a:endParaRPr lang="en-US" sz="2400" b="1"/>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rrowheads="1"/>
          </p:cNvSpPr>
          <p:nvPr>
            <p:ph type="title"/>
          </p:nvPr>
        </p:nvSpPr>
        <p:spPr/>
        <p:txBody>
          <a:bodyPr/>
          <a:lstStyle/>
          <a:p>
            <a:pPr eaLnBrk="1" hangingPunct="1">
              <a:defRPr/>
            </a:pPr>
            <a:endParaRPr lang="en-US"/>
          </a:p>
        </p:txBody>
      </p:sp>
      <p:sp>
        <p:nvSpPr>
          <p:cNvPr id="83971" name="Rectangle 3"/>
          <p:cNvSpPr>
            <a:spLocks noGrp="1" noRot="1" noChangeArrowheads="1"/>
          </p:cNvSpPr>
          <p:nvPr>
            <p:ph type="body" idx="1"/>
          </p:nvPr>
        </p:nvSpPr>
        <p:spPr>
          <a:xfrm>
            <a:off x="838200" y="188913"/>
            <a:ext cx="8007350" cy="5907087"/>
          </a:xfrm>
        </p:spPr>
        <p:txBody>
          <a:bodyPr/>
          <a:lstStyle/>
          <a:p>
            <a:pPr eaLnBrk="1" hangingPunct="1">
              <a:lnSpc>
                <a:spcPct val="80000"/>
              </a:lnSpc>
              <a:defRPr/>
            </a:pPr>
            <a:r>
              <a:rPr lang="en-GB" sz="2800" b="1"/>
              <a:t>Dalam hal ini berlaku prinsip, the first things first. Investasi waktu, uang dan energi untuk membangun sistem yang memungkinkan orang biasa dapat bekerja baik, selalu lebih baik dari pada melakukan investasi untuk mengembangkan orang-orang hebat untuk bekerja dalam sistem yang buruk. Mengenai pilihan ini, ada pengalaman menarik. </a:t>
            </a:r>
          </a:p>
          <a:p>
            <a:pPr eaLnBrk="1" hangingPunct="1">
              <a:lnSpc>
                <a:spcPct val="80000"/>
              </a:lnSpc>
              <a:buFont typeface="Wingdings" pitchFamily="2" charset="2"/>
              <a:buNone/>
              <a:defRPr/>
            </a:pPr>
            <a:endParaRPr lang="en-GB" sz="280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rrowheads="1"/>
          </p:cNvSpPr>
          <p:nvPr>
            <p:ph type="title"/>
          </p:nvPr>
        </p:nvSpPr>
        <p:spPr/>
        <p:txBody>
          <a:bodyPr/>
          <a:lstStyle/>
          <a:p>
            <a:pPr eaLnBrk="1" hangingPunct="1">
              <a:defRPr/>
            </a:pPr>
            <a:endParaRPr lang="en-US"/>
          </a:p>
        </p:txBody>
      </p:sp>
      <p:sp>
        <p:nvSpPr>
          <p:cNvPr id="238595" name="Rectangle 3"/>
          <p:cNvSpPr>
            <a:spLocks noGrp="1" noRot="1" noChangeArrowheads="1"/>
          </p:cNvSpPr>
          <p:nvPr>
            <p:ph type="body" idx="1"/>
          </p:nvPr>
        </p:nvSpPr>
        <p:spPr/>
        <p:txBody>
          <a:bodyPr/>
          <a:lstStyle/>
          <a:p>
            <a:pPr eaLnBrk="1" hangingPunct="1">
              <a:lnSpc>
                <a:spcPct val="80000"/>
              </a:lnSpc>
              <a:defRPr/>
            </a:pPr>
            <a:r>
              <a:rPr lang="en-GB" sz="2400" b="1"/>
              <a:t>Ketika seorang mahasiswa ditanya apakah dia akan korupsi jika nanti menjadi pejabat publik. Dia menjawab, ”... tidak janji, Pak.” Ketika ditanya lagi mengapa? Sambil berkelakar dia membalas, ”...kalaupun malaikat dari surga disuruh jadi pegawai negeri di Indonesia, dia pasti korupsi juga, apalagi saya. Kecuali jika ada yang mampu mengubah keadaan di bumi Indonesia seperti di dalam surga...” Sebuah kelakar yang sungguh tidak lucu, namun memberi inspirasi dari mana reformasi administrasi publik harus dimulai, jika tidak ingin menempatkan anak-anak muda yang penuh idealisme dan kesungguhan bekerja, dalam lingkungan yang menjadikan mereka apatis.</a:t>
            </a:r>
          </a:p>
          <a:p>
            <a:pPr eaLnBrk="1" hangingPunct="1">
              <a:lnSpc>
                <a:spcPct val="80000"/>
              </a:lnSpc>
              <a:defRPr/>
            </a:pPr>
            <a:endParaRPr lang="en-GB" sz="2400"/>
          </a:p>
          <a:p>
            <a:pPr eaLnBrk="1" hangingPunct="1">
              <a:lnSpc>
                <a:spcPct val="80000"/>
              </a:lnSpc>
              <a:defRPr/>
            </a:pPr>
            <a:endParaRPr lang="en-US" sz="240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rrowheads="1"/>
          </p:cNvSpPr>
          <p:nvPr>
            <p:ph type="title"/>
          </p:nvPr>
        </p:nvSpPr>
        <p:spPr/>
        <p:txBody>
          <a:bodyPr/>
          <a:lstStyle/>
          <a:p>
            <a:pPr eaLnBrk="1" hangingPunct="1">
              <a:defRPr/>
            </a:pPr>
            <a:endParaRPr lang="en-US"/>
          </a:p>
        </p:txBody>
      </p:sp>
      <p:sp>
        <p:nvSpPr>
          <p:cNvPr id="84995" name="Rectangle 3"/>
          <p:cNvSpPr>
            <a:spLocks noGrp="1" noRot="1" noChangeArrowheads="1"/>
          </p:cNvSpPr>
          <p:nvPr>
            <p:ph type="body" idx="1"/>
          </p:nvPr>
        </p:nvSpPr>
        <p:spPr>
          <a:xfrm>
            <a:off x="838200" y="260350"/>
            <a:ext cx="8007350" cy="5835650"/>
          </a:xfrm>
        </p:spPr>
        <p:txBody>
          <a:bodyPr/>
          <a:lstStyle/>
          <a:p>
            <a:pPr eaLnBrk="1" hangingPunct="1">
              <a:defRPr/>
            </a:pPr>
            <a:r>
              <a:rPr lang="en-GB" sz="2800" b="1"/>
              <a:t>Kecenderungan birokrasi dan birokratisasi pada masyarakat modern benar-benar dipandang memprihatinkan, sehingga digambarkan adanya ramalan mengenai makin menggejalanya dan berkembangnya praktek-praktek birokrasi yang paling rasionalpun, tidak bisa lagi dianggap sebagai kabar menggembirakan, melainkan justru merupakan pertanda malapetaka dan bencana baru yang menakutkan (Blau dan Meyer, 2000: 3).</a:t>
            </a:r>
            <a:br>
              <a:rPr lang="en-GB" sz="2800" b="1"/>
            </a:br>
            <a:endParaRPr lang="en-GB" sz="280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rrowheads="1"/>
          </p:cNvSpPr>
          <p:nvPr>
            <p:ph type="title"/>
          </p:nvPr>
        </p:nvSpPr>
        <p:spPr/>
        <p:txBody>
          <a:bodyPr/>
          <a:lstStyle/>
          <a:p>
            <a:pPr eaLnBrk="1" hangingPunct="1">
              <a:defRPr/>
            </a:pPr>
            <a:endParaRPr lang="en-US"/>
          </a:p>
        </p:txBody>
      </p:sp>
      <p:sp>
        <p:nvSpPr>
          <p:cNvPr id="239619" name="Rectangle 3"/>
          <p:cNvSpPr>
            <a:spLocks noGrp="1" noRot="1" noChangeArrowheads="1"/>
          </p:cNvSpPr>
          <p:nvPr>
            <p:ph type="body" idx="1"/>
          </p:nvPr>
        </p:nvSpPr>
        <p:spPr/>
        <p:txBody>
          <a:bodyPr/>
          <a:lstStyle/>
          <a:p>
            <a:pPr eaLnBrk="1" hangingPunct="1">
              <a:lnSpc>
                <a:spcPct val="80000"/>
              </a:lnSpc>
              <a:defRPr/>
            </a:pPr>
            <a:r>
              <a:rPr lang="en-GB" sz="2400" b="1"/>
              <a:t>Siagian (1994), misalnya, mengakui adanya patologi birokrasi. Hal itu dicirikan oleh kecenderungan patologi karena persepsi, perilaku dan gaya manajerial, masalah pengetahuan dan ketrampilan, tindakan melanggar hukum, keperilakuan, dan adanya situasi internal. Demikian jugaï¿½ Kartasasmita (1995) menyebutkan, bahwa birokrasi memiliki kecenderungan mengutamakan kepentingan sendiri (self serving), mempertahankan statusquo dan resisten terhadap perubahan, dan memusatkan kekuasaan. Hal inilah yang kemudian memunculkan kesan bahwa birokrasi cenderung lebih mementingkan prosedur daripada substansi, lamban dan menghambat kemajuan. Benarkah demikian ?</a:t>
            </a:r>
          </a:p>
          <a:p>
            <a:pPr eaLnBrk="1" hangingPunct="1">
              <a:lnSpc>
                <a:spcPct val="80000"/>
              </a:lnSpc>
              <a:defRPr/>
            </a:pPr>
            <a:endParaRPr lang="en-GB" sz="2400"/>
          </a:p>
          <a:p>
            <a:pPr eaLnBrk="1" hangingPunct="1">
              <a:lnSpc>
                <a:spcPct val="80000"/>
              </a:lnSpc>
              <a:defRPr/>
            </a:pPr>
            <a:endParaRPr lang="en-US" sz="200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title"/>
          </p:nvPr>
        </p:nvSpPr>
        <p:spPr/>
        <p:txBody>
          <a:bodyPr/>
          <a:lstStyle/>
          <a:p>
            <a:pPr eaLnBrk="1" hangingPunct="1">
              <a:defRPr/>
            </a:pPr>
            <a:endParaRPr lang="en-US"/>
          </a:p>
        </p:txBody>
      </p:sp>
      <p:sp>
        <p:nvSpPr>
          <p:cNvPr id="86019" name="Rectangle 3"/>
          <p:cNvSpPr>
            <a:spLocks noGrp="1" noRot="1" noChangeArrowheads="1"/>
          </p:cNvSpPr>
          <p:nvPr>
            <p:ph type="body" idx="1"/>
          </p:nvPr>
        </p:nvSpPr>
        <p:spPr/>
        <p:txBody>
          <a:bodyPr/>
          <a:lstStyle/>
          <a:p>
            <a:pPr eaLnBrk="1" hangingPunct="1">
              <a:lnSpc>
                <a:spcPct val="80000"/>
              </a:lnSpc>
              <a:defRPr/>
            </a:pPr>
            <a:r>
              <a:rPr lang="en-GB" sz="2800" b="1"/>
              <a:t>Menurut Islamy (1998:8), birokrasi di kebanyakan negara berkembang termasuk Indonesia cenderung bersifat patrimonialistik : tidak efesien, tidak efektif (over consuming and under producing), tidakï¿½ obyektif, menjadi pemarah ketika berhadapan dengan kontrol dan kritik, tidak mengabdi kepada kepentingan umum, tidak lagi menjadi alat rakyat tetapi telah menjadi instrumen penguasa dan sering tampil sebagai penguasa yang sangat otoritatif dan represif.</a:t>
            </a:r>
            <a:br>
              <a:rPr lang="en-GB" sz="2800" b="1"/>
            </a:br>
            <a:endParaRPr lang="en-GB" sz="2800" b="1"/>
          </a:p>
          <a:p>
            <a:pPr eaLnBrk="1" hangingPunct="1">
              <a:lnSpc>
                <a:spcPct val="80000"/>
              </a:lnSpc>
              <a:defRPr/>
            </a:pPr>
            <a:endParaRPr lang="en-GB" sz="280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p:txBody>
          <a:bodyPr/>
          <a:lstStyle/>
          <a:p>
            <a:pPr eaLnBrk="1" hangingPunct="1">
              <a:defRPr/>
            </a:pPr>
            <a:endParaRPr lang="en-US"/>
          </a:p>
        </p:txBody>
      </p:sp>
      <p:sp>
        <p:nvSpPr>
          <p:cNvPr id="87043" name="Rectangle 3"/>
          <p:cNvSpPr>
            <a:spLocks noGrp="1" noRot="1" noChangeArrowheads="1"/>
          </p:cNvSpPr>
          <p:nvPr>
            <p:ph type="body" idx="1"/>
          </p:nvPr>
        </p:nvSpPr>
        <p:spPr/>
        <p:txBody>
          <a:bodyPr/>
          <a:lstStyle/>
          <a:p>
            <a:pPr eaLnBrk="1" hangingPunct="1">
              <a:lnSpc>
                <a:spcPct val="80000"/>
              </a:lnSpc>
              <a:defRPr/>
            </a:pPr>
            <a:r>
              <a:rPr lang="en-GB" sz="2000" b="1"/>
              <a:t>Sebagaimana dijelaskan dalam beberapa hasil penelitian (Santoso, 1993; Thaba, 1996; Fatah, 1998), bahwa birokrasi di Indonesia ada kecenderungan berkembang kearah ï¿½parkinsonianï¿½, dimana terjadinya proses pertumbuhan jumlah personil dan pemekaran struktur dalam birokrasi secara tidak terkendali. Pemekaran yang terjadi bukan karena tuntutan fungsi, tetapi semata-mata untuk memenuhi tuntutan struktur. Disamping itu, terdapat pula kecenderungann terjadinya birokrasi ï¿½orwellianï¿½ yakni proses pertumbuhan kekuasaan birokrasi atas masyarakat, sehingga kehidupan masyarakat menjadi dikendalikan oleh birokrasi. Akibatnya, birokrasi Indonesia semakin membesar (big bureaucracy) dan cenderung tidak efektif dan tidak efesien. Pada kondisi yang demikian, sangat sulit diharapkan birokrasi siap dan mampu melaksanakan kewenangan-kewenangan barunya secara optimal</a:t>
            </a:r>
          </a:p>
          <a:p>
            <a:pPr eaLnBrk="1" hangingPunct="1">
              <a:lnSpc>
                <a:spcPct val="80000"/>
              </a:lnSpc>
              <a:defRPr/>
            </a:pPr>
            <a:endParaRPr lang="en-GB" sz="200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rrowheads="1"/>
          </p:cNvSpPr>
          <p:nvPr>
            <p:ph type="title"/>
          </p:nvPr>
        </p:nvSpPr>
        <p:spPr/>
        <p:txBody>
          <a:bodyPr/>
          <a:lstStyle/>
          <a:p>
            <a:pPr eaLnBrk="1" hangingPunct="1">
              <a:defRPr/>
            </a:pPr>
            <a:r>
              <a:rPr lang="id-ID" sz="4000"/>
              <a:t>SOSOK ADMINISTRASI PUBLIK</a:t>
            </a:r>
            <a:endParaRPr lang="en-GB" sz="4000"/>
          </a:p>
        </p:txBody>
      </p:sp>
      <p:sp>
        <p:nvSpPr>
          <p:cNvPr id="88067" name="Rectangle 3"/>
          <p:cNvSpPr>
            <a:spLocks noGrp="1" noRot="1" noChangeArrowheads="1"/>
          </p:cNvSpPr>
          <p:nvPr>
            <p:ph type="body" idx="1"/>
          </p:nvPr>
        </p:nvSpPr>
        <p:spPr/>
        <p:txBody>
          <a:bodyPr/>
          <a:lstStyle/>
          <a:p>
            <a:pPr eaLnBrk="1" hangingPunct="1">
              <a:defRPr/>
            </a:pPr>
            <a:r>
              <a:rPr lang="id-ID" sz="2800"/>
              <a:t>Tujuan kegiatan administrasi publik : memenuhi kepentingan umum atau secara akademik dikenal dengan istilah </a:t>
            </a:r>
            <a:r>
              <a:rPr lang="id-ID" sz="2800">
                <a:solidFill>
                  <a:srgbClr val="FF0000"/>
                </a:solidFill>
              </a:rPr>
              <a:t>PUBLIC INTEREST</a:t>
            </a:r>
          </a:p>
          <a:p>
            <a:pPr eaLnBrk="1" hangingPunct="1">
              <a:defRPr/>
            </a:pPr>
            <a:r>
              <a:rPr lang="id-ID" sz="2800"/>
              <a:t>Didalam masyarakat terdapat banyak kepentingan seperti kep publik, kep pribadi, kelompok, partai dll</a:t>
            </a:r>
          </a:p>
          <a:p>
            <a:pPr eaLnBrk="1" hangingPunct="1">
              <a:defRPr/>
            </a:pPr>
            <a:r>
              <a:rPr lang="id-ID" sz="2800"/>
              <a:t>Yang harus diperjuangkan oleh administrasi publik adalah </a:t>
            </a:r>
            <a:r>
              <a:rPr lang="id-ID" sz="2800">
                <a:solidFill>
                  <a:srgbClr val="FF0000"/>
                </a:solidFill>
              </a:rPr>
              <a:t>KEPENTINGAN PUBLIK</a:t>
            </a:r>
            <a:endParaRPr lang="en-GB" sz="2800">
              <a:solidFill>
                <a:srgbClr val="FF0000"/>
              </a:solidFill>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rrowheads="1"/>
          </p:cNvSpPr>
          <p:nvPr>
            <p:ph type="title"/>
          </p:nvPr>
        </p:nvSpPr>
        <p:spPr/>
        <p:txBody>
          <a:bodyPr/>
          <a:lstStyle/>
          <a:p>
            <a:pPr eaLnBrk="1" hangingPunct="1">
              <a:defRPr/>
            </a:pPr>
            <a:r>
              <a:rPr lang="id-ID" sz="4000"/>
              <a:t>KONSEP KEPENTINGAN PUBLIK</a:t>
            </a:r>
            <a:endParaRPr lang="en-GB" sz="4000"/>
          </a:p>
        </p:txBody>
      </p:sp>
      <p:sp>
        <p:nvSpPr>
          <p:cNvPr id="89091" name="Rectangle 3"/>
          <p:cNvSpPr>
            <a:spLocks noGrp="1" noRot="1" noChangeArrowheads="1"/>
          </p:cNvSpPr>
          <p:nvPr>
            <p:ph type="body" idx="1"/>
          </p:nvPr>
        </p:nvSpPr>
        <p:spPr/>
        <p:txBody>
          <a:bodyPr/>
          <a:lstStyle/>
          <a:p>
            <a:pPr eaLnBrk="1" hangingPunct="1">
              <a:defRPr/>
            </a:pPr>
            <a:r>
              <a:rPr lang="id-ID"/>
              <a:t>Kepentingan yang dirumuskan oleh para pembuat kebijakan </a:t>
            </a:r>
          </a:p>
          <a:p>
            <a:pPr eaLnBrk="1" hangingPunct="1">
              <a:defRPr/>
            </a:pPr>
            <a:r>
              <a:rPr lang="id-ID"/>
              <a:t>Nilai-nilai yang disepakati bersama oleh masyarakat</a:t>
            </a:r>
          </a:p>
          <a:p>
            <a:pPr eaLnBrk="1" hangingPunct="1">
              <a:defRPr/>
            </a:pPr>
            <a:r>
              <a:rPr lang="id-ID"/>
              <a:t>Harus ada mekanisme khusus untuk mengontrol agar tidak terjadi manipulasi kepentingan non publik yang diatas namakan sebagai kepentingan publik </a:t>
            </a:r>
            <a:endParaRPr lang="en-GB"/>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rrowheads="1"/>
          </p:cNvSpPr>
          <p:nvPr>
            <p:ph type="title"/>
          </p:nvPr>
        </p:nvSpPr>
        <p:spPr/>
        <p:txBody>
          <a:bodyPr/>
          <a:lstStyle/>
          <a:p>
            <a:pPr eaLnBrk="1" hangingPunct="1">
              <a:defRPr/>
            </a:pPr>
            <a:endParaRPr lang="en-US"/>
          </a:p>
        </p:txBody>
      </p:sp>
      <p:sp>
        <p:nvSpPr>
          <p:cNvPr id="90115" name="Rectangle 3"/>
          <p:cNvSpPr>
            <a:spLocks noGrp="1" noRot="1" noChangeArrowheads="1"/>
          </p:cNvSpPr>
          <p:nvPr>
            <p:ph type="body" idx="1"/>
          </p:nvPr>
        </p:nvSpPr>
        <p:spPr/>
        <p:txBody>
          <a:bodyPr/>
          <a:lstStyle/>
          <a:p>
            <a:pPr eaLnBrk="1" hangingPunct="1">
              <a:defRPr/>
            </a:pPr>
            <a:r>
              <a:rPr lang="id-ID"/>
              <a:t>Kepentingan publik dapat diakomodasikan secara baik bila proses administrasi publik dijalankan secara demokratis</a:t>
            </a:r>
          </a:p>
          <a:p>
            <a:pPr eaLnBrk="1" hangingPunct="1">
              <a:defRPr/>
            </a:pPr>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Rot="1" noChangeArrowheads="1"/>
          </p:cNvSpPr>
          <p:nvPr>
            <p:ph type="title"/>
          </p:nvPr>
        </p:nvSpPr>
        <p:spPr/>
        <p:txBody>
          <a:bodyPr/>
          <a:lstStyle/>
          <a:p>
            <a:pPr eaLnBrk="1" hangingPunct="1">
              <a:defRPr/>
            </a:pPr>
            <a:r>
              <a:rPr lang="id-ID" sz="4000"/>
              <a:t>KONSEP KEPENTINGAN PUBLIK</a:t>
            </a:r>
            <a:endParaRPr lang="en-GB" sz="4000"/>
          </a:p>
        </p:txBody>
      </p:sp>
      <p:sp>
        <p:nvSpPr>
          <p:cNvPr id="242691" name="Rectangle 3"/>
          <p:cNvSpPr>
            <a:spLocks noGrp="1" noRot="1" noChangeArrowheads="1"/>
          </p:cNvSpPr>
          <p:nvPr>
            <p:ph type="body" idx="1"/>
          </p:nvPr>
        </p:nvSpPr>
        <p:spPr/>
        <p:txBody>
          <a:bodyPr/>
          <a:lstStyle/>
          <a:p>
            <a:pPr eaLnBrk="1" hangingPunct="1">
              <a:defRPr/>
            </a:pPr>
            <a:r>
              <a:rPr lang="id-ID"/>
              <a:t>Kepentingan yang dirumuskan oleh para pembuat kebijakan </a:t>
            </a:r>
          </a:p>
          <a:p>
            <a:pPr eaLnBrk="1" hangingPunct="1">
              <a:defRPr/>
            </a:pPr>
            <a:r>
              <a:rPr lang="id-ID"/>
              <a:t>Nilai-nilai yang disepakati bersama oleh masyarakat</a:t>
            </a:r>
          </a:p>
          <a:p>
            <a:pPr eaLnBrk="1" hangingPunct="1">
              <a:defRPr/>
            </a:pPr>
            <a:r>
              <a:rPr lang="id-ID"/>
              <a:t>Harus ada mekanisme khusus untuk mengontrol agar tidak terjadi manipulasi kepentingan non publik yang diatas namakan sebagai kepentingan publik </a:t>
            </a:r>
            <a:endParaRPr lang="en-GB"/>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rrowheads="1"/>
          </p:cNvSpPr>
          <p:nvPr>
            <p:ph type="title"/>
          </p:nvPr>
        </p:nvSpPr>
        <p:spPr/>
        <p:txBody>
          <a:bodyPr/>
          <a:lstStyle/>
          <a:p>
            <a:pPr eaLnBrk="1" hangingPunct="1">
              <a:defRPr/>
            </a:pPr>
            <a:endParaRPr lang="en-US"/>
          </a:p>
        </p:txBody>
      </p:sp>
      <p:sp>
        <p:nvSpPr>
          <p:cNvPr id="91139" name="Rectangle 3"/>
          <p:cNvSpPr>
            <a:spLocks noGrp="1" noRot="1" noChangeArrowheads="1"/>
          </p:cNvSpPr>
          <p:nvPr>
            <p:ph type="body" idx="1"/>
          </p:nvPr>
        </p:nvSpPr>
        <p:spPr/>
        <p:txBody>
          <a:bodyPr/>
          <a:lstStyle/>
          <a:p>
            <a:pPr eaLnBrk="1" hangingPunct="1">
              <a:lnSpc>
                <a:spcPct val="90000"/>
              </a:lnSpc>
              <a:defRPr/>
            </a:pPr>
            <a:r>
              <a:rPr lang="en-GB"/>
              <a:t>pemerintah tidaklah cukup mampu untuk melakukan sendiri kegiatan sektor publik; pemerintah tidak memiliki cukup biaya untuk membiayai kegiatan sektor publik. Oleh karena itu </a:t>
            </a:r>
            <a:r>
              <a:rPr lang="en-GB">
                <a:solidFill>
                  <a:srgbClr val="FF0000"/>
                </a:solidFill>
              </a:rPr>
              <a:t>keterlibatan unsur swasta, masyarakat dan kelembagaan masyarakat lainya</a:t>
            </a:r>
            <a:r>
              <a:rPr lang="en-GB"/>
              <a:t> dalam menyelenggarakan sektor publik merupakan pilihan tepat untuk menciptakan efisiensi, efektifitas, pemberdayaan masyarakat </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rrowheads="1"/>
          </p:cNvSpPr>
          <p:nvPr>
            <p:ph type="title"/>
          </p:nvPr>
        </p:nvSpPr>
        <p:spPr/>
        <p:txBody>
          <a:bodyPr/>
          <a:lstStyle/>
          <a:p>
            <a:pPr eaLnBrk="1" hangingPunct="1">
              <a:defRPr/>
            </a:pPr>
            <a:endParaRPr lang="en-US"/>
          </a:p>
        </p:txBody>
      </p:sp>
      <p:sp>
        <p:nvSpPr>
          <p:cNvPr id="143363" name="Rectangle 3"/>
          <p:cNvSpPr>
            <a:spLocks noGrp="1" noRot="1" noChangeArrowheads="1"/>
          </p:cNvSpPr>
          <p:nvPr>
            <p:ph type="body" idx="1"/>
          </p:nvPr>
        </p:nvSpPr>
        <p:spPr/>
        <p:txBody>
          <a:bodyPr/>
          <a:lstStyle/>
          <a:p>
            <a:pPr eaLnBrk="1" hangingPunct="1">
              <a:lnSpc>
                <a:spcPct val="80000"/>
              </a:lnSpc>
              <a:defRPr/>
            </a:pPr>
            <a:r>
              <a:rPr lang="en-GB" sz="2800"/>
              <a:t>Salah satu fungsi pemerintah yang utama adalah menyelenggarakan pelayanan umum sebagai wujud dari tugas umum pemerintahan untuk mewujudkan kesejahteraan masyarakat. Birokrasi merupakan instrumen pemerintah untuk mewujudkan pelayanan publik yang efisien, efektif, berkeadilan, transparan dan akuntabel. Hal ini berarti bahwa untuk mampu melaksanakan fungsi pemerintah dengan baik maka </a:t>
            </a:r>
            <a:r>
              <a:rPr lang="en-GB" sz="2800">
                <a:solidFill>
                  <a:srgbClr val="FF0000"/>
                </a:solidFill>
              </a:rPr>
              <a:t>organisasi birokrasi harus profesional, tanggap, aspiratif terhadap berbagai tuntutan masyarakat</a:t>
            </a:r>
            <a:r>
              <a:rPr lang="en-GB" sz="2800"/>
              <a:t> yang dilayani. </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rrowheads="1"/>
          </p:cNvSpPr>
          <p:nvPr>
            <p:ph type="title"/>
          </p:nvPr>
        </p:nvSpPr>
        <p:spPr/>
        <p:txBody>
          <a:bodyPr/>
          <a:lstStyle/>
          <a:p>
            <a:pPr algn="ctr" eaLnBrk="1" hangingPunct="1">
              <a:defRPr/>
            </a:pPr>
            <a:r>
              <a:rPr lang="id-ID"/>
              <a:t>PARADI</a:t>
            </a:r>
            <a:r>
              <a:rPr lang="en-US"/>
              <a:t>G</a:t>
            </a:r>
            <a:r>
              <a:rPr lang="id-ID"/>
              <a:t>MA ADMINISTRASI</a:t>
            </a:r>
            <a:endParaRPr lang="en-GB"/>
          </a:p>
        </p:txBody>
      </p:sp>
      <p:sp>
        <p:nvSpPr>
          <p:cNvPr id="144387" name="Rectangle 3"/>
          <p:cNvSpPr>
            <a:spLocks noGrp="1" noRot="1" noChangeArrowheads="1"/>
          </p:cNvSpPr>
          <p:nvPr>
            <p:ph type="body" idx="1"/>
          </p:nvPr>
        </p:nvSpPr>
        <p:spPr/>
        <p:txBody>
          <a:bodyPr/>
          <a:lstStyle/>
          <a:p>
            <a:pPr eaLnBrk="1" hangingPunct="1">
              <a:lnSpc>
                <a:spcPct val="80000"/>
              </a:lnSpc>
              <a:defRPr/>
            </a:pPr>
            <a:r>
              <a:rPr lang="en-GB" sz="2400" b="1"/>
              <a:t>Soni Menurut Nicholas Henry, administrasi negara mengenal lima paradigma berikut:</a:t>
            </a:r>
            <a:br>
              <a:rPr lang="en-GB" sz="2400" b="1"/>
            </a:br>
            <a:r>
              <a:rPr lang="en-GB" sz="2400" b="1"/>
              <a:t>Paradigma 1 : Dikhotomi politik-administrasi (1900-1926).</a:t>
            </a:r>
            <a:br>
              <a:rPr lang="en-GB" sz="2400" b="1"/>
            </a:br>
            <a:r>
              <a:rPr lang="en-GB" sz="2400" b="1"/>
              <a:t>Paradigma 2 : Prinsip - prinsip administrasi negara (1927-1937).</a:t>
            </a:r>
            <a:br>
              <a:rPr lang="en-GB" sz="2400" b="1"/>
            </a:br>
            <a:r>
              <a:rPr lang="en-GB" sz="2400" b="1"/>
              <a:t>Paradigma 3 : Administrasi negara sebagai ilmu politik (1950-1970)</a:t>
            </a:r>
            <a:br>
              <a:rPr lang="en-GB" sz="2400" b="1"/>
            </a:br>
            <a:r>
              <a:rPr lang="en-GB" sz="2400" b="1"/>
              <a:t>Paradigma 4 : Administrasi Negara sebagai ilmu administrasi (1956-1970).</a:t>
            </a:r>
            <a:br>
              <a:rPr lang="en-GB" sz="2400" b="1"/>
            </a:br>
            <a:r>
              <a:rPr lang="en-GB" sz="2400" b="1"/>
              <a:t>Paradigma 5 : Administrasi negara sebagai administrasi negara (1970 - sampai sekarang). </a:t>
            </a:r>
            <a:br>
              <a:rPr lang="en-GB" sz="2400" b="1"/>
            </a:br>
            <a:endParaRPr lang="en-GB" sz="2400" b="1"/>
          </a:p>
          <a:p>
            <a:pPr eaLnBrk="1" hangingPunct="1">
              <a:lnSpc>
                <a:spcPct val="80000"/>
              </a:lnSpc>
              <a:defRPr/>
            </a:pPr>
            <a:endParaRPr lang="en-GB" sz="240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rrowheads="1"/>
          </p:cNvSpPr>
          <p:nvPr>
            <p:ph type="title"/>
          </p:nvPr>
        </p:nvSpPr>
        <p:spPr/>
        <p:txBody>
          <a:bodyPr/>
          <a:lstStyle/>
          <a:p>
            <a:pPr eaLnBrk="1" hangingPunct="1">
              <a:defRPr/>
            </a:pPr>
            <a:r>
              <a:rPr lang="id-ID"/>
              <a:t>CIRI ADMINISTRASI PUBLIK (ALISON, 1987)</a:t>
            </a:r>
            <a:endParaRPr lang="en-GB"/>
          </a:p>
        </p:txBody>
      </p:sp>
      <p:sp>
        <p:nvSpPr>
          <p:cNvPr id="145411" name="Rectangle 3"/>
          <p:cNvSpPr>
            <a:spLocks noGrp="1" noRot="1" noChangeArrowheads="1"/>
          </p:cNvSpPr>
          <p:nvPr>
            <p:ph type="body" idx="1"/>
          </p:nvPr>
        </p:nvSpPr>
        <p:spPr/>
        <p:txBody>
          <a:bodyPr/>
          <a:lstStyle/>
          <a:p>
            <a:pPr eaLnBrk="1" hangingPunct="1">
              <a:defRPr/>
            </a:pPr>
            <a:r>
              <a:rPr lang="id-ID" sz="2800"/>
              <a:t>Tidak bergantung pada pasar</a:t>
            </a:r>
          </a:p>
          <a:p>
            <a:pPr eaLnBrk="1" hangingPunct="1">
              <a:defRPr/>
            </a:pPr>
            <a:r>
              <a:rPr lang="id-ID" sz="2800"/>
              <a:t>Bersifat monopoli</a:t>
            </a:r>
          </a:p>
          <a:p>
            <a:pPr eaLnBrk="1" hangingPunct="1">
              <a:defRPr/>
            </a:pPr>
            <a:r>
              <a:rPr lang="id-ID" sz="2800"/>
              <a:t>Memberi dampak sangat luas</a:t>
            </a:r>
          </a:p>
          <a:p>
            <a:pPr eaLnBrk="1" hangingPunct="1">
              <a:defRPr/>
            </a:pPr>
            <a:r>
              <a:rPr lang="id-ID" sz="2800"/>
              <a:t>Kegiatannya mendapat penilaian dari publik</a:t>
            </a:r>
          </a:p>
          <a:p>
            <a:pPr eaLnBrk="1" hangingPunct="1">
              <a:defRPr/>
            </a:pPr>
            <a:r>
              <a:rPr lang="id-ID" sz="2800"/>
              <a:t>Mendapat harapan dari publik untuk bertindak adil, tanggungjawab,jujur</a:t>
            </a:r>
          </a:p>
          <a:p>
            <a:pPr eaLnBrk="1" hangingPunct="1">
              <a:defRPr/>
            </a:pPr>
            <a:r>
              <a:rPr lang="id-ID" sz="2800"/>
              <a:t>Bersifat hati-hati sehingga menjadi kaku dalam bertindak</a:t>
            </a:r>
          </a:p>
          <a:p>
            <a:pPr eaLnBrk="1" hangingPunct="1">
              <a:defRPr/>
            </a:pPr>
            <a:endParaRPr lang="en-GB" sz="280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rrowheads="1"/>
          </p:cNvSpPr>
          <p:nvPr>
            <p:ph type="title"/>
          </p:nvPr>
        </p:nvSpPr>
        <p:spPr/>
        <p:txBody>
          <a:bodyPr/>
          <a:lstStyle/>
          <a:p>
            <a:pPr eaLnBrk="1" hangingPunct="1">
              <a:defRPr/>
            </a:pPr>
            <a:r>
              <a:rPr lang="id-ID" sz="4000"/>
              <a:t>SOSOK ADMINISTRASI PUBLIK</a:t>
            </a:r>
            <a:endParaRPr lang="en-GB" sz="4000"/>
          </a:p>
        </p:txBody>
      </p:sp>
      <p:sp>
        <p:nvSpPr>
          <p:cNvPr id="146435" name="Rectangle 3"/>
          <p:cNvSpPr>
            <a:spLocks noGrp="1" noRot="1" noChangeArrowheads="1"/>
          </p:cNvSpPr>
          <p:nvPr>
            <p:ph type="body" idx="1"/>
          </p:nvPr>
        </p:nvSpPr>
        <p:spPr/>
        <p:txBody>
          <a:bodyPr/>
          <a:lstStyle/>
          <a:p>
            <a:pPr eaLnBrk="1" hangingPunct="1">
              <a:lnSpc>
                <a:spcPct val="80000"/>
              </a:lnSpc>
              <a:defRPr/>
            </a:pPr>
            <a:r>
              <a:rPr lang="id-ID" sz="2800"/>
              <a:t>Administrasi publik dituntut menguasai prinsip, metode dan tehnik yang dibutuhkan untuk mencapai tujuan organisasi publik</a:t>
            </a:r>
          </a:p>
          <a:p>
            <a:pPr eaLnBrk="1" hangingPunct="1">
              <a:lnSpc>
                <a:spcPct val="80000"/>
              </a:lnSpc>
              <a:defRPr/>
            </a:pPr>
            <a:r>
              <a:rPr lang="id-ID" sz="2800"/>
              <a:t>James L. Perry (1989 : 602-625) menggambarkan administrasi publik yang ideal adalah yang memiliki technical skill, human skill, conseptual skill, responsif terhadap institusi demokratis, berorientasi pada hasil, mampu mengembangkan jaringan kerja, memiliki kemampuan melakukan komunikasi dan menjaga keseimbangan antara keputusan dan kegiatan</a:t>
            </a:r>
            <a:endParaRPr lang="en-GB" sz="280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p:txBody>
          <a:bodyPr/>
          <a:lstStyle/>
          <a:p>
            <a:pPr eaLnBrk="1" hangingPunct="1">
              <a:defRPr/>
            </a:pPr>
            <a:r>
              <a:rPr lang="id-ID"/>
              <a:t>KOMPETENSI ADMINISTRASI PUBLIK</a:t>
            </a:r>
            <a:endParaRPr lang="en-GB"/>
          </a:p>
        </p:txBody>
      </p:sp>
      <p:sp>
        <p:nvSpPr>
          <p:cNvPr id="147459" name="Rectangle 3"/>
          <p:cNvSpPr>
            <a:spLocks noGrp="1" noRot="1" noChangeArrowheads="1"/>
          </p:cNvSpPr>
          <p:nvPr>
            <p:ph type="body" idx="1"/>
          </p:nvPr>
        </p:nvSpPr>
        <p:spPr/>
        <p:txBody>
          <a:bodyPr/>
          <a:lstStyle/>
          <a:p>
            <a:pPr eaLnBrk="1" hangingPunct="1">
              <a:defRPr/>
            </a:pPr>
            <a:r>
              <a:rPr lang="id-ID"/>
              <a:t>Administrasi publik membutuhkan kompetensi strategis dalam bidang kebijakan, manajemen,pengaturan struktur organisasi, bertindak sesuai prinsip moral dan etika yang benar, mampu beradaptasi dengan lingkungan, menunjukan akuntabilitas kinerja</a:t>
            </a:r>
          </a:p>
          <a:p>
            <a:pPr eaLnBrk="1" hangingPunct="1">
              <a:buFont typeface="Wingdings" pitchFamily="2" charset="2"/>
              <a:buNone/>
              <a:defRPr/>
            </a:pPr>
            <a:endParaRPr lang="en-GB"/>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rrowheads="1"/>
          </p:cNvSpPr>
          <p:nvPr>
            <p:ph type="title"/>
          </p:nvPr>
        </p:nvSpPr>
        <p:spPr/>
        <p:txBody>
          <a:bodyPr/>
          <a:lstStyle/>
          <a:p>
            <a:pPr eaLnBrk="1" hangingPunct="1">
              <a:defRPr/>
            </a:pPr>
            <a:r>
              <a:rPr lang="id-ID" sz="4000"/>
              <a:t>ISU BENTURAN NILAI DALAM ADMINISTRASI PUBLIK</a:t>
            </a:r>
            <a:endParaRPr lang="en-GB" sz="4000"/>
          </a:p>
        </p:txBody>
      </p:sp>
      <p:sp>
        <p:nvSpPr>
          <p:cNvPr id="148483" name="Rectangle 3"/>
          <p:cNvSpPr>
            <a:spLocks noGrp="1" noRot="1" noChangeArrowheads="1"/>
          </p:cNvSpPr>
          <p:nvPr>
            <p:ph type="body" idx="1"/>
          </p:nvPr>
        </p:nvSpPr>
        <p:spPr/>
        <p:txBody>
          <a:bodyPr/>
          <a:lstStyle/>
          <a:p>
            <a:pPr eaLnBrk="1" hangingPunct="1">
              <a:defRPr/>
            </a:pPr>
            <a:r>
              <a:rPr lang="id-ID"/>
              <a:t>Sifat kegiatan administrasi publik sangat komplek karena ditandai adanya dilema atau benturan nilai :</a:t>
            </a:r>
          </a:p>
          <a:p>
            <a:pPr eaLnBrk="1" hangingPunct="1">
              <a:defRPr/>
            </a:pPr>
            <a:r>
              <a:rPr lang="id-ID"/>
              <a:t>Efisien &gt;&lt; keadilan</a:t>
            </a:r>
          </a:p>
          <a:p>
            <a:pPr eaLnBrk="1" hangingPunct="1">
              <a:defRPr/>
            </a:pPr>
            <a:r>
              <a:rPr lang="id-ID"/>
              <a:t>Rasional &gt;&lt; kepuasan</a:t>
            </a:r>
          </a:p>
          <a:p>
            <a:pPr eaLnBrk="1" hangingPunct="1">
              <a:defRPr/>
            </a:pPr>
            <a:r>
              <a:rPr lang="id-ID"/>
              <a:t>Netralitas &gt;&lt; keberpihakan</a:t>
            </a:r>
          </a:p>
          <a:p>
            <a:pPr eaLnBrk="1" hangingPunct="1">
              <a:defRPr/>
            </a:pPr>
            <a:r>
              <a:rPr lang="id-ID"/>
              <a:t>Intervensi &gt;&lt; keberpihakan</a:t>
            </a:r>
            <a:endParaRPr lang="en-GB"/>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rrowheads="1"/>
          </p:cNvSpPr>
          <p:nvPr>
            <p:ph type="title"/>
          </p:nvPr>
        </p:nvSpPr>
        <p:spPr/>
        <p:txBody>
          <a:bodyPr/>
          <a:lstStyle/>
          <a:p>
            <a:pPr eaLnBrk="1" hangingPunct="1">
              <a:defRPr/>
            </a:pPr>
            <a:endParaRPr lang="en-US"/>
          </a:p>
        </p:txBody>
      </p:sp>
      <p:sp>
        <p:nvSpPr>
          <p:cNvPr id="149507" name="Rectangle 3"/>
          <p:cNvSpPr>
            <a:spLocks noGrp="1" noRot="1" noChangeArrowheads="1"/>
          </p:cNvSpPr>
          <p:nvPr>
            <p:ph type="body" idx="1"/>
          </p:nvPr>
        </p:nvSpPr>
        <p:spPr/>
        <p:txBody>
          <a:bodyPr/>
          <a:lstStyle/>
          <a:p>
            <a:pPr eaLnBrk="1" hangingPunct="1">
              <a:lnSpc>
                <a:spcPct val="90000"/>
              </a:lnSpc>
              <a:defRPr/>
            </a:pPr>
            <a:r>
              <a:rPr lang="id-ID" sz="2800"/>
              <a:t>Robert Mclver menyatakan bahwa </a:t>
            </a:r>
            <a:r>
              <a:rPr lang="id-ID" sz="2800">
                <a:solidFill>
                  <a:srgbClr val="FF0000"/>
                </a:solidFill>
              </a:rPr>
              <a:t>tidak ada ilmu dalam pengambilan keputusan di tubuh pemerintah, yang ada adalah seni mengambil keputusan</a:t>
            </a:r>
          </a:p>
          <a:p>
            <a:pPr eaLnBrk="1" hangingPunct="1">
              <a:lnSpc>
                <a:spcPct val="90000"/>
              </a:lnSpc>
              <a:defRPr/>
            </a:pPr>
            <a:r>
              <a:rPr lang="id-ID" sz="2800"/>
              <a:t>Oleh karena itu seorang administrator harus diberikan keleluasaan dalam bertindak</a:t>
            </a:r>
          </a:p>
          <a:p>
            <a:pPr eaLnBrk="1" hangingPunct="1">
              <a:lnSpc>
                <a:spcPct val="90000"/>
              </a:lnSpc>
              <a:defRPr/>
            </a:pPr>
            <a:r>
              <a:rPr lang="id-ID" sz="2800"/>
              <a:t>Seorang administrator harus melakukan adjustment sesuai dengan kode etik profesi dan tuntutan masyarakat dan itulah titik paling kritis dalam dunia administrasi publik</a:t>
            </a:r>
            <a:endParaRPr lang="en-GB" sz="280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rrowheads="1"/>
          </p:cNvSpPr>
          <p:nvPr>
            <p:ph type="title"/>
          </p:nvPr>
        </p:nvSpPr>
        <p:spPr/>
        <p:txBody>
          <a:bodyPr/>
          <a:lstStyle/>
          <a:p>
            <a:pPr eaLnBrk="1" hangingPunct="1">
              <a:defRPr/>
            </a:pPr>
            <a:r>
              <a:rPr lang="en-US"/>
              <a:t>SIFAT DISIPLIN ADM. PUBLIK </a:t>
            </a:r>
            <a:endParaRPr lang="en-GB"/>
          </a:p>
        </p:txBody>
      </p:sp>
      <p:sp>
        <p:nvSpPr>
          <p:cNvPr id="150531" name="Rectangle 3"/>
          <p:cNvSpPr>
            <a:spLocks noGrp="1" noRot="1" noChangeArrowheads="1"/>
          </p:cNvSpPr>
          <p:nvPr>
            <p:ph type="body" idx="1"/>
          </p:nvPr>
        </p:nvSpPr>
        <p:spPr/>
        <p:txBody>
          <a:bodyPr/>
          <a:lstStyle/>
          <a:p>
            <a:pPr eaLnBrk="1" hangingPunct="1">
              <a:defRPr/>
            </a:pPr>
            <a:r>
              <a:rPr lang="en-US" sz="2800"/>
              <a:t>Multidisiplin</a:t>
            </a:r>
          </a:p>
          <a:p>
            <a:pPr eaLnBrk="1" hangingPunct="1">
              <a:defRPr/>
            </a:pPr>
            <a:r>
              <a:rPr lang="en-US" sz="2800"/>
              <a:t>Meminjam ide , konsep, teori, metodologi, pendekatan dari ilmu-ilmu lain.</a:t>
            </a:r>
          </a:p>
          <a:p>
            <a:pPr eaLnBrk="1" hangingPunct="1">
              <a:defRPr/>
            </a:pPr>
            <a:r>
              <a:rPr lang="en-US" sz="2800"/>
              <a:t>Contoh : </a:t>
            </a:r>
            <a:r>
              <a:rPr lang="en-US" sz="2800" b="1"/>
              <a:t>psikologi</a:t>
            </a:r>
            <a:r>
              <a:rPr lang="en-US" sz="2800"/>
              <a:t> : Teori motivasi, teori kepribadian ; </a:t>
            </a:r>
            <a:r>
              <a:rPr lang="en-US" sz="2800" b="1"/>
              <a:t>Sosiologi</a:t>
            </a:r>
            <a:r>
              <a:rPr lang="en-US" sz="2800"/>
              <a:t> : teori kelompok, teori konflik, ilmu ekonomi, konsep efisiensi dan efektivitas, ilmu politik, konsep kekuasaan, konflik, partisipasi, antropologi, konsep tentang budaya, dsb</a:t>
            </a:r>
            <a:r>
              <a:rPr lang="en-GB" sz="2800"/>
              <a:t> </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rrowheads="1"/>
          </p:cNvSpPr>
          <p:nvPr>
            <p:ph type="title"/>
          </p:nvPr>
        </p:nvSpPr>
        <p:spPr/>
        <p:txBody>
          <a:bodyPr/>
          <a:lstStyle/>
          <a:p>
            <a:pPr algn="ctr" eaLnBrk="1" hangingPunct="1">
              <a:defRPr/>
            </a:pPr>
            <a:r>
              <a:rPr lang="en-US"/>
              <a:t>14 PRINSIP ADMINISTRASI</a:t>
            </a:r>
            <a:endParaRPr lang="en-GB"/>
          </a:p>
        </p:txBody>
      </p:sp>
      <p:sp>
        <p:nvSpPr>
          <p:cNvPr id="151555" name="Rectangle 3"/>
          <p:cNvSpPr>
            <a:spLocks noGrp="1" noRot="1" noChangeArrowheads="1"/>
          </p:cNvSpPr>
          <p:nvPr>
            <p:ph type="body" idx="1"/>
          </p:nvPr>
        </p:nvSpPr>
        <p:spPr/>
        <p:txBody>
          <a:bodyPr/>
          <a:lstStyle/>
          <a:p>
            <a:pPr eaLnBrk="1" hangingPunct="1">
              <a:lnSpc>
                <a:spcPct val="80000"/>
              </a:lnSpc>
              <a:defRPr/>
            </a:pPr>
            <a:endParaRPr lang="en-US" sz="1800"/>
          </a:p>
          <a:p>
            <a:pPr eaLnBrk="1" hangingPunct="1">
              <a:lnSpc>
                <a:spcPct val="80000"/>
              </a:lnSpc>
              <a:defRPr/>
            </a:pPr>
            <a:r>
              <a:rPr lang="en-US" sz="1800"/>
              <a:t>Pembagian kerja </a:t>
            </a:r>
          </a:p>
          <a:p>
            <a:pPr eaLnBrk="1" hangingPunct="1">
              <a:lnSpc>
                <a:spcPct val="80000"/>
              </a:lnSpc>
              <a:defRPr/>
            </a:pPr>
            <a:r>
              <a:rPr lang="en-US" sz="1800"/>
              <a:t>Wewenang dan tanggungjawab</a:t>
            </a:r>
          </a:p>
          <a:p>
            <a:pPr eaLnBrk="1" hangingPunct="1">
              <a:lnSpc>
                <a:spcPct val="80000"/>
              </a:lnSpc>
              <a:defRPr/>
            </a:pPr>
            <a:r>
              <a:rPr lang="en-US" sz="1800"/>
              <a:t>Disiplin</a:t>
            </a:r>
          </a:p>
          <a:p>
            <a:pPr eaLnBrk="1" hangingPunct="1">
              <a:lnSpc>
                <a:spcPct val="80000"/>
              </a:lnSpc>
              <a:defRPr/>
            </a:pPr>
            <a:r>
              <a:rPr lang="en-US" sz="1800"/>
              <a:t>Kesatuan perintah</a:t>
            </a:r>
          </a:p>
          <a:p>
            <a:pPr eaLnBrk="1" hangingPunct="1">
              <a:lnSpc>
                <a:spcPct val="80000"/>
              </a:lnSpc>
              <a:defRPr/>
            </a:pPr>
            <a:r>
              <a:rPr lang="en-US" sz="1800"/>
              <a:t>Kesatuan arah atau tujuan</a:t>
            </a:r>
          </a:p>
          <a:p>
            <a:pPr eaLnBrk="1" hangingPunct="1">
              <a:lnSpc>
                <a:spcPct val="80000"/>
              </a:lnSpc>
              <a:defRPr/>
            </a:pPr>
            <a:r>
              <a:rPr lang="en-US" sz="1800"/>
              <a:t>Mendahulukan atau mengutamakan kepentingan umum diatas kepentingan pribadi</a:t>
            </a:r>
          </a:p>
          <a:p>
            <a:pPr eaLnBrk="1" hangingPunct="1">
              <a:lnSpc>
                <a:spcPct val="80000"/>
              </a:lnSpc>
              <a:defRPr/>
            </a:pPr>
            <a:r>
              <a:rPr lang="en-US" sz="1800"/>
              <a:t>Pengupahan atau penggajihan</a:t>
            </a:r>
          </a:p>
          <a:p>
            <a:pPr eaLnBrk="1" hangingPunct="1">
              <a:lnSpc>
                <a:spcPct val="80000"/>
              </a:lnSpc>
              <a:defRPr/>
            </a:pPr>
            <a:r>
              <a:rPr lang="en-US" sz="1800"/>
              <a:t>Sentralisasi</a:t>
            </a:r>
          </a:p>
          <a:p>
            <a:pPr eaLnBrk="1" hangingPunct="1">
              <a:lnSpc>
                <a:spcPct val="80000"/>
              </a:lnSpc>
              <a:defRPr/>
            </a:pPr>
            <a:r>
              <a:rPr lang="en-US" sz="1800"/>
              <a:t>Skala hirarkhi</a:t>
            </a:r>
          </a:p>
          <a:p>
            <a:pPr eaLnBrk="1" hangingPunct="1">
              <a:lnSpc>
                <a:spcPct val="80000"/>
              </a:lnSpc>
              <a:defRPr/>
            </a:pPr>
            <a:r>
              <a:rPr lang="en-US" sz="1800"/>
              <a:t>Tata tertib</a:t>
            </a:r>
          </a:p>
          <a:p>
            <a:pPr eaLnBrk="1" hangingPunct="1">
              <a:lnSpc>
                <a:spcPct val="80000"/>
              </a:lnSpc>
              <a:defRPr/>
            </a:pPr>
            <a:r>
              <a:rPr lang="en-US" sz="1800"/>
              <a:t>Keadilan atau kesamaan</a:t>
            </a:r>
          </a:p>
          <a:p>
            <a:pPr eaLnBrk="1" hangingPunct="1">
              <a:lnSpc>
                <a:spcPct val="80000"/>
              </a:lnSpc>
              <a:defRPr/>
            </a:pPr>
            <a:r>
              <a:rPr lang="en-US" sz="1800"/>
              <a:t>Stabilitas masa jabatan</a:t>
            </a:r>
          </a:p>
          <a:p>
            <a:pPr eaLnBrk="1" hangingPunct="1">
              <a:lnSpc>
                <a:spcPct val="80000"/>
              </a:lnSpc>
              <a:defRPr/>
            </a:pPr>
            <a:r>
              <a:rPr lang="en-US" sz="1800"/>
              <a:t>Prakarsa atau inisiatif</a:t>
            </a:r>
          </a:p>
          <a:p>
            <a:pPr eaLnBrk="1" hangingPunct="1">
              <a:lnSpc>
                <a:spcPct val="80000"/>
              </a:lnSpc>
              <a:defRPr/>
            </a:pPr>
            <a:r>
              <a:rPr lang="en-US" sz="1800"/>
              <a:t>Solidaritas kelompok kerja</a:t>
            </a:r>
            <a:endParaRPr lang="en-GB"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pPr eaLnBrk="1" hangingPunct="1">
              <a:defRPr/>
            </a:pPr>
            <a:r>
              <a:rPr lang="sv-SE"/>
              <a:t>focus ilmu administrasi publik</a:t>
            </a:r>
            <a:endParaRPr lang="en-US"/>
          </a:p>
        </p:txBody>
      </p:sp>
      <p:sp>
        <p:nvSpPr>
          <p:cNvPr id="39939" name="Rectangle 3"/>
          <p:cNvSpPr>
            <a:spLocks noGrp="1" noRot="1" noChangeArrowheads="1"/>
          </p:cNvSpPr>
          <p:nvPr>
            <p:ph type="body" idx="1"/>
          </p:nvPr>
        </p:nvSpPr>
        <p:spPr/>
        <p:txBody>
          <a:bodyPr/>
          <a:lstStyle/>
          <a:p>
            <a:pPr eaLnBrk="1" hangingPunct="1">
              <a:defRPr/>
            </a:pPr>
            <a:r>
              <a:rPr lang="sv-SE"/>
              <a:t>Fokus adalah apa yang menjadi pembahasan penting dalam memepelajari ilmu administrasi publik. yang menjadi fokus dari ilmu administrasi publik adalah </a:t>
            </a:r>
            <a:r>
              <a:rPr lang="sv-SE">
                <a:solidFill>
                  <a:srgbClr val="FF0066"/>
                </a:solidFill>
              </a:rPr>
              <a:t>teori organisasi dan ilmu manajemen</a:t>
            </a:r>
            <a:r>
              <a:rPr lang="en-US">
                <a:solidFill>
                  <a:srgbClr val="FF0066"/>
                </a:solidFill>
              </a:rPr>
              <a:t> </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rrowheads="1"/>
          </p:cNvSpPr>
          <p:nvPr>
            <p:ph type="title"/>
          </p:nvPr>
        </p:nvSpPr>
        <p:spPr/>
        <p:txBody>
          <a:bodyPr/>
          <a:lstStyle/>
          <a:p>
            <a:pPr eaLnBrk="1" hangingPunct="1">
              <a:defRPr/>
            </a:pPr>
            <a:r>
              <a:rPr lang="en-US"/>
              <a:t>PARADIGMA</a:t>
            </a:r>
            <a:br>
              <a:rPr lang="en-US"/>
            </a:br>
            <a:r>
              <a:rPr lang="en-US"/>
              <a:t> ADMINISTRASI PUBLIK</a:t>
            </a:r>
            <a:endParaRPr lang="en-GB"/>
          </a:p>
        </p:txBody>
      </p:sp>
      <p:sp>
        <p:nvSpPr>
          <p:cNvPr id="152579" name="Rectangle 3"/>
          <p:cNvSpPr>
            <a:spLocks noGrp="1" noRot="1" noChangeArrowheads="1"/>
          </p:cNvSpPr>
          <p:nvPr>
            <p:ph type="body" idx="1"/>
          </p:nvPr>
        </p:nvSpPr>
        <p:spPr/>
        <p:txBody>
          <a:bodyPr/>
          <a:lstStyle/>
          <a:p>
            <a:pPr eaLnBrk="1" hangingPunct="1">
              <a:lnSpc>
                <a:spcPct val="80000"/>
              </a:lnSpc>
              <a:defRPr/>
            </a:pPr>
            <a:r>
              <a:rPr lang="en-US" sz="2400"/>
              <a:t>Thomas Kuhn : “”The Structure of Scientific Revolution” menyebut paradigma adalah “A framework of basic assumptions including standard for determining devalidity of knowledge, rule of evidence and inference and basic principles of cause and effects shared by scientific community </a:t>
            </a:r>
          </a:p>
          <a:p>
            <a:pPr eaLnBrk="1" hangingPunct="1">
              <a:lnSpc>
                <a:spcPct val="80000"/>
              </a:lnSpc>
              <a:defRPr/>
            </a:pPr>
            <a:r>
              <a:rPr lang="en-US" sz="2400"/>
              <a:t>Secara sederhana paradigma dapat diartikan sebagai </a:t>
            </a:r>
            <a:r>
              <a:rPr lang="en-US" sz="2400">
                <a:solidFill>
                  <a:srgbClr val="FF0000"/>
                </a:solidFill>
              </a:rPr>
              <a:t>teori dasar atau cara pandang yang fundamental dilandasi nilai-nilai tertentu dan berisikan teori inti, konsep, metodologi atau cara pendekatan yang dapat dipergunakan para teoritisi dan praktisi dalam menanggapi suatu permasalahan baik dalam kaitan pengembangan ilmu maupun dalam upaya pemecahan permasalahan bagi kemajuan hidup dan kehidupan manusia.</a:t>
            </a:r>
            <a:endParaRPr lang="en-GB" sz="2400">
              <a:solidFill>
                <a:srgbClr val="FF0000"/>
              </a:solidFill>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rrowheads="1"/>
          </p:cNvSpPr>
          <p:nvPr>
            <p:ph type="title"/>
          </p:nvPr>
        </p:nvSpPr>
        <p:spPr/>
        <p:txBody>
          <a:bodyPr/>
          <a:lstStyle/>
          <a:p>
            <a:pPr algn="ctr" eaLnBrk="1" hangingPunct="1">
              <a:defRPr/>
            </a:pPr>
            <a:r>
              <a:rPr lang="id-ID"/>
              <a:t>PARADIGMA ADMINISTRASI PUBLIK</a:t>
            </a:r>
            <a:endParaRPr lang="en-GB"/>
          </a:p>
        </p:txBody>
      </p:sp>
      <p:sp>
        <p:nvSpPr>
          <p:cNvPr id="153603" name="Rectangle 3"/>
          <p:cNvSpPr>
            <a:spLocks noGrp="1" noRot="1" noChangeArrowheads="1"/>
          </p:cNvSpPr>
          <p:nvPr>
            <p:ph type="body" idx="1"/>
          </p:nvPr>
        </p:nvSpPr>
        <p:spPr/>
        <p:txBody>
          <a:bodyPr/>
          <a:lstStyle/>
          <a:p>
            <a:pPr eaLnBrk="1" hangingPunct="1">
              <a:defRPr/>
            </a:pPr>
            <a:r>
              <a:rPr lang="en-US" b="1"/>
              <a:t>Frederickson :</a:t>
            </a:r>
            <a:endParaRPr lang="en-US"/>
          </a:p>
          <a:p>
            <a:pPr eaLnBrk="1" hangingPunct="1">
              <a:defRPr/>
            </a:pPr>
            <a:r>
              <a:rPr lang="en-US"/>
              <a:t>Birokrasi klasik</a:t>
            </a:r>
          </a:p>
          <a:p>
            <a:pPr eaLnBrk="1" hangingPunct="1">
              <a:defRPr/>
            </a:pPr>
            <a:r>
              <a:rPr lang="en-US"/>
              <a:t>Birokrasi Neo klasik</a:t>
            </a:r>
          </a:p>
          <a:p>
            <a:pPr eaLnBrk="1" hangingPunct="1">
              <a:defRPr/>
            </a:pPr>
            <a:r>
              <a:rPr lang="en-US"/>
              <a:t>Kelembagaan</a:t>
            </a:r>
          </a:p>
          <a:p>
            <a:pPr eaLnBrk="1" hangingPunct="1">
              <a:defRPr/>
            </a:pPr>
            <a:r>
              <a:rPr lang="en-US"/>
              <a:t>Hubungan  kemanusiaan</a:t>
            </a:r>
          </a:p>
          <a:p>
            <a:pPr eaLnBrk="1" hangingPunct="1">
              <a:defRPr/>
            </a:pPr>
            <a:r>
              <a:rPr lang="en-US"/>
              <a:t>Pilihan  publik</a:t>
            </a:r>
          </a:p>
          <a:p>
            <a:pPr eaLnBrk="1" hangingPunct="1">
              <a:defRPr/>
            </a:pPr>
            <a:r>
              <a:rPr lang="en-US"/>
              <a:t>Administrasi negara baru</a:t>
            </a:r>
            <a:r>
              <a:rPr lang="en-GB"/>
              <a:t> </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rrowheads="1"/>
          </p:cNvSpPr>
          <p:nvPr>
            <p:ph type="title"/>
          </p:nvPr>
        </p:nvSpPr>
        <p:spPr/>
        <p:txBody>
          <a:bodyPr/>
          <a:lstStyle/>
          <a:p>
            <a:pPr algn="ctr" eaLnBrk="1" hangingPunct="1">
              <a:defRPr/>
            </a:pPr>
            <a:r>
              <a:rPr lang="en-US"/>
              <a:t>Birokrasi klasik</a:t>
            </a:r>
            <a:endParaRPr lang="en-GB"/>
          </a:p>
        </p:txBody>
      </p:sp>
      <p:sp>
        <p:nvSpPr>
          <p:cNvPr id="154627" name="Rectangle 3"/>
          <p:cNvSpPr>
            <a:spLocks noGrp="1" noRot="1" noChangeArrowheads="1"/>
          </p:cNvSpPr>
          <p:nvPr>
            <p:ph type="body" idx="1"/>
          </p:nvPr>
        </p:nvSpPr>
        <p:spPr/>
        <p:txBody>
          <a:bodyPr/>
          <a:lstStyle/>
          <a:p>
            <a:pPr eaLnBrk="1" hangingPunct="1">
              <a:lnSpc>
                <a:spcPct val="90000"/>
              </a:lnSpc>
              <a:defRPr/>
            </a:pPr>
            <a:r>
              <a:rPr lang="en-US"/>
              <a:t>Fokus pengamatan paradigma ini adalah struktur atau disain organisasi dan fungsi atau prinsip-prinsip manajemen. </a:t>
            </a:r>
          </a:p>
          <a:p>
            <a:pPr eaLnBrk="1" hangingPunct="1">
              <a:lnSpc>
                <a:spcPct val="90000"/>
              </a:lnSpc>
              <a:defRPr/>
            </a:pPr>
            <a:r>
              <a:rPr lang="en-US"/>
              <a:t>Lokusnya adalah berbagai jenis organisasi baik pemerintahan maupun  bisnis.</a:t>
            </a:r>
          </a:p>
          <a:p>
            <a:pPr eaLnBrk="1" hangingPunct="1">
              <a:lnSpc>
                <a:spcPct val="90000"/>
              </a:lnSpc>
              <a:defRPr/>
            </a:pPr>
            <a:r>
              <a:rPr lang="en-US"/>
              <a:t>Nilai pokok yang ingin diwujudkan adalah efisiensi, efektivitas, rasionalitas, dan ekonomi</a:t>
            </a:r>
            <a:endParaRPr lang="en-GB"/>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rrowheads="1"/>
          </p:cNvSpPr>
          <p:nvPr>
            <p:ph type="title"/>
          </p:nvPr>
        </p:nvSpPr>
        <p:spPr/>
        <p:txBody>
          <a:bodyPr/>
          <a:lstStyle/>
          <a:p>
            <a:pPr algn="ctr" eaLnBrk="1" hangingPunct="1">
              <a:defRPr/>
            </a:pPr>
            <a:r>
              <a:rPr lang="en-US"/>
              <a:t>Birokrasi Neo Klasik</a:t>
            </a:r>
            <a:br>
              <a:rPr lang="en-US"/>
            </a:br>
            <a:endParaRPr lang="en-GB"/>
          </a:p>
        </p:txBody>
      </p:sp>
      <p:sp>
        <p:nvSpPr>
          <p:cNvPr id="155651" name="Rectangle 3"/>
          <p:cNvSpPr>
            <a:spLocks noGrp="1" noRot="1" noChangeArrowheads="1"/>
          </p:cNvSpPr>
          <p:nvPr>
            <p:ph type="body" idx="1"/>
          </p:nvPr>
        </p:nvSpPr>
        <p:spPr/>
        <p:txBody>
          <a:bodyPr/>
          <a:lstStyle/>
          <a:p>
            <a:pPr eaLnBrk="1" hangingPunct="1">
              <a:defRPr/>
            </a:pPr>
            <a:r>
              <a:rPr lang="en-US" sz="2800"/>
              <a:t>Nilai yang dianut dan ingin diwujudkan adalah serupa dengan birokrasi klasik yang berbeda hanya lokus dan  fokusnya.</a:t>
            </a:r>
          </a:p>
          <a:p>
            <a:pPr eaLnBrk="1" hangingPunct="1">
              <a:defRPr/>
            </a:pPr>
            <a:r>
              <a:rPr lang="en-US" sz="2800"/>
              <a:t>Lokusnya adalah keputusan yang dihasilkan oleh birokrasi pemerintahan.</a:t>
            </a:r>
          </a:p>
          <a:p>
            <a:pPr eaLnBrk="1" hangingPunct="1">
              <a:defRPr/>
            </a:pPr>
            <a:r>
              <a:rPr lang="en-US" sz="2800"/>
              <a:t>Fokusnya adalah proses pengambilan keputusan dengan  perhatian khusus pada penerapan ilmu perilaku, ilmu manajemen, analisis sistem, dan penelitian operasi.</a:t>
            </a:r>
            <a:endParaRPr lang="en-GB" sz="280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rrowheads="1"/>
          </p:cNvSpPr>
          <p:nvPr>
            <p:ph type="title"/>
          </p:nvPr>
        </p:nvSpPr>
        <p:spPr/>
        <p:txBody>
          <a:bodyPr/>
          <a:lstStyle/>
          <a:p>
            <a:pPr algn="ctr" eaLnBrk="1" hangingPunct="1">
              <a:defRPr/>
            </a:pPr>
            <a:r>
              <a:rPr lang="en-US" sz="4000"/>
              <a:t>Paradigma </a:t>
            </a:r>
            <a:br>
              <a:rPr lang="en-US" sz="4000"/>
            </a:br>
            <a:r>
              <a:rPr lang="en-US" sz="4000"/>
              <a:t>kelembagaan atau institusi</a:t>
            </a:r>
            <a:endParaRPr lang="en-GB" sz="4000"/>
          </a:p>
        </p:txBody>
      </p:sp>
      <p:sp>
        <p:nvSpPr>
          <p:cNvPr id="156675" name="Rectangle 3"/>
          <p:cNvSpPr>
            <a:spLocks noGrp="1" noRot="1" noChangeArrowheads="1"/>
          </p:cNvSpPr>
          <p:nvPr>
            <p:ph type="body" idx="1"/>
          </p:nvPr>
        </p:nvSpPr>
        <p:spPr/>
        <p:txBody>
          <a:bodyPr/>
          <a:lstStyle/>
          <a:p>
            <a:pPr eaLnBrk="1" hangingPunct="1">
              <a:lnSpc>
                <a:spcPct val="80000"/>
              </a:lnSpc>
              <a:defRPr/>
            </a:pPr>
            <a:r>
              <a:rPr lang="en-US" sz="2400"/>
              <a:t>Fokus perhatiannnya pada pemahaman mengenai perilaku birokrasi yang dipandang sebagai   suatu organisasi yang komplek.</a:t>
            </a:r>
          </a:p>
          <a:p>
            <a:pPr eaLnBrk="1" hangingPunct="1">
              <a:lnSpc>
                <a:spcPct val="80000"/>
              </a:lnSpc>
              <a:defRPr/>
            </a:pPr>
            <a:r>
              <a:rPr lang="en-US" sz="2400"/>
              <a:t>Masalah efisiensi, efektivitas dan produktivitas organisasi kurang mendapatkan perhatian.</a:t>
            </a:r>
          </a:p>
          <a:p>
            <a:pPr eaLnBrk="1" hangingPunct="1">
              <a:lnSpc>
                <a:spcPct val="80000"/>
              </a:lnSpc>
              <a:defRPr/>
            </a:pPr>
            <a:r>
              <a:rPr lang="en-US" sz="2400"/>
              <a:t>Perilaku pengambilan keputusan yang bersifat gradual  yang oleh Charles Lindbloom dipandang sebagai satu-satunya cara untuk memadukan kemampuan dan keahlian  birikrasi dengan preferensi kebijakan dan berbagai kemungkinan  bias dari pejabat-pejabat politik.</a:t>
            </a:r>
            <a:endParaRPr lang="en-GB" sz="240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rrowheads="1"/>
          </p:cNvSpPr>
          <p:nvPr>
            <p:ph type="title"/>
          </p:nvPr>
        </p:nvSpPr>
        <p:spPr/>
        <p:txBody>
          <a:bodyPr/>
          <a:lstStyle/>
          <a:p>
            <a:pPr algn="ctr" eaLnBrk="1" hangingPunct="1">
              <a:defRPr/>
            </a:pPr>
            <a:r>
              <a:rPr lang="en-US" sz="4000"/>
              <a:t>Hubungan Kemanusiaan (Human Relation)</a:t>
            </a:r>
            <a:br>
              <a:rPr lang="en-US" sz="4000"/>
            </a:br>
            <a:endParaRPr lang="en-GB" sz="4000"/>
          </a:p>
        </p:txBody>
      </p:sp>
      <p:sp>
        <p:nvSpPr>
          <p:cNvPr id="157699" name="Rectangle 3"/>
          <p:cNvSpPr>
            <a:spLocks noGrp="1" noRot="1" noChangeArrowheads="1"/>
          </p:cNvSpPr>
          <p:nvPr>
            <p:ph type="body" idx="1"/>
          </p:nvPr>
        </p:nvSpPr>
        <p:spPr/>
        <p:txBody>
          <a:bodyPr/>
          <a:lstStyle/>
          <a:p>
            <a:pPr eaLnBrk="1" hangingPunct="1">
              <a:lnSpc>
                <a:spcPct val="80000"/>
              </a:lnSpc>
              <a:defRPr/>
            </a:pPr>
            <a:r>
              <a:rPr lang="en-US" sz="2800"/>
              <a:t>Nilai yang mendasari paradigma ini adalah keikut sertaan dalam pengambilan   keputusan dan meminimalkan perbedaan dalam status dan hubungan antar pribadi, keterbukaan, aktualisasi diri dan optimasi tingkat keputusan.</a:t>
            </a:r>
          </a:p>
          <a:p>
            <a:pPr eaLnBrk="1" hangingPunct="1">
              <a:lnSpc>
                <a:spcPct val="80000"/>
              </a:lnSpc>
              <a:defRPr/>
            </a:pPr>
            <a:r>
              <a:rPr lang="en-US" sz="2800"/>
              <a:t>Fokusnya adalah pada demensi-demensi kemanusiaan dan aspek sosial psikologi pada setiap organisasi termasuk birokrasi.</a:t>
            </a:r>
          </a:p>
          <a:p>
            <a:pPr eaLnBrk="1" hangingPunct="1">
              <a:lnSpc>
                <a:spcPct val="80000"/>
              </a:lnSpc>
              <a:defRPr/>
            </a:pPr>
            <a:r>
              <a:rPr lang="en-US" sz="2800"/>
              <a:t>Pengembangan dari paradigma ini mencakup bidang-bidang seperti organisasi development, dinamika  kelompok dan latihan kepekaan</a:t>
            </a:r>
            <a:r>
              <a:rPr lang="en-GB" sz="2800"/>
              <a:t> </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rrowheads="1"/>
          </p:cNvSpPr>
          <p:nvPr>
            <p:ph type="title"/>
          </p:nvPr>
        </p:nvSpPr>
        <p:spPr/>
        <p:txBody>
          <a:bodyPr/>
          <a:lstStyle/>
          <a:p>
            <a:pPr algn="ctr" eaLnBrk="1" hangingPunct="1">
              <a:defRPr/>
            </a:pPr>
            <a:r>
              <a:rPr lang="en-US" sz="4000"/>
              <a:t>Pilihan Publik (Public Choise)</a:t>
            </a:r>
            <a:br>
              <a:rPr lang="en-US" sz="4000"/>
            </a:br>
            <a:endParaRPr lang="en-GB" sz="4000"/>
          </a:p>
        </p:txBody>
      </p:sp>
      <p:sp>
        <p:nvSpPr>
          <p:cNvPr id="158723" name="Rectangle 3"/>
          <p:cNvSpPr>
            <a:spLocks noGrp="1" noRot="1" noChangeArrowheads="1"/>
          </p:cNvSpPr>
          <p:nvPr>
            <p:ph type="body" idx="1"/>
          </p:nvPr>
        </p:nvSpPr>
        <p:spPr/>
        <p:txBody>
          <a:bodyPr/>
          <a:lstStyle/>
          <a:p>
            <a:pPr eaLnBrk="1" hangingPunct="1">
              <a:defRPr/>
            </a:pPr>
            <a:r>
              <a:rPr lang="en-US"/>
              <a:t>ANE menurut paradigma ini tidak dapat terlepas dari politik. </a:t>
            </a:r>
          </a:p>
          <a:p>
            <a:pPr eaLnBrk="1" hangingPunct="1">
              <a:defRPr/>
            </a:pPr>
            <a:r>
              <a:rPr lang="en-US"/>
              <a:t>Fokusnya adalah pada pilihan-pilihan untuk melayani kepentingan publik akan barang dan jasa yang harus  diberikan oleh sejumlah organisasi yang kompleks</a:t>
            </a:r>
            <a:endParaRPr lang="en-GB"/>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rrowheads="1"/>
          </p:cNvSpPr>
          <p:nvPr>
            <p:ph type="title"/>
          </p:nvPr>
        </p:nvSpPr>
        <p:spPr/>
        <p:txBody>
          <a:bodyPr/>
          <a:lstStyle/>
          <a:p>
            <a:pPr algn="ctr" eaLnBrk="1" hangingPunct="1">
              <a:defRPr/>
            </a:pPr>
            <a:r>
              <a:rPr lang="en-US"/>
              <a:t>Administrasi Negara Baru</a:t>
            </a:r>
            <a:endParaRPr lang="en-GB"/>
          </a:p>
        </p:txBody>
      </p:sp>
      <p:sp>
        <p:nvSpPr>
          <p:cNvPr id="159747" name="Rectangle 3"/>
          <p:cNvSpPr>
            <a:spLocks noGrp="1" noRot="1" noChangeArrowheads="1"/>
          </p:cNvSpPr>
          <p:nvPr>
            <p:ph type="body" idx="1"/>
          </p:nvPr>
        </p:nvSpPr>
        <p:spPr/>
        <p:txBody>
          <a:bodyPr/>
          <a:lstStyle/>
          <a:p>
            <a:pPr eaLnBrk="1" hangingPunct="1">
              <a:lnSpc>
                <a:spcPct val="90000"/>
              </a:lnSpc>
              <a:defRPr/>
            </a:pPr>
            <a:r>
              <a:rPr lang="en-US" sz="2800"/>
              <a:t>Fokus dari paradigma ini meliputi usaha untuk mengorganisasikan, menggambarkan, mendesain, atau membuat organisasi dapat berjalan kearah dan dengan mewujudkan nilai-nilai kemanusiaan secara maksimal yang dilaksanakan dengan pengembangan sistem desentralisasi dan organisasi-organisasi demokratis yang responsif dan mengundang partisipasi serta dapat memberikan secara  merata jasa-jasa yang diperlukan masyarakat</a:t>
            </a:r>
            <a:r>
              <a:rPr lang="en-GB" sz="2800"/>
              <a:t> </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rrowheads="1"/>
          </p:cNvSpPr>
          <p:nvPr>
            <p:ph type="title"/>
          </p:nvPr>
        </p:nvSpPr>
        <p:spPr/>
        <p:txBody>
          <a:bodyPr/>
          <a:lstStyle/>
          <a:p>
            <a:pPr eaLnBrk="1" hangingPunct="1">
              <a:defRPr/>
            </a:pPr>
            <a:endParaRPr lang="en-US"/>
          </a:p>
        </p:txBody>
      </p:sp>
      <p:sp>
        <p:nvSpPr>
          <p:cNvPr id="160771" name="Rectangle 3"/>
          <p:cNvSpPr>
            <a:spLocks noGrp="1" noRot="1" noChangeArrowheads="1"/>
          </p:cNvSpPr>
          <p:nvPr>
            <p:ph type="body" idx="1"/>
          </p:nvPr>
        </p:nvSpPr>
        <p:spPr>
          <a:xfrm>
            <a:off x="838200" y="333375"/>
            <a:ext cx="8007350" cy="5762625"/>
          </a:xfrm>
        </p:spPr>
        <p:txBody>
          <a:bodyPr/>
          <a:lstStyle/>
          <a:p>
            <a:pPr eaLnBrk="1" hangingPunct="1">
              <a:lnSpc>
                <a:spcPct val="80000"/>
              </a:lnSpc>
              <a:defRPr/>
            </a:pPr>
            <a:r>
              <a:rPr lang="en-US" sz="2400"/>
              <a:t>Mereka menolak bahwa para administrator dan teori-teori administrasi bersifat netral dan bebas nilai.</a:t>
            </a:r>
          </a:p>
          <a:p>
            <a:pPr eaLnBrk="1" hangingPunct="1">
              <a:lnSpc>
                <a:spcPct val="80000"/>
              </a:lnSpc>
              <a:defRPr/>
            </a:pPr>
            <a:r>
              <a:rPr lang="en-US" sz="2400"/>
              <a:t>Frederickson mengatakan bahwa apabila birokrat mau mengikut sertakan para pekerja dan warga negara dalam pengambilan  keputusan, kesamaan sosial, maka pilihan-pilihan warga negara dan tanggung jawab administrasi terhadap efektivitas program adalah konstelasi dari nilai-nilai yang harus dimaksimumkan dalam administrasi negara modern, maka cara-cara atau alat-alat struktural dan managerial yang bagaimana yang dapat dipakai agar nilai-nilai ini dapat dicapai.</a:t>
            </a:r>
          </a:p>
          <a:p>
            <a:pPr eaLnBrk="1" hangingPunct="1">
              <a:lnSpc>
                <a:spcPct val="80000"/>
              </a:lnSpc>
              <a:defRPr/>
            </a:pPr>
            <a:r>
              <a:rPr lang="en-US" sz="2400"/>
              <a:t>Masing-masing paradigma yang telah disebutkan diatas mempunyai konsep-konsep, teori-teori dan pendekatan tertentu, serta permasalahan   tertentu yang dapat berguna bagi pemahaman dan pengembangan alternatip, pemecahan-pemecahan masalah yang dihadapi oleh para praktisi maupun teoritisi administrasi negara.</a:t>
            </a:r>
            <a:endParaRPr lang="en-GB" sz="240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rrowheads="1"/>
          </p:cNvSpPr>
          <p:nvPr>
            <p:ph type="title"/>
          </p:nvPr>
        </p:nvSpPr>
        <p:spPr/>
        <p:txBody>
          <a:bodyPr/>
          <a:lstStyle/>
          <a:p>
            <a:pPr algn="ctr" eaLnBrk="1" hangingPunct="1">
              <a:defRPr/>
            </a:pPr>
            <a:r>
              <a:rPr lang="id-ID"/>
              <a:t>DIMENSI STRATEGIS ILMU ADMINISTRASI</a:t>
            </a:r>
            <a:endParaRPr lang="en-GB"/>
          </a:p>
        </p:txBody>
      </p:sp>
      <p:sp>
        <p:nvSpPr>
          <p:cNvPr id="161795" name="Rectangle 3"/>
          <p:cNvSpPr>
            <a:spLocks noGrp="1" noRot="1" noChangeArrowheads="1"/>
          </p:cNvSpPr>
          <p:nvPr>
            <p:ph type="body" idx="1"/>
          </p:nvPr>
        </p:nvSpPr>
        <p:spPr/>
        <p:txBody>
          <a:bodyPr/>
          <a:lstStyle/>
          <a:p>
            <a:pPr marL="609600" indent="-609600" eaLnBrk="1" hangingPunct="1">
              <a:buFont typeface="Wingdings" pitchFamily="2" charset="2"/>
              <a:buAutoNum type="arabicPeriod"/>
              <a:defRPr/>
            </a:pPr>
            <a:r>
              <a:rPr lang="id-ID"/>
              <a:t>Dimensi kebijakan</a:t>
            </a:r>
          </a:p>
          <a:p>
            <a:pPr marL="609600" indent="-609600" eaLnBrk="1" hangingPunct="1">
              <a:buFont typeface="Wingdings" pitchFamily="2" charset="2"/>
              <a:buAutoNum type="arabicPeriod"/>
              <a:defRPr/>
            </a:pPr>
            <a:r>
              <a:rPr lang="id-ID"/>
              <a:t>Dimensi organisasi</a:t>
            </a:r>
          </a:p>
          <a:p>
            <a:pPr marL="609600" indent="-609600" eaLnBrk="1" hangingPunct="1">
              <a:buFont typeface="Wingdings" pitchFamily="2" charset="2"/>
              <a:buAutoNum type="arabicPeriod"/>
              <a:defRPr/>
            </a:pPr>
            <a:r>
              <a:rPr lang="id-ID"/>
              <a:t>Dimensi manajemen</a:t>
            </a:r>
          </a:p>
          <a:p>
            <a:pPr marL="609600" indent="-609600" eaLnBrk="1" hangingPunct="1">
              <a:buFont typeface="Wingdings" pitchFamily="2" charset="2"/>
              <a:buAutoNum type="arabicPeriod"/>
              <a:defRPr/>
            </a:pPr>
            <a:r>
              <a:rPr lang="id-ID"/>
              <a:t>Dimensi moral dan etika</a:t>
            </a:r>
          </a:p>
          <a:p>
            <a:pPr marL="609600" indent="-609600" eaLnBrk="1" hangingPunct="1">
              <a:buFont typeface="Wingdings" pitchFamily="2" charset="2"/>
              <a:buAutoNum type="arabicPeriod"/>
              <a:defRPr/>
            </a:pPr>
            <a:r>
              <a:rPr lang="id-ID"/>
              <a:t>Dimensi lingkungan</a:t>
            </a:r>
          </a:p>
          <a:p>
            <a:pPr marL="609600" indent="-609600" eaLnBrk="1" hangingPunct="1">
              <a:buFont typeface="Wingdings" pitchFamily="2" charset="2"/>
              <a:buAutoNum type="arabicPeriod"/>
              <a:defRPr/>
            </a:pPr>
            <a:r>
              <a:rPr lang="id-ID"/>
              <a:t>Dimensi akuntabilitas kinerja</a:t>
            </a: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rrowheads="1"/>
          </p:cNvSpPr>
          <p:nvPr>
            <p:ph type="title"/>
          </p:nvPr>
        </p:nvSpPr>
        <p:spPr/>
        <p:txBody>
          <a:bodyPr/>
          <a:lstStyle/>
          <a:p>
            <a:pPr eaLnBrk="1" hangingPunct="1">
              <a:defRPr/>
            </a:pPr>
            <a:r>
              <a:rPr lang="en-US"/>
              <a:t>Kajian administrasi publik </a:t>
            </a:r>
          </a:p>
        </p:txBody>
      </p:sp>
      <p:sp>
        <p:nvSpPr>
          <p:cNvPr id="40963" name="Rectangle 3"/>
          <p:cNvSpPr>
            <a:spLocks noGrp="1" noRot="1" noChangeArrowheads="1"/>
          </p:cNvSpPr>
          <p:nvPr>
            <p:ph type="body" idx="1"/>
          </p:nvPr>
        </p:nvSpPr>
        <p:spPr/>
        <p:txBody>
          <a:bodyPr/>
          <a:lstStyle/>
          <a:p>
            <a:pPr marL="609600" indent="-609600" eaLnBrk="1" hangingPunct="1">
              <a:lnSpc>
                <a:spcPct val="80000"/>
              </a:lnSpc>
              <a:defRPr/>
            </a:pPr>
            <a:r>
              <a:rPr lang="en-US" sz="2800">
                <a:hlinkClick r:id="rId3" tooltip="Kebijakan Publik"/>
              </a:rPr>
              <a:t>Kebijakan Publik</a:t>
            </a:r>
            <a:endParaRPr lang="en-US" sz="2800"/>
          </a:p>
          <a:p>
            <a:pPr marL="609600" indent="-609600" eaLnBrk="1" hangingPunct="1">
              <a:lnSpc>
                <a:spcPct val="80000"/>
              </a:lnSpc>
              <a:defRPr/>
            </a:pPr>
            <a:r>
              <a:rPr lang="en-US" sz="2800">
                <a:hlinkClick r:id="rId4" tooltip="Keuangan negara (halaman belum tersedia)"/>
              </a:rPr>
              <a:t>Keuangan negara</a:t>
            </a:r>
            <a:endParaRPr lang="en-US" sz="2800"/>
          </a:p>
          <a:p>
            <a:pPr marL="609600" indent="-609600" eaLnBrk="1" hangingPunct="1">
              <a:lnSpc>
                <a:spcPct val="80000"/>
              </a:lnSpc>
              <a:defRPr/>
            </a:pPr>
            <a:r>
              <a:rPr lang="en-US" sz="2800">
                <a:hlinkClick r:id="rId5" tooltip="Administrasi Pembangunan"/>
              </a:rPr>
              <a:t>Administrasi Pembangunan</a:t>
            </a:r>
            <a:endParaRPr lang="en-US" sz="2800"/>
          </a:p>
          <a:p>
            <a:pPr marL="609600" indent="-609600" eaLnBrk="1" hangingPunct="1">
              <a:lnSpc>
                <a:spcPct val="80000"/>
              </a:lnSpc>
              <a:defRPr/>
            </a:pPr>
            <a:r>
              <a:rPr lang="en-US" sz="2800">
                <a:hlinkClick r:id="rId6" tooltip="Otonomi Daerah"/>
              </a:rPr>
              <a:t>Otonomi Daerah</a:t>
            </a:r>
            <a:endParaRPr lang="en-US" sz="2800"/>
          </a:p>
          <a:p>
            <a:pPr marL="609600" indent="-609600" eaLnBrk="1" hangingPunct="1">
              <a:lnSpc>
                <a:spcPct val="80000"/>
              </a:lnSpc>
              <a:defRPr/>
            </a:pPr>
            <a:r>
              <a:rPr lang="en-US" sz="2800"/>
              <a:t>Hubungan </a:t>
            </a:r>
            <a:r>
              <a:rPr lang="en-US" sz="2800">
                <a:hlinkClick r:id="rId7"/>
              </a:rPr>
              <a:t>Eksekutif</a:t>
            </a:r>
            <a:r>
              <a:rPr lang="en-US" sz="2800"/>
              <a:t> dan </a:t>
            </a:r>
            <a:r>
              <a:rPr lang="en-US" sz="2800">
                <a:hlinkClick r:id="rId8"/>
              </a:rPr>
              <a:t>Legislatif</a:t>
            </a:r>
            <a:endParaRPr lang="en-US" sz="2800"/>
          </a:p>
          <a:p>
            <a:pPr marL="609600" indent="-609600" eaLnBrk="1" hangingPunct="1">
              <a:lnSpc>
                <a:spcPct val="80000"/>
              </a:lnSpc>
              <a:defRPr/>
            </a:pPr>
            <a:r>
              <a:rPr lang="en-US" sz="2800">
                <a:hlinkClick r:id="rId9" tooltip="Etika Administrasi Publik (halaman belum tersedia)"/>
              </a:rPr>
              <a:t>Etika Administrasi Publik</a:t>
            </a:r>
            <a:endParaRPr lang="en-US" sz="2800"/>
          </a:p>
          <a:p>
            <a:pPr marL="609600" indent="-609600" eaLnBrk="1" hangingPunct="1">
              <a:lnSpc>
                <a:spcPct val="80000"/>
              </a:lnSpc>
              <a:defRPr/>
            </a:pPr>
            <a:r>
              <a:rPr lang="en-US" sz="2800">
                <a:hlinkClick r:id="rId10" tooltip="Pelayanan Publik (halaman belum tersedia)"/>
              </a:rPr>
              <a:t>Pelayanan Publik</a:t>
            </a:r>
            <a:endParaRPr lang="en-US" sz="2800"/>
          </a:p>
          <a:p>
            <a:pPr marL="609600" indent="-609600" eaLnBrk="1" hangingPunct="1">
              <a:lnSpc>
                <a:spcPct val="80000"/>
              </a:lnSpc>
              <a:defRPr/>
            </a:pPr>
            <a:r>
              <a:rPr lang="sv-SE" sz="2800">
                <a:hlinkClick r:id="rId11" tooltip="Manajemen Sumber Daya Manusia Sektor Publik (halaman belum tersedia)"/>
              </a:rPr>
              <a:t>Manajemen Sumber Daya Manusia Sektor Publik</a:t>
            </a:r>
            <a:endParaRPr lang="en-US" sz="2800"/>
          </a:p>
          <a:p>
            <a:pPr marL="609600" indent="-609600" eaLnBrk="1" hangingPunct="1">
              <a:lnSpc>
                <a:spcPct val="80000"/>
              </a:lnSpc>
              <a:defRPr/>
            </a:pPr>
            <a:r>
              <a:rPr lang="en-US" sz="2800">
                <a:hlinkClick r:id="rId12" tooltip="Organisasi dan Manajemen Publik (halaman belum tersedia)"/>
              </a:rPr>
              <a:t>Organisasi dan Manajemen Publik</a:t>
            </a:r>
            <a:endParaRPr lang="en-US" sz="2800"/>
          </a:p>
          <a:p>
            <a:pPr marL="609600" indent="-609600" eaLnBrk="1" hangingPunct="1">
              <a:lnSpc>
                <a:spcPct val="80000"/>
              </a:lnSpc>
              <a:defRPr/>
            </a:pPr>
            <a:endParaRPr lang="en-US" sz="280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rrowheads="1"/>
          </p:cNvSpPr>
          <p:nvPr>
            <p:ph type="title"/>
          </p:nvPr>
        </p:nvSpPr>
        <p:spPr/>
        <p:txBody>
          <a:bodyPr/>
          <a:lstStyle/>
          <a:p>
            <a:pPr algn="ctr" eaLnBrk="1" hangingPunct="1">
              <a:defRPr/>
            </a:pPr>
            <a:r>
              <a:rPr lang="id-ID"/>
              <a:t>DIMENSI KEBIJAKAN</a:t>
            </a:r>
            <a:endParaRPr lang="en-GB"/>
          </a:p>
        </p:txBody>
      </p:sp>
      <p:sp>
        <p:nvSpPr>
          <p:cNvPr id="162819" name="Rectangle 3"/>
          <p:cNvSpPr>
            <a:spLocks noGrp="1" noRot="1" noChangeArrowheads="1"/>
          </p:cNvSpPr>
          <p:nvPr>
            <p:ph type="body" idx="1"/>
          </p:nvPr>
        </p:nvSpPr>
        <p:spPr/>
        <p:txBody>
          <a:bodyPr/>
          <a:lstStyle/>
          <a:p>
            <a:pPr eaLnBrk="1" hangingPunct="1">
              <a:defRPr/>
            </a:pPr>
            <a:r>
              <a:rPr lang="id-ID"/>
              <a:t>Menyangkut pembuatan keputusan untuk menentukan tujuan dan cara atau alternatif terbaik untuk mencapai tujuan</a:t>
            </a:r>
          </a:p>
          <a:p>
            <a:pPr eaLnBrk="1" hangingPunct="1">
              <a:defRPr/>
            </a:pPr>
            <a:r>
              <a:rPr lang="id-ID"/>
              <a:t>Dianalogkan sebagai OTAK</a:t>
            </a:r>
            <a:endParaRPr lang="en-GB"/>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rrowheads="1"/>
          </p:cNvSpPr>
          <p:nvPr>
            <p:ph type="title"/>
          </p:nvPr>
        </p:nvSpPr>
        <p:spPr/>
        <p:txBody>
          <a:bodyPr/>
          <a:lstStyle/>
          <a:p>
            <a:pPr algn="ctr" eaLnBrk="1" hangingPunct="1">
              <a:defRPr/>
            </a:pPr>
            <a:r>
              <a:rPr lang="id-ID"/>
              <a:t>DIMENSI ORGANISASI</a:t>
            </a:r>
            <a:endParaRPr lang="en-GB"/>
          </a:p>
        </p:txBody>
      </p:sp>
      <p:sp>
        <p:nvSpPr>
          <p:cNvPr id="163843" name="Rectangle 3"/>
          <p:cNvSpPr>
            <a:spLocks noGrp="1" noRot="1" noChangeArrowheads="1"/>
          </p:cNvSpPr>
          <p:nvPr>
            <p:ph type="body" idx="1"/>
          </p:nvPr>
        </p:nvSpPr>
        <p:spPr/>
        <p:txBody>
          <a:bodyPr/>
          <a:lstStyle/>
          <a:p>
            <a:pPr eaLnBrk="1" hangingPunct="1">
              <a:defRPr/>
            </a:pPr>
            <a:r>
              <a:rPr lang="id-ID"/>
              <a:t>Berkenaan dengan pengaturan struktur dan hierarkhi yang meliputi pembentukan unit, [embagian tugas antar unit, penetapan prosedur, aturan dan standart untuk mencapai tujuan</a:t>
            </a:r>
          </a:p>
          <a:p>
            <a:pPr eaLnBrk="1" hangingPunct="1">
              <a:defRPr/>
            </a:pPr>
            <a:r>
              <a:rPr lang="id-ID"/>
              <a:t>Dianalogkan sebagai sistem organ manusia</a:t>
            </a:r>
            <a:endParaRPr lang="en-GB"/>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rrowheads="1"/>
          </p:cNvSpPr>
          <p:nvPr>
            <p:ph type="title"/>
          </p:nvPr>
        </p:nvSpPr>
        <p:spPr/>
        <p:txBody>
          <a:bodyPr/>
          <a:lstStyle/>
          <a:p>
            <a:pPr algn="ctr" eaLnBrk="1" hangingPunct="1">
              <a:defRPr/>
            </a:pPr>
            <a:r>
              <a:rPr lang="id-ID"/>
              <a:t>DIMENSI MANAJEMEN</a:t>
            </a:r>
            <a:endParaRPr lang="en-GB"/>
          </a:p>
        </p:txBody>
      </p:sp>
      <p:sp>
        <p:nvSpPr>
          <p:cNvPr id="164867" name="Rectangle 3"/>
          <p:cNvSpPr>
            <a:spLocks noGrp="1" noRot="1" noChangeArrowheads="1"/>
          </p:cNvSpPr>
          <p:nvPr>
            <p:ph type="body" idx="1"/>
          </p:nvPr>
        </p:nvSpPr>
        <p:spPr/>
        <p:txBody>
          <a:bodyPr/>
          <a:lstStyle/>
          <a:p>
            <a:pPr eaLnBrk="1" hangingPunct="1">
              <a:defRPr/>
            </a:pPr>
            <a:r>
              <a:rPr lang="id-ID"/>
              <a:t>Menyangkut proses bagaimana kegiatan yang dirancang dapat diimplementasikan </a:t>
            </a:r>
          </a:p>
          <a:p>
            <a:pPr eaLnBrk="1" hangingPunct="1">
              <a:defRPr/>
            </a:pPr>
            <a:r>
              <a:rPr lang="id-ID"/>
              <a:t>Dianalogkan sebagai sistem jantung dan urat nadi yang menyalurkan darah keseluruh tubuh agar organ tubuh dapat berfungsi</a:t>
            </a:r>
            <a:endParaRPr lang="en-GB"/>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rrowheads="1"/>
          </p:cNvSpPr>
          <p:nvPr>
            <p:ph type="title"/>
          </p:nvPr>
        </p:nvSpPr>
        <p:spPr/>
        <p:txBody>
          <a:bodyPr/>
          <a:lstStyle/>
          <a:p>
            <a:pPr algn="ctr" eaLnBrk="1" hangingPunct="1">
              <a:defRPr/>
            </a:pPr>
            <a:r>
              <a:rPr lang="id-ID"/>
              <a:t>DIMENSI MORAL DAN ETIKA</a:t>
            </a:r>
            <a:endParaRPr lang="en-GB"/>
          </a:p>
        </p:txBody>
      </p:sp>
      <p:sp>
        <p:nvSpPr>
          <p:cNvPr id="165891" name="Rectangle 3"/>
          <p:cNvSpPr>
            <a:spLocks noGrp="1" noRot="1" noChangeArrowheads="1"/>
          </p:cNvSpPr>
          <p:nvPr>
            <p:ph type="body" idx="1"/>
          </p:nvPr>
        </p:nvSpPr>
        <p:spPr/>
        <p:txBody>
          <a:bodyPr/>
          <a:lstStyle/>
          <a:p>
            <a:pPr eaLnBrk="1" hangingPunct="1">
              <a:defRPr/>
            </a:pPr>
            <a:r>
              <a:rPr lang="id-ID"/>
              <a:t>Memberikan tuntunan moral terhadap administrasi tentang apa yang salah dan apa yang benar atau apa yang baik dan apa yang buruk</a:t>
            </a:r>
          </a:p>
          <a:p>
            <a:pPr eaLnBrk="1" hangingPunct="1">
              <a:defRPr/>
            </a:pPr>
            <a:r>
              <a:rPr lang="id-ID"/>
              <a:t>Dianalogkan sebagai sistem sensor dalam tubuh manusia seperti kata hati nurani yang sering memberikan teguran atau pengendalian diri manusia</a:t>
            </a:r>
            <a:endParaRPr lang="en-GB"/>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rrowheads="1"/>
          </p:cNvSpPr>
          <p:nvPr>
            <p:ph type="title"/>
          </p:nvPr>
        </p:nvSpPr>
        <p:spPr/>
        <p:txBody>
          <a:bodyPr/>
          <a:lstStyle/>
          <a:p>
            <a:pPr algn="ctr" eaLnBrk="1" hangingPunct="1">
              <a:defRPr/>
            </a:pPr>
            <a:r>
              <a:rPr lang="id-ID"/>
              <a:t>DIMENSI LINGKUNGAN</a:t>
            </a:r>
            <a:endParaRPr lang="en-GB"/>
          </a:p>
        </p:txBody>
      </p:sp>
      <p:sp>
        <p:nvSpPr>
          <p:cNvPr id="166915" name="Rectangle 3"/>
          <p:cNvSpPr>
            <a:spLocks noGrp="1" noRot="1" noChangeArrowheads="1"/>
          </p:cNvSpPr>
          <p:nvPr>
            <p:ph type="body" idx="1"/>
          </p:nvPr>
        </p:nvSpPr>
        <p:spPr/>
        <p:txBody>
          <a:bodyPr/>
          <a:lstStyle/>
          <a:p>
            <a:pPr eaLnBrk="1" hangingPunct="1">
              <a:defRPr/>
            </a:pPr>
            <a:r>
              <a:rPr lang="id-ID" dirty="0"/>
              <a:t>Sebagai suatu kondisi atau suasana yang mempengaruhi atau mewarnai</a:t>
            </a:r>
          </a:p>
          <a:p>
            <a:pPr eaLnBrk="1" hangingPunct="1">
              <a:defRPr/>
            </a:pPr>
            <a:r>
              <a:rPr lang="id-ID" dirty="0"/>
              <a:t>Dianalogkan sebagai suatu kondisi atau iklim dimana lokasi manusia beradaorganisasi, manajemen, keb</a:t>
            </a:r>
            <a:r>
              <a:rPr lang="en-US" dirty="0" err="1"/>
              <a:t>i</a:t>
            </a:r>
            <a:r>
              <a:rPr lang="id-ID" dirty="0"/>
              <a:t>jakan dan tanggung jawab moral</a:t>
            </a:r>
            <a:endParaRPr lang="en-GB"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rrowheads="1"/>
          </p:cNvSpPr>
          <p:nvPr>
            <p:ph type="title"/>
          </p:nvPr>
        </p:nvSpPr>
        <p:spPr/>
        <p:txBody>
          <a:bodyPr/>
          <a:lstStyle/>
          <a:p>
            <a:pPr algn="ctr" eaLnBrk="1" hangingPunct="1">
              <a:defRPr/>
            </a:pPr>
            <a:r>
              <a:rPr lang="id-ID"/>
              <a:t>DIMENSI AKUNTABILITAS KINERJA</a:t>
            </a:r>
            <a:endParaRPr lang="en-GB"/>
          </a:p>
        </p:txBody>
      </p:sp>
      <p:sp>
        <p:nvSpPr>
          <p:cNvPr id="167939" name="Rectangle 3"/>
          <p:cNvSpPr>
            <a:spLocks noGrp="1" noRot="1" noChangeArrowheads="1"/>
          </p:cNvSpPr>
          <p:nvPr>
            <p:ph type="body" idx="1"/>
          </p:nvPr>
        </p:nvSpPr>
        <p:spPr/>
        <p:txBody>
          <a:bodyPr/>
          <a:lstStyle/>
          <a:p>
            <a:pPr eaLnBrk="1" hangingPunct="1">
              <a:defRPr/>
            </a:pPr>
            <a:r>
              <a:rPr lang="id-ID"/>
              <a:t>Administrator yang telah dipercaya sebagai pihak yang profesional dan bermoral dituntut untuk mempertanggungjawabkan sebagai perbuatannya kepada publik yang mereka layani</a:t>
            </a:r>
            <a:endParaRPr lang="en-GB"/>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9E47A-4DB5-476C-BB70-A31DCFFF0BD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9E7EE2C-371C-4DD5-9BAB-B9F1DE1FE0B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8314426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rrowheads="1"/>
          </p:cNvSpPr>
          <p:nvPr>
            <p:ph type="title"/>
          </p:nvPr>
        </p:nvSpPr>
        <p:spPr/>
        <p:txBody>
          <a:bodyPr/>
          <a:lstStyle/>
          <a:p>
            <a:pPr algn="ctr" eaLnBrk="1" hangingPunct="1">
              <a:defRPr/>
            </a:pPr>
            <a:r>
              <a:rPr lang="id-ID" dirty="0"/>
              <a:t>PERTEMUAN </a:t>
            </a:r>
            <a:r>
              <a:rPr lang="en-US" dirty="0"/>
              <a:t>SELANJUTNYA</a:t>
            </a:r>
            <a:endParaRPr lang="en-GB" dirty="0"/>
          </a:p>
        </p:txBody>
      </p:sp>
      <p:pic>
        <p:nvPicPr>
          <p:cNvPr id="61447" name="Picture 7" descr="j0301252"/>
          <p:cNvPicPr>
            <a:picLocks noGrp="1" noChangeAspect="1" noChangeArrowheads="1"/>
          </p:cNvPicPr>
          <p:nvPr>
            <p:ph type="body" idx="1"/>
          </p:nvPr>
        </p:nvPicPr>
        <p:blipFill>
          <a:blip r:embed="rId3" cstate="print"/>
          <a:srcRect/>
          <a:stretch>
            <a:fillRect/>
          </a:stretch>
        </p:blipFill>
        <p:spPr>
          <a:xfrm>
            <a:off x="3925888" y="2209800"/>
            <a:ext cx="2627312" cy="3276600"/>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61447"/>
                                        </p:tgtEl>
                                        <p:attrNameLst>
                                          <p:attrName>style.visibility</p:attrName>
                                        </p:attrNameLst>
                                      </p:cBhvr>
                                      <p:to>
                                        <p:strVal val="visible"/>
                                      </p:to>
                                    </p:set>
                                    <p:animEffect transition="in" filter="diamond(in)">
                                      <p:cBhvr>
                                        <p:cTn id="7" dur="2000"/>
                                        <p:tgtEl>
                                          <p:spTgt spid="61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rrowheads="1"/>
          </p:cNvSpPr>
          <p:nvPr>
            <p:ph type="title"/>
          </p:nvPr>
        </p:nvSpPr>
        <p:spPr/>
        <p:txBody>
          <a:bodyPr/>
          <a:lstStyle/>
          <a:p>
            <a:pPr eaLnBrk="1" hangingPunct="1">
              <a:defRPr/>
            </a:pPr>
            <a:r>
              <a:rPr lang="id-ID"/>
              <a:t>BATASAN ADMINISTRASI PUBLIK</a:t>
            </a:r>
            <a:endParaRPr lang="en-GB"/>
          </a:p>
        </p:txBody>
      </p:sp>
      <p:sp>
        <p:nvSpPr>
          <p:cNvPr id="169987" name="Rectangle 3"/>
          <p:cNvSpPr>
            <a:spLocks noGrp="1" noRot="1" noChangeArrowheads="1"/>
          </p:cNvSpPr>
          <p:nvPr>
            <p:ph type="body" idx="1"/>
          </p:nvPr>
        </p:nvSpPr>
        <p:spPr/>
        <p:txBody>
          <a:bodyPr/>
          <a:lstStyle/>
          <a:p>
            <a:pPr eaLnBrk="1" hangingPunct="1">
              <a:lnSpc>
                <a:spcPct val="80000"/>
              </a:lnSpc>
              <a:defRPr/>
            </a:pPr>
            <a:r>
              <a:rPr lang="id-ID" sz="2800">
                <a:solidFill>
                  <a:srgbClr val="FF0000"/>
                </a:solidFill>
              </a:rPr>
              <a:t>A</a:t>
            </a:r>
            <a:r>
              <a:rPr lang="en-GB" sz="2800">
                <a:solidFill>
                  <a:srgbClr val="FF0000"/>
                </a:solidFill>
              </a:rPr>
              <a:t>dministrasi publik</a:t>
            </a:r>
            <a:r>
              <a:rPr lang="en-GB" sz="2800"/>
              <a:t> dapat diartikan sebagai sebuah proses menjalankan keputusan/kebijakan untuk kepentingan negara, warga masyarakat. Terdapat pengertian yang singkat, administrasi publik merupakan metode pemerintahan negara (proses politik) administration of publik, for public dan by public. Dengan demikian administrasi publik </a:t>
            </a:r>
            <a:r>
              <a:rPr lang="en-GB" sz="2800">
                <a:solidFill>
                  <a:srgbClr val="FF0000"/>
                </a:solidFill>
              </a:rPr>
              <a:t>merupakan proses pemerintahan publik, untuk publik dan oleh publik. </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rrowheads="1"/>
          </p:cNvSpPr>
          <p:nvPr>
            <p:ph type="title"/>
          </p:nvPr>
        </p:nvSpPr>
        <p:spPr/>
        <p:txBody>
          <a:bodyPr/>
          <a:lstStyle/>
          <a:p>
            <a:pPr algn="ctr" eaLnBrk="1" hangingPunct="1">
              <a:defRPr/>
            </a:pPr>
            <a:r>
              <a:rPr lang="id-ID"/>
              <a:t>MAKNA ADMINISTRASI PUBLIK</a:t>
            </a:r>
            <a:endParaRPr lang="en-GB"/>
          </a:p>
        </p:txBody>
      </p:sp>
      <p:sp>
        <p:nvSpPr>
          <p:cNvPr id="171011" name="Rectangle 3"/>
          <p:cNvSpPr>
            <a:spLocks noGrp="1" noRot="1" noChangeArrowheads="1"/>
          </p:cNvSpPr>
          <p:nvPr>
            <p:ph type="body" idx="1"/>
          </p:nvPr>
        </p:nvSpPr>
        <p:spPr/>
        <p:txBody>
          <a:bodyPr/>
          <a:lstStyle/>
          <a:p>
            <a:pPr eaLnBrk="1" hangingPunct="1">
              <a:lnSpc>
                <a:spcPct val="90000"/>
              </a:lnSpc>
              <a:defRPr/>
            </a:pPr>
            <a:r>
              <a:rPr lang="id-ID" sz="2400">
                <a:solidFill>
                  <a:srgbClr val="FF0066"/>
                </a:solidFill>
              </a:rPr>
              <a:t>ADMINISTRATION OF PUBLIC</a:t>
            </a:r>
            <a:r>
              <a:rPr lang="id-ID" sz="2400"/>
              <a:t> (administrasi dari negara). Disini pemerintah menjadi agen tunggal kekuasaan, masyarakat pasif harus tunduk dan menerima apa saja kehendak pemerintah</a:t>
            </a:r>
          </a:p>
          <a:p>
            <a:pPr eaLnBrk="1" hangingPunct="1">
              <a:lnSpc>
                <a:spcPct val="90000"/>
              </a:lnSpc>
              <a:defRPr/>
            </a:pPr>
            <a:r>
              <a:rPr lang="id-ID" sz="2400">
                <a:solidFill>
                  <a:srgbClr val="FF0066"/>
                </a:solidFill>
              </a:rPr>
              <a:t>ADMINISTRATION FOR PUBLIC</a:t>
            </a:r>
            <a:r>
              <a:rPr lang="id-ID" sz="2400"/>
              <a:t> (administrasi untuk negara). Pemerintah memberi pelayanan untuk masyarakat, lebih responsif terhadap kebutuhan masyarakat</a:t>
            </a:r>
          </a:p>
          <a:p>
            <a:pPr eaLnBrk="1" hangingPunct="1">
              <a:lnSpc>
                <a:spcPct val="90000"/>
              </a:lnSpc>
              <a:defRPr/>
            </a:pPr>
            <a:r>
              <a:rPr lang="id-ID" sz="2400">
                <a:solidFill>
                  <a:srgbClr val="FF0066"/>
                </a:solidFill>
              </a:rPr>
              <a:t>ADMINISTRATION BY PUBLIC</a:t>
            </a:r>
            <a:r>
              <a:rPr lang="id-ID" sz="2400"/>
              <a:t> (administrasi oleh publik). Lebih kearah pemberdayaan masyarakat dan demokrasi, pemerintahan oleh rakyat </a:t>
            </a:r>
            <a:endParaRPr lang="en-GB"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rrowheads="1"/>
          </p:cNvSpPr>
          <p:nvPr>
            <p:ph type="title" idx="4294967295"/>
          </p:nvPr>
        </p:nvSpPr>
        <p:spPr/>
        <p:txBody>
          <a:bodyPr/>
          <a:lstStyle/>
          <a:p>
            <a:pPr eaLnBrk="1" hangingPunct="1">
              <a:defRPr/>
            </a:pPr>
            <a:r>
              <a:rPr lang="en-US"/>
              <a:t>PERKEMBANGAN ILMU ADMINISTRASI PUBLIK</a:t>
            </a:r>
          </a:p>
        </p:txBody>
      </p:sp>
      <p:sp>
        <p:nvSpPr>
          <p:cNvPr id="53251" name="Rectangle 3"/>
          <p:cNvSpPr>
            <a:spLocks noGrp="1" noRot="1" noChangeArrowheads="1"/>
          </p:cNvSpPr>
          <p:nvPr>
            <p:ph type="body" sz="half" idx="4294967295"/>
          </p:nvPr>
        </p:nvSpPr>
        <p:spPr>
          <a:xfrm>
            <a:off x="838200" y="1905000"/>
            <a:ext cx="6096000" cy="2895600"/>
          </a:xfrm>
        </p:spPr>
        <p:txBody>
          <a:bodyPr/>
          <a:lstStyle/>
          <a:p>
            <a:pPr eaLnBrk="1" hangingPunct="1">
              <a:lnSpc>
                <a:spcPct val="80000"/>
              </a:lnSpc>
              <a:defRPr/>
            </a:pPr>
            <a:r>
              <a:rPr lang="en-US" b="1"/>
              <a:t>ADMINISTRASI PUBLIK SEBELUM MENJADI DISIPLIN ILMU                                    ( ADMINISTRASI PUBLIK SEBELUM WILSON ) </a:t>
            </a:r>
          </a:p>
          <a:p>
            <a:pPr eaLnBrk="1" hangingPunct="1">
              <a:spcBef>
                <a:spcPct val="50000"/>
              </a:spcBef>
              <a:buFontTx/>
              <a:buChar char="•"/>
              <a:defRPr/>
            </a:pPr>
            <a:r>
              <a:rPr lang="en-US" b="1"/>
              <a:t>ADMINISTRASI PUBLIK SEBAGAI DISIPLIN ILMU</a:t>
            </a:r>
          </a:p>
          <a:p>
            <a:pPr eaLnBrk="1" hangingPunct="1">
              <a:lnSpc>
                <a:spcPct val="80000"/>
              </a:lnSpc>
              <a:buFont typeface="Wingdings" pitchFamily="2" charset="2"/>
              <a:buNone/>
              <a:defRPr/>
            </a:pPr>
            <a:endParaRPr lang="en-US" b="1"/>
          </a:p>
          <a:p>
            <a:pPr eaLnBrk="1" hangingPunct="1">
              <a:lnSpc>
                <a:spcPct val="80000"/>
              </a:lnSpc>
              <a:defRPr/>
            </a:pPr>
            <a:endParaRPr lang="en-US" b="1"/>
          </a:p>
          <a:p>
            <a:pPr eaLnBrk="1" hangingPunct="1">
              <a:lnSpc>
                <a:spcPct val="80000"/>
              </a:lnSpc>
              <a:buFont typeface="Wingdings" pitchFamily="2" charset="2"/>
              <a:buNone/>
              <a:defRPr/>
            </a:pPr>
            <a:endParaRPr lang="id-ID" sz="2400" b="1">
              <a:hlinkClick r:id="" action="ppaction://hlinkshowjump?jump=nextslide"/>
            </a:endParaRPr>
          </a:p>
        </p:txBody>
      </p:sp>
      <p:sp>
        <p:nvSpPr>
          <p:cNvPr id="53252" name="Text Box 4"/>
          <p:cNvSpPr txBox="1">
            <a:spLocks noChangeArrowheads="1"/>
          </p:cNvSpPr>
          <p:nvPr/>
        </p:nvSpPr>
        <p:spPr bwMode="auto">
          <a:xfrm>
            <a:off x="609600" y="6019800"/>
            <a:ext cx="5484813" cy="457200"/>
          </a:xfrm>
          <a:prstGeom prst="rect">
            <a:avLst/>
          </a:prstGeom>
          <a:noFill/>
          <a:ln w="9525">
            <a:noFill/>
            <a:miter lim="800000"/>
            <a:headEnd/>
            <a:tailEnd/>
          </a:ln>
          <a:effectLst/>
        </p:spPr>
        <p:txBody>
          <a:bodyPr>
            <a:spAutoFit/>
          </a:bodyPr>
          <a:lstStyle/>
          <a:p>
            <a:pPr algn="ctr">
              <a:defRPr/>
            </a:pPr>
            <a:r>
              <a:rPr lang="en-US" sz="2400" b="1">
                <a:solidFill>
                  <a:schemeClr val="tx2"/>
                </a:solidFill>
                <a:effectLst>
                  <a:outerShdw blurRad="38100" dist="38100" dir="2700000" algn="tl">
                    <a:srgbClr val="000000"/>
                  </a:outerShdw>
                </a:effectLst>
              </a:rPr>
              <a:t>Prinsip Prinsip Administrasi Publik</a:t>
            </a:r>
          </a:p>
        </p:txBody>
      </p:sp>
      <p:sp>
        <p:nvSpPr>
          <p:cNvPr id="16389" name="Text Box 5"/>
          <p:cNvSpPr txBox="1">
            <a:spLocks noChangeArrowheads="1"/>
          </p:cNvSpPr>
          <p:nvPr/>
        </p:nvSpPr>
        <p:spPr bwMode="auto">
          <a:xfrm>
            <a:off x="539750" y="2924175"/>
            <a:ext cx="7200900" cy="366713"/>
          </a:xfrm>
          <a:prstGeom prst="rect">
            <a:avLst/>
          </a:prstGeom>
          <a:noFill/>
          <a:ln w="9525">
            <a:noFill/>
            <a:miter lim="800000"/>
            <a:headEnd/>
            <a:tailEnd/>
          </a:ln>
        </p:spPr>
        <p:txBody>
          <a:bodyPr>
            <a:spAutoFit/>
          </a:bodyPr>
          <a:lstStyle/>
          <a:p>
            <a:pPr>
              <a:spcBef>
                <a:spcPct val="50000"/>
              </a:spcBef>
              <a:buFontTx/>
              <a:buChar char="•"/>
            </a:pPr>
            <a:endParaRPr lang="en-US">
              <a:latin typeface="Tahoma" charset="0"/>
            </a:endParaRPr>
          </a:p>
        </p:txBody>
      </p:sp>
      <p:pic>
        <p:nvPicPr>
          <p:cNvPr id="16390" name="Picture 14" descr="GIF Animasi 007"/>
          <p:cNvPicPr>
            <a:picLocks noGrp="1" noChangeAspect="1" noChangeArrowheads="1" noCrop="1"/>
          </p:cNvPicPr>
          <p:nvPr>
            <p:ph sz="quarter" idx="4294967295"/>
          </p:nvPr>
        </p:nvPicPr>
        <p:blipFill>
          <a:blip r:embed="rId3" cstate="print"/>
          <a:srcRect/>
          <a:stretch>
            <a:fillRect/>
          </a:stretch>
        </p:blipFill>
        <p:spPr>
          <a:xfrm>
            <a:off x="6400800" y="5867400"/>
            <a:ext cx="847725" cy="695325"/>
          </a:xfrm>
          <a:noFill/>
        </p:spPr>
      </p:pic>
      <p:pic>
        <p:nvPicPr>
          <p:cNvPr id="16391" name="Picture 17" descr="j0149481"/>
          <p:cNvPicPr>
            <a:picLocks noGrp="1" noChangeAspect="1" noChangeArrowheads="1"/>
          </p:cNvPicPr>
          <p:nvPr>
            <p:ph sz="quarter" idx="4294967295"/>
          </p:nvPr>
        </p:nvPicPr>
        <p:blipFill>
          <a:blip r:embed="rId4" cstate="print"/>
          <a:srcRect/>
          <a:stretch>
            <a:fillRect/>
          </a:stretch>
        </p:blipFill>
        <p:spPr>
          <a:xfrm>
            <a:off x="6477000" y="1676400"/>
            <a:ext cx="2368550" cy="3581400"/>
          </a:xfr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repeatCount="indefinite" accel="50000" decel="50000" fill="remove" nodeType="withEffect">
                                  <p:stCondLst>
                                    <p:cond delay="0"/>
                                  </p:stCondLst>
                                  <p:childTnLst>
                                    <p:set>
                                      <p:cBhvr>
                                        <p:cTn id="6" dur="1" fill="hold">
                                          <p:stCondLst>
                                            <p:cond delay="0"/>
                                          </p:stCondLst>
                                        </p:cTn>
                                        <p:tgtEl>
                                          <p:spTgt spid="53252">
                                            <p:txEl>
                                              <p:pRg st="0" end="0"/>
                                            </p:txEl>
                                          </p:spTgt>
                                        </p:tgtEl>
                                        <p:attrNameLst>
                                          <p:attrName>style.visibility</p:attrName>
                                        </p:attrNameLst>
                                      </p:cBhvr>
                                      <p:to>
                                        <p:strVal val="visible"/>
                                      </p:to>
                                    </p:set>
                                    <p:anim calcmode="lin" valueType="num">
                                      <p:cBhvr additive="base">
                                        <p:cTn id="7" dur="5000" fill="hold"/>
                                        <p:tgtEl>
                                          <p:spTgt spid="53252">
                                            <p:txEl>
                                              <p:pRg st="0" end="0"/>
                                            </p:txEl>
                                          </p:spTgt>
                                        </p:tgtEl>
                                        <p:attrNameLst>
                                          <p:attrName>ppt_x</p:attrName>
                                        </p:attrNameLst>
                                      </p:cBhvr>
                                      <p:tavLst>
                                        <p:tav tm="0">
                                          <p:val>
                                            <p:strVal val="0-#ppt_w/2"/>
                                          </p:val>
                                        </p:tav>
                                        <p:tav tm="100000">
                                          <p:val>
                                            <p:strVal val="#ppt_x"/>
                                          </p:val>
                                        </p:tav>
                                      </p:tavLst>
                                    </p:anim>
                                    <p:anim calcmode="lin" valueType="num">
                                      <p:cBhvr additive="base">
                                        <p:cTn id="8" dur="5000" fill="hold"/>
                                        <p:tgtEl>
                                          <p:spTgt spid="5325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53251">
                                            <p:txEl>
                                              <p:pRg st="0" end="0"/>
                                            </p:txEl>
                                          </p:spTgt>
                                        </p:tgtEl>
                                        <p:attrNameLst>
                                          <p:attrName>style.visibility</p:attrName>
                                        </p:attrNameLst>
                                      </p:cBhvr>
                                      <p:to>
                                        <p:strVal val="visible"/>
                                      </p:to>
                                    </p:set>
                                    <p:animEffect transition="in" filter="diamond(in)">
                                      <p:cBhvr>
                                        <p:cTn id="13" dur="2000"/>
                                        <p:tgtEl>
                                          <p:spTgt spid="5325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53251">
                                            <p:txEl>
                                              <p:pRg st="1" end="1"/>
                                            </p:txEl>
                                          </p:spTgt>
                                        </p:tgtEl>
                                        <p:attrNameLst>
                                          <p:attrName>style.visibility</p:attrName>
                                        </p:attrNameLst>
                                      </p:cBhvr>
                                      <p:to>
                                        <p:strVal val="visible"/>
                                      </p:to>
                                    </p:set>
                                    <p:animEffect transition="in" filter="diamond(in)">
                                      <p:cBhvr>
                                        <p:cTn id="18" dur="2000"/>
                                        <p:tgtEl>
                                          <p:spTgt spid="532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rrowheads="1"/>
          </p:cNvSpPr>
          <p:nvPr>
            <p:ph type="title"/>
          </p:nvPr>
        </p:nvSpPr>
        <p:spPr/>
        <p:txBody>
          <a:bodyPr/>
          <a:lstStyle/>
          <a:p>
            <a:pPr algn="ctr" eaLnBrk="1" hangingPunct="1">
              <a:defRPr/>
            </a:pPr>
            <a:r>
              <a:rPr lang="id-ID"/>
              <a:t>PENGERTIAN DASAR ADMINISTRASI PUBLIK</a:t>
            </a:r>
            <a:endParaRPr lang="en-GB"/>
          </a:p>
        </p:txBody>
      </p:sp>
      <p:sp>
        <p:nvSpPr>
          <p:cNvPr id="172035" name="Rectangle 3"/>
          <p:cNvSpPr>
            <a:spLocks noGrp="1" noRot="1" noChangeArrowheads="1"/>
          </p:cNvSpPr>
          <p:nvPr>
            <p:ph type="body" idx="1"/>
          </p:nvPr>
        </p:nvSpPr>
        <p:spPr/>
        <p:txBody>
          <a:bodyPr/>
          <a:lstStyle/>
          <a:p>
            <a:pPr marL="609600" indent="-609600" eaLnBrk="1" hangingPunct="1">
              <a:buClrTx/>
              <a:buFont typeface="Arial" charset="0"/>
              <a:buAutoNum type="arabicPeriod"/>
              <a:defRPr/>
            </a:pPr>
            <a:r>
              <a:rPr lang="id-ID"/>
              <a:t>Administrasi publik dalam konteks politik</a:t>
            </a:r>
          </a:p>
          <a:p>
            <a:pPr marL="609600" indent="-609600" eaLnBrk="1" hangingPunct="1">
              <a:buClrTx/>
              <a:buFont typeface="Arial" charset="0"/>
              <a:buAutoNum type="arabicPeriod"/>
              <a:defRPr/>
            </a:pPr>
            <a:r>
              <a:rPr lang="id-ID"/>
              <a:t>Administrasi publik dalam konteks hukum</a:t>
            </a:r>
          </a:p>
          <a:p>
            <a:pPr marL="609600" indent="-609600" eaLnBrk="1" hangingPunct="1">
              <a:buFont typeface="Wingdings" pitchFamily="2" charset="2"/>
              <a:buAutoNum type="arabicPeriod"/>
              <a:defRPr/>
            </a:pPr>
            <a:r>
              <a:rPr lang="id-ID"/>
              <a:t>Administrasi publik dalam konteks manajerial</a:t>
            </a:r>
          </a:p>
          <a:p>
            <a:pPr marL="609600" indent="-609600" eaLnBrk="1" hangingPunct="1">
              <a:buFont typeface="Wingdings" pitchFamily="2" charset="2"/>
              <a:buAutoNum type="arabicPeriod"/>
              <a:defRPr/>
            </a:pPr>
            <a:r>
              <a:rPr lang="id-ID"/>
              <a:t>Administrasi publik dalam konteks pekerjaan</a:t>
            </a:r>
            <a:endParaRPr lang="en-GB"/>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rrowheads="1"/>
          </p:cNvSpPr>
          <p:nvPr>
            <p:ph type="title"/>
          </p:nvPr>
        </p:nvSpPr>
        <p:spPr/>
        <p:txBody>
          <a:bodyPr/>
          <a:lstStyle/>
          <a:p>
            <a:pPr marL="838200" indent="-838200" algn="ctr" eaLnBrk="1" hangingPunct="1">
              <a:defRPr/>
            </a:pPr>
            <a:r>
              <a:rPr lang="id-ID" sz="4000"/>
              <a:t>Administrasi publik dalam konteks politik</a:t>
            </a:r>
            <a:br>
              <a:rPr lang="id-ID" sz="4000"/>
            </a:br>
            <a:endParaRPr lang="en-GB" sz="4000"/>
          </a:p>
        </p:txBody>
      </p:sp>
      <p:sp>
        <p:nvSpPr>
          <p:cNvPr id="173059" name="Rectangle 3"/>
          <p:cNvSpPr>
            <a:spLocks noGrp="1" noRot="1" noChangeArrowheads="1"/>
          </p:cNvSpPr>
          <p:nvPr>
            <p:ph type="body" idx="1"/>
          </p:nvPr>
        </p:nvSpPr>
        <p:spPr/>
        <p:txBody>
          <a:bodyPr/>
          <a:lstStyle/>
          <a:p>
            <a:pPr eaLnBrk="1" hangingPunct="1">
              <a:defRPr/>
            </a:pPr>
            <a:r>
              <a:rPr lang="id-ID" sz="2400"/>
              <a:t>Administrasi publik merupakan apapun yang dilakukan pemerintah</a:t>
            </a:r>
          </a:p>
          <a:p>
            <a:pPr eaLnBrk="1" hangingPunct="1">
              <a:defRPr/>
            </a:pPr>
            <a:r>
              <a:rPr lang="id-ID" sz="2400"/>
              <a:t>Administrasi publik bisa langsung maupun tidak langsung. Langsung (palayanan publik), tidak langsung (menyewa swasta untuk menyediakan layanan kepada masyarakat)</a:t>
            </a:r>
          </a:p>
          <a:p>
            <a:pPr eaLnBrk="1" hangingPunct="1">
              <a:defRPr/>
            </a:pPr>
            <a:r>
              <a:rPr lang="id-ID" sz="2400"/>
              <a:t>Administrasi publik merupakan sebuah fase dalam siklus pembuatan kebijakan</a:t>
            </a:r>
          </a:p>
          <a:p>
            <a:pPr eaLnBrk="1" hangingPunct="1">
              <a:defRPr/>
            </a:pPr>
            <a:r>
              <a:rPr lang="id-ID" sz="2400"/>
              <a:t>Administrasi publik merupakan pelaksanaan kepentingan publik</a:t>
            </a:r>
          </a:p>
          <a:p>
            <a:pPr eaLnBrk="1" hangingPunct="1">
              <a:defRPr/>
            </a:pPr>
            <a:r>
              <a:rPr lang="id-ID" sz="2400"/>
              <a:t>Administrasi publik adalah pelaksanaan secara kolektif apa yang dapat dilakukan secara individu</a:t>
            </a:r>
          </a:p>
          <a:p>
            <a:pPr eaLnBrk="1" hangingPunct="1">
              <a:defRPr/>
            </a:pPr>
            <a:endParaRPr lang="en-GB" sz="240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rrowheads="1"/>
          </p:cNvSpPr>
          <p:nvPr>
            <p:ph type="title"/>
          </p:nvPr>
        </p:nvSpPr>
        <p:spPr/>
        <p:txBody>
          <a:bodyPr/>
          <a:lstStyle/>
          <a:p>
            <a:pPr marL="838200" indent="-838200" algn="ctr" eaLnBrk="1" hangingPunct="1">
              <a:defRPr/>
            </a:pPr>
            <a:r>
              <a:rPr lang="id-ID" sz="4000"/>
              <a:t>Administrasi publik dalam konteks hukum</a:t>
            </a:r>
            <a:br>
              <a:rPr lang="id-ID" sz="4000"/>
            </a:br>
            <a:endParaRPr lang="en-GB" sz="4000"/>
          </a:p>
        </p:txBody>
      </p:sp>
      <p:sp>
        <p:nvSpPr>
          <p:cNvPr id="174083" name="Rectangle 3"/>
          <p:cNvSpPr>
            <a:spLocks noGrp="1" noRot="1" noChangeArrowheads="1"/>
          </p:cNvSpPr>
          <p:nvPr>
            <p:ph type="body" idx="1"/>
          </p:nvPr>
        </p:nvSpPr>
        <p:spPr/>
        <p:txBody>
          <a:bodyPr/>
          <a:lstStyle/>
          <a:p>
            <a:pPr eaLnBrk="1" hangingPunct="1">
              <a:defRPr/>
            </a:pPr>
            <a:r>
              <a:rPr lang="id-ID" sz="2400"/>
              <a:t>Administrasi publik adalah pelaksanaan hukum publik misalnya UU Otda, UU Hak Cipta</a:t>
            </a:r>
          </a:p>
          <a:p>
            <a:pPr eaLnBrk="1" hangingPunct="1">
              <a:defRPr/>
            </a:pPr>
            <a:r>
              <a:rPr lang="id-ID" sz="2400"/>
              <a:t>Administrasin publik adalah peraturan (apa yang boleh dilakukan warga negara dan yang tidak)</a:t>
            </a:r>
          </a:p>
          <a:p>
            <a:pPr eaLnBrk="1" hangingPunct="1">
              <a:defRPr/>
            </a:pPr>
            <a:r>
              <a:rPr lang="id-ID" sz="2400"/>
              <a:t>Administrasi publik adalah penganugrahan dari raja (pemberian penghargaan dari pemerintah)</a:t>
            </a:r>
          </a:p>
          <a:p>
            <a:pPr eaLnBrk="1" hangingPunct="1">
              <a:defRPr/>
            </a:pPr>
            <a:r>
              <a:rPr lang="id-ID" sz="2400"/>
              <a:t>Administrasi publik adalah pelindung HAM</a:t>
            </a:r>
          </a:p>
          <a:p>
            <a:pPr eaLnBrk="1" hangingPunct="1">
              <a:defRPr/>
            </a:pPr>
            <a:endParaRPr lang="en-GB" sz="240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rrowheads="1"/>
          </p:cNvSpPr>
          <p:nvPr>
            <p:ph type="title"/>
          </p:nvPr>
        </p:nvSpPr>
        <p:spPr/>
        <p:txBody>
          <a:bodyPr/>
          <a:lstStyle/>
          <a:p>
            <a:pPr algn="ctr" eaLnBrk="1" hangingPunct="1">
              <a:defRPr/>
            </a:pPr>
            <a:r>
              <a:rPr lang="id-ID"/>
              <a:t>Administrasi publik dalam konteks manajerial</a:t>
            </a:r>
            <a:endParaRPr lang="en-GB"/>
          </a:p>
        </p:txBody>
      </p:sp>
      <p:sp>
        <p:nvSpPr>
          <p:cNvPr id="175107" name="Rectangle 3"/>
          <p:cNvSpPr>
            <a:spLocks noGrp="1" noRot="1" noChangeArrowheads="1"/>
          </p:cNvSpPr>
          <p:nvPr>
            <p:ph type="body" idx="1"/>
          </p:nvPr>
        </p:nvSpPr>
        <p:spPr/>
        <p:txBody>
          <a:bodyPr/>
          <a:lstStyle/>
          <a:p>
            <a:pPr eaLnBrk="1" hangingPunct="1">
              <a:lnSpc>
                <a:spcPct val="90000"/>
              </a:lnSpc>
              <a:defRPr/>
            </a:pPr>
            <a:r>
              <a:rPr lang="id-ID" sz="2800"/>
              <a:t>Administrasi publik adalah fungsi pemerintah eksekutif</a:t>
            </a:r>
          </a:p>
          <a:p>
            <a:pPr eaLnBrk="1" hangingPunct="1">
              <a:lnSpc>
                <a:spcPct val="90000"/>
              </a:lnSpc>
              <a:defRPr/>
            </a:pPr>
            <a:r>
              <a:rPr lang="id-ID" sz="2800"/>
              <a:t>Administrasi publik adalah kekuasaan manajerial</a:t>
            </a:r>
          </a:p>
          <a:p>
            <a:pPr eaLnBrk="1" hangingPunct="1">
              <a:lnSpc>
                <a:spcPct val="90000"/>
              </a:lnSpc>
              <a:defRPr/>
            </a:pPr>
            <a:r>
              <a:rPr lang="id-ID" sz="2800"/>
              <a:t>Administrasi publik adalah seni</a:t>
            </a:r>
          </a:p>
          <a:p>
            <a:pPr eaLnBrk="1" hangingPunct="1">
              <a:lnSpc>
                <a:spcPct val="90000"/>
              </a:lnSpc>
              <a:defRPr/>
            </a:pPr>
            <a:r>
              <a:rPr lang="id-ID" sz="2800"/>
              <a:t>Bagaimana proses informasi dikelola secara efektif dan efisien</a:t>
            </a:r>
          </a:p>
          <a:p>
            <a:pPr eaLnBrk="1" hangingPunct="1">
              <a:lnSpc>
                <a:spcPct val="90000"/>
              </a:lnSpc>
              <a:defRPr/>
            </a:pPr>
            <a:r>
              <a:rPr lang="id-ID" sz="2800"/>
              <a:t>Kelebihannya : profesionalisme birokrasi, birokrasi netral </a:t>
            </a:r>
            <a:endParaRPr lang="en-GB" sz="280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rrowheads="1"/>
          </p:cNvSpPr>
          <p:nvPr>
            <p:ph type="title"/>
          </p:nvPr>
        </p:nvSpPr>
        <p:spPr/>
        <p:txBody>
          <a:bodyPr/>
          <a:lstStyle/>
          <a:p>
            <a:pPr algn="ctr" eaLnBrk="1" hangingPunct="1">
              <a:defRPr/>
            </a:pPr>
            <a:r>
              <a:rPr lang="id-ID"/>
              <a:t>Administrasi publik dalam konteks pekerjaan</a:t>
            </a:r>
            <a:endParaRPr lang="en-GB"/>
          </a:p>
        </p:txBody>
      </p:sp>
      <p:sp>
        <p:nvSpPr>
          <p:cNvPr id="176131" name="Rectangle 3"/>
          <p:cNvSpPr>
            <a:spLocks noGrp="1" noRot="1" noChangeArrowheads="1"/>
          </p:cNvSpPr>
          <p:nvPr>
            <p:ph type="body" idx="1"/>
          </p:nvPr>
        </p:nvSpPr>
        <p:spPr/>
        <p:txBody>
          <a:bodyPr/>
          <a:lstStyle/>
          <a:p>
            <a:pPr eaLnBrk="1" hangingPunct="1">
              <a:defRPr/>
            </a:pPr>
            <a:r>
              <a:rPr lang="id-ID" sz="2800"/>
              <a:t>Administrasi publik adalah merupakan  kategori pekerjaan</a:t>
            </a:r>
          </a:p>
          <a:p>
            <a:pPr eaLnBrk="1" hangingPunct="1">
              <a:defRPr/>
            </a:pPr>
            <a:r>
              <a:rPr lang="id-ID" sz="2800"/>
              <a:t>Administrasi publik adalah kegiatan yang idealis (pelayan dan pelindung masyarakat)</a:t>
            </a:r>
          </a:p>
          <a:p>
            <a:pPr eaLnBrk="1" hangingPunct="1">
              <a:defRPr/>
            </a:pPr>
            <a:r>
              <a:rPr lang="id-ID" sz="2800"/>
              <a:t>Administrasi publik dalam bidang akademik (bidang studi yang multidisipli karena mengadopsi dari ilmu politik, sosiologi, bisnis, psikologi, hukum, antropologi dll)</a:t>
            </a:r>
            <a:endParaRPr lang="en-GB" sz="280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rrowheads="1"/>
          </p:cNvSpPr>
          <p:nvPr>
            <p:ph type="title"/>
          </p:nvPr>
        </p:nvSpPr>
        <p:spPr/>
        <p:txBody>
          <a:bodyPr/>
          <a:lstStyle/>
          <a:p>
            <a:pPr algn="ctr" eaLnBrk="1" hangingPunct="1">
              <a:defRPr/>
            </a:pPr>
            <a:r>
              <a:rPr lang="id-ID"/>
              <a:t>RUANG LINGKUP ADMINISTRASI PUBLIK</a:t>
            </a:r>
            <a:endParaRPr lang="en-GB"/>
          </a:p>
        </p:txBody>
      </p:sp>
      <p:sp>
        <p:nvSpPr>
          <p:cNvPr id="177155" name="Rectangle 3"/>
          <p:cNvSpPr>
            <a:spLocks noGrp="1" noRot="1" noChangeArrowheads="1"/>
          </p:cNvSpPr>
          <p:nvPr>
            <p:ph type="body" idx="1"/>
          </p:nvPr>
        </p:nvSpPr>
        <p:spPr/>
        <p:txBody>
          <a:bodyPr/>
          <a:lstStyle/>
          <a:p>
            <a:pPr eaLnBrk="1" hangingPunct="1">
              <a:defRPr/>
            </a:pPr>
            <a:r>
              <a:rPr lang="id-ID"/>
              <a:t>ORGANISASI PUBLIK (model-model organisasi dan perilaku birokrasi)</a:t>
            </a:r>
          </a:p>
          <a:p>
            <a:pPr eaLnBrk="1" hangingPunct="1">
              <a:defRPr/>
            </a:pPr>
            <a:r>
              <a:rPr lang="id-ID"/>
              <a:t>MANAJEMEN PUBLIK (MSDM, anggaran pemerintah, evaluasi program) </a:t>
            </a:r>
          </a:p>
          <a:p>
            <a:pPr eaLnBrk="1" hangingPunct="1">
              <a:defRPr/>
            </a:pPr>
            <a:r>
              <a:rPr lang="id-ID"/>
              <a:t>IMPLEMENTASI (pelaksanaan berbagai kebijakan pemerintah, otonomi daerah, etika birokrasi)</a:t>
            </a:r>
            <a:endParaRPr lang="en-GB"/>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rrowheads="1"/>
          </p:cNvSpPr>
          <p:nvPr>
            <p:ph type="title"/>
          </p:nvPr>
        </p:nvSpPr>
        <p:spPr/>
        <p:txBody>
          <a:bodyPr/>
          <a:lstStyle/>
          <a:p>
            <a:pPr algn="ctr" eaLnBrk="1" hangingPunct="1">
              <a:defRPr/>
            </a:pPr>
            <a:r>
              <a:rPr lang="id-ID" sz="4000"/>
              <a:t>PERBEDAAN ADMINISTRASI PUBLIK DAN ADMINISTRASI SWASTA</a:t>
            </a:r>
            <a:endParaRPr lang="en-GB" sz="4000"/>
          </a:p>
        </p:txBody>
      </p:sp>
      <p:sp>
        <p:nvSpPr>
          <p:cNvPr id="178179" name="Rectangle 3"/>
          <p:cNvSpPr>
            <a:spLocks noGrp="1" noRot="1" noChangeArrowheads="1"/>
          </p:cNvSpPr>
          <p:nvPr>
            <p:ph type="body" idx="1"/>
          </p:nvPr>
        </p:nvSpPr>
        <p:spPr/>
        <p:txBody>
          <a:bodyPr/>
          <a:lstStyle/>
          <a:p>
            <a:pPr eaLnBrk="1" hangingPunct="1">
              <a:lnSpc>
                <a:spcPct val="80000"/>
              </a:lnSpc>
              <a:defRPr/>
            </a:pPr>
            <a:r>
              <a:rPr lang="id-ID" sz="2800"/>
              <a:t>Administrasi publik bekerja melayani kepentingan publik, swasta melayani klien/pribadi</a:t>
            </a:r>
          </a:p>
          <a:p>
            <a:pPr eaLnBrk="1" hangingPunct="1">
              <a:lnSpc>
                <a:spcPct val="80000"/>
              </a:lnSpc>
              <a:defRPr/>
            </a:pPr>
            <a:r>
              <a:rPr lang="id-ID" sz="2800"/>
              <a:t>Administrasi publik berorientasi pelayanan, swasta profit</a:t>
            </a:r>
          </a:p>
          <a:p>
            <a:pPr eaLnBrk="1" hangingPunct="1">
              <a:lnSpc>
                <a:spcPct val="80000"/>
              </a:lnSpc>
              <a:defRPr/>
            </a:pPr>
            <a:r>
              <a:rPr lang="id-ID" sz="2800"/>
              <a:t>Administrasi publik mempertimbangkan aspek keadilan dan akuntabilitas, swasta efisiensi</a:t>
            </a:r>
          </a:p>
          <a:p>
            <a:pPr eaLnBrk="1" hangingPunct="1">
              <a:lnSpc>
                <a:spcPct val="80000"/>
              </a:lnSpc>
              <a:defRPr/>
            </a:pPr>
            <a:r>
              <a:rPr lang="id-ID" sz="2800"/>
              <a:t>Administrasi publik sangat dipengaruhi politik, swasta dipengaruhi ekonomi</a:t>
            </a:r>
          </a:p>
          <a:p>
            <a:pPr eaLnBrk="1" hangingPunct="1">
              <a:lnSpc>
                <a:spcPct val="80000"/>
              </a:lnSpc>
              <a:defRPr/>
            </a:pPr>
            <a:r>
              <a:rPr lang="id-ID" sz="2800"/>
              <a:t>Dampak aktivitas administrasi publik sangat luas, administrasi swasta terbatas pada klien</a:t>
            </a:r>
          </a:p>
          <a:p>
            <a:pPr eaLnBrk="1" hangingPunct="1">
              <a:lnSpc>
                <a:spcPct val="80000"/>
              </a:lnSpc>
              <a:defRPr/>
            </a:pPr>
            <a:endParaRPr lang="en-GB" sz="280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rrowheads="1"/>
          </p:cNvSpPr>
          <p:nvPr>
            <p:ph type="title"/>
          </p:nvPr>
        </p:nvSpPr>
        <p:spPr/>
        <p:txBody>
          <a:bodyPr/>
          <a:lstStyle/>
          <a:p>
            <a:pPr eaLnBrk="1" hangingPunct="1">
              <a:defRPr/>
            </a:pPr>
            <a:endParaRPr lang="en-US"/>
          </a:p>
        </p:txBody>
      </p:sp>
      <p:graphicFrame>
        <p:nvGraphicFramePr>
          <p:cNvPr id="179203" name="Group 3"/>
          <p:cNvGraphicFramePr>
            <a:graphicFrameLocks noGrp="1"/>
          </p:cNvGraphicFramePr>
          <p:nvPr>
            <p:ph idx="1"/>
          </p:nvPr>
        </p:nvGraphicFramePr>
        <p:xfrm>
          <a:off x="838200" y="1905000"/>
          <a:ext cx="8007350" cy="4274187"/>
        </p:xfrm>
        <a:graphic>
          <a:graphicData uri="http://schemas.openxmlformats.org/drawingml/2006/table">
            <a:tbl>
              <a:tblPr/>
              <a:tblGrid>
                <a:gridCol w="2668588">
                  <a:extLst>
                    <a:ext uri="{9D8B030D-6E8A-4147-A177-3AD203B41FA5}">
                      <a16:colId xmlns:a16="http://schemas.microsoft.com/office/drawing/2014/main" val="20000"/>
                    </a:ext>
                  </a:extLst>
                </a:gridCol>
                <a:gridCol w="2670175">
                  <a:extLst>
                    <a:ext uri="{9D8B030D-6E8A-4147-A177-3AD203B41FA5}">
                      <a16:colId xmlns:a16="http://schemas.microsoft.com/office/drawing/2014/main" val="20001"/>
                    </a:ext>
                  </a:extLst>
                </a:gridCol>
                <a:gridCol w="2668587">
                  <a:extLst>
                    <a:ext uri="{9D8B030D-6E8A-4147-A177-3AD203B41FA5}">
                      <a16:colId xmlns:a16="http://schemas.microsoft.com/office/drawing/2014/main" val="20002"/>
                    </a:ext>
                  </a:extLst>
                </a:gridCol>
              </a:tblGrid>
              <a:tr h="598488">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KARAKTERISTIK</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PUBLIK</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PRIVAT</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848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SUMBER PEMBIAYAAN</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APBN</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HASIL PENJUALAN</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848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ORIENTASI</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PELAYANAN</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KEUNTUNGAN</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007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PELAKSANA</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PNS</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NON PNS</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9848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MODE OF CONTROL</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MASYARAKAT</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PASAR</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9848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DASAR PEMBENTUKAN</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UU</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KESEPAKATAN PENDIRI</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9848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KEPEMILIKAN</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PEMERINTAH</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id-ID" sz="1800" b="0" i="0" u="none" strike="noStrike" cap="none" normalizeH="0" baseline="0">
                          <a:ln>
                            <a:noFill/>
                          </a:ln>
                          <a:solidFill>
                            <a:schemeClr val="tx1"/>
                          </a:solidFill>
                          <a:effectLst>
                            <a:outerShdw blurRad="38100" dist="38100" dir="2700000" algn="tl">
                              <a:srgbClr val="000000"/>
                            </a:outerShdw>
                          </a:effectLst>
                          <a:latin typeface="Arial" charset="0"/>
                        </a:rPr>
                        <a:t>PEMEGANG SAHAM</a:t>
                      </a:r>
                      <a:endParaRPr kumimoji="0" lang="en-GB" sz="1800" b="0" i="0" u="none" strike="noStrike" cap="none" normalizeH="0" baseline="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rrowheads="1"/>
          </p:cNvSpPr>
          <p:nvPr>
            <p:ph type="title"/>
          </p:nvPr>
        </p:nvSpPr>
        <p:spPr>
          <a:xfrm>
            <a:off x="468313" y="260350"/>
            <a:ext cx="8385175" cy="1431925"/>
          </a:xfrm>
        </p:spPr>
        <p:txBody>
          <a:bodyPr/>
          <a:lstStyle/>
          <a:p>
            <a:pPr algn="ctr" eaLnBrk="1" hangingPunct="1">
              <a:defRPr/>
            </a:pPr>
            <a:r>
              <a:rPr lang="id-ID"/>
              <a:t>PERGESERAN STUDI ADMINISTRASI PUBLIK</a:t>
            </a:r>
            <a:endParaRPr lang="en-GB"/>
          </a:p>
        </p:txBody>
      </p:sp>
      <p:sp>
        <p:nvSpPr>
          <p:cNvPr id="180227" name="Rectangle 3"/>
          <p:cNvSpPr>
            <a:spLocks noGrp="1" noRot="1" noChangeArrowheads="1"/>
          </p:cNvSpPr>
          <p:nvPr>
            <p:ph type="body" idx="1"/>
          </p:nvPr>
        </p:nvSpPr>
        <p:spPr/>
        <p:txBody>
          <a:bodyPr/>
          <a:lstStyle/>
          <a:p>
            <a:pPr eaLnBrk="1" hangingPunct="1">
              <a:lnSpc>
                <a:spcPct val="80000"/>
              </a:lnSpc>
              <a:defRPr/>
            </a:pPr>
            <a:r>
              <a:rPr lang="id-ID" sz="2800"/>
              <a:t>Pergeseran paradigma administrasi publik tidak lagi mempersoalkan obyek kajian (organisasi publik) tetapi beralih pada permasalahan fokus (kebijakan), lokus (masalah publik dan kepentingan publik)</a:t>
            </a:r>
          </a:p>
          <a:p>
            <a:pPr eaLnBrk="1" hangingPunct="1">
              <a:lnSpc>
                <a:spcPct val="80000"/>
              </a:lnSpc>
              <a:defRPr/>
            </a:pPr>
            <a:r>
              <a:rPr lang="id-ID" sz="2800"/>
              <a:t>Jadi administrasi publik adalah ilmu yang mempelajari proses kebijakan yang menyangkut masalah publik dan kepentingan publik. Tidak lagi dipersoalkan apakah proses kebijakan tersebut dilakukan oleh organisasi publik atau privat</a:t>
            </a:r>
            <a:endParaRPr lang="en-GB" sz="280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rrowheads="1"/>
          </p:cNvSpPr>
          <p:nvPr>
            <p:ph type="title"/>
          </p:nvPr>
        </p:nvSpPr>
        <p:spPr/>
        <p:txBody>
          <a:bodyPr/>
          <a:lstStyle/>
          <a:p>
            <a:pPr algn="ctr" eaLnBrk="1" hangingPunct="1">
              <a:defRPr/>
            </a:pPr>
            <a:r>
              <a:rPr lang="id-ID" sz="4000"/>
              <a:t>SEJARAH PERKEMBANGAN ADMINISTRSI PUBLIK</a:t>
            </a:r>
            <a:endParaRPr lang="en-GB" sz="4000"/>
          </a:p>
        </p:txBody>
      </p:sp>
      <p:sp>
        <p:nvSpPr>
          <p:cNvPr id="181251" name="Rectangle 3"/>
          <p:cNvSpPr>
            <a:spLocks noGrp="1" noRot="1" noChangeArrowheads="1"/>
          </p:cNvSpPr>
          <p:nvPr>
            <p:ph type="body" idx="1"/>
          </p:nvPr>
        </p:nvSpPr>
        <p:spPr/>
        <p:txBody>
          <a:bodyPr/>
          <a:lstStyle/>
          <a:p>
            <a:pPr eaLnBrk="1" hangingPunct="1">
              <a:lnSpc>
                <a:spcPct val="80000"/>
              </a:lnSpc>
              <a:defRPr/>
            </a:pPr>
            <a:r>
              <a:rPr lang="id-ID" sz="2000"/>
              <a:t>Mesir kuno ( negara paling tua yang memiliki administrasi birokrasi : pengaturan air sungai nil secara publik dan organisasi kepegawaian yang ketat)</a:t>
            </a:r>
          </a:p>
          <a:p>
            <a:pPr eaLnBrk="1" hangingPunct="1">
              <a:lnSpc>
                <a:spcPct val="80000"/>
              </a:lnSpc>
              <a:defRPr/>
            </a:pPr>
            <a:r>
              <a:rPr lang="id-ID" sz="2000"/>
              <a:t>Cina Kuno (penyelenggaraan rumah tangga yang baik dan seleksi pegawai pemerintahan yang cakap dan jujur)</a:t>
            </a:r>
          </a:p>
          <a:p>
            <a:pPr eaLnBrk="1" hangingPunct="1">
              <a:lnSpc>
                <a:spcPct val="80000"/>
              </a:lnSpc>
              <a:defRPr/>
            </a:pPr>
            <a:r>
              <a:rPr lang="id-ID" sz="2000"/>
              <a:t>Yunani Kuno (konsep pemerintahan yang demokratis)</a:t>
            </a:r>
          </a:p>
          <a:p>
            <a:pPr eaLnBrk="1" hangingPunct="1">
              <a:lnSpc>
                <a:spcPct val="80000"/>
              </a:lnSpc>
              <a:defRPr/>
            </a:pPr>
            <a:r>
              <a:rPr lang="id-ID" sz="2000"/>
              <a:t>Romawi (mereka yang terlibat dalam urusan pemerintahan perlu berorientasi pada rakyat dan perlu jaminan bahwa lembaga politik dan lembaga pemerintahan memberikan manfaat pada rakyat)</a:t>
            </a:r>
          </a:p>
          <a:p>
            <a:pPr eaLnBrk="1" hangingPunct="1">
              <a:lnSpc>
                <a:spcPct val="80000"/>
              </a:lnSpc>
              <a:defRPr/>
            </a:pPr>
            <a:r>
              <a:rPr lang="id-ID" sz="2000"/>
              <a:t>Abad pertengahan ( reformasi administrasi fiskal, kepegawaian dan sistem pelaporan)</a:t>
            </a:r>
          </a:p>
          <a:p>
            <a:pPr eaLnBrk="1" hangingPunct="1">
              <a:lnSpc>
                <a:spcPct val="80000"/>
              </a:lnSpc>
              <a:defRPr/>
            </a:pPr>
            <a:r>
              <a:rPr lang="id-ID" sz="2000"/>
              <a:t>Austria (negara bisa jaya jika manajemennya baik)</a:t>
            </a:r>
          </a:p>
          <a:p>
            <a:pPr eaLnBrk="1" hangingPunct="1">
              <a:lnSpc>
                <a:spcPct val="80000"/>
              </a:lnSpc>
              <a:defRPr/>
            </a:pPr>
            <a:r>
              <a:rPr lang="id-ID" sz="2000"/>
              <a:t>Amerika Serikat (penempatan orang dalam jabatan publik dengan menggunakan amatirisme/profesional ketimbang spoilsystem/orang parpol</a:t>
            </a:r>
            <a:endParaRPr lang="en-GB" sz="2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rrowheads="1"/>
          </p:cNvSpPr>
          <p:nvPr>
            <p:ph type="title" idx="4294967295"/>
          </p:nvPr>
        </p:nvSpPr>
        <p:spPr/>
        <p:txBody>
          <a:bodyPr/>
          <a:lstStyle/>
          <a:p>
            <a:pPr eaLnBrk="1" hangingPunct="1">
              <a:defRPr/>
            </a:pPr>
            <a:r>
              <a:rPr lang="en-US" sz="3200" b="0"/>
              <a:t>ADMINISTRASI PUBLIK SEBELUM WILSON</a:t>
            </a:r>
          </a:p>
        </p:txBody>
      </p:sp>
      <p:sp>
        <p:nvSpPr>
          <p:cNvPr id="59395" name="Rectangle 3"/>
          <p:cNvSpPr>
            <a:spLocks noGrp="1" noRot="1" noChangeArrowheads="1"/>
          </p:cNvSpPr>
          <p:nvPr>
            <p:ph type="body" sz="half" idx="4294967295"/>
          </p:nvPr>
        </p:nvSpPr>
        <p:spPr>
          <a:xfrm>
            <a:off x="838200" y="1905000"/>
            <a:ext cx="6553200" cy="2895600"/>
          </a:xfrm>
        </p:spPr>
        <p:txBody>
          <a:bodyPr/>
          <a:lstStyle/>
          <a:p>
            <a:pPr eaLnBrk="1" hangingPunct="1">
              <a:lnSpc>
                <a:spcPct val="80000"/>
              </a:lnSpc>
              <a:defRPr/>
            </a:pPr>
            <a:r>
              <a:rPr lang="en-US" sz="2800" b="1"/>
              <a:t>PIMIKIRAN CONFUCIUS ( Plato, Aristoteles, Marchiavelli, Montesquieu, Rousseu, Bonnin, Hegel, Vivien,Mil ) sudah mengenal administrasi publik dimana salah satu prinsip yang disampaikan </a:t>
            </a:r>
            <a:r>
              <a:rPr lang="en-US" sz="2800" b="1">
                <a:solidFill>
                  <a:srgbClr val="FF0066"/>
                </a:solidFill>
              </a:rPr>
              <a:t>pelayanan publik harus memiliki moralitas yang baik</a:t>
            </a:r>
            <a:r>
              <a:rPr lang="en-US" sz="2800" b="1"/>
              <a:t> ( Pihak yang memerintah harus memberi contoh yang baik pada pihak yang diperintah</a:t>
            </a:r>
            <a:r>
              <a:rPr lang="en-US" b="1"/>
              <a:t> </a:t>
            </a:r>
          </a:p>
          <a:p>
            <a:pPr eaLnBrk="1" hangingPunct="1">
              <a:lnSpc>
                <a:spcPct val="80000"/>
              </a:lnSpc>
              <a:buFont typeface="Wingdings" pitchFamily="2" charset="2"/>
              <a:buNone/>
              <a:defRPr/>
            </a:pPr>
            <a:endParaRPr lang="id-ID" sz="2400" b="1">
              <a:hlinkClick r:id="" action="ppaction://hlinkshowjump?jump=nextslide"/>
            </a:endParaRPr>
          </a:p>
        </p:txBody>
      </p:sp>
      <p:pic>
        <p:nvPicPr>
          <p:cNvPr id="17412" name="Picture 6" descr="GIF Animasi 007"/>
          <p:cNvPicPr>
            <a:picLocks noGrp="1" noChangeAspect="1" noChangeArrowheads="1" noCrop="1"/>
          </p:cNvPicPr>
          <p:nvPr>
            <p:ph sz="quarter" idx="4294967295"/>
          </p:nvPr>
        </p:nvPicPr>
        <p:blipFill>
          <a:blip r:embed="rId3" cstate="print"/>
          <a:srcRect/>
          <a:stretch>
            <a:fillRect/>
          </a:stretch>
        </p:blipFill>
        <p:spPr>
          <a:xfrm>
            <a:off x="6400800" y="5867400"/>
            <a:ext cx="847725" cy="695325"/>
          </a:xfrm>
          <a:noFill/>
        </p:spPr>
      </p:pic>
      <p:sp>
        <p:nvSpPr>
          <p:cNvPr id="59396" name="Text Box 4"/>
          <p:cNvSpPr txBox="1">
            <a:spLocks noChangeArrowheads="1"/>
          </p:cNvSpPr>
          <p:nvPr/>
        </p:nvSpPr>
        <p:spPr bwMode="auto">
          <a:xfrm>
            <a:off x="609600" y="6019800"/>
            <a:ext cx="5484813" cy="457200"/>
          </a:xfrm>
          <a:prstGeom prst="rect">
            <a:avLst/>
          </a:prstGeom>
          <a:noFill/>
          <a:ln w="9525">
            <a:noFill/>
            <a:miter lim="800000"/>
            <a:headEnd/>
            <a:tailEnd/>
          </a:ln>
          <a:effectLst/>
        </p:spPr>
        <p:txBody>
          <a:bodyPr>
            <a:spAutoFit/>
          </a:bodyPr>
          <a:lstStyle/>
          <a:p>
            <a:pPr algn="ctr">
              <a:defRPr/>
            </a:pPr>
            <a:r>
              <a:rPr lang="en-US" sz="2400" b="1">
                <a:solidFill>
                  <a:schemeClr val="tx2"/>
                </a:solidFill>
                <a:effectLst>
                  <a:outerShdw blurRad="38100" dist="38100" dir="2700000" algn="tl">
                    <a:srgbClr val="000000"/>
                  </a:outerShdw>
                </a:effectLst>
              </a:rPr>
              <a:t>Prinsip Prinsip Administrasi Publik</a:t>
            </a:r>
          </a:p>
        </p:txBody>
      </p:sp>
      <p:sp>
        <p:nvSpPr>
          <p:cNvPr id="17414" name="Text Box 5"/>
          <p:cNvSpPr txBox="1">
            <a:spLocks noChangeArrowheads="1"/>
          </p:cNvSpPr>
          <p:nvPr/>
        </p:nvSpPr>
        <p:spPr bwMode="auto">
          <a:xfrm>
            <a:off x="539750" y="2924175"/>
            <a:ext cx="7200900" cy="366713"/>
          </a:xfrm>
          <a:prstGeom prst="rect">
            <a:avLst/>
          </a:prstGeom>
          <a:noFill/>
          <a:ln w="9525">
            <a:noFill/>
            <a:miter lim="800000"/>
            <a:headEnd/>
            <a:tailEnd/>
          </a:ln>
        </p:spPr>
        <p:txBody>
          <a:bodyPr>
            <a:spAutoFit/>
          </a:bodyPr>
          <a:lstStyle/>
          <a:p>
            <a:pPr>
              <a:spcBef>
                <a:spcPct val="50000"/>
              </a:spcBef>
              <a:buFontTx/>
              <a:buChar char="•"/>
            </a:pPr>
            <a:endParaRPr lang="en-US">
              <a:latin typeface="Tahoma" charset="0"/>
            </a:endParaRPr>
          </a:p>
        </p:txBody>
      </p:sp>
      <p:pic>
        <p:nvPicPr>
          <p:cNvPr id="59401" name="Picture 9" descr="j0301252"/>
          <p:cNvPicPr>
            <a:picLocks noGrp="1" noChangeAspect="1" noChangeArrowheads="1"/>
          </p:cNvPicPr>
          <p:nvPr>
            <p:ph sz="quarter" idx="4294967295"/>
          </p:nvPr>
        </p:nvPicPr>
        <p:blipFill>
          <a:blip r:embed="rId4" cstate="print"/>
          <a:srcRect/>
          <a:stretch>
            <a:fillRect/>
          </a:stretch>
        </p:blipFill>
        <p:spPr>
          <a:xfrm>
            <a:off x="7239000" y="1981200"/>
            <a:ext cx="1601788" cy="1905000"/>
          </a:xfr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repeatCount="indefinite" accel="50000" decel="50000" fill="remove" nodeType="withEffect">
                                  <p:stCondLst>
                                    <p:cond delay="0"/>
                                  </p:stCondLst>
                                  <p:childTnLst>
                                    <p:set>
                                      <p:cBhvr>
                                        <p:cTn id="6" dur="1" fill="hold">
                                          <p:stCondLst>
                                            <p:cond delay="0"/>
                                          </p:stCondLst>
                                        </p:cTn>
                                        <p:tgtEl>
                                          <p:spTgt spid="59396">
                                            <p:txEl>
                                              <p:pRg st="0" end="0"/>
                                            </p:txEl>
                                          </p:spTgt>
                                        </p:tgtEl>
                                        <p:attrNameLst>
                                          <p:attrName>style.visibility</p:attrName>
                                        </p:attrNameLst>
                                      </p:cBhvr>
                                      <p:to>
                                        <p:strVal val="visible"/>
                                      </p:to>
                                    </p:set>
                                    <p:anim calcmode="lin" valueType="num">
                                      <p:cBhvr additive="base">
                                        <p:cTn id="7" dur="5000" fill="hold"/>
                                        <p:tgtEl>
                                          <p:spTgt spid="59396">
                                            <p:txEl>
                                              <p:pRg st="0" end="0"/>
                                            </p:txEl>
                                          </p:spTgt>
                                        </p:tgtEl>
                                        <p:attrNameLst>
                                          <p:attrName>ppt_x</p:attrName>
                                        </p:attrNameLst>
                                      </p:cBhvr>
                                      <p:tavLst>
                                        <p:tav tm="0">
                                          <p:val>
                                            <p:strVal val="0-#ppt_w/2"/>
                                          </p:val>
                                        </p:tav>
                                        <p:tav tm="100000">
                                          <p:val>
                                            <p:strVal val="#ppt_x"/>
                                          </p:val>
                                        </p:tav>
                                      </p:tavLst>
                                    </p:anim>
                                    <p:anim calcmode="lin" valueType="num">
                                      <p:cBhvr additive="base">
                                        <p:cTn id="8" dur="5000" fill="hold"/>
                                        <p:tgtEl>
                                          <p:spTgt spid="593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59401"/>
                                        </p:tgtEl>
                                        <p:attrNameLst>
                                          <p:attrName>style.visibility</p:attrName>
                                        </p:attrNameLst>
                                      </p:cBhvr>
                                      <p:to>
                                        <p:strVal val="visible"/>
                                      </p:to>
                                    </p:set>
                                    <p:animEffect transition="in" filter="diamond(in)">
                                      <p:cBhvr>
                                        <p:cTn id="13" dur="2000"/>
                                        <p:tgtEl>
                                          <p:spTgt spid="59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Rot="1" noChangeArrowheads="1"/>
          </p:cNvSpPr>
          <p:nvPr>
            <p:ph type="title"/>
          </p:nvPr>
        </p:nvSpPr>
        <p:spPr/>
        <p:txBody>
          <a:bodyPr/>
          <a:lstStyle/>
          <a:p>
            <a:pPr algn="ctr" eaLnBrk="1" hangingPunct="1">
              <a:defRPr/>
            </a:pPr>
            <a:r>
              <a:rPr lang="id-ID"/>
              <a:t>PERAN ADMINISTRASI PUBLIK</a:t>
            </a:r>
            <a:endParaRPr lang="en-GB"/>
          </a:p>
        </p:txBody>
      </p:sp>
      <p:sp>
        <p:nvSpPr>
          <p:cNvPr id="182275" name="Rectangle 3"/>
          <p:cNvSpPr>
            <a:spLocks noGrp="1" noRot="1" noChangeArrowheads="1"/>
          </p:cNvSpPr>
          <p:nvPr>
            <p:ph type="body" idx="1"/>
          </p:nvPr>
        </p:nvSpPr>
        <p:spPr/>
        <p:txBody>
          <a:bodyPr/>
          <a:lstStyle/>
          <a:p>
            <a:pPr eaLnBrk="1" hangingPunct="1">
              <a:lnSpc>
                <a:spcPct val="90000"/>
              </a:lnSpc>
              <a:defRPr/>
            </a:pPr>
            <a:r>
              <a:rPr lang="id-ID" sz="2800"/>
              <a:t>Kondisi ekonomi suatu negara sangat tergantung kepada dinamika administrasi publik</a:t>
            </a:r>
          </a:p>
          <a:p>
            <a:pPr eaLnBrk="1" hangingPunct="1">
              <a:lnSpc>
                <a:spcPct val="90000"/>
              </a:lnSpc>
              <a:defRPr/>
            </a:pPr>
            <a:r>
              <a:rPr lang="id-ID" sz="2800"/>
              <a:t>Peran administrasi publik sangat vital dalam memberdayakan masyarakat dan mewujudkan demokrasi</a:t>
            </a:r>
          </a:p>
          <a:p>
            <a:pPr eaLnBrk="1" hangingPunct="1">
              <a:lnSpc>
                <a:spcPct val="90000"/>
              </a:lnSpc>
              <a:defRPr/>
            </a:pPr>
            <a:r>
              <a:rPr lang="id-ID" sz="2800"/>
              <a:t>Peran administrasi publik dapat diamati secara jelas dari dinamika pengaturan dan perubahan jenis departemen, penempatan menteri, pemilihan kepala daerah dll </a:t>
            </a:r>
            <a:endParaRPr lang="en-GB" sz="280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Rot="1" noChangeArrowheads="1"/>
          </p:cNvSpPr>
          <p:nvPr>
            <p:ph type="title"/>
          </p:nvPr>
        </p:nvSpPr>
        <p:spPr/>
        <p:txBody>
          <a:bodyPr/>
          <a:lstStyle/>
          <a:p>
            <a:pPr algn="ctr" eaLnBrk="1" hangingPunct="1">
              <a:defRPr/>
            </a:pPr>
            <a:r>
              <a:rPr lang="id-ID" sz="4000"/>
              <a:t>PERKEMBANGAN PARADIGMA ILMU ADMINISTRASI PUBLIK</a:t>
            </a:r>
            <a:endParaRPr lang="en-GB" sz="4000"/>
          </a:p>
        </p:txBody>
      </p:sp>
      <p:sp>
        <p:nvSpPr>
          <p:cNvPr id="183299" name="Rectangle 3"/>
          <p:cNvSpPr>
            <a:spLocks noGrp="1" noRot="1" noChangeArrowheads="1"/>
          </p:cNvSpPr>
          <p:nvPr>
            <p:ph type="body" idx="1"/>
          </p:nvPr>
        </p:nvSpPr>
        <p:spPr/>
        <p:txBody>
          <a:bodyPr/>
          <a:lstStyle/>
          <a:p>
            <a:pPr eaLnBrk="1" hangingPunct="1">
              <a:defRPr/>
            </a:pPr>
            <a:r>
              <a:rPr lang="id-ID"/>
              <a:t>Paradigma administrasi publik hanya dapat dimengerti dari istilah LOKUS dan FOKUS</a:t>
            </a:r>
          </a:p>
          <a:p>
            <a:pPr eaLnBrk="1" hangingPunct="1">
              <a:defRPr/>
            </a:pPr>
            <a:r>
              <a:rPr lang="id-ID"/>
              <a:t>FOKUS ( sasaran spesialisasi dari bidang/apa yg dipelajari)</a:t>
            </a:r>
          </a:p>
          <a:p>
            <a:pPr eaLnBrk="1" hangingPunct="1">
              <a:defRPr/>
            </a:pPr>
            <a:r>
              <a:rPr lang="id-ID"/>
              <a:t>LOKUS (tempat/letak bidang secara institusional berada)</a:t>
            </a:r>
            <a:endParaRPr lang="en-GB"/>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rrowheads="1"/>
          </p:cNvSpPr>
          <p:nvPr>
            <p:ph type="title"/>
          </p:nvPr>
        </p:nvSpPr>
        <p:spPr/>
        <p:txBody>
          <a:bodyPr/>
          <a:lstStyle/>
          <a:p>
            <a:pPr algn="ctr" eaLnBrk="1" hangingPunct="1">
              <a:defRPr/>
            </a:pPr>
            <a:r>
              <a:rPr lang="id-ID"/>
              <a:t>PARADIKMA ADMINISTRASI</a:t>
            </a:r>
            <a:endParaRPr lang="en-GB"/>
          </a:p>
        </p:txBody>
      </p:sp>
      <p:sp>
        <p:nvSpPr>
          <p:cNvPr id="184323" name="Rectangle 3"/>
          <p:cNvSpPr>
            <a:spLocks noGrp="1" noRot="1" noChangeArrowheads="1"/>
          </p:cNvSpPr>
          <p:nvPr>
            <p:ph type="body" idx="1"/>
          </p:nvPr>
        </p:nvSpPr>
        <p:spPr/>
        <p:txBody>
          <a:bodyPr/>
          <a:lstStyle/>
          <a:p>
            <a:pPr eaLnBrk="1" hangingPunct="1">
              <a:lnSpc>
                <a:spcPct val="80000"/>
              </a:lnSpc>
              <a:buFont typeface="Wingdings" pitchFamily="2" charset="2"/>
              <a:buNone/>
              <a:defRPr/>
            </a:pPr>
            <a:r>
              <a:rPr lang="id-ID" sz="2400" b="1"/>
              <a:t>   </a:t>
            </a:r>
            <a:r>
              <a:rPr lang="en-GB" sz="2400" b="1"/>
              <a:t> Menurut Nicholas Henry, administrasi negara mengenal lima paradigma berikut:</a:t>
            </a:r>
            <a:br>
              <a:rPr lang="en-GB" sz="2400" b="1"/>
            </a:br>
            <a:r>
              <a:rPr lang="en-GB" sz="2400" b="1"/>
              <a:t>Paradigma 1 : Dikhotomi politik-administrasi (1900-1926).</a:t>
            </a:r>
            <a:br>
              <a:rPr lang="en-GB" sz="2400" b="1"/>
            </a:br>
            <a:r>
              <a:rPr lang="en-GB" sz="2400" b="1"/>
              <a:t>Paradigma 2 : Prinsip - prinsip administrasi negara (1927-1937).</a:t>
            </a:r>
            <a:br>
              <a:rPr lang="en-GB" sz="2400" b="1"/>
            </a:br>
            <a:r>
              <a:rPr lang="en-GB" sz="2400" b="1"/>
              <a:t>Paradigma 3 : Administrasi negara sebagai ilmu politik (1950-1970)</a:t>
            </a:r>
            <a:br>
              <a:rPr lang="en-GB" sz="2400" b="1"/>
            </a:br>
            <a:r>
              <a:rPr lang="en-GB" sz="2400" b="1"/>
              <a:t>Paradigma 4 : Administrasi Negara sebagai ilmu administrasi (1956-1970).</a:t>
            </a:r>
            <a:br>
              <a:rPr lang="en-GB" sz="2400" b="1"/>
            </a:br>
            <a:r>
              <a:rPr lang="en-GB" sz="2400" b="1"/>
              <a:t>Paradigma 5 : Administrasi negara sebagai administrasi negara (1970 - sampai sekarang). </a:t>
            </a:r>
            <a:br>
              <a:rPr lang="en-GB" sz="2400" b="1"/>
            </a:br>
            <a:endParaRPr lang="en-GB" sz="2400" b="1"/>
          </a:p>
          <a:p>
            <a:pPr eaLnBrk="1" hangingPunct="1">
              <a:lnSpc>
                <a:spcPct val="80000"/>
              </a:lnSpc>
              <a:defRPr/>
            </a:pPr>
            <a:endParaRPr lang="en-GB" sz="240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rrowheads="1"/>
          </p:cNvSpPr>
          <p:nvPr>
            <p:ph type="title"/>
          </p:nvPr>
        </p:nvSpPr>
        <p:spPr/>
        <p:txBody>
          <a:bodyPr/>
          <a:lstStyle/>
          <a:p>
            <a:pPr algn="ctr" eaLnBrk="1" hangingPunct="1">
              <a:defRPr/>
            </a:pPr>
            <a:r>
              <a:rPr lang="id-ID"/>
              <a:t>PARADIGMA 1 (DIKOTOMI POLITIK – ADMINISTRASI)</a:t>
            </a:r>
            <a:endParaRPr lang="en-GB"/>
          </a:p>
        </p:txBody>
      </p:sp>
      <p:sp>
        <p:nvSpPr>
          <p:cNvPr id="185347" name="Rectangle 3"/>
          <p:cNvSpPr>
            <a:spLocks noGrp="1" noRot="1" noChangeArrowheads="1"/>
          </p:cNvSpPr>
          <p:nvPr>
            <p:ph type="body" idx="1"/>
          </p:nvPr>
        </p:nvSpPr>
        <p:spPr/>
        <p:txBody>
          <a:bodyPr/>
          <a:lstStyle/>
          <a:p>
            <a:pPr marL="609600" indent="-609600" eaLnBrk="1" hangingPunct="1">
              <a:lnSpc>
                <a:spcPct val="90000"/>
              </a:lnSpc>
              <a:defRPr/>
            </a:pPr>
            <a:r>
              <a:rPr lang="id-ID" sz="2800"/>
              <a:t>Ada 2 fungsi yang berbeda dari pemerintahan:</a:t>
            </a:r>
          </a:p>
          <a:p>
            <a:pPr marL="609600" indent="-609600" eaLnBrk="1" hangingPunct="1">
              <a:lnSpc>
                <a:spcPct val="90000"/>
              </a:lnSpc>
              <a:buFont typeface="Wingdings" pitchFamily="2" charset="2"/>
              <a:buAutoNum type="arabicPeriod"/>
              <a:defRPr/>
            </a:pPr>
            <a:r>
              <a:rPr lang="id-ID" sz="2800"/>
              <a:t>Fungsi politik (kebijakan publik. Kemauan negara)</a:t>
            </a:r>
          </a:p>
          <a:p>
            <a:pPr marL="609600" indent="-609600" eaLnBrk="1" hangingPunct="1">
              <a:lnSpc>
                <a:spcPct val="90000"/>
              </a:lnSpc>
              <a:buFont typeface="Wingdings" pitchFamily="2" charset="2"/>
              <a:buAutoNum type="arabicPeriod"/>
              <a:defRPr/>
            </a:pPr>
            <a:r>
              <a:rPr lang="id-ID" sz="2800"/>
              <a:t>Fungsi administrasi (pelaksanaan kebijakan)</a:t>
            </a:r>
          </a:p>
          <a:p>
            <a:pPr marL="609600" indent="-609600" eaLnBrk="1" hangingPunct="1">
              <a:lnSpc>
                <a:spcPct val="90000"/>
              </a:lnSpc>
              <a:defRPr/>
            </a:pPr>
            <a:r>
              <a:rPr lang="id-ID" sz="2800"/>
              <a:t>Administrasi publik harus berpusat pada birokrasi pemerintahan. Pemisahan kekuasaan : eksekutif (administrasi publik), legislatif dan yudikatif (politik) </a:t>
            </a:r>
            <a:endParaRPr lang="en-GB" sz="280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rrowheads="1"/>
          </p:cNvSpPr>
          <p:nvPr>
            <p:ph type="title"/>
          </p:nvPr>
        </p:nvSpPr>
        <p:spPr/>
        <p:txBody>
          <a:bodyPr/>
          <a:lstStyle/>
          <a:p>
            <a:pPr algn="ctr" eaLnBrk="1" hangingPunct="1">
              <a:defRPr/>
            </a:pPr>
            <a:r>
              <a:rPr lang="id-ID"/>
              <a:t>DIKOTOMI POLITIK – ADMINISTRASI (2)</a:t>
            </a:r>
            <a:endParaRPr lang="en-GB"/>
          </a:p>
        </p:txBody>
      </p:sp>
      <p:sp>
        <p:nvSpPr>
          <p:cNvPr id="186371" name="Rectangle 3"/>
          <p:cNvSpPr>
            <a:spLocks noGrp="1" noRot="1" noChangeArrowheads="1"/>
          </p:cNvSpPr>
          <p:nvPr>
            <p:ph type="body" idx="1"/>
          </p:nvPr>
        </p:nvSpPr>
        <p:spPr/>
        <p:txBody>
          <a:bodyPr/>
          <a:lstStyle/>
          <a:p>
            <a:pPr eaLnBrk="1" hangingPunct="1">
              <a:defRPr/>
            </a:pPr>
            <a:r>
              <a:rPr lang="id-ID"/>
              <a:t>Politik seharusnya tidak boleh ikut campur tangan dalam administrasi</a:t>
            </a:r>
          </a:p>
          <a:p>
            <a:pPr eaLnBrk="1" hangingPunct="1">
              <a:defRPr/>
            </a:pPr>
            <a:r>
              <a:rPr lang="id-ID"/>
              <a:t>Administrasi publik harus bebas nilai</a:t>
            </a:r>
          </a:p>
          <a:p>
            <a:pPr eaLnBrk="1" hangingPunct="1">
              <a:defRPr/>
            </a:pPr>
            <a:r>
              <a:rPr lang="id-ID"/>
              <a:t>Misi pokok administrasi publik : efisiensi dan ekonomis</a:t>
            </a:r>
            <a:endParaRPr lang="en-GB"/>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rrowheads="1"/>
          </p:cNvSpPr>
          <p:nvPr>
            <p:ph type="title"/>
          </p:nvPr>
        </p:nvSpPr>
        <p:spPr/>
        <p:txBody>
          <a:bodyPr/>
          <a:lstStyle/>
          <a:p>
            <a:pPr algn="ctr" eaLnBrk="1" hangingPunct="1">
              <a:defRPr/>
            </a:pPr>
            <a:r>
              <a:rPr lang="id-ID"/>
              <a:t>DIKOTOMI POLITIK – ADMINISTRASI (3)</a:t>
            </a:r>
            <a:endParaRPr lang="en-GB"/>
          </a:p>
        </p:txBody>
      </p:sp>
      <p:sp>
        <p:nvSpPr>
          <p:cNvPr id="187395" name="Rectangle 3"/>
          <p:cNvSpPr>
            <a:spLocks noGrp="1" noRot="1" noChangeArrowheads="1"/>
          </p:cNvSpPr>
          <p:nvPr>
            <p:ph type="body" idx="1"/>
          </p:nvPr>
        </p:nvSpPr>
        <p:spPr/>
        <p:txBody>
          <a:bodyPr/>
          <a:lstStyle/>
          <a:p>
            <a:pPr eaLnBrk="1" hangingPunct="1">
              <a:defRPr/>
            </a:pPr>
            <a:r>
              <a:rPr lang="id-ID"/>
              <a:t>Administrasi publik adalah fungsi eksekutif (birokrasi)</a:t>
            </a:r>
          </a:p>
          <a:p>
            <a:pPr eaLnBrk="1" hangingPunct="1">
              <a:defRPr/>
            </a:pPr>
            <a:r>
              <a:rPr lang="id-ID"/>
              <a:t>Muncul gerakan pelayanan masyarakat umum</a:t>
            </a:r>
            <a:endParaRPr lang="en-GB"/>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p:txBody>
          <a:bodyPr/>
          <a:lstStyle/>
          <a:p>
            <a:pPr algn="ctr" eaLnBrk="1" hangingPunct="1">
              <a:defRPr/>
            </a:pPr>
            <a:r>
              <a:rPr lang="id-ID"/>
              <a:t>PARADIGMA 2 (PRINSIP-PRINSIP ADMINISTRASI)</a:t>
            </a:r>
            <a:endParaRPr lang="en-GB"/>
          </a:p>
        </p:txBody>
      </p:sp>
      <p:sp>
        <p:nvSpPr>
          <p:cNvPr id="188419" name="Rectangle 3"/>
          <p:cNvSpPr>
            <a:spLocks noGrp="1" noRot="1" noChangeArrowheads="1"/>
          </p:cNvSpPr>
          <p:nvPr>
            <p:ph type="body" idx="1"/>
          </p:nvPr>
        </p:nvSpPr>
        <p:spPr/>
        <p:txBody>
          <a:bodyPr/>
          <a:lstStyle/>
          <a:p>
            <a:pPr eaLnBrk="1" hangingPunct="1">
              <a:defRPr/>
            </a:pPr>
            <a:r>
              <a:rPr lang="id-ID"/>
              <a:t>Prinsip-prinsip administrasi berlaku universal yang dapat ditemukan dan berlaku kapan saja dan dimana saja (DAPAT DIPELAJARI)</a:t>
            </a:r>
          </a:p>
          <a:p>
            <a:pPr eaLnBrk="1" hangingPunct="1">
              <a:defRPr/>
            </a:pPr>
            <a:r>
              <a:rPr lang="id-ID"/>
              <a:t>Seorang administrator bisa menjadi ahli dan cakap di bidangnya bila mau belajar menerapkan prinsip-prinsip administrasi </a:t>
            </a:r>
            <a:endParaRPr lang="en-GB"/>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rrowheads="1"/>
          </p:cNvSpPr>
          <p:nvPr>
            <p:ph type="title"/>
          </p:nvPr>
        </p:nvSpPr>
        <p:spPr>
          <a:xfrm>
            <a:off x="468313" y="260350"/>
            <a:ext cx="8385175" cy="1431925"/>
          </a:xfrm>
        </p:spPr>
        <p:txBody>
          <a:bodyPr/>
          <a:lstStyle/>
          <a:p>
            <a:pPr algn="ctr" eaLnBrk="1" hangingPunct="1">
              <a:defRPr/>
            </a:pPr>
            <a:r>
              <a:rPr lang="id-ID"/>
              <a:t>KRITIK PRINSIP-PRINSIP ADMINISTRASI</a:t>
            </a:r>
            <a:endParaRPr lang="en-GB" sz="1800"/>
          </a:p>
        </p:txBody>
      </p:sp>
      <p:sp>
        <p:nvSpPr>
          <p:cNvPr id="189443" name="Rectangle 3"/>
          <p:cNvSpPr>
            <a:spLocks noGrp="1" noRot="1" noChangeArrowheads="1"/>
          </p:cNvSpPr>
          <p:nvPr>
            <p:ph type="body" idx="1"/>
          </p:nvPr>
        </p:nvSpPr>
        <p:spPr/>
        <p:txBody>
          <a:bodyPr/>
          <a:lstStyle/>
          <a:p>
            <a:pPr eaLnBrk="1" hangingPunct="1">
              <a:defRPr/>
            </a:pPr>
            <a:r>
              <a:rPr lang="id-ID" sz="2800"/>
              <a:t>Prinsip administrasi tidak konsisten karena pengembangan prinsip administrasi terhalang oleh perbedaan tujuan bagi organisasi, perbedaan kepribadian dari masing-masing individu dan kerangka sosial yang beragam dari satu kultur ke kultur lain (Robert A. Dahl)</a:t>
            </a:r>
          </a:p>
          <a:p>
            <a:pPr eaLnBrk="1" hangingPunct="1">
              <a:defRPr/>
            </a:pPr>
            <a:r>
              <a:rPr lang="id-ID" sz="2800"/>
              <a:t>Metodologi yang digunakan untuk menentukan prinsip tidak konsisten. Nilai efisiensi dan ekonomis terlalu sempit (D. Waldo)</a:t>
            </a:r>
          </a:p>
          <a:p>
            <a:pPr eaLnBrk="1" hangingPunct="1">
              <a:buFont typeface="Wingdings" pitchFamily="2" charset="2"/>
              <a:buNone/>
              <a:defRPr/>
            </a:pPr>
            <a:endParaRPr lang="en-GB" sz="280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Rot="1" noChangeArrowheads="1"/>
          </p:cNvSpPr>
          <p:nvPr>
            <p:ph type="title"/>
          </p:nvPr>
        </p:nvSpPr>
        <p:spPr/>
        <p:txBody>
          <a:bodyPr/>
          <a:lstStyle/>
          <a:p>
            <a:pPr eaLnBrk="1" hangingPunct="1">
              <a:defRPr/>
            </a:pPr>
            <a:endParaRPr lang="en-US"/>
          </a:p>
        </p:txBody>
      </p:sp>
      <p:sp>
        <p:nvSpPr>
          <p:cNvPr id="190467" name="Rectangle 3"/>
          <p:cNvSpPr>
            <a:spLocks noGrp="1" noRot="1" noChangeArrowheads="1"/>
          </p:cNvSpPr>
          <p:nvPr>
            <p:ph type="body" idx="1"/>
          </p:nvPr>
        </p:nvSpPr>
        <p:spPr/>
        <p:txBody>
          <a:bodyPr/>
          <a:lstStyle/>
          <a:p>
            <a:pPr marL="609600" indent="-609600" eaLnBrk="1" hangingPunct="1">
              <a:lnSpc>
                <a:spcPct val="90000"/>
              </a:lnSpc>
              <a:defRPr/>
            </a:pPr>
            <a:r>
              <a:rPr lang="id-ID" sz="2400"/>
              <a:t>Disetiap prinsip administrasi didalamnya ada prinsip tandingan (Herbert A.Simon)</a:t>
            </a:r>
          </a:p>
          <a:p>
            <a:pPr marL="609600" indent="-609600" eaLnBrk="1" hangingPunct="1">
              <a:lnSpc>
                <a:spcPct val="90000"/>
              </a:lnSpc>
              <a:buFont typeface="Wingdings" pitchFamily="2" charset="2"/>
              <a:buNone/>
              <a:defRPr/>
            </a:pPr>
            <a:r>
              <a:rPr lang="id-ID" sz="2400"/>
              <a:t>   contoh :</a:t>
            </a:r>
          </a:p>
          <a:p>
            <a:pPr marL="609600" indent="-609600" eaLnBrk="1" hangingPunct="1">
              <a:lnSpc>
                <a:spcPct val="90000"/>
              </a:lnSpc>
              <a:buFont typeface="Wingdings" pitchFamily="2" charset="2"/>
              <a:buNone/>
              <a:defRPr/>
            </a:pPr>
            <a:r>
              <a:rPr lang="id-ID" sz="2400"/>
              <a:t>	Prinsip rentang kendali berfungsi untuk mengatur komunikasi atasan bawahan, tetapi yang terjadi :</a:t>
            </a:r>
          </a:p>
          <a:p>
            <a:pPr marL="609600" indent="-609600" eaLnBrk="1" hangingPunct="1">
              <a:lnSpc>
                <a:spcPct val="90000"/>
              </a:lnSpc>
              <a:buFont typeface="Wingdings" pitchFamily="2" charset="2"/>
              <a:buAutoNum type="arabicPeriod"/>
              <a:defRPr/>
            </a:pPr>
            <a:r>
              <a:rPr lang="id-ID" sz="2400"/>
              <a:t>Komunikasi berputar-putar</a:t>
            </a:r>
          </a:p>
          <a:p>
            <a:pPr marL="609600" indent="-609600" eaLnBrk="1" hangingPunct="1">
              <a:lnSpc>
                <a:spcPct val="90000"/>
              </a:lnSpc>
              <a:buFont typeface="Wingdings" pitchFamily="2" charset="2"/>
              <a:buAutoNum type="arabicPeriod"/>
              <a:defRPr/>
            </a:pPr>
            <a:r>
              <a:rPr lang="id-ID" sz="2400"/>
              <a:t>Kontrol tidak efektif akhibat bagan organisasi yang memanjang.</a:t>
            </a:r>
          </a:p>
          <a:p>
            <a:pPr marL="609600" indent="-609600" eaLnBrk="1" hangingPunct="1">
              <a:lnSpc>
                <a:spcPct val="90000"/>
              </a:lnSpc>
              <a:buFont typeface="Wingdings" pitchFamily="2" charset="2"/>
              <a:buNone/>
              <a:defRPr/>
            </a:pPr>
            <a:r>
              <a:rPr lang="id-ID" sz="2400"/>
              <a:t>	Prinsip tandingannya adalah bagan organisasi yang tambun agar komunikasi efektif dan mengurangi distorsi/penyimpangan</a:t>
            </a:r>
            <a:endParaRPr lang="en-GB" sz="240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Rot="1" noChangeArrowheads="1"/>
          </p:cNvSpPr>
          <p:nvPr>
            <p:ph type="title"/>
          </p:nvPr>
        </p:nvSpPr>
        <p:spPr/>
        <p:txBody>
          <a:bodyPr/>
          <a:lstStyle/>
          <a:p>
            <a:pPr algn="ctr" eaLnBrk="1" hangingPunct="1">
              <a:defRPr/>
            </a:pPr>
            <a:r>
              <a:rPr lang="id-ID" sz="4000"/>
              <a:t>PARADIGMA 3 (ADMINISTRASI PUBLIK SEBAGAI ILMU POLITIK)</a:t>
            </a:r>
            <a:endParaRPr lang="en-GB" sz="4000"/>
          </a:p>
        </p:txBody>
      </p:sp>
      <p:sp>
        <p:nvSpPr>
          <p:cNvPr id="191491" name="Rectangle 3"/>
          <p:cNvSpPr>
            <a:spLocks noGrp="1" noRot="1" noChangeArrowheads="1"/>
          </p:cNvSpPr>
          <p:nvPr>
            <p:ph type="body" idx="1"/>
          </p:nvPr>
        </p:nvSpPr>
        <p:spPr/>
        <p:txBody>
          <a:bodyPr/>
          <a:lstStyle/>
          <a:p>
            <a:pPr eaLnBrk="1" hangingPunct="1">
              <a:defRPr/>
            </a:pPr>
            <a:r>
              <a:rPr lang="id-ID"/>
              <a:t>Tulisan yang muncul selalu mengkaitkan administrasi publik dengan ilmu politik dengan penekanan pada wilayah kepentingan</a:t>
            </a:r>
          </a:p>
          <a:p>
            <a:pPr eaLnBrk="1" hangingPunct="1">
              <a:defRPr/>
            </a:pPr>
            <a:r>
              <a:rPr lang="id-ID"/>
              <a:t>Politik dan administrasi tidak dapat dipisahkan (H. Simon)</a:t>
            </a:r>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idx="4294967295"/>
          </p:nvPr>
        </p:nvSpPr>
        <p:spPr>
          <a:xfrm>
            <a:off x="457200" y="244475"/>
            <a:ext cx="8385175" cy="820738"/>
          </a:xfrm>
        </p:spPr>
        <p:txBody>
          <a:bodyPr/>
          <a:lstStyle/>
          <a:p>
            <a:pPr eaLnBrk="1" hangingPunct="1">
              <a:defRPr/>
            </a:pPr>
            <a:r>
              <a:rPr lang="en-US" sz="3200" b="0"/>
              <a:t>ADMINISTRASI PUBLIK SEBELUM WILSON</a:t>
            </a:r>
          </a:p>
        </p:txBody>
      </p:sp>
      <p:sp>
        <p:nvSpPr>
          <p:cNvPr id="60419" name="Rectangle 3"/>
          <p:cNvSpPr>
            <a:spLocks noGrp="1" noRot="1" noChangeArrowheads="1"/>
          </p:cNvSpPr>
          <p:nvPr>
            <p:ph type="body" sz="half" idx="4294967295"/>
          </p:nvPr>
        </p:nvSpPr>
        <p:spPr>
          <a:xfrm>
            <a:off x="304800" y="1066800"/>
            <a:ext cx="6781800" cy="3733800"/>
          </a:xfrm>
        </p:spPr>
        <p:txBody>
          <a:bodyPr/>
          <a:lstStyle/>
          <a:p>
            <a:pPr eaLnBrk="1" hangingPunct="1">
              <a:lnSpc>
                <a:spcPct val="80000"/>
              </a:lnSpc>
              <a:defRPr/>
            </a:pPr>
            <a:r>
              <a:rPr lang="en-US" sz="2800" b="1"/>
              <a:t>Plato ( The Laws ) masa yunani Kuno  </a:t>
            </a:r>
            <a:r>
              <a:rPr lang="en-US" sz="2800" b="1">
                <a:sym typeface="Wingdings" pitchFamily="2" charset="2"/>
              </a:rPr>
              <a:t> membagi </a:t>
            </a:r>
            <a:r>
              <a:rPr lang="en-US" sz="2800" b="1"/>
              <a:t>administrasi kedalam tiga cabang Pengawas Kota, Pengawas agora, dan Pengawas tempat ibadah serta menggambarkan tugas dan kewajiban, bagaimana menentukan jumlah serta proses seleksinya   </a:t>
            </a:r>
          </a:p>
          <a:p>
            <a:pPr eaLnBrk="1" hangingPunct="1">
              <a:lnSpc>
                <a:spcPct val="80000"/>
              </a:lnSpc>
              <a:defRPr/>
            </a:pPr>
            <a:r>
              <a:rPr lang="en-US" sz="2800" b="1"/>
              <a:t>Aristoteles ( Politics ) / ( On Athennian Constituon ) </a:t>
            </a:r>
            <a:r>
              <a:rPr lang="en-US" sz="2800" b="1">
                <a:sym typeface="Wingdings" pitchFamily="2" charset="2"/>
              </a:rPr>
              <a:t> menambahkan satu jenis pengawasan lagi pengawas daerah pedalaman </a:t>
            </a:r>
            <a:endParaRPr lang="en-US" sz="2800" b="1"/>
          </a:p>
          <a:p>
            <a:pPr eaLnBrk="1" hangingPunct="1">
              <a:lnSpc>
                <a:spcPct val="80000"/>
              </a:lnSpc>
              <a:buFont typeface="Wingdings" pitchFamily="2" charset="2"/>
              <a:buNone/>
              <a:defRPr/>
            </a:pPr>
            <a:endParaRPr lang="id-ID" sz="2800" b="1">
              <a:hlinkClick r:id="" action="ppaction://hlinkshowjump?jump=nextslide"/>
            </a:endParaRPr>
          </a:p>
        </p:txBody>
      </p:sp>
      <p:pic>
        <p:nvPicPr>
          <p:cNvPr id="60422" name="Picture 6" descr="GIF Animasi 007"/>
          <p:cNvPicPr>
            <a:picLocks noGrp="1" noChangeAspect="1" noChangeArrowheads="1" noCrop="1"/>
          </p:cNvPicPr>
          <p:nvPr>
            <p:ph sz="quarter" idx="4294967295"/>
          </p:nvPr>
        </p:nvPicPr>
        <p:blipFill>
          <a:blip r:embed="rId3" cstate="print"/>
          <a:srcRect/>
          <a:stretch>
            <a:fillRect/>
          </a:stretch>
        </p:blipFill>
        <p:spPr>
          <a:xfrm>
            <a:off x="6400800" y="5867400"/>
            <a:ext cx="847725" cy="695325"/>
          </a:xfrm>
          <a:noFill/>
        </p:spPr>
      </p:pic>
      <p:sp>
        <p:nvSpPr>
          <p:cNvPr id="60420" name="Text Box 4"/>
          <p:cNvSpPr txBox="1">
            <a:spLocks noChangeArrowheads="1"/>
          </p:cNvSpPr>
          <p:nvPr/>
        </p:nvSpPr>
        <p:spPr bwMode="auto">
          <a:xfrm>
            <a:off x="609600" y="6019800"/>
            <a:ext cx="5484813" cy="457200"/>
          </a:xfrm>
          <a:prstGeom prst="rect">
            <a:avLst/>
          </a:prstGeom>
          <a:noFill/>
          <a:ln w="9525">
            <a:noFill/>
            <a:miter lim="800000"/>
            <a:headEnd/>
            <a:tailEnd/>
          </a:ln>
          <a:effectLst/>
        </p:spPr>
        <p:txBody>
          <a:bodyPr>
            <a:spAutoFit/>
          </a:bodyPr>
          <a:lstStyle/>
          <a:p>
            <a:pPr algn="ctr">
              <a:defRPr/>
            </a:pPr>
            <a:endParaRPr lang="en-US" sz="2400" b="1">
              <a:solidFill>
                <a:schemeClr val="tx2"/>
              </a:solidFill>
              <a:effectLst>
                <a:outerShdw blurRad="38100" dist="38100" dir="2700000" algn="tl">
                  <a:srgbClr val="000000"/>
                </a:outerShdw>
              </a:effectLst>
            </a:endParaRPr>
          </a:p>
        </p:txBody>
      </p:sp>
      <p:sp>
        <p:nvSpPr>
          <p:cNvPr id="18438" name="Text Box 5"/>
          <p:cNvSpPr txBox="1">
            <a:spLocks noChangeArrowheads="1"/>
          </p:cNvSpPr>
          <p:nvPr/>
        </p:nvSpPr>
        <p:spPr bwMode="auto">
          <a:xfrm>
            <a:off x="539750" y="2924175"/>
            <a:ext cx="7200900" cy="366713"/>
          </a:xfrm>
          <a:prstGeom prst="rect">
            <a:avLst/>
          </a:prstGeom>
          <a:noFill/>
          <a:ln w="9525">
            <a:noFill/>
            <a:miter lim="800000"/>
            <a:headEnd/>
            <a:tailEnd/>
          </a:ln>
        </p:spPr>
        <p:txBody>
          <a:bodyPr>
            <a:spAutoFit/>
          </a:bodyPr>
          <a:lstStyle/>
          <a:p>
            <a:pPr>
              <a:spcBef>
                <a:spcPct val="50000"/>
              </a:spcBef>
              <a:buFontTx/>
              <a:buChar char="•"/>
            </a:pPr>
            <a:endParaRPr lang="en-US">
              <a:latin typeface="Tahoma" charset="0"/>
            </a:endParaRPr>
          </a:p>
        </p:txBody>
      </p:sp>
      <p:pic>
        <p:nvPicPr>
          <p:cNvPr id="60423" name="Picture 7" descr="j0301252"/>
          <p:cNvPicPr>
            <a:picLocks noGrp="1" noChangeAspect="1" noChangeArrowheads="1"/>
          </p:cNvPicPr>
          <p:nvPr>
            <p:ph sz="quarter" idx="4294967295"/>
          </p:nvPr>
        </p:nvPicPr>
        <p:blipFill>
          <a:blip r:embed="rId4" cstate="print"/>
          <a:srcRect/>
          <a:stretch>
            <a:fillRect/>
          </a:stretch>
        </p:blipFill>
        <p:spPr>
          <a:xfrm>
            <a:off x="6705600" y="1143000"/>
            <a:ext cx="1830388" cy="1981200"/>
          </a:xfrm>
          <a:noFill/>
        </p:spPr>
      </p:pic>
      <p:sp>
        <p:nvSpPr>
          <p:cNvPr id="53252" name="Text Box 4"/>
          <p:cNvSpPr txBox="1">
            <a:spLocks noChangeArrowheads="1"/>
          </p:cNvSpPr>
          <p:nvPr/>
        </p:nvSpPr>
        <p:spPr bwMode="auto">
          <a:xfrm>
            <a:off x="762000" y="6172200"/>
            <a:ext cx="5484813" cy="457200"/>
          </a:xfrm>
          <a:prstGeom prst="rect">
            <a:avLst/>
          </a:prstGeom>
          <a:noFill/>
          <a:ln w="9525">
            <a:noFill/>
            <a:miter lim="800000"/>
            <a:headEnd/>
            <a:tailEnd/>
          </a:ln>
          <a:effectLst/>
        </p:spPr>
        <p:txBody>
          <a:bodyPr>
            <a:spAutoFit/>
          </a:bodyPr>
          <a:lstStyle/>
          <a:p>
            <a:pPr algn="ctr">
              <a:defRPr/>
            </a:pPr>
            <a:r>
              <a:rPr lang="en-US" sz="2400" b="1">
                <a:solidFill>
                  <a:schemeClr val="tx2"/>
                </a:solidFill>
                <a:effectLst>
                  <a:outerShdw blurRad="38100" dist="38100" dir="2700000" algn="tl">
                    <a:srgbClr val="000000"/>
                  </a:outerShdw>
                </a:effectLst>
              </a:rPr>
              <a:t>Prinsip Prinsip Administrasi Publik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0422"/>
                                        </p:tgtEl>
                                        <p:attrNameLst>
                                          <p:attrName>style.visibility</p:attrName>
                                        </p:attrNameLst>
                                      </p:cBhvr>
                                      <p:to>
                                        <p:strVal val="visible"/>
                                      </p:to>
                                    </p:set>
                                  </p:childTnLst>
                                </p:cTn>
                              </p:par>
                            </p:childTnLst>
                          </p:cTn>
                        </p:par>
                        <p:par>
                          <p:cTn id="7" fill="hold">
                            <p:stCondLst>
                              <p:cond delay="500"/>
                            </p:stCondLst>
                            <p:childTnLst>
                              <p:par>
                                <p:cTn id="8" presetID="2" presetClass="entr" presetSubtype="8" fill="hold" grpId="0" nodeType="afterEffect" nodePh="1">
                                  <p:stCondLst>
                                    <p:cond delay="0"/>
                                  </p:stCondLst>
                                  <p:endCondLst>
                                    <p:cond evt="begin" delay="0">
                                      <p:tn val="8"/>
                                    </p:cond>
                                  </p:endCondLst>
                                  <p:childTnLst>
                                    <p:set>
                                      <p:cBhvr>
                                        <p:cTn id="9" dur="1" fill="hold">
                                          <p:stCondLst>
                                            <p:cond delay="0"/>
                                          </p:stCondLst>
                                        </p:cTn>
                                        <p:tgtEl>
                                          <p:spTgt spid="60420"/>
                                        </p:tgtEl>
                                        <p:attrNameLst>
                                          <p:attrName>style.visibility</p:attrName>
                                        </p:attrNameLst>
                                      </p:cBhvr>
                                      <p:to>
                                        <p:strVal val="visible"/>
                                      </p:to>
                                    </p:set>
                                    <p:anim calcmode="lin" valueType="num">
                                      <p:cBhvr additive="base">
                                        <p:cTn id="10" dur="500" fill="hold"/>
                                        <p:tgtEl>
                                          <p:spTgt spid="60420"/>
                                        </p:tgtEl>
                                        <p:attrNameLst>
                                          <p:attrName>ppt_x</p:attrName>
                                        </p:attrNameLst>
                                      </p:cBhvr>
                                      <p:tavLst>
                                        <p:tav tm="0">
                                          <p:val>
                                            <p:strVal val="0-#ppt_w/2"/>
                                          </p:val>
                                        </p:tav>
                                        <p:tav tm="100000">
                                          <p:val>
                                            <p:strVal val="#ppt_x"/>
                                          </p:val>
                                        </p:tav>
                                      </p:tavLst>
                                    </p:anim>
                                    <p:anim calcmode="lin" valueType="num">
                                      <p:cBhvr additive="base">
                                        <p:cTn id="11" dur="500" fill="hold"/>
                                        <p:tgtEl>
                                          <p:spTgt spid="60420"/>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0419">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60419">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60423"/>
                                        </p:tgtEl>
                                        <p:attrNameLst>
                                          <p:attrName>style.visibility</p:attrName>
                                        </p:attrNameLst>
                                      </p:cBhvr>
                                      <p:to>
                                        <p:strVal val="visible"/>
                                      </p:to>
                                    </p:set>
                                    <p:animEffect transition="in" filter="diamond(in)">
                                      <p:cBhvr>
                                        <p:cTn id="24" dur="2000"/>
                                        <p:tgtEl>
                                          <p:spTgt spid="60423"/>
                                        </p:tgtEl>
                                      </p:cBhvr>
                                    </p:animEffect>
                                  </p:childTnLst>
                                </p:cTn>
                              </p:par>
                              <p:par>
                                <p:cTn id="25" presetID="2" presetClass="entr" presetSubtype="8" repeatCount="indefinite" accel="50000" decel="50000" fill="remove" nodeType="withEffect">
                                  <p:stCondLst>
                                    <p:cond delay="0"/>
                                  </p:stCondLst>
                                  <p:childTnLst>
                                    <p:set>
                                      <p:cBhvr>
                                        <p:cTn id="26" dur="1" fill="hold">
                                          <p:stCondLst>
                                            <p:cond delay="0"/>
                                          </p:stCondLst>
                                        </p:cTn>
                                        <p:tgtEl>
                                          <p:spTgt spid="53252">
                                            <p:txEl>
                                              <p:pRg st="0" end="0"/>
                                            </p:txEl>
                                          </p:spTgt>
                                        </p:tgtEl>
                                        <p:attrNameLst>
                                          <p:attrName>style.visibility</p:attrName>
                                        </p:attrNameLst>
                                      </p:cBhvr>
                                      <p:to>
                                        <p:strVal val="visible"/>
                                      </p:to>
                                    </p:set>
                                    <p:anim calcmode="lin" valueType="num">
                                      <p:cBhvr additive="base">
                                        <p:cTn id="27" dur="5000" fill="hold"/>
                                        <p:tgtEl>
                                          <p:spTgt spid="53252">
                                            <p:txEl>
                                              <p:pRg st="0" end="0"/>
                                            </p:txEl>
                                          </p:spTgt>
                                        </p:tgtEl>
                                        <p:attrNameLst>
                                          <p:attrName>ppt_x</p:attrName>
                                        </p:attrNameLst>
                                      </p:cBhvr>
                                      <p:tavLst>
                                        <p:tav tm="0">
                                          <p:val>
                                            <p:strVal val="0-#ppt_w/2"/>
                                          </p:val>
                                        </p:tav>
                                        <p:tav tm="100000">
                                          <p:val>
                                            <p:strVal val="#ppt_x"/>
                                          </p:val>
                                        </p:tav>
                                      </p:tavLst>
                                    </p:anim>
                                    <p:anim calcmode="lin" valueType="num">
                                      <p:cBhvr additive="base">
                                        <p:cTn id="28" dur="5000" fill="hold"/>
                                        <p:tgtEl>
                                          <p:spTgt spid="5325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autoUpdateAnimBg="0"/>
      <p:bldP spid="60420" grpId="0" autoUpdateAnimBg="0"/>
    </p:bld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rrowheads="1"/>
          </p:cNvSpPr>
          <p:nvPr>
            <p:ph type="title"/>
          </p:nvPr>
        </p:nvSpPr>
        <p:spPr/>
        <p:txBody>
          <a:bodyPr/>
          <a:lstStyle/>
          <a:p>
            <a:pPr algn="ctr" eaLnBrk="1" hangingPunct="1">
              <a:defRPr/>
            </a:pPr>
            <a:r>
              <a:rPr lang="id-ID" sz="3200"/>
              <a:t>PARADIGMA 4 (ADMINISTRASI PUBLIK SEBAGAI ILMU ADMINISTRASI)</a:t>
            </a:r>
            <a:endParaRPr lang="en-GB" sz="3200"/>
          </a:p>
        </p:txBody>
      </p:sp>
      <p:sp>
        <p:nvSpPr>
          <p:cNvPr id="192515" name="Rectangle 3"/>
          <p:cNvSpPr>
            <a:spLocks noGrp="1" noRot="1" noChangeArrowheads="1"/>
          </p:cNvSpPr>
          <p:nvPr>
            <p:ph type="body" idx="1"/>
          </p:nvPr>
        </p:nvSpPr>
        <p:spPr/>
        <p:txBody>
          <a:bodyPr/>
          <a:lstStyle/>
          <a:p>
            <a:pPr eaLnBrk="1" hangingPunct="1">
              <a:defRPr/>
            </a:pPr>
            <a:r>
              <a:rPr lang="id-ID"/>
              <a:t>Latar belakang kemunculannya : sarjana administrasi publik dianggap warga negara kelas dua dari ilmu politik</a:t>
            </a:r>
          </a:p>
          <a:p>
            <a:pPr eaLnBrk="1" hangingPunct="1">
              <a:defRPr/>
            </a:pPr>
            <a:r>
              <a:rPr lang="id-ID"/>
              <a:t>Ilmu administrasi segala studi di dalam teori organisasi dan ilmu manajemen</a:t>
            </a:r>
            <a:endParaRPr lang="en-GB"/>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Rot="1" noChangeArrowheads="1"/>
          </p:cNvSpPr>
          <p:nvPr>
            <p:ph type="title"/>
          </p:nvPr>
        </p:nvSpPr>
        <p:spPr/>
        <p:txBody>
          <a:bodyPr/>
          <a:lstStyle/>
          <a:p>
            <a:pPr algn="ctr" eaLnBrk="1" hangingPunct="1">
              <a:defRPr/>
            </a:pPr>
            <a:r>
              <a:rPr lang="id-ID" sz="3200"/>
              <a:t>PARADIGMA 5 (ADMINISTRASI PUBLIK SEBAGAI ADMINISTRASI PUBLIK)</a:t>
            </a:r>
            <a:endParaRPr lang="en-GB" sz="3200"/>
          </a:p>
        </p:txBody>
      </p:sp>
      <p:sp>
        <p:nvSpPr>
          <p:cNvPr id="193539" name="Rectangle 3"/>
          <p:cNvSpPr>
            <a:spLocks noGrp="1" noRot="1" noChangeArrowheads="1"/>
          </p:cNvSpPr>
          <p:nvPr>
            <p:ph type="body" idx="1"/>
          </p:nvPr>
        </p:nvSpPr>
        <p:spPr/>
        <p:txBody>
          <a:bodyPr/>
          <a:lstStyle/>
          <a:p>
            <a:pPr eaLnBrk="1" hangingPunct="1">
              <a:defRPr/>
            </a:pPr>
            <a:r>
              <a:rPr lang="id-ID"/>
              <a:t>FOKUS : teori organisasi dan analisa kebijakan publik (bagaimana dan mengapa organisasi bekerja, bagaimana orang berperilaku dalam organisasi dan bagaimana keputusan diambil)</a:t>
            </a:r>
          </a:p>
          <a:p>
            <a:pPr eaLnBrk="1" hangingPunct="1">
              <a:defRPr/>
            </a:pPr>
            <a:r>
              <a:rPr lang="id-ID"/>
              <a:t>LOKUS : birokrasi pemerintahan dan persoalan masyarakat</a:t>
            </a:r>
            <a:endParaRPr lang="en-GB"/>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rrowheads="1"/>
          </p:cNvSpPr>
          <p:nvPr>
            <p:ph type="title"/>
          </p:nvPr>
        </p:nvSpPr>
        <p:spPr/>
        <p:txBody>
          <a:bodyPr/>
          <a:lstStyle/>
          <a:p>
            <a:pPr eaLnBrk="1" hangingPunct="1">
              <a:defRPr/>
            </a:pPr>
            <a:endParaRPr lang="en-US"/>
          </a:p>
        </p:txBody>
      </p:sp>
      <p:sp>
        <p:nvSpPr>
          <p:cNvPr id="194563" name="Rectangle 3"/>
          <p:cNvSpPr>
            <a:spLocks noGrp="1" noRot="1" noChangeArrowheads="1"/>
          </p:cNvSpPr>
          <p:nvPr>
            <p:ph type="body" idx="1"/>
          </p:nvPr>
        </p:nvSpPr>
        <p:spPr/>
        <p:txBody>
          <a:bodyPr/>
          <a:lstStyle/>
          <a:p>
            <a:pPr eaLnBrk="1" hangingPunct="1">
              <a:lnSpc>
                <a:spcPct val="80000"/>
              </a:lnSpc>
              <a:defRPr/>
            </a:pPr>
            <a:r>
              <a:rPr lang="en-GB" sz="2400"/>
              <a:t>determinan penting untuk meningkatkan kinerja birokrasi pemerintah adalah dibutuhkan ”Infra-Struktur Admnistrasi” yang memiliki kesiapan dan ketangguhan pada semua tingkatan dan tahapan yang meliputi : (a) organisasi pelaksana yang berintikan birokrasi yang mantap dan tangguh; (b) sistem administrasi atau tata laksana yang efektif dan efisien; dan (c) susunan aparatur atau personalia yang berkemampuan tinggi dari segi profesional, orientasional yang disertai rasa dedikasi yang tinggi. Hal ini berarti bahwa kinerja birokrasi pemerintah dalam merencanakan, mengimplementasikan dan evaluasi serta pengendalian proses pembangunan dan pelayanan masyarakat sangat ditentukan oleh </a:t>
            </a:r>
            <a:r>
              <a:rPr lang="en-GB" sz="2400">
                <a:solidFill>
                  <a:srgbClr val="FF0000"/>
                </a:solidFill>
              </a:rPr>
              <a:t>faktor kelembagaan, ketatalaksanaan, sumber daya manusia, aparatur dan dukungan sarana dan prasarana yang tersedia </a:t>
            </a: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rrowheads="1"/>
          </p:cNvSpPr>
          <p:nvPr>
            <p:ph type="title"/>
          </p:nvPr>
        </p:nvSpPr>
        <p:spPr/>
        <p:txBody>
          <a:bodyPr/>
          <a:lstStyle/>
          <a:p>
            <a:pPr eaLnBrk="1" hangingPunct="1">
              <a:defRPr/>
            </a:pPr>
            <a:endParaRPr lang="en-US"/>
          </a:p>
        </p:txBody>
      </p:sp>
      <p:sp>
        <p:nvSpPr>
          <p:cNvPr id="195587" name="Rectangle 3"/>
          <p:cNvSpPr>
            <a:spLocks noGrp="1" noRot="1" noChangeArrowheads="1"/>
          </p:cNvSpPr>
          <p:nvPr>
            <p:ph type="body" idx="1"/>
          </p:nvPr>
        </p:nvSpPr>
        <p:spPr/>
        <p:txBody>
          <a:bodyPr/>
          <a:lstStyle/>
          <a:p>
            <a:pPr eaLnBrk="1" hangingPunct="1">
              <a:lnSpc>
                <a:spcPct val="80000"/>
              </a:lnSpc>
              <a:defRPr/>
            </a:pPr>
            <a:r>
              <a:rPr lang="en-GB" sz="2800"/>
              <a:t>Sorotan tajam tentang kinerja birokrasi dalam menyelenggarakan pelayanan publik menjadi wacana yang aktual dalam studi administrasi negara akhir-akhir ini. Hal ini disebabkan oleh rendahnya kinerja birokrasi dalam memberikan pelayanan dan pada sisi lain munculnya konsep privatisasi, swastanisasi, kontak kerja yang pada intinya ingin meminimalkan campur tangan pemerintah yang terlalu besar dalam pelayanan publik (Savas, 1983, Osborne, 1992). </a:t>
            </a: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rrowheads="1"/>
          </p:cNvSpPr>
          <p:nvPr>
            <p:ph type="title"/>
          </p:nvPr>
        </p:nvSpPr>
        <p:spPr/>
        <p:txBody>
          <a:bodyPr/>
          <a:lstStyle/>
          <a:p>
            <a:pPr eaLnBrk="1" hangingPunct="1">
              <a:defRPr/>
            </a:pPr>
            <a:endParaRPr lang="en-US"/>
          </a:p>
        </p:txBody>
      </p:sp>
      <p:sp>
        <p:nvSpPr>
          <p:cNvPr id="196611" name="Rectangle 3"/>
          <p:cNvSpPr>
            <a:spLocks noGrp="1" noRot="1" noChangeArrowheads="1"/>
          </p:cNvSpPr>
          <p:nvPr>
            <p:ph type="body" idx="1"/>
          </p:nvPr>
        </p:nvSpPr>
        <p:spPr/>
        <p:txBody>
          <a:bodyPr/>
          <a:lstStyle/>
          <a:p>
            <a:pPr eaLnBrk="1" hangingPunct="1">
              <a:lnSpc>
                <a:spcPct val="80000"/>
              </a:lnSpc>
              <a:defRPr/>
            </a:pPr>
            <a:r>
              <a:rPr lang="id-ID" sz="2000"/>
              <a:t>p</a:t>
            </a:r>
            <a:r>
              <a:rPr lang="en-GB" sz="2000"/>
              <a:t>elayanan publik oleh birokrasi cenderung </a:t>
            </a:r>
            <a:r>
              <a:rPr lang="en-GB" sz="2000">
                <a:solidFill>
                  <a:srgbClr val="FF0000"/>
                </a:solidFill>
              </a:rPr>
              <a:t>dipersulit, prosedur berbelit-belit, rendahnya ketidakpastian waktu pelayanan</a:t>
            </a:r>
            <a:r>
              <a:rPr lang="en-GB" sz="2000"/>
              <a:t>. Gejala ini oleh Bryant dan White (1987) sebagai suatu gejala ketidak mampuan administratif, umumnya terjadi di Negara-negara sedang berkembang.</a:t>
            </a:r>
            <a:br>
              <a:rPr lang="en-GB" sz="2000"/>
            </a:br>
            <a:r>
              <a:rPr lang="en-GB" sz="2000"/>
              <a:t>Penilaian kinerja birokrat pemerintah selama ini cenderung didasarkan pada faktor-faktor input seperti jumlah pegawai, anggaran, peraturan perundangan dan termasuk pedoman dan petunjuk teknis pelaksanaan; dan bukan pada faktor-faktor output atau outcomes-nya, misalnya tingkat efisiensi biaya, kualitas layanan, jangkauan dan manfaat pelayanan yang dirasakan oleh masyarakat. Oleh karena itu dalam praktek penyelenggaraan pelayanan publik masih terdapat berbagai masalah antara lain perbedaan antara kinerja yang diharapkan (intended perfomance) dengan praktek sehari-hari (actual perfomance), perbedaan antara tuntutan kebutuhan masyarakat dengan kemampuan pelayanan aparatur pemerintah, perbedaan antara keterbatasan sumber daya anggaran pemerintah dengan kebocoran pada tingkat pelaksanaanya </a:t>
            </a:r>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rrowheads="1"/>
          </p:cNvSpPr>
          <p:nvPr>
            <p:ph type="title"/>
          </p:nvPr>
        </p:nvSpPr>
        <p:spPr/>
        <p:txBody>
          <a:bodyPr/>
          <a:lstStyle/>
          <a:p>
            <a:pPr algn="ctr" eaLnBrk="1" hangingPunct="1"/>
            <a:r>
              <a:rPr lang="en-GB" b="0">
                <a:effectLst/>
              </a:rPr>
              <a:t>peningkatan kinerja birokrasi</a:t>
            </a:r>
          </a:p>
        </p:txBody>
      </p:sp>
      <p:sp>
        <p:nvSpPr>
          <p:cNvPr id="168963" name="Rectangle 3"/>
          <p:cNvSpPr>
            <a:spLocks noGrp="1" noRot="1" noChangeArrowheads="1"/>
          </p:cNvSpPr>
          <p:nvPr>
            <p:ph type="body" idx="1"/>
          </p:nvPr>
        </p:nvSpPr>
        <p:spPr/>
        <p:txBody>
          <a:bodyPr/>
          <a:lstStyle/>
          <a:p>
            <a:pPr eaLnBrk="1" hangingPunct="1">
              <a:lnSpc>
                <a:spcPct val="80000"/>
              </a:lnSpc>
              <a:buFont typeface="Wingdings" pitchFamily="2" charset="2"/>
              <a:buNone/>
            </a:pPr>
            <a:r>
              <a:rPr lang="en-GB" sz="2000" i="1">
                <a:effectLst/>
              </a:rPr>
              <a:t>Pertama, </a:t>
            </a:r>
            <a:r>
              <a:rPr lang="en-GB" sz="2000">
                <a:solidFill>
                  <a:srgbClr val="FF0000"/>
                </a:solidFill>
                <a:effectLst/>
              </a:rPr>
              <a:t>birokrasi harus membangun partisipasi</a:t>
            </a:r>
          </a:p>
          <a:p>
            <a:pPr eaLnBrk="1" hangingPunct="1">
              <a:lnSpc>
                <a:spcPct val="80000"/>
              </a:lnSpc>
              <a:buFont typeface="Wingdings" pitchFamily="2" charset="2"/>
              <a:buNone/>
            </a:pPr>
            <a:r>
              <a:rPr lang="en-GB" sz="2000">
                <a:effectLst/>
              </a:rPr>
              <a:t>rakyat. Pengalaman banyak negara menunjukan bahwa</a:t>
            </a:r>
          </a:p>
          <a:p>
            <a:pPr eaLnBrk="1" hangingPunct="1">
              <a:lnSpc>
                <a:spcPct val="80000"/>
              </a:lnSpc>
              <a:buFont typeface="Wingdings" pitchFamily="2" charset="2"/>
              <a:buNone/>
            </a:pPr>
            <a:r>
              <a:rPr lang="en-GB" sz="2000">
                <a:effectLst/>
              </a:rPr>
              <a:t>untuk berhasilnya pembangunan, partisipasi rakyat amat</a:t>
            </a:r>
          </a:p>
          <a:p>
            <a:pPr eaLnBrk="1" hangingPunct="1">
              <a:lnSpc>
                <a:spcPct val="80000"/>
              </a:lnSpc>
              <a:buFont typeface="Wingdings" pitchFamily="2" charset="2"/>
              <a:buNone/>
            </a:pPr>
            <a:r>
              <a:rPr lang="en-GB" sz="2000">
                <a:effectLst/>
              </a:rPr>
              <a:t>diperlukan. Partisipasi rakyat pada lapisan bawah</a:t>
            </a:r>
          </a:p>
          <a:p>
            <a:pPr eaLnBrk="1" hangingPunct="1">
              <a:lnSpc>
                <a:spcPct val="80000"/>
              </a:lnSpc>
              <a:buFont typeface="Wingdings" pitchFamily="2" charset="2"/>
              <a:buNone/>
            </a:pPr>
            <a:r>
              <a:rPr lang="en-GB" sz="2000">
                <a:effectLst/>
              </a:rPr>
              <a:t>(</a:t>
            </a:r>
            <a:r>
              <a:rPr lang="en-GB" sz="2000" i="1">
                <a:effectLst/>
              </a:rPr>
              <a:t>grassroots) </a:t>
            </a:r>
            <a:r>
              <a:rPr lang="en-GB" sz="2000">
                <a:effectLst/>
              </a:rPr>
              <a:t>yang efektif adalah apabila diselenggarakan</a:t>
            </a:r>
          </a:p>
          <a:p>
            <a:pPr eaLnBrk="1" hangingPunct="1">
              <a:lnSpc>
                <a:spcPct val="80000"/>
              </a:lnSpc>
              <a:buFont typeface="Wingdings" pitchFamily="2" charset="2"/>
              <a:buNone/>
            </a:pPr>
            <a:r>
              <a:rPr lang="en-GB" sz="2000">
                <a:effectLst/>
              </a:rPr>
              <a:t>secara bersama dalam lingkup kelompok-kelompok</a:t>
            </a:r>
          </a:p>
          <a:p>
            <a:pPr eaLnBrk="1" hangingPunct="1">
              <a:lnSpc>
                <a:spcPct val="80000"/>
              </a:lnSpc>
              <a:buFont typeface="Wingdings" pitchFamily="2" charset="2"/>
              <a:buNone/>
            </a:pPr>
            <a:r>
              <a:rPr lang="en-GB" sz="2000">
                <a:effectLst/>
              </a:rPr>
              <a:t>masyarakat (</a:t>
            </a:r>
            <a:r>
              <a:rPr lang="en-GB" sz="2000" i="1">
                <a:effectLst/>
              </a:rPr>
              <a:t>local comunities</a:t>
            </a:r>
            <a:r>
              <a:rPr lang="en-GB" sz="2000">
                <a:effectLst/>
              </a:rPr>
              <a:t>). Bentuk dan cara partisipasi</a:t>
            </a:r>
          </a:p>
          <a:p>
            <a:pPr eaLnBrk="1" hangingPunct="1">
              <a:lnSpc>
                <a:spcPct val="80000"/>
              </a:lnSpc>
              <a:buFont typeface="Wingdings" pitchFamily="2" charset="2"/>
              <a:buNone/>
            </a:pPr>
            <a:r>
              <a:rPr lang="en-GB" sz="2000">
                <a:effectLst/>
              </a:rPr>
              <a:t>seperti itu akan menghasilkan sinergi dan manfaat</a:t>
            </a:r>
          </a:p>
          <a:p>
            <a:pPr eaLnBrk="1" hangingPunct="1">
              <a:lnSpc>
                <a:spcPct val="80000"/>
              </a:lnSpc>
              <a:buFont typeface="Wingdings" pitchFamily="2" charset="2"/>
              <a:buNone/>
            </a:pPr>
            <a:r>
              <a:rPr lang="en-GB" sz="2000">
                <a:effectLst/>
              </a:rPr>
              <a:t>ekonomi yang dapat dinikmati oleh semua orang yang ikut</a:t>
            </a:r>
          </a:p>
          <a:p>
            <a:pPr eaLnBrk="1" hangingPunct="1">
              <a:lnSpc>
                <a:spcPct val="80000"/>
              </a:lnSpc>
              <a:buFont typeface="Wingdings" pitchFamily="2" charset="2"/>
              <a:buNone/>
            </a:pPr>
            <a:r>
              <a:rPr lang="en-GB" sz="2000">
                <a:effectLst/>
              </a:rPr>
              <a:t>serta di dalamnya. Merupakan tugas birokrasi untuk</a:t>
            </a:r>
          </a:p>
          <a:p>
            <a:pPr eaLnBrk="1" hangingPunct="1">
              <a:lnSpc>
                <a:spcPct val="80000"/>
              </a:lnSpc>
              <a:buFont typeface="Wingdings" pitchFamily="2" charset="2"/>
              <a:buNone/>
            </a:pPr>
            <a:r>
              <a:rPr lang="en-GB" sz="2000">
                <a:effectLst/>
              </a:rPr>
              <a:t>merangsang terjadinya partisipasi dan kegiatan kelompok</a:t>
            </a:r>
          </a:p>
          <a:p>
            <a:pPr eaLnBrk="1" hangingPunct="1">
              <a:lnSpc>
                <a:spcPct val="80000"/>
              </a:lnSpc>
              <a:buFont typeface="Wingdings" pitchFamily="2" charset="2"/>
              <a:buNone/>
            </a:pPr>
            <a:r>
              <a:rPr lang="en-GB" sz="2000">
                <a:effectLst/>
              </a:rPr>
              <a:t>masyarakat serupa itu dalam rangka membangun</a:t>
            </a:r>
          </a:p>
          <a:p>
            <a:pPr eaLnBrk="1" hangingPunct="1">
              <a:lnSpc>
                <a:spcPct val="80000"/>
              </a:lnSpc>
              <a:buFont typeface="Wingdings" pitchFamily="2" charset="2"/>
              <a:buNone/>
            </a:pPr>
            <a:r>
              <a:rPr lang="en-GB" sz="2000">
                <a:effectLst/>
              </a:rPr>
              <a:t>masyarakat yang maju dan mandiri</a:t>
            </a:r>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rrowheads="1"/>
          </p:cNvSpPr>
          <p:nvPr>
            <p:ph type="title"/>
          </p:nvPr>
        </p:nvSpPr>
        <p:spPr/>
        <p:txBody>
          <a:bodyPr/>
          <a:lstStyle/>
          <a:p>
            <a:pPr eaLnBrk="1" hangingPunct="1">
              <a:defRPr/>
            </a:pPr>
            <a:endParaRPr lang="en-US"/>
          </a:p>
        </p:txBody>
      </p:sp>
      <p:sp>
        <p:nvSpPr>
          <p:cNvPr id="169987" name="Rectangle 3"/>
          <p:cNvSpPr>
            <a:spLocks noGrp="1" noRot="1" noChangeArrowheads="1"/>
          </p:cNvSpPr>
          <p:nvPr>
            <p:ph type="body" idx="1"/>
          </p:nvPr>
        </p:nvSpPr>
        <p:spPr/>
        <p:txBody>
          <a:bodyPr/>
          <a:lstStyle/>
          <a:p>
            <a:pPr eaLnBrk="1" hangingPunct="1">
              <a:lnSpc>
                <a:spcPct val="80000"/>
              </a:lnSpc>
              <a:buFont typeface="Wingdings" pitchFamily="2" charset="2"/>
              <a:buNone/>
            </a:pPr>
            <a:r>
              <a:rPr lang="en-GB" sz="2000" i="1">
                <a:effectLst/>
              </a:rPr>
              <a:t>Kedua, </a:t>
            </a:r>
            <a:r>
              <a:rPr lang="en-GB" sz="2000">
                <a:solidFill>
                  <a:srgbClr val="FF0000"/>
                </a:solidFill>
                <a:effectLst/>
              </a:rPr>
              <a:t>birokrasi hendaknya tidak berorientasi</a:t>
            </a:r>
          </a:p>
          <a:p>
            <a:pPr eaLnBrk="1" hangingPunct="1">
              <a:lnSpc>
                <a:spcPct val="80000"/>
              </a:lnSpc>
              <a:buFont typeface="Wingdings" pitchFamily="2" charset="2"/>
              <a:buNone/>
            </a:pPr>
            <a:r>
              <a:rPr lang="en-GB" sz="2000">
                <a:solidFill>
                  <a:srgbClr val="FF0000"/>
                </a:solidFill>
                <a:effectLst/>
              </a:rPr>
              <a:t>kepada yang kuat, tetapi harus lebih kepada yang lemah</a:t>
            </a:r>
          </a:p>
          <a:p>
            <a:pPr eaLnBrk="1" hangingPunct="1">
              <a:lnSpc>
                <a:spcPct val="80000"/>
              </a:lnSpc>
              <a:buFont typeface="Wingdings" pitchFamily="2" charset="2"/>
              <a:buNone/>
            </a:pPr>
            <a:r>
              <a:rPr lang="en-GB" sz="2000">
                <a:solidFill>
                  <a:srgbClr val="FF0000"/>
                </a:solidFill>
                <a:effectLst/>
              </a:rPr>
              <a:t>dan kurang</a:t>
            </a:r>
            <a:r>
              <a:rPr lang="en-GB" sz="2000">
                <a:effectLst/>
              </a:rPr>
              <a:t> </a:t>
            </a:r>
            <a:r>
              <a:rPr lang="en-GB" sz="2000">
                <a:solidFill>
                  <a:srgbClr val="FF0000"/>
                </a:solidFill>
                <a:effectLst/>
              </a:rPr>
              <a:t>berdaya</a:t>
            </a:r>
            <a:r>
              <a:rPr lang="en-GB" sz="2000">
                <a:effectLst/>
              </a:rPr>
              <a:t> (</a:t>
            </a:r>
            <a:r>
              <a:rPr lang="en-GB" sz="2000" i="1">
                <a:effectLst/>
              </a:rPr>
              <a:t>the under privileged</a:t>
            </a:r>
            <a:r>
              <a:rPr lang="en-GB" sz="2000">
                <a:effectLst/>
              </a:rPr>
              <a:t>). Sikap</a:t>
            </a:r>
          </a:p>
          <a:p>
            <a:pPr eaLnBrk="1" hangingPunct="1">
              <a:lnSpc>
                <a:spcPct val="80000"/>
              </a:lnSpc>
              <a:buFont typeface="Wingdings" pitchFamily="2" charset="2"/>
              <a:buNone/>
            </a:pPr>
            <a:r>
              <a:rPr lang="en-GB" sz="2000">
                <a:effectLst/>
              </a:rPr>
              <a:t>pemilihakan ini hanya akan ada kalau ada pemahaman dan</a:t>
            </a:r>
          </a:p>
          <a:p>
            <a:pPr eaLnBrk="1" hangingPunct="1">
              <a:lnSpc>
                <a:spcPct val="80000"/>
              </a:lnSpc>
              <a:buFont typeface="Wingdings" pitchFamily="2" charset="2"/>
              <a:buNone/>
            </a:pPr>
            <a:r>
              <a:rPr lang="en-GB" sz="2000">
                <a:effectLst/>
              </a:rPr>
              <a:t>kepedulian akan masalah yang dihadapi oleh rakyat di</a:t>
            </a:r>
          </a:p>
          <a:p>
            <a:pPr eaLnBrk="1" hangingPunct="1">
              <a:lnSpc>
                <a:spcPct val="80000"/>
              </a:lnSpc>
              <a:buFont typeface="Wingdings" pitchFamily="2" charset="2"/>
              <a:buNone/>
            </a:pPr>
            <a:r>
              <a:rPr lang="en-GB" sz="2000">
                <a:effectLst/>
              </a:rPr>
              <a:t>lapisan bawah. Unt</a:t>
            </a:r>
            <a:r>
              <a:rPr lang="id-ID" sz="2000">
                <a:effectLst/>
              </a:rPr>
              <a:t>u</a:t>
            </a:r>
            <a:r>
              <a:rPr lang="en-GB" sz="2000">
                <a:effectLst/>
              </a:rPr>
              <a:t>k itu, hambatan psikologis harus</a:t>
            </a:r>
          </a:p>
          <a:p>
            <a:pPr eaLnBrk="1" hangingPunct="1">
              <a:lnSpc>
                <a:spcPct val="80000"/>
              </a:lnSpc>
              <a:buFont typeface="Wingdings" pitchFamily="2" charset="2"/>
              <a:buNone/>
            </a:pPr>
            <a:r>
              <a:rPr lang="en-GB" sz="2000">
                <a:effectLst/>
              </a:rPr>
              <a:t>diatasi karena birokrasi banyak negara berkembang</a:t>
            </a:r>
          </a:p>
          <a:p>
            <a:pPr eaLnBrk="1" hangingPunct="1">
              <a:lnSpc>
                <a:spcPct val="80000"/>
              </a:lnSpc>
              <a:buFont typeface="Wingdings" pitchFamily="2" charset="2"/>
              <a:buNone/>
            </a:pPr>
            <a:r>
              <a:rPr lang="en-GB" sz="2000">
                <a:effectLst/>
              </a:rPr>
              <a:t>(terutama di lapisan atas yang justru menentukan)</a:t>
            </a:r>
          </a:p>
          <a:p>
            <a:pPr eaLnBrk="1" hangingPunct="1">
              <a:lnSpc>
                <a:spcPct val="80000"/>
              </a:lnSpc>
              <a:buFont typeface="Wingdings" pitchFamily="2" charset="2"/>
              <a:buNone/>
            </a:pPr>
            <a:r>
              <a:rPr lang="en-GB" sz="2000">
                <a:effectLst/>
              </a:rPr>
              <a:t>umumnya merupakan kelompok elite suatu bangsa, yang</a:t>
            </a:r>
          </a:p>
          <a:p>
            <a:pPr eaLnBrk="1" hangingPunct="1">
              <a:lnSpc>
                <a:spcPct val="80000"/>
              </a:lnSpc>
              <a:buFont typeface="Wingdings" pitchFamily="2" charset="2"/>
              <a:buNone/>
            </a:pPr>
            <a:r>
              <a:rPr lang="en-GB" sz="2000">
                <a:effectLst/>
              </a:rPr>
              <a:t>tidak selalu tanggap dan mudah menyesuaikan atau</a:t>
            </a:r>
          </a:p>
          <a:p>
            <a:pPr eaLnBrk="1" hangingPunct="1">
              <a:lnSpc>
                <a:spcPct val="80000"/>
              </a:lnSpc>
              <a:buFont typeface="Wingdings" pitchFamily="2" charset="2"/>
              <a:buNone/>
            </a:pPr>
            <a:r>
              <a:rPr lang="en-GB" sz="2000">
                <a:effectLst/>
              </a:rPr>
              <a:t>mengasosiasikan diri dengan rakyat miskin dan</a:t>
            </a:r>
          </a:p>
          <a:p>
            <a:pPr eaLnBrk="1" hangingPunct="1">
              <a:lnSpc>
                <a:spcPct val="80000"/>
              </a:lnSpc>
              <a:buFont typeface="Wingdings" pitchFamily="2" charset="2"/>
              <a:buNone/>
            </a:pPr>
            <a:r>
              <a:rPr lang="en-GB" sz="2000">
                <a:effectLst/>
              </a:rPr>
              <a:t>terbelakang</a:t>
            </a:r>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rrowheads="1"/>
          </p:cNvSpPr>
          <p:nvPr>
            <p:ph type="title"/>
          </p:nvPr>
        </p:nvSpPr>
        <p:spPr/>
        <p:txBody>
          <a:bodyPr/>
          <a:lstStyle/>
          <a:p>
            <a:pPr eaLnBrk="1" hangingPunct="1">
              <a:defRPr/>
            </a:pPr>
            <a:endParaRPr lang="en-US"/>
          </a:p>
        </p:txBody>
      </p:sp>
      <p:sp>
        <p:nvSpPr>
          <p:cNvPr id="171011" name="Rectangle 3"/>
          <p:cNvSpPr>
            <a:spLocks noGrp="1" noRot="1" noChangeArrowheads="1"/>
          </p:cNvSpPr>
          <p:nvPr>
            <p:ph type="body" idx="1"/>
          </p:nvPr>
        </p:nvSpPr>
        <p:spPr>
          <a:xfrm>
            <a:off x="827088" y="1916113"/>
            <a:ext cx="8007350" cy="4191000"/>
          </a:xfrm>
        </p:spPr>
        <p:txBody>
          <a:bodyPr/>
          <a:lstStyle/>
          <a:p>
            <a:pPr eaLnBrk="1" hangingPunct="1">
              <a:lnSpc>
                <a:spcPct val="90000"/>
              </a:lnSpc>
              <a:buFont typeface="Wingdings" pitchFamily="2" charset="2"/>
              <a:buNone/>
            </a:pPr>
            <a:r>
              <a:rPr lang="en-GB" sz="2400" i="1">
                <a:effectLst/>
              </a:rPr>
              <a:t>Ketiga, </a:t>
            </a:r>
            <a:r>
              <a:rPr lang="en-GB" sz="2400">
                <a:solidFill>
                  <a:srgbClr val="FF0000"/>
                </a:solidFill>
                <a:effectLst/>
              </a:rPr>
              <a:t>peran birokrasi harus bergeser dari</a:t>
            </a:r>
          </a:p>
          <a:p>
            <a:pPr eaLnBrk="1" hangingPunct="1">
              <a:lnSpc>
                <a:spcPct val="90000"/>
              </a:lnSpc>
              <a:buFont typeface="Wingdings" pitchFamily="2" charset="2"/>
              <a:buNone/>
            </a:pPr>
            <a:r>
              <a:rPr lang="en-GB" sz="2400">
                <a:solidFill>
                  <a:srgbClr val="FF0000"/>
                </a:solidFill>
                <a:effectLst/>
              </a:rPr>
              <a:t>mengendalikan menjadi mengarahkan dan dari memberi</a:t>
            </a:r>
          </a:p>
          <a:p>
            <a:pPr eaLnBrk="1" hangingPunct="1">
              <a:lnSpc>
                <a:spcPct val="90000"/>
              </a:lnSpc>
              <a:buFont typeface="Wingdings" pitchFamily="2" charset="2"/>
              <a:buNone/>
            </a:pPr>
            <a:r>
              <a:rPr lang="en-GB" sz="2400">
                <a:solidFill>
                  <a:srgbClr val="FF0000"/>
                </a:solidFill>
                <a:effectLst/>
              </a:rPr>
              <a:t>menjadi memberdayakan</a:t>
            </a:r>
            <a:r>
              <a:rPr lang="en-GB" sz="2400">
                <a:effectLst/>
              </a:rPr>
              <a:t> (</a:t>
            </a:r>
            <a:r>
              <a:rPr lang="en-GB" sz="2400" i="1">
                <a:effectLst/>
              </a:rPr>
              <a:t>empowering</a:t>
            </a:r>
            <a:r>
              <a:rPr lang="en-GB" sz="2400">
                <a:effectLst/>
              </a:rPr>
              <a:t>). Ini merupakan</a:t>
            </a:r>
          </a:p>
          <a:p>
            <a:pPr eaLnBrk="1" hangingPunct="1">
              <a:lnSpc>
                <a:spcPct val="90000"/>
              </a:lnSpc>
              <a:buFont typeface="Wingdings" pitchFamily="2" charset="2"/>
              <a:buNone/>
            </a:pPr>
            <a:r>
              <a:rPr lang="en-GB" sz="2400">
                <a:effectLst/>
              </a:rPr>
              <a:t>konsep yang amat mendasar, dan untuk negara di mana</a:t>
            </a:r>
          </a:p>
          <a:p>
            <a:pPr eaLnBrk="1" hangingPunct="1">
              <a:lnSpc>
                <a:spcPct val="90000"/>
              </a:lnSpc>
              <a:buFont typeface="Wingdings" pitchFamily="2" charset="2"/>
              <a:buNone/>
            </a:pPr>
            <a:r>
              <a:rPr lang="en-GB" sz="2400">
                <a:effectLst/>
              </a:rPr>
              <a:t>hubungan birokrasi dengan rakyat bersifat paternal</a:t>
            </a:r>
          </a:p>
          <a:p>
            <a:pPr eaLnBrk="1" hangingPunct="1">
              <a:lnSpc>
                <a:spcPct val="90000"/>
              </a:lnSpc>
              <a:buFont typeface="Wingdings" pitchFamily="2" charset="2"/>
              <a:buNone/>
            </a:pPr>
            <a:r>
              <a:rPr lang="en-GB" sz="2400">
                <a:effectLst/>
              </a:rPr>
              <a:t>(</a:t>
            </a:r>
            <a:r>
              <a:rPr lang="en-GB" sz="2400" i="1">
                <a:effectLst/>
              </a:rPr>
              <a:t>patronizing</a:t>
            </a:r>
            <a:r>
              <a:rPr lang="en-GB" sz="2400">
                <a:effectLst/>
              </a:rPr>
              <a:t>) memerlukan penyesuaian budaya birokrasi</a:t>
            </a:r>
          </a:p>
          <a:p>
            <a:pPr eaLnBrk="1" hangingPunct="1">
              <a:lnSpc>
                <a:spcPct val="90000"/>
              </a:lnSpc>
              <a:buFont typeface="Wingdings" pitchFamily="2" charset="2"/>
              <a:buNone/>
            </a:pPr>
            <a:r>
              <a:rPr lang="en-GB" sz="2400">
                <a:effectLst/>
              </a:rPr>
              <a:t>yang cukup hakiki.</a:t>
            </a:r>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rrowheads="1"/>
          </p:cNvSpPr>
          <p:nvPr>
            <p:ph type="title"/>
          </p:nvPr>
        </p:nvSpPr>
        <p:spPr/>
        <p:txBody>
          <a:bodyPr/>
          <a:lstStyle/>
          <a:p>
            <a:pPr eaLnBrk="1" hangingPunct="1">
              <a:defRPr/>
            </a:pPr>
            <a:endParaRPr lang="en-US"/>
          </a:p>
        </p:txBody>
      </p:sp>
      <p:sp>
        <p:nvSpPr>
          <p:cNvPr id="172035" name="Rectangle 3"/>
          <p:cNvSpPr>
            <a:spLocks noGrp="1" noRot="1" noChangeArrowheads="1"/>
          </p:cNvSpPr>
          <p:nvPr>
            <p:ph type="body" idx="1"/>
          </p:nvPr>
        </p:nvSpPr>
        <p:spPr/>
        <p:txBody>
          <a:bodyPr/>
          <a:lstStyle/>
          <a:p>
            <a:pPr eaLnBrk="1" hangingPunct="1">
              <a:lnSpc>
                <a:spcPct val="90000"/>
              </a:lnSpc>
              <a:buFont typeface="Wingdings" pitchFamily="2" charset="2"/>
              <a:buNone/>
            </a:pPr>
            <a:r>
              <a:rPr lang="en-GB" sz="2400" i="1">
                <a:effectLst/>
              </a:rPr>
              <a:t>Keempat, </a:t>
            </a:r>
            <a:r>
              <a:rPr lang="en-GB" sz="2400">
                <a:solidFill>
                  <a:srgbClr val="FF0000"/>
                </a:solidFill>
                <a:effectLst/>
              </a:rPr>
              <a:t>mengembangkan keterbukaan</a:t>
            </a:r>
          </a:p>
          <a:p>
            <a:pPr eaLnBrk="1" hangingPunct="1">
              <a:lnSpc>
                <a:spcPct val="90000"/>
              </a:lnSpc>
              <a:buFont typeface="Wingdings" pitchFamily="2" charset="2"/>
              <a:buNone/>
            </a:pPr>
            <a:r>
              <a:rPr lang="en-GB" sz="2400">
                <a:solidFill>
                  <a:srgbClr val="FF0000"/>
                </a:solidFill>
                <a:effectLst/>
              </a:rPr>
              <a:t>(</a:t>
            </a:r>
            <a:r>
              <a:rPr lang="en-GB" sz="2400" i="1">
                <a:solidFill>
                  <a:srgbClr val="FF0000"/>
                </a:solidFill>
                <a:effectLst/>
              </a:rPr>
              <a:t>transparancy</a:t>
            </a:r>
            <a:r>
              <a:rPr lang="en-GB" sz="2400">
                <a:solidFill>
                  <a:srgbClr val="FF0000"/>
                </a:solidFill>
                <a:effectLst/>
              </a:rPr>
              <a:t>) dan kebertanggunjawaban (</a:t>
            </a:r>
            <a:r>
              <a:rPr lang="en-GB" sz="2400" i="1">
                <a:solidFill>
                  <a:srgbClr val="FF0000"/>
                </a:solidFill>
                <a:effectLst/>
              </a:rPr>
              <a:t>accountability</a:t>
            </a:r>
            <a:r>
              <a:rPr lang="en-GB" sz="2400">
                <a:solidFill>
                  <a:srgbClr val="FF0000"/>
                </a:solidFill>
                <a:effectLst/>
              </a:rPr>
              <a:t>).</a:t>
            </a:r>
          </a:p>
          <a:p>
            <a:pPr eaLnBrk="1" hangingPunct="1">
              <a:lnSpc>
                <a:spcPct val="90000"/>
              </a:lnSpc>
              <a:buFont typeface="Wingdings" pitchFamily="2" charset="2"/>
              <a:buNone/>
            </a:pPr>
            <a:r>
              <a:rPr lang="en-GB" sz="2400">
                <a:effectLst/>
              </a:rPr>
              <a:t>Yang acap kali membuat birokrasi jauh dari masyarakat</a:t>
            </a:r>
          </a:p>
          <a:p>
            <a:pPr eaLnBrk="1" hangingPunct="1">
              <a:lnSpc>
                <a:spcPct val="90000"/>
              </a:lnSpc>
              <a:buFont typeface="Wingdings" pitchFamily="2" charset="2"/>
              <a:buNone/>
            </a:pPr>
            <a:r>
              <a:rPr lang="en-GB" sz="2400">
                <a:effectLst/>
              </a:rPr>
              <a:t>atau masyarakat yang harus dilayanainya jauh dari</a:t>
            </a:r>
          </a:p>
          <a:p>
            <a:pPr eaLnBrk="1" hangingPunct="1">
              <a:lnSpc>
                <a:spcPct val="90000"/>
              </a:lnSpc>
              <a:buFont typeface="Wingdings" pitchFamily="2" charset="2"/>
              <a:buNone/>
            </a:pPr>
            <a:r>
              <a:rPr lang="en-GB" sz="2400">
                <a:effectLst/>
              </a:rPr>
              <a:t>birokrasi adalah ketertutupan. Sebgai akibat ketertutupan,</a:t>
            </a:r>
          </a:p>
          <a:p>
            <a:pPr eaLnBrk="1" hangingPunct="1">
              <a:lnSpc>
                <a:spcPct val="90000"/>
              </a:lnSpc>
              <a:buFont typeface="Wingdings" pitchFamily="2" charset="2"/>
              <a:buNone/>
            </a:pPr>
            <a:r>
              <a:rPr lang="en-GB" sz="2400">
                <a:effectLst/>
              </a:rPr>
              <a:t>masalah masalah dan pikiran-pikiran pembahruan dan</a:t>
            </a:r>
          </a:p>
          <a:p>
            <a:pPr eaLnBrk="1" hangingPunct="1">
              <a:lnSpc>
                <a:spcPct val="90000"/>
              </a:lnSpc>
              <a:buFont typeface="Wingdings" pitchFamily="2" charset="2"/>
              <a:buNone/>
            </a:pPr>
            <a:r>
              <a:rPr lang="en-GB" sz="2400">
                <a:effectLst/>
              </a:rPr>
              <a:t>tidak mudah diterima. </a:t>
            </a: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rrowheads="1"/>
          </p:cNvSpPr>
          <p:nvPr>
            <p:ph type="title"/>
          </p:nvPr>
        </p:nvSpPr>
        <p:spPr/>
        <p:txBody>
          <a:bodyPr/>
          <a:lstStyle/>
          <a:p>
            <a:pPr algn="ctr" eaLnBrk="1" hangingPunct="1">
              <a:defRPr/>
            </a:pPr>
            <a:r>
              <a:rPr lang="en-US"/>
              <a:t>OLD PUBLIK ADMINISTRATION</a:t>
            </a:r>
          </a:p>
        </p:txBody>
      </p:sp>
      <p:sp>
        <p:nvSpPr>
          <p:cNvPr id="201731" name="Rectangle 3"/>
          <p:cNvSpPr>
            <a:spLocks noGrp="1" noRot="1" noChangeArrowheads="1"/>
          </p:cNvSpPr>
          <p:nvPr>
            <p:ph type="body" idx="1"/>
          </p:nvPr>
        </p:nvSpPr>
        <p:spPr/>
        <p:txBody>
          <a:bodyPr/>
          <a:lstStyle/>
          <a:p>
            <a:pPr eaLnBrk="1" hangingPunct="1">
              <a:lnSpc>
                <a:spcPct val="80000"/>
              </a:lnSpc>
              <a:defRPr/>
            </a:pPr>
            <a:r>
              <a:rPr lang="en-US" sz="2000"/>
              <a:t>Ada perbedaan yang jelas antara administrasi dengan politik</a:t>
            </a:r>
          </a:p>
          <a:p>
            <a:pPr eaLnBrk="1" hangingPunct="1">
              <a:lnSpc>
                <a:spcPct val="80000"/>
              </a:lnSpc>
              <a:defRPr/>
            </a:pPr>
            <a:r>
              <a:rPr lang="en-US" sz="2000"/>
              <a:t>Titik perhatian pemerintahan pada jasa pelayanan yang diberikan langsung oleh pemerintah yang berwenang</a:t>
            </a:r>
          </a:p>
          <a:p>
            <a:pPr eaLnBrk="1" hangingPunct="1">
              <a:lnSpc>
                <a:spcPct val="80000"/>
              </a:lnSpc>
              <a:defRPr/>
            </a:pPr>
            <a:r>
              <a:rPr lang="en-US" sz="2000"/>
              <a:t>Public policy berkaitan dengan merancang dan melaksanakan kebijakan</a:t>
            </a:r>
          </a:p>
          <a:p>
            <a:pPr eaLnBrk="1" hangingPunct="1">
              <a:lnSpc>
                <a:spcPct val="80000"/>
              </a:lnSpc>
              <a:defRPr/>
            </a:pPr>
            <a:r>
              <a:rPr lang="en-US" sz="2000"/>
              <a:t>Administrator bertanggungjawab pada pejabat politik</a:t>
            </a:r>
          </a:p>
          <a:p>
            <a:pPr eaLnBrk="1" hangingPunct="1">
              <a:lnSpc>
                <a:spcPct val="80000"/>
              </a:lnSpc>
              <a:defRPr/>
            </a:pPr>
            <a:r>
              <a:rPr lang="en-US" sz="2000"/>
              <a:t>Program kegiatan diadministrasikan melalui garis hierarki organisasi dan dikontrol oleh pejabat dari hierarki atas organisasi</a:t>
            </a:r>
          </a:p>
          <a:p>
            <a:pPr eaLnBrk="1" hangingPunct="1">
              <a:lnSpc>
                <a:spcPct val="80000"/>
              </a:lnSpc>
              <a:defRPr/>
            </a:pPr>
            <a:r>
              <a:rPr lang="en-US" sz="2000"/>
              <a:t>Nilai utama dari administrasi publik adalah efisiensi dan rasionalitas</a:t>
            </a:r>
          </a:p>
          <a:p>
            <a:pPr eaLnBrk="1" hangingPunct="1">
              <a:lnSpc>
                <a:spcPct val="80000"/>
              </a:lnSpc>
              <a:defRPr/>
            </a:pPr>
            <a:r>
              <a:rPr lang="en-US" sz="2000"/>
              <a:t>Keterlibatan masyarakat sangat terbatas</a:t>
            </a:r>
          </a:p>
          <a:p>
            <a:pPr eaLnBrk="1" hangingPunct="1">
              <a:lnSpc>
                <a:spcPct val="80000"/>
              </a:lnSpc>
              <a:defRPr/>
            </a:pPr>
            <a:r>
              <a:rPr lang="en-US" sz="2000"/>
              <a:t>Peran administrasi publik dirumuskan secara luas seperti perencanaan, organisasi, staffing, directing, coordinating, budgeting dll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rrowheads="1"/>
          </p:cNvSpPr>
          <p:nvPr>
            <p:ph type="title" idx="4294967295"/>
          </p:nvPr>
        </p:nvSpPr>
        <p:spPr>
          <a:xfrm>
            <a:off x="457200" y="244475"/>
            <a:ext cx="8385175" cy="820738"/>
          </a:xfrm>
        </p:spPr>
        <p:txBody>
          <a:bodyPr/>
          <a:lstStyle/>
          <a:p>
            <a:pPr eaLnBrk="1" hangingPunct="1">
              <a:defRPr/>
            </a:pPr>
            <a:r>
              <a:rPr lang="en-US" sz="3200" b="0"/>
              <a:t>ADMINISTRASI PUBLIK SEBELUM WILSON</a:t>
            </a:r>
          </a:p>
        </p:txBody>
      </p:sp>
      <p:sp>
        <p:nvSpPr>
          <p:cNvPr id="61443" name="Rectangle 3"/>
          <p:cNvSpPr>
            <a:spLocks noGrp="1" noRot="1" noChangeArrowheads="1"/>
          </p:cNvSpPr>
          <p:nvPr>
            <p:ph type="body" sz="half" idx="4294967295"/>
          </p:nvPr>
        </p:nvSpPr>
        <p:spPr>
          <a:xfrm>
            <a:off x="304800" y="1219200"/>
            <a:ext cx="6705600" cy="3124200"/>
          </a:xfrm>
        </p:spPr>
        <p:txBody>
          <a:bodyPr/>
          <a:lstStyle/>
          <a:p>
            <a:pPr eaLnBrk="1" hangingPunct="1">
              <a:lnSpc>
                <a:spcPct val="80000"/>
              </a:lnSpc>
              <a:defRPr/>
            </a:pPr>
            <a:r>
              <a:rPr lang="en-US" sz="2800" b="1"/>
              <a:t>Marchiavelli ( The Prince ) </a:t>
            </a:r>
            <a:r>
              <a:rPr lang="en-US" sz="2800" b="1">
                <a:sym typeface="Wingdings" pitchFamily="2" charset="2"/>
              </a:rPr>
              <a:t> Administrasi sebagai </a:t>
            </a:r>
            <a:r>
              <a:rPr lang="en-US" sz="2800" b="1">
                <a:solidFill>
                  <a:srgbClr val="FF0066"/>
                </a:solidFill>
                <a:sym typeface="Wingdings" pitchFamily="2" charset="2"/>
              </a:rPr>
              <a:t>pelayan publik</a:t>
            </a:r>
            <a:r>
              <a:rPr lang="en-US" sz="2800" b="1">
                <a:sym typeface="Wingdings" pitchFamily="2" charset="2"/>
              </a:rPr>
              <a:t> yang membantu negara </a:t>
            </a:r>
          </a:p>
          <a:p>
            <a:pPr eaLnBrk="1" hangingPunct="1">
              <a:lnSpc>
                <a:spcPct val="80000"/>
              </a:lnSpc>
              <a:defRPr/>
            </a:pPr>
            <a:r>
              <a:rPr lang="en-US" sz="2800" b="1">
                <a:sym typeface="Wingdings" pitchFamily="2" charset="2"/>
              </a:rPr>
              <a:t>Montesquieui </a:t>
            </a:r>
            <a:r>
              <a:rPr lang="en-US" sz="2800" b="1"/>
              <a:t>( The Spirit of Laws) </a:t>
            </a:r>
            <a:r>
              <a:rPr lang="en-US" sz="2800" b="1">
                <a:sym typeface="Wingdings" pitchFamily="2" charset="2"/>
              </a:rPr>
              <a:t> Administrasi sistem regulasi dalam penerapan hukum melalui pedoman-pedoman operasional </a:t>
            </a:r>
          </a:p>
          <a:p>
            <a:pPr eaLnBrk="1" hangingPunct="1">
              <a:lnSpc>
                <a:spcPct val="80000"/>
              </a:lnSpc>
              <a:defRPr/>
            </a:pPr>
            <a:r>
              <a:rPr lang="en-US" sz="2800" b="1">
                <a:sym typeface="Wingdings" pitchFamily="2" charset="2"/>
              </a:rPr>
              <a:t>Rosseau ( The Sosial Contract )  bahwa ketika negara semakin besar beban administrasi akan menjadi besar dalam mendukung berlangsungnya negara</a:t>
            </a:r>
            <a:r>
              <a:rPr lang="en-US" b="1">
                <a:sym typeface="Wingdings" pitchFamily="2" charset="2"/>
              </a:rPr>
              <a:t> </a:t>
            </a:r>
            <a:endParaRPr lang="en-US" b="1"/>
          </a:p>
          <a:p>
            <a:pPr eaLnBrk="1" hangingPunct="1">
              <a:lnSpc>
                <a:spcPct val="80000"/>
              </a:lnSpc>
              <a:buFont typeface="Wingdings" pitchFamily="2" charset="2"/>
              <a:buNone/>
              <a:defRPr/>
            </a:pPr>
            <a:endParaRPr lang="id-ID" sz="2400" b="1">
              <a:hlinkClick r:id="" action="ppaction://hlinkshowjump?jump=nextslide"/>
            </a:endParaRPr>
          </a:p>
        </p:txBody>
      </p:sp>
      <p:pic>
        <p:nvPicPr>
          <p:cNvPr id="61446" name="Picture 6" descr="GIF Animasi 007"/>
          <p:cNvPicPr>
            <a:picLocks noGrp="1" noChangeAspect="1" noChangeArrowheads="1" noCrop="1"/>
          </p:cNvPicPr>
          <p:nvPr>
            <p:ph sz="quarter" idx="4294967295"/>
          </p:nvPr>
        </p:nvPicPr>
        <p:blipFill>
          <a:blip r:embed="rId3" cstate="print"/>
          <a:srcRect/>
          <a:stretch>
            <a:fillRect/>
          </a:stretch>
        </p:blipFill>
        <p:spPr>
          <a:xfrm>
            <a:off x="6400800" y="5867400"/>
            <a:ext cx="847725" cy="695325"/>
          </a:xfrm>
          <a:noFill/>
        </p:spPr>
      </p:pic>
      <p:sp>
        <p:nvSpPr>
          <p:cNvPr id="61444" name="Text Box 4"/>
          <p:cNvSpPr txBox="1">
            <a:spLocks noChangeArrowheads="1"/>
          </p:cNvSpPr>
          <p:nvPr/>
        </p:nvSpPr>
        <p:spPr bwMode="auto">
          <a:xfrm>
            <a:off x="609600" y="6019800"/>
            <a:ext cx="5484813" cy="457200"/>
          </a:xfrm>
          <a:prstGeom prst="rect">
            <a:avLst/>
          </a:prstGeom>
          <a:noFill/>
          <a:ln w="9525">
            <a:noFill/>
            <a:miter lim="800000"/>
            <a:headEnd/>
            <a:tailEnd/>
          </a:ln>
          <a:effectLst/>
        </p:spPr>
        <p:txBody>
          <a:bodyPr>
            <a:spAutoFit/>
          </a:bodyPr>
          <a:lstStyle/>
          <a:p>
            <a:pPr algn="ctr">
              <a:defRPr/>
            </a:pPr>
            <a:endParaRPr lang="en-US" sz="2400" b="1">
              <a:solidFill>
                <a:schemeClr val="tx2"/>
              </a:solidFill>
              <a:effectLst>
                <a:outerShdw blurRad="38100" dist="38100" dir="2700000" algn="tl">
                  <a:srgbClr val="000000"/>
                </a:outerShdw>
              </a:effectLst>
            </a:endParaRPr>
          </a:p>
        </p:txBody>
      </p:sp>
      <p:sp>
        <p:nvSpPr>
          <p:cNvPr id="19462" name="Text Box 5"/>
          <p:cNvSpPr txBox="1">
            <a:spLocks noChangeArrowheads="1"/>
          </p:cNvSpPr>
          <p:nvPr/>
        </p:nvSpPr>
        <p:spPr bwMode="auto">
          <a:xfrm>
            <a:off x="539750" y="2924175"/>
            <a:ext cx="7200900" cy="366713"/>
          </a:xfrm>
          <a:prstGeom prst="rect">
            <a:avLst/>
          </a:prstGeom>
          <a:noFill/>
          <a:ln w="9525">
            <a:noFill/>
            <a:miter lim="800000"/>
            <a:headEnd/>
            <a:tailEnd/>
          </a:ln>
        </p:spPr>
        <p:txBody>
          <a:bodyPr>
            <a:spAutoFit/>
          </a:bodyPr>
          <a:lstStyle/>
          <a:p>
            <a:pPr>
              <a:spcBef>
                <a:spcPct val="50000"/>
              </a:spcBef>
              <a:buFontTx/>
              <a:buChar char="•"/>
            </a:pPr>
            <a:endParaRPr lang="en-US">
              <a:latin typeface="Tahoma" charset="0"/>
            </a:endParaRPr>
          </a:p>
        </p:txBody>
      </p:sp>
      <p:pic>
        <p:nvPicPr>
          <p:cNvPr id="61447" name="Picture 7" descr="j0301252"/>
          <p:cNvPicPr>
            <a:picLocks noGrp="1" noChangeAspect="1" noChangeArrowheads="1"/>
          </p:cNvPicPr>
          <p:nvPr>
            <p:ph sz="quarter" idx="4294967295"/>
          </p:nvPr>
        </p:nvPicPr>
        <p:blipFill>
          <a:blip r:embed="rId4" cstate="print"/>
          <a:srcRect/>
          <a:stretch>
            <a:fillRect/>
          </a:stretch>
        </p:blipFill>
        <p:spPr>
          <a:xfrm>
            <a:off x="7086600" y="1295400"/>
            <a:ext cx="1830388" cy="1565275"/>
          </a:xfrm>
          <a:noFill/>
        </p:spPr>
      </p:pic>
      <p:sp>
        <p:nvSpPr>
          <p:cNvPr id="53252" name="Text Box 4"/>
          <p:cNvSpPr txBox="1">
            <a:spLocks noChangeArrowheads="1"/>
          </p:cNvSpPr>
          <p:nvPr/>
        </p:nvSpPr>
        <p:spPr bwMode="auto">
          <a:xfrm>
            <a:off x="762000" y="6172200"/>
            <a:ext cx="5484813" cy="457200"/>
          </a:xfrm>
          <a:prstGeom prst="rect">
            <a:avLst/>
          </a:prstGeom>
          <a:noFill/>
          <a:ln w="9525">
            <a:noFill/>
            <a:miter lim="800000"/>
            <a:headEnd/>
            <a:tailEnd/>
          </a:ln>
          <a:effectLst/>
        </p:spPr>
        <p:txBody>
          <a:bodyPr>
            <a:spAutoFit/>
          </a:bodyPr>
          <a:lstStyle/>
          <a:p>
            <a:pPr algn="ctr">
              <a:defRPr/>
            </a:pPr>
            <a:r>
              <a:rPr lang="en-US" sz="2400" b="1">
                <a:solidFill>
                  <a:schemeClr val="tx2"/>
                </a:solidFill>
                <a:effectLst>
                  <a:outerShdw blurRad="38100" dist="38100" dir="2700000" algn="tl">
                    <a:srgbClr val="000000"/>
                  </a:outerShdw>
                </a:effectLst>
              </a:rPr>
              <a:t>Prinsip Prinsip Administrasi Publik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1446"/>
                                        </p:tgtEl>
                                        <p:attrNameLst>
                                          <p:attrName>style.visibility</p:attrName>
                                        </p:attrNameLst>
                                      </p:cBhvr>
                                      <p:to>
                                        <p:strVal val="visible"/>
                                      </p:to>
                                    </p:set>
                                  </p:childTnLst>
                                </p:cTn>
                              </p:par>
                            </p:childTnLst>
                          </p:cTn>
                        </p:par>
                        <p:par>
                          <p:cTn id="7" fill="hold">
                            <p:stCondLst>
                              <p:cond delay="500"/>
                            </p:stCondLst>
                            <p:childTnLst>
                              <p:par>
                                <p:cTn id="8" presetID="2" presetClass="entr" presetSubtype="8" fill="hold" grpId="0" nodeType="afterEffect" nodePh="1">
                                  <p:stCondLst>
                                    <p:cond delay="0"/>
                                  </p:stCondLst>
                                  <p:endCondLst>
                                    <p:cond evt="begin" delay="0">
                                      <p:tn val="8"/>
                                    </p:cond>
                                  </p:endCondLst>
                                  <p:childTnLst>
                                    <p:set>
                                      <p:cBhvr>
                                        <p:cTn id="9" dur="1" fill="hold">
                                          <p:stCondLst>
                                            <p:cond delay="0"/>
                                          </p:stCondLst>
                                        </p:cTn>
                                        <p:tgtEl>
                                          <p:spTgt spid="61444"/>
                                        </p:tgtEl>
                                        <p:attrNameLst>
                                          <p:attrName>style.visibility</p:attrName>
                                        </p:attrNameLst>
                                      </p:cBhvr>
                                      <p:to>
                                        <p:strVal val="visible"/>
                                      </p:to>
                                    </p:set>
                                    <p:anim calcmode="lin" valueType="num">
                                      <p:cBhvr additive="base">
                                        <p:cTn id="10" dur="500" fill="hold"/>
                                        <p:tgtEl>
                                          <p:spTgt spid="61444"/>
                                        </p:tgtEl>
                                        <p:attrNameLst>
                                          <p:attrName>ppt_x</p:attrName>
                                        </p:attrNameLst>
                                      </p:cBhvr>
                                      <p:tavLst>
                                        <p:tav tm="0">
                                          <p:val>
                                            <p:strVal val="0-#ppt_w/2"/>
                                          </p:val>
                                        </p:tav>
                                        <p:tav tm="100000">
                                          <p:val>
                                            <p:strVal val="#ppt_x"/>
                                          </p:val>
                                        </p:tav>
                                      </p:tavLst>
                                    </p:anim>
                                    <p:anim calcmode="lin" valueType="num">
                                      <p:cBhvr additive="base">
                                        <p:cTn id="11" dur="500" fill="hold"/>
                                        <p:tgtEl>
                                          <p:spTgt spid="61444"/>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1443">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61443">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61443">
                                            <p:txEl>
                                              <p:pRg st="2" end="2"/>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61447"/>
                                        </p:tgtEl>
                                        <p:attrNameLst>
                                          <p:attrName>style.visibility</p:attrName>
                                        </p:attrNameLst>
                                      </p:cBhvr>
                                      <p:to>
                                        <p:strVal val="visible"/>
                                      </p:to>
                                    </p:set>
                                    <p:animEffect transition="in" filter="diamond(in)">
                                      <p:cBhvr>
                                        <p:cTn id="28" dur="2000"/>
                                        <p:tgtEl>
                                          <p:spTgt spid="61447"/>
                                        </p:tgtEl>
                                      </p:cBhvr>
                                    </p:animEffect>
                                  </p:childTnLst>
                                </p:cTn>
                              </p:par>
                              <p:par>
                                <p:cTn id="29" presetID="2" presetClass="entr" presetSubtype="8" repeatCount="indefinite" accel="50000" decel="50000" fill="remove" nodeType="withEffect">
                                  <p:stCondLst>
                                    <p:cond delay="0"/>
                                  </p:stCondLst>
                                  <p:childTnLst>
                                    <p:set>
                                      <p:cBhvr>
                                        <p:cTn id="30" dur="1" fill="hold">
                                          <p:stCondLst>
                                            <p:cond delay="0"/>
                                          </p:stCondLst>
                                        </p:cTn>
                                        <p:tgtEl>
                                          <p:spTgt spid="53252">
                                            <p:txEl>
                                              <p:pRg st="0" end="0"/>
                                            </p:txEl>
                                          </p:spTgt>
                                        </p:tgtEl>
                                        <p:attrNameLst>
                                          <p:attrName>style.visibility</p:attrName>
                                        </p:attrNameLst>
                                      </p:cBhvr>
                                      <p:to>
                                        <p:strVal val="visible"/>
                                      </p:to>
                                    </p:set>
                                    <p:anim calcmode="lin" valueType="num">
                                      <p:cBhvr additive="base">
                                        <p:cTn id="31" dur="5000" fill="hold"/>
                                        <p:tgtEl>
                                          <p:spTgt spid="53252">
                                            <p:txEl>
                                              <p:pRg st="0" end="0"/>
                                            </p:txEl>
                                          </p:spTgt>
                                        </p:tgtEl>
                                        <p:attrNameLst>
                                          <p:attrName>ppt_x</p:attrName>
                                        </p:attrNameLst>
                                      </p:cBhvr>
                                      <p:tavLst>
                                        <p:tav tm="0">
                                          <p:val>
                                            <p:strVal val="0-#ppt_w/2"/>
                                          </p:val>
                                        </p:tav>
                                        <p:tav tm="100000">
                                          <p:val>
                                            <p:strVal val="#ppt_x"/>
                                          </p:val>
                                        </p:tav>
                                      </p:tavLst>
                                    </p:anim>
                                    <p:anim calcmode="lin" valueType="num">
                                      <p:cBhvr additive="base">
                                        <p:cTn id="32" dur="5000" fill="hold"/>
                                        <p:tgtEl>
                                          <p:spTgt spid="5325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autoUpdateAnimBg="0"/>
      <p:bldP spid="61444" grpId="0" autoUpdateAnimBg="0"/>
    </p:bld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rrowheads="1"/>
          </p:cNvSpPr>
          <p:nvPr>
            <p:ph type="title"/>
          </p:nvPr>
        </p:nvSpPr>
        <p:spPr/>
        <p:txBody>
          <a:bodyPr/>
          <a:lstStyle/>
          <a:p>
            <a:pPr algn="ctr" eaLnBrk="1" hangingPunct="1">
              <a:defRPr/>
            </a:pPr>
            <a:r>
              <a:rPr lang="en-US"/>
              <a:t>KONSEP NEW PUBLIK MANAGEMENT</a:t>
            </a:r>
          </a:p>
        </p:txBody>
      </p:sp>
      <p:sp>
        <p:nvSpPr>
          <p:cNvPr id="202755" name="Rectangle 3"/>
          <p:cNvSpPr>
            <a:spLocks noGrp="1" noRot="1" noChangeArrowheads="1"/>
          </p:cNvSpPr>
          <p:nvPr>
            <p:ph type="body" idx="1"/>
          </p:nvPr>
        </p:nvSpPr>
        <p:spPr/>
        <p:txBody>
          <a:bodyPr/>
          <a:lstStyle/>
          <a:p>
            <a:pPr eaLnBrk="1" hangingPunct="1">
              <a:defRPr/>
            </a:pPr>
            <a:r>
              <a:rPr lang="en-US"/>
              <a:t>Mentranformasikan kinerja yang digunakan dalam sektor privat dan bisnis ke sektor publik (mengatur dan mengendalikan pemerintahan tidak jauh beda mengatur dan mengendalikan bisnis)</a:t>
            </a:r>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Rot="1" noChangeArrowheads="1"/>
          </p:cNvSpPr>
          <p:nvPr>
            <p:ph type="title"/>
          </p:nvPr>
        </p:nvSpPr>
        <p:spPr/>
        <p:txBody>
          <a:bodyPr/>
          <a:lstStyle/>
          <a:p>
            <a:pPr algn="ctr" eaLnBrk="1" hangingPunct="1">
              <a:defRPr/>
            </a:pPr>
            <a:r>
              <a:rPr lang="en-US" sz="4000"/>
              <a:t>PRINSIP MEWIRASWASTAKAN BIROKRASI PEMERINTAHAN</a:t>
            </a:r>
          </a:p>
        </p:txBody>
      </p:sp>
      <p:sp>
        <p:nvSpPr>
          <p:cNvPr id="203779" name="Rectangle 3"/>
          <p:cNvSpPr>
            <a:spLocks noGrp="1" noRot="1" noChangeArrowheads="1"/>
          </p:cNvSpPr>
          <p:nvPr>
            <p:ph type="body" idx="1"/>
          </p:nvPr>
        </p:nvSpPr>
        <p:spPr/>
        <p:txBody>
          <a:bodyPr/>
          <a:lstStyle/>
          <a:p>
            <a:pPr eaLnBrk="1" hangingPunct="1">
              <a:lnSpc>
                <a:spcPct val="90000"/>
              </a:lnSpc>
              <a:defRPr/>
            </a:pPr>
            <a:r>
              <a:rPr lang="en-US" sz="2400"/>
              <a:t>Pemerintahan bersifat katalis</a:t>
            </a:r>
          </a:p>
          <a:p>
            <a:pPr eaLnBrk="1" hangingPunct="1">
              <a:lnSpc>
                <a:spcPct val="90000"/>
              </a:lnSpc>
              <a:defRPr/>
            </a:pPr>
            <a:r>
              <a:rPr lang="en-US" sz="2400"/>
              <a:t>Pemerintah milik masyarakat</a:t>
            </a:r>
          </a:p>
          <a:p>
            <a:pPr eaLnBrk="1" hangingPunct="1">
              <a:lnSpc>
                <a:spcPct val="90000"/>
              </a:lnSpc>
              <a:defRPr/>
            </a:pPr>
            <a:r>
              <a:rPr lang="en-US" sz="2400"/>
              <a:t>Pemerintah kompetitif</a:t>
            </a:r>
          </a:p>
          <a:p>
            <a:pPr eaLnBrk="1" hangingPunct="1">
              <a:lnSpc>
                <a:spcPct val="90000"/>
              </a:lnSpc>
              <a:defRPr/>
            </a:pPr>
            <a:r>
              <a:rPr lang="en-US" sz="2400"/>
              <a:t>Pemerintah berorientasi misi</a:t>
            </a:r>
          </a:p>
          <a:p>
            <a:pPr eaLnBrk="1" hangingPunct="1">
              <a:lnSpc>
                <a:spcPct val="90000"/>
              </a:lnSpc>
              <a:defRPr/>
            </a:pPr>
            <a:r>
              <a:rPr lang="en-US" sz="2400"/>
              <a:t>Pemerintah berorientasi pada hasil</a:t>
            </a:r>
          </a:p>
          <a:p>
            <a:pPr eaLnBrk="1" hangingPunct="1">
              <a:lnSpc>
                <a:spcPct val="90000"/>
              </a:lnSpc>
              <a:defRPr/>
            </a:pPr>
            <a:r>
              <a:rPr lang="en-US" sz="2400"/>
              <a:t>Pemerintah berorientasi pada pelanggan</a:t>
            </a:r>
          </a:p>
          <a:p>
            <a:pPr eaLnBrk="1" hangingPunct="1">
              <a:lnSpc>
                <a:spcPct val="90000"/>
              </a:lnSpc>
              <a:defRPr/>
            </a:pPr>
            <a:r>
              <a:rPr lang="en-US" sz="2400"/>
              <a:t>Pemerintah wiraswasta</a:t>
            </a:r>
          </a:p>
          <a:p>
            <a:pPr eaLnBrk="1" hangingPunct="1">
              <a:lnSpc>
                <a:spcPct val="90000"/>
              </a:lnSpc>
              <a:defRPr/>
            </a:pPr>
            <a:r>
              <a:rPr lang="en-US" sz="2400"/>
              <a:t>Pemerintah antisipatif</a:t>
            </a:r>
          </a:p>
          <a:p>
            <a:pPr eaLnBrk="1" hangingPunct="1">
              <a:lnSpc>
                <a:spcPct val="90000"/>
              </a:lnSpc>
              <a:defRPr/>
            </a:pPr>
            <a:r>
              <a:rPr lang="en-US" sz="2400"/>
              <a:t>Pemerintah desentralisasi</a:t>
            </a:r>
          </a:p>
          <a:p>
            <a:pPr eaLnBrk="1" hangingPunct="1">
              <a:lnSpc>
                <a:spcPct val="90000"/>
              </a:lnSpc>
              <a:defRPr/>
            </a:pPr>
            <a:r>
              <a:rPr lang="en-US" sz="2400"/>
              <a:t>Pemerintah berorientasi pada pasar</a:t>
            </a:r>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Rot="1" noChangeArrowheads="1"/>
          </p:cNvSpPr>
          <p:nvPr>
            <p:ph type="title"/>
          </p:nvPr>
        </p:nvSpPr>
        <p:spPr/>
        <p:txBody>
          <a:bodyPr/>
          <a:lstStyle/>
          <a:p>
            <a:pPr eaLnBrk="1" hangingPunct="1">
              <a:defRPr/>
            </a:pPr>
            <a:endParaRPr lang="en-US"/>
          </a:p>
        </p:txBody>
      </p:sp>
      <p:sp>
        <p:nvSpPr>
          <p:cNvPr id="204803" name="Rectangle 3"/>
          <p:cNvSpPr>
            <a:spLocks noGrp="1" noRot="1" noChangeArrowheads="1"/>
          </p:cNvSpPr>
          <p:nvPr>
            <p:ph type="body" idx="1"/>
          </p:nvPr>
        </p:nvSpPr>
        <p:spPr/>
        <p:txBody>
          <a:bodyPr/>
          <a:lstStyle/>
          <a:p>
            <a:pPr eaLnBrk="1" hangingPunct="1">
              <a:defRPr/>
            </a:pPr>
            <a:r>
              <a:rPr lang="en-US"/>
              <a:t>Pemerintahan katalis merupakan suatu fungsi yang mampu memisahkan sebagai pengarah (membuat kebijakan , peraturan) dengan fungsi pelaksana</a:t>
            </a:r>
          </a:p>
          <a:p>
            <a:pPr eaLnBrk="1" hangingPunct="1">
              <a:defRPr/>
            </a:pPr>
            <a:r>
              <a:rPr lang="en-US"/>
              <a:t>Mereka menggunakan berbagai metode (hadiah , intensif)</a:t>
            </a:r>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rrowheads="1"/>
          </p:cNvSpPr>
          <p:nvPr>
            <p:ph type="title"/>
          </p:nvPr>
        </p:nvSpPr>
        <p:spPr/>
        <p:txBody>
          <a:bodyPr/>
          <a:lstStyle/>
          <a:p>
            <a:pPr eaLnBrk="1" hangingPunct="1">
              <a:defRPr/>
            </a:pPr>
            <a:endParaRPr lang="en-US"/>
          </a:p>
        </p:txBody>
      </p:sp>
      <p:sp>
        <p:nvSpPr>
          <p:cNvPr id="205827" name="Rectangle 3"/>
          <p:cNvSpPr>
            <a:spLocks noGrp="1" noRot="1" noChangeArrowheads="1"/>
          </p:cNvSpPr>
          <p:nvPr>
            <p:ph type="body" idx="1"/>
          </p:nvPr>
        </p:nvSpPr>
        <p:spPr/>
        <p:txBody>
          <a:bodyPr/>
          <a:lstStyle/>
          <a:p>
            <a:pPr eaLnBrk="1" hangingPunct="1">
              <a:defRPr/>
            </a:pPr>
            <a:r>
              <a:rPr lang="en-US"/>
              <a:t>Pemerintah milik masyarakat, masyarakat diberdayakan, mengalihkan wewenang kontrol ke tangan masyarakat</a:t>
            </a:r>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Rot="1" noChangeArrowheads="1"/>
          </p:cNvSpPr>
          <p:nvPr>
            <p:ph type="title"/>
          </p:nvPr>
        </p:nvSpPr>
        <p:spPr/>
        <p:txBody>
          <a:bodyPr/>
          <a:lstStyle/>
          <a:p>
            <a:pPr eaLnBrk="1" hangingPunct="1">
              <a:defRPr/>
            </a:pPr>
            <a:endParaRPr lang="en-US"/>
          </a:p>
        </p:txBody>
      </p:sp>
      <p:sp>
        <p:nvSpPr>
          <p:cNvPr id="206851" name="Rectangle 3"/>
          <p:cNvSpPr>
            <a:spLocks noGrp="1" noRot="1" noChangeArrowheads="1"/>
          </p:cNvSpPr>
          <p:nvPr>
            <p:ph type="body" idx="1"/>
          </p:nvPr>
        </p:nvSpPr>
        <p:spPr/>
        <p:txBody>
          <a:bodyPr/>
          <a:lstStyle/>
          <a:p>
            <a:pPr eaLnBrk="1" hangingPunct="1">
              <a:defRPr/>
            </a:pPr>
            <a:r>
              <a:rPr lang="en-US"/>
              <a:t>Pemerintah kompetitif artinya mensyaratkan persaingan diantara para penyampai jasa untuk bersaing berdasarkan kinerja dan harga</a:t>
            </a: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rrowheads="1"/>
          </p:cNvSpPr>
          <p:nvPr>
            <p:ph type="title"/>
          </p:nvPr>
        </p:nvSpPr>
        <p:spPr/>
        <p:txBody>
          <a:bodyPr/>
          <a:lstStyle/>
          <a:p>
            <a:pPr eaLnBrk="1" hangingPunct="1">
              <a:defRPr/>
            </a:pPr>
            <a:endParaRPr lang="en-US"/>
          </a:p>
        </p:txBody>
      </p:sp>
      <p:sp>
        <p:nvSpPr>
          <p:cNvPr id="207875" name="Rectangle 3"/>
          <p:cNvSpPr>
            <a:spLocks noGrp="1" noRot="1" noChangeArrowheads="1"/>
          </p:cNvSpPr>
          <p:nvPr>
            <p:ph type="body" idx="1"/>
          </p:nvPr>
        </p:nvSpPr>
        <p:spPr/>
        <p:txBody>
          <a:bodyPr/>
          <a:lstStyle/>
          <a:p>
            <a:pPr eaLnBrk="1" hangingPunct="1">
              <a:defRPr/>
            </a:pPr>
            <a:r>
              <a:rPr lang="en-US"/>
              <a:t>Pemerintah berorientasi misi maksudnya melakukan deregulasi internal, menghapus banyak peraturan, menyederhanakan sistem yang menghambat</a:t>
            </a: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Rot="1" noChangeArrowheads="1"/>
          </p:cNvSpPr>
          <p:nvPr>
            <p:ph type="title"/>
          </p:nvPr>
        </p:nvSpPr>
        <p:spPr/>
        <p:txBody>
          <a:bodyPr/>
          <a:lstStyle/>
          <a:p>
            <a:pPr eaLnBrk="1" hangingPunct="1">
              <a:defRPr/>
            </a:pPr>
            <a:endParaRPr lang="en-US"/>
          </a:p>
        </p:txBody>
      </p:sp>
      <p:sp>
        <p:nvSpPr>
          <p:cNvPr id="208899" name="Rectangle 3"/>
          <p:cNvSpPr>
            <a:spLocks noGrp="1" noRot="1" noChangeArrowheads="1"/>
          </p:cNvSpPr>
          <p:nvPr>
            <p:ph type="body" idx="1"/>
          </p:nvPr>
        </p:nvSpPr>
        <p:spPr/>
        <p:txBody>
          <a:bodyPr/>
          <a:lstStyle/>
          <a:p>
            <a:pPr eaLnBrk="1" hangingPunct="1">
              <a:defRPr/>
            </a:pPr>
            <a:r>
              <a:rPr lang="en-US"/>
              <a:t>Pemerintah berorientasi pada hasil maksudnya intansi pemerintahan mengukur kinerja menetapkan target dan memberi imbalan pada intansi yang mampu mencapai atau melebihi target</a:t>
            </a:r>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Rot="1" noChangeArrowheads="1"/>
          </p:cNvSpPr>
          <p:nvPr>
            <p:ph type="title"/>
          </p:nvPr>
        </p:nvSpPr>
        <p:spPr/>
        <p:txBody>
          <a:bodyPr/>
          <a:lstStyle/>
          <a:p>
            <a:pPr eaLnBrk="1" hangingPunct="1">
              <a:defRPr/>
            </a:pPr>
            <a:endParaRPr lang="en-US"/>
          </a:p>
        </p:txBody>
      </p:sp>
      <p:sp>
        <p:nvSpPr>
          <p:cNvPr id="209923" name="Rectangle 3"/>
          <p:cNvSpPr>
            <a:spLocks noGrp="1" noRot="1" noChangeArrowheads="1"/>
          </p:cNvSpPr>
          <p:nvPr>
            <p:ph type="body" idx="1"/>
          </p:nvPr>
        </p:nvSpPr>
        <p:spPr/>
        <p:txBody>
          <a:bodyPr/>
          <a:lstStyle/>
          <a:p>
            <a:pPr eaLnBrk="1" hangingPunct="1">
              <a:defRPr/>
            </a:pPr>
            <a:r>
              <a:rPr lang="en-US"/>
              <a:t>Pemerintah berorientasi pada pelanggan artinya pemerintah melakukan survei kepada pelanggan apa yang diinginkan masyarakat</a:t>
            </a: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Rot="1" noChangeArrowheads="1"/>
          </p:cNvSpPr>
          <p:nvPr>
            <p:ph type="title"/>
          </p:nvPr>
        </p:nvSpPr>
        <p:spPr/>
        <p:txBody>
          <a:bodyPr/>
          <a:lstStyle/>
          <a:p>
            <a:pPr eaLnBrk="1" hangingPunct="1">
              <a:defRPr/>
            </a:pPr>
            <a:endParaRPr lang="en-US"/>
          </a:p>
        </p:txBody>
      </p:sp>
      <p:sp>
        <p:nvSpPr>
          <p:cNvPr id="210947" name="Rectangle 3"/>
          <p:cNvSpPr>
            <a:spLocks noGrp="1" noRot="1" noChangeArrowheads="1"/>
          </p:cNvSpPr>
          <p:nvPr>
            <p:ph type="body" idx="1"/>
          </p:nvPr>
        </p:nvSpPr>
        <p:spPr/>
        <p:txBody>
          <a:bodyPr/>
          <a:lstStyle/>
          <a:p>
            <a:pPr eaLnBrk="1" hangingPunct="1">
              <a:defRPr/>
            </a:pPr>
            <a:r>
              <a:rPr lang="en-US"/>
              <a:t>Pemerintah wirswasta  : meningkatkan sumber ekonomi yang dimiliki pemerintah dari yang tidak produktif menjadfi produktif</a:t>
            </a:r>
          </a:p>
          <a:p>
            <a:pPr eaLnBrk="1" hangingPunct="1">
              <a:defRPr/>
            </a:pPr>
            <a:r>
              <a:rPr lang="en-US"/>
              <a:t>Bukan menghabiskan anggaran</a:t>
            </a:r>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Rot="1" noChangeArrowheads="1"/>
          </p:cNvSpPr>
          <p:nvPr>
            <p:ph type="title"/>
          </p:nvPr>
        </p:nvSpPr>
        <p:spPr/>
        <p:txBody>
          <a:bodyPr/>
          <a:lstStyle/>
          <a:p>
            <a:pPr eaLnBrk="1" hangingPunct="1">
              <a:defRPr/>
            </a:pPr>
            <a:endParaRPr lang="en-US"/>
          </a:p>
        </p:txBody>
      </p:sp>
      <p:sp>
        <p:nvSpPr>
          <p:cNvPr id="211971" name="Rectangle 3"/>
          <p:cNvSpPr>
            <a:spLocks noGrp="1" noRot="1" noChangeArrowheads="1"/>
          </p:cNvSpPr>
          <p:nvPr>
            <p:ph type="body" idx="1"/>
          </p:nvPr>
        </p:nvSpPr>
        <p:spPr/>
        <p:txBody>
          <a:bodyPr/>
          <a:lstStyle/>
          <a:p>
            <a:pPr eaLnBrk="1" hangingPunct="1">
              <a:defRPr/>
            </a:pPr>
            <a:r>
              <a:rPr lang="en-US"/>
              <a:t>Pemerintah antisipatif artinya pemerintah berpikir ke depan dengan menggunakan perencanaan strategis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rrowheads="1"/>
          </p:cNvSpPr>
          <p:nvPr>
            <p:ph type="title" idx="4294967295"/>
          </p:nvPr>
        </p:nvSpPr>
        <p:spPr>
          <a:xfrm>
            <a:off x="457200" y="244475"/>
            <a:ext cx="8385175" cy="820738"/>
          </a:xfrm>
        </p:spPr>
        <p:txBody>
          <a:bodyPr/>
          <a:lstStyle/>
          <a:p>
            <a:pPr eaLnBrk="1" hangingPunct="1">
              <a:defRPr/>
            </a:pPr>
            <a:r>
              <a:rPr lang="en-US" sz="3200" b="0"/>
              <a:t>ADMINISTRASI PUBLIK SEBELUM WILSON</a:t>
            </a:r>
          </a:p>
        </p:txBody>
      </p:sp>
      <p:sp>
        <p:nvSpPr>
          <p:cNvPr id="62467" name="Rectangle 3"/>
          <p:cNvSpPr>
            <a:spLocks noGrp="1" noRot="1" noChangeArrowheads="1"/>
          </p:cNvSpPr>
          <p:nvPr>
            <p:ph type="body" sz="half" idx="4294967295"/>
          </p:nvPr>
        </p:nvSpPr>
        <p:spPr>
          <a:xfrm>
            <a:off x="381000" y="1600200"/>
            <a:ext cx="6400800" cy="3124200"/>
          </a:xfrm>
        </p:spPr>
        <p:txBody>
          <a:bodyPr/>
          <a:lstStyle/>
          <a:p>
            <a:pPr eaLnBrk="1" hangingPunct="1">
              <a:lnSpc>
                <a:spcPct val="80000"/>
              </a:lnSpc>
              <a:defRPr/>
            </a:pPr>
            <a:r>
              <a:rPr lang="en-US" sz="2000" b="1"/>
              <a:t>Vivien ( Etudes administratives )</a:t>
            </a:r>
            <a:r>
              <a:rPr lang="en-US" sz="2000" b="1">
                <a:sym typeface="Wingdings" pitchFamily="2" charset="2"/>
              </a:rPr>
              <a:t> ada </a:t>
            </a:r>
            <a:r>
              <a:rPr lang="en-US" sz="2000" b="1">
                <a:solidFill>
                  <a:srgbClr val="FF0066"/>
                </a:solidFill>
                <a:sym typeface="Wingdings" pitchFamily="2" charset="2"/>
              </a:rPr>
              <a:t>dikotomi antara administrsi dan politik, Fungsi eksekutif dibagi dua yaitu fungsi politik ( membuat kebijakan / aturan )  dan administrasi ( yang menjalankan aturan/kebijakan ) </a:t>
            </a:r>
          </a:p>
          <a:p>
            <a:pPr eaLnBrk="1" hangingPunct="1">
              <a:lnSpc>
                <a:spcPct val="80000"/>
              </a:lnSpc>
              <a:defRPr/>
            </a:pPr>
            <a:r>
              <a:rPr lang="en-US" sz="2000" b="1">
                <a:sym typeface="Wingdings" pitchFamily="2" charset="2"/>
              </a:rPr>
              <a:t>Hegel ( the Philosophy Of Rights )  Administrasi sebagai pelayan publik fungsi sebagai “ buffer “ dalam melawan tirani </a:t>
            </a:r>
          </a:p>
          <a:p>
            <a:pPr eaLnBrk="1" hangingPunct="1">
              <a:lnSpc>
                <a:spcPct val="80000"/>
              </a:lnSpc>
              <a:buFont typeface="Wingdings" pitchFamily="2" charset="2"/>
              <a:buNone/>
              <a:defRPr/>
            </a:pPr>
            <a:endParaRPr lang="en-US" sz="2000" b="1"/>
          </a:p>
          <a:p>
            <a:pPr eaLnBrk="1" hangingPunct="1">
              <a:lnSpc>
                <a:spcPct val="80000"/>
              </a:lnSpc>
              <a:buFont typeface="Wingdings" pitchFamily="2" charset="2"/>
              <a:buNone/>
              <a:defRPr/>
            </a:pPr>
            <a:r>
              <a:rPr lang="en-US" sz="2000" b="1"/>
              <a:t>KESIMPULAN :</a:t>
            </a:r>
          </a:p>
          <a:p>
            <a:pPr eaLnBrk="1" hangingPunct="1">
              <a:lnSpc>
                <a:spcPct val="80000"/>
              </a:lnSpc>
              <a:defRPr/>
            </a:pPr>
            <a:r>
              <a:rPr lang="en-US" sz="2000" b="1"/>
              <a:t>BAHWA BERDASARKAN TULISAN KUNO ( JAUH SEBELUM WILSON ) ADMINISTRASI PUBLIK SUDAH GENCAR DIPERSOALKAN</a:t>
            </a:r>
            <a:r>
              <a:rPr lang="en-US" sz="2400" b="1"/>
              <a:t> </a:t>
            </a:r>
            <a:endParaRPr lang="id-ID" sz="2400" b="1">
              <a:hlinkClick r:id="" action="ppaction://hlinkshowjump?jump=nextslide"/>
            </a:endParaRPr>
          </a:p>
        </p:txBody>
      </p:sp>
      <p:pic>
        <p:nvPicPr>
          <p:cNvPr id="62470" name="Picture 6" descr="GIF Animasi 007"/>
          <p:cNvPicPr>
            <a:picLocks noGrp="1" noChangeAspect="1" noChangeArrowheads="1" noCrop="1"/>
          </p:cNvPicPr>
          <p:nvPr>
            <p:ph sz="quarter" idx="4294967295"/>
          </p:nvPr>
        </p:nvPicPr>
        <p:blipFill>
          <a:blip r:embed="rId3" cstate="print"/>
          <a:srcRect/>
          <a:stretch>
            <a:fillRect/>
          </a:stretch>
        </p:blipFill>
        <p:spPr>
          <a:xfrm>
            <a:off x="6400800" y="5867400"/>
            <a:ext cx="847725" cy="695325"/>
          </a:xfrm>
          <a:noFill/>
        </p:spPr>
      </p:pic>
      <p:sp>
        <p:nvSpPr>
          <p:cNvPr id="62468" name="Text Box 4"/>
          <p:cNvSpPr txBox="1">
            <a:spLocks noChangeArrowheads="1"/>
          </p:cNvSpPr>
          <p:nvPr/>
        </p:nvSpPr>
        <p:spPr bwMode="auto">
          <a:xfrm>
            <a:off x="609600" y="6019800"/>
            <a:ext cx="5484813" cy="457200"/>
          </a:xfrm>
          <a:prstGeom prst="rect">
            <a:avLst/>
          </a:prstGeom>
          <a:noFill/>
          <a:ln w="9525">
            <a:noFill/>
            <a:miter lim="800000"/>
            <a:headEnd/>
            <a:tailEnd/>
          </a:ln>
          <a:effectLst/>
        </p:spPr>
        <p:txBody>
          <a:bodyPr>
            <a:spAutoFit/>
          </a:bodyPr>
          <a:lstStyle/>
          <a:p>
            <a:pPr algn="ctr">
              <a:defRPr/>
            </a:pPr>
            <a:endParaRPr lang="en-US" sz="2400" b="1">
              <a:solidFill>
                <a:schemeClr val="tx2"/>
              </a:solidFill>
              <a:effectLst>
                <a:outerShdw blurRad="38100" dist="38100" dir="2700000" algn="tl">
                  <a:srgbClr val="000000"/>
                </a:outerShdw>
              </a:effectLst>
            </a:endParaRPr>
          </a:p>
        </p:txBody>
      </p:sp>
      <p:sp>
        <p:nvSpPr>
          <p:cNvPr id="20486" name="Text Box 5"/>
          <p:cNvSpPr txBox="1">
            <a:spLocks noChangeArrowheads="1"/>
          </p:cNvSpPr>
          <p:nvPr/>
        </p:nvSpPr>
        <p:spPr bwMode="auto">
          <a:xfrm>
            <a:off x="539750" y="2924175"/>
            <a:ext cx="7200900" cy="366713"/>
          </a:xfrm>
          <a:prstGeom prst="rect">
            <a:avLst/>
          </a:prstGeom>
          <a:noFill/>
          <a:ln w="9525">
            <a:noFill/>
            <a:miter lim="800000"/>
            <a:headEnd/>
            <a:tailEnd/>
          </a:ln>
        </p:spPr>
        <p:txBody>
          <a:bodyPr>
            <a:spAutoFit/>
          </a:bodyPr>
          <a:lstStyle/>
          <a:p>
            <a:pPr>
              <a:spcBef>
                <a:spcPct val="50000"/>
              </a:spcBef>
              <a:buFontTx/>
              <a:buChar char="•"/>
            </a:pPr>
            <a:endParaRPr lang="en-US">
              <a:latin typeface="Tahoma" charset="0"/>
            </a:endParaRPr>
          </a:p>
        </p:txBody>
      </p:sp>
      <p:pic>
        <p:nvPicPr>
          <p:cNvPr id="62471" name="Picture 7" descr="j0301252"/>
          <p:cNvPicPr>
            <a:picLocks noGrp="1" noChangeAspect="1" noChangeArrowheads="1"/>
          </p:cNvPicPr>
          <p:nvPr>
            <p:ph sz="quarter" idx="4294967295"/>
          </p:nvPr>
        </p:nvPicPr>
        <p:blipFill>
          <a:blip r:embed="rId4" cstate="print"/>
          <a:srcRect/>
          <a:stretch>
            <a:fillRect/>
          </a:stretch>
        </p:blipFill>
        <p:spPr>
          <a:xfrm>
            <a:off x="6934200" y="1524000"/>
            <a:ext cx="1830388" cy="1565275"/>
          </a:xfrm>
          <a:noFill/>
        </p:spPr>
      </p:pic>
      <p:sp>
        <p:nvSpPr>
          <p:cNvPr id="53252" name="Text Box 4"/>
          <p:cNvSpPr txBox="1">
            <a:spLocks noChangeArrowheads="1"/>
          </p:cNvSpPr>
          <p:nvPr/>
        </p:nvSpPr>
        <p:spPr bwMode="auto">
          <a:xfrm>
            <a:off x="762000" y="6172200"/>
            <a:ext cx="5484813" cy="457200"/>
          </a:xfrm>
          <a:prstGeom prst="rect">
            <a:avLst/>
          </a:prstGeom>
          <a:noFill/>
          <a:ln w="9525">
            <a:noFill/>
            <a:miter lim="800000"/>
            <a:headEnd/>
            <a:tailEnd/>
          </a:ln>
          <a:effectLst/>
        </p:spPr>
        <p:txBody>
          <a:bodyPr>
            <a:spAutoFit/>
          </a:bodyPr>
          <a:lstStyle/>
          <a:p>
            <a:pPr algn="ctr">
              <a:defRPr/>
            </a:pPr>
            <a:r>
              <a:rPr lang="en-US" sz="2400" b="1">
                <a:solidFill>
                  <a:schemeClr val="tx2"/>
                </a:solidFill>
                <a:effectLst>
                  <a:outerShdw blurRad="38100" dist="38100" dir="2700000" algn="tl">
                    <a:srgbClr val="000000"/>
                  </a:outerShdw>
                </a:effectLst>
              </a:rPr>
              <a:t>Prinsip Prinsip Administrasi Publik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2470"/>
                                        </p:tgtEl>
                                        <p:attrNameLst>
                                          <p:attrName>style.visibility</p:attrName>
                                        </p:attrNameLst>
                                      </p:cBhvr>
                                      <p:to>
                                        <p:strVal val="visible"/>
                                      </p:to>
                                    </p:set>
                                  </p:childTnLst>
                                </p:cTn>
                              </p:par>
                            </p:childTnLst>
                          </p:cTn>
                        </p:par>
                        <p:par>
                          <p:cTn id="7" fill="hold">
                            <p:stCondLst>
                              <p:cond delay="500"/>
                            </p:stCondLst>
                            <p:childTnLst>
                              <p:par>
                                <p:cTn id="8" presetID="2" presetClass="entr" presetSubtype="8" fill="hold" grpId="0" nodeType="afterEffect" nodePh="1">
                                  <p:stCondLst>
                                    <p:cond delay="0"/>
                                  </p:stCondLst>
                                  <p:endCondLst>
                                    <p:cond evt="begin" delay="0">
                                      <p:tn val="8"/>
                                    </p:cond>
                                  </p:endCondLst>
                                  <p:childTnLst>
                                    <p:set>
                                      <p:cBhvr>
                                        <p:cTn id="9" dur="1" fill="hold">
                                          <p:stCondLst>
                                            <p:cond delay="0"/>
                                          </p:stCondLst>
                                        </p:cTn>
                                        <p:tgtEl>
                                          <p:spTgt spid="62468"/>
                                        </p:tgtEl>
                                        <p:attrNameLst>
                                          <p:attrName>style.visibility</p:attrName>
                                        </p:attrNameLst>
                                      </p:cBhvr>
                                      <p:to>
                                        <p:strVal val="visible"/>
                                      </p:to>
                                    </p:set>
                                    <p:anim calcmode="lin" valueType="num">
                                      <p:cBhvr additive="base">
                                        <p:cTn id="10" dur="500" fill="hold"/>
                                        <p:tgtEl>
                                          <p:spTgt spid="62468"/>
                                        </p:tgtEl>
                                        <p:attrNameLst>
                                          <p:attrName>ppt_x</p:attrName>
                                        </p:attrNameLst>
                                      </p:cBhvr>
                                      <p:tavLst>
                                        <p:tav tm="0">
                                          <p:val>
                                            <p:strVal val="0-#ppt_w/2"/>
                                          </p:val>
                                        </p:tav>
                                        <p:tav tm="100000">
                                          <p:val>
                                            <p:strVal val="#ppt_x"/>
                                          </p:val>
                                        </p:tav>
                                      </p:tavLst>
                                    </p:anim>
                                    <p:anim calcmode="lin" valueType="num">
                                      <p:cBhvr additive="base">
                                        <p:cTn id="11" dur="500" fill="hold"/>
                                        <p:tgtEl>
                                          <p:spTgt spid="62468"/>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2467">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62467">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62467">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62467">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62471"/>
                                        </p:tgtEl>
                                        <p:attrNameLst>
                                          <p:attrName>style.visibility</p:attrName>
                                        </p:attrNameLst>
                                      </p:cBhvr>
                                      <p:to>
                                        <p:strVal val="visible"/>
                                      </p:to>
                                    </p:set>
                                    <p:animEffect transition="in" filter="diamond(in)">
                                      <p:cBhvr>
                                        <p:cTn id="32" dur="2000"/>
                                        <p:tgtEl>
                                          <p:spTgt spid="62471"/>
                                        </p:tgtEl>
                                      </p:cBhvr>
                                    </p:animEffect>
                                  </p:childTnLst>
                                </p:cTn>
                              </p:par>
                              <p:par>
                                <p:cTn id="33" presetID="2" presetClass="entr" presetSubtype="8" repeatCount="indefinite" accel="50000" decel="50000" fill="remove" nodeType="withEffect">
                                  <p:stCondLst>
                                    <p:cond delay="0"/>
                                  </p:stCondLst>
                                  <p:childTnLst>
                                    <p:set>
                                      <p:cBhvr>
                                        <p:cTn id="34" dur="1" fill="hold">
                                          <p:stCondLst>
                                            <p:cond delay="0"/>
                                          </p:stCondLst>
                                        </p:cTn>
                                        <p:tgtEl>
                                          <p:spTgt spid="53252">
                                            <p:txEl>
                                              <p:pRg st="0" end="0"/>
                                            </p:txEl>
                                          </p:spTgt>
                                        </p:tgtEl>
                                        <p:attrNameLst>
                                          <p:attrName>style.visibility</p:attrName>
                                        </p:attrNameLst>
                                      </p:cBhvr>
                                      <p:to>
                                        <p:strVal val="visible"/>
                                      </p:to>
                                    </p:set>
                                    <p:anim calcmode="lin" valueType="num">
                                      <p:cBhvr additive="base">
                                        <p:cTn id="35" dur="5000" fill="hold"/>
                                        <p:tgtEl>
                                          <p:spTgt spid="53252">
                                            <p:txEl>
                                              <p:pRg st="0" end="0"/>
                                            </p:txEl>
                                          </p:spTgt>
                                        </p:tgtEl>
                                        <p:attrNameLst>
                                          <p:attrName>ppt_x</p:attrName>
                                        </p:attrNameLst>
                                      </p:cBhvr>
                                      <p:tavLst>
                                        <p:tav tm="0">
                                          <p:val>
                                            <p:strVal val="0-#ppt_w/2"/>
                                          </p:val>
                                        </p:tav>
                                        <p:tav tm="100000">
                                          <p:val>
                                            <p:strVal val="#ppt_x"/>
                                          </p:val>
                                        </p:tav>
                                      </p:tavLst>
                                    </p:anim>
                                    <p:anim calcmode="lin" valueType="num">
                                      <p:cBhvr additive="base">
                                        <p:cTn id="36" dur="5000" fill="hold"/>
                                        <p:tgtEl>
                                          <p:spTgt spid="5325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P spid="62468" grpId="0" autoUpdateAnimBg="0"/>
    </p:bld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Rot="1" noChangeArrowheads="1"/>
          </p:cNvSpPr>
          <p:nvPr>
            <p:ph type="title"/>
          </p:nvPr>
        </p:nvSpPr>
        <p:spPr/>
        <p:txBody>
          <a:bodyPr/>
          <a:lstStyle/>
          <a:p>
            <a:pPr eaLnBrk="1" hangingPunct="1">
              <a:defRPr/>
            </a:pPr>
            <a:endParaRPr lang="en-US"/>
          </a:p>
        </p:txBody>
      </p:sp>
      <p:sp>
        <p:nvSpPr>
          <p:cNvPr id="212995" name="Rectangle 3"/>
          <p:cNvSpPr>
            <a:spLocks noGrp="1" noRot="1" noChangeArrowheads="1"/>
          </p:cNvSpPr>
          <p:nvPr>
            <p:ph type="body" idx="1"/>
          </p:nvPr>
        </p:nvSpPr>
        <p:spPr/>
        <p:txBody>
          <a:bodyPr/>
          <a:lstStyle/>
          <a:p>
            <a:pPr eaLnBrk="1" hangingPunct="1">
              <a:defRPr/>
            </a:pPr>
            <a:r>
              <a:rPr lang="en-US"/>
              <a:t>Pemerintah desentralisasi artinya memberikan dan melimpahkan sebagian wewenang pada bawahan bukan ditangani sendiri</a:t>
            </a:r>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Rot="1" noChangeArrowheads="1"/>
          </p:cNvSpPr>
          <p:nvPr>
            <p:ph type="title"/>
          </p:nvPr>
        </p:nvSpPr>
        <p:spPr/>
        <p:txBody>
          <a:bodyPr/>
          <a:lstStyle/>
          <a:p>
            <a:pPr eaLnBrk="1" hangingPunct="1">
              <a:defRPr/>
            </a:pPr>
            <a:endParaRPr lang="en-US"/>
          </a:p>
        </p:txBody>
      </p:sp>
      <p:sp>
        <p:nvSpPr>
          <p:cNvPr id="214019" name="Rectangle 3"/>
          <p:cNvSpPr>
            <a:spLocks noGrp="1" noRot="1" noChangeArrowheads="1"/>
          </p:cNvSpPr>
          <p:nvPr>
            <p:ph type="body" idx="1"/>
          </p:nvPr>
        </p:nvSpPr>
        <p:spPr/>
        <p:txBody>
          <a:bodyPr/>
          <a:lstStyle/>
          <a:p>
            <a:pPr eaLnBrk="1" hangingPunct="1">
              <a:defRPr/>
            </a:pPr>
            <a:r>
              <a:rPr lang="en-US"/>
              <a:t>Pemerintah berorientasi pada pasar artinya memberikan pelayanan tidak didasarkan pada perhitungan laba rugi tapi rasa pengabdian kepada masyarakat umum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rrowheads="1"/>
          </p:cNvSpPr>
          <p:nvPr>
            <p:ph type="title" idx="4294967295"/>
          </p:nvPr>
        </p:nvSpPr>
        <p:spPr>
          <a:xfrm>
            <a:off x="457200" y="244475"/>
            <a:ext cx="8385175" cy="820738"/>
          </a:xfrm>
        </p:spPr>
        <p:txBody>
          <a:bodyPr/>
          <a:lstStyle/>
          <a:p>
            <a:pPr eaLnBrk="1" hangingPunct="1">
              <a:defRPr/>
            </a:pPr>
            <a:r>
              <a:rPr lang="en-US" sz="3200" b="0"/>
              <a:t>ADMINISTRASI PUBLIK MENJADI DISIPLIN ILMU </a:t>
            </a:r>
          </a:p>
        </p:txBody>
      </p:sp>
      <p:sp>
        <p:nvSpPr>
          <p:cNvPr id="63491" name="Rectangle 3"/>
          <p:cNvSpPr>
            <a:spLocks noGrp="1" noRot="1" noChangeArrowheads="1"/>
          </p:cNvSpPr>
          <p:nvPr>
            <p:ph type="body" sz="half" idx="4294967295"/>
          </p:nvPr>
        </p:nvSpPr>
        <p:spPr>
          <a:xfrm>
            <a:off x="381000" y="1219200"/>
            <a:ext cx="6096000" cy="3505200"/>
          </a:xfrm>
        </p:spPr>
        <p:txBody>
          <a:bodyPr/>
          <a:lstStyle/>
          <a:p>
            <a:pPr eaLnBrk="1" hangingPunct="1">
              <a:lnSpc>
                <a:spcPct val="80000"/>
              </a:lnSpc>
              <a:defRPr/>
            </a:pPr>
            <a:r>
              <a:rPr lang="en-US" sz="2400" b="1"/>
              <a:t>Pada perkembangan Administrasi sebagai disiplin Ilmu mengalami beberapa proses pergantian cara pandang. </a:t>
            </a:r>
          </a:p>
          <a:p>
            <a:pPr eaLnBrk="1" hangingPunct="1">
              <a:lnSpc>
                <a:spcPct val="80000"/>
              </a:lnSpc>
              <a:defRPr/>
            </a:pPr>
            <a:r>
              <a:rPr lang="en-US" sz="2400" b="1"/>
              <a:t>Menurut Nicholas Henry ( publicAdministration and public affairs ) menyatakan terdapat krisis definisi administrasi dalam administrasi negara dan lebih jauh Henry menyarankan bahwa pemahaman administrasi bisa dipahami lewat paradigma </a:t>
            </a:r>
          </a:p>
          <a:p>
            <a:pPr eaLnBrk="1" hangingPunct="1">
              <a:lnSpc>
                <a:spcPct val="80000"/>
              </a:lnSpc>
              <a:defRPr/>
            </a:pPr>
            <a:r>
              <a:rPr lang="en-US" sz="2400" b="1"/>
              <a:t>Henry mengutip pendapat Robert T. Golembiewski Bahwa standart disiplin ilmu mencakup Locus dan Focus </a:t>
            </a:r>
            <a:endParaRPr lang="id-ID" sz="2400" b="1">
              <a:hlinkClick r:id="" action="ppaction://hlinkshowjump?jump=nextslide"/>
            </a:endParaRPr>
          </a:p>
        </p:txBody>
      </p:sp>
      <p:sp>
        <p:nvSpPr>
          <p:cNvPr id="63492" name="Text Box 4"/>
          <p:cNvSpPr txBox="1">
            <a:spLocks noChangeArrowheads="1"/>
          </p:cNvSpPr>
          <p:nvPr/>
        </p:nvSpPr>
        <p:spPr bwMode="auto">
          <a:xfrm>
            <a:off x="609600" y="6019800"/>
            <a:ext cx="5484813" cy="457200"/>
          </a:xfrm>
          <a:prstGeom prst="rect">
            <a:avLst/>
          </a:prstGeom>
          <a:noFill/>
          <a:ln w="9525">
            <a:noFill/>
            <a:miter lim="800000"/>
            <a:headEnd/>
            <a:tailEnd/>
          </a:ln>
          <a:effectLst/>
        </p:spPr>
        <p:txBody>
          <a:bodyPr>
            <a:spAutoFit/>
          </a:bodyPr>
          <a:lstStyle/>
          <a:p>
            <a:pPr algn="ctr">
              <a:defRPr/>
            </a:pPr>
            <a:endParaRPr lang="en-US" sz="2400" b="1">
              <a:solidFill>
                <a:schemeClr val="tx2"/>
              </a:solidFill>
              <a:effectLst>
                <a:outerShdw blurRad="38100" dist="38100" dir="2700000" algn="tl">
                  <a:srgbClr val="000000"/>
                </a:outerShdw>
              </a:effectLst>
            </a:endParaRPr>
          </a:p>
        </p:txBody>
      </p:sp>
      <p:sp>
        <p:nvSpPr>
          <p:cNvPr id="21509" name="Text Box 5"/>
          <p:cNvSpPr txBox="1">
            <a:spLocks noChangeArrowheads="1"/>
          </p:cNvSpPr>
          <p:nvPr/>
        </p:nvSpPr>
        <p:spPr bwMode="auto">
          <a:xfrm>
            <a:off x="539750" y="2924175"/>
            <a:ext cx="7200900" cy="366713"/>
          </a:xfrm>
          <a:prstGeom prst="rect">
            <a:avLst/>
          </a:prstGeom>
          <a:noFill/>
          <a:ln w="9525">
            <a:noFill/>
            <a:miter lim="800000"/>
            <a:headEnd/>
            <a:tailEnd/>
          </a:ln>
        </p:spPr>
        <p:txBody>
          <a:bodyPr>
            <a:spAutoFit/>
          </a:bodyPr>
          <a:lstStyle/>
          <a:p>
            <a:pPr>
              <a:spcBef>
                <a:spcPct val="50000"/>
              </a:spcBef>
              <a:buFontTx/>
              <a:buChar char="•"/>
            </a:pPr>
            <a:endParaRPr lang="en-US">
              <a:latin typeface="Tahoma" charset="0"/>
            </a:endParaRPr>
          </a:p>
        </p:txBody>
      </p:sp>
      <p:pic>
        <p:nvPicPr>
          <p:cNvPr id="63494" name="Picture 6" descr="GIF Animasi 007"/>
          <p:cNvPicPr>
            <a:picLocks noGrp="1" noChangeAspect="1" noChangeArrowheads="1" noCrop="1"/>
          </p:cNvPicPr>
          <p:nvPr>
            <p:ph sz="quarter" idx="4294967295"/>
          </p:nvPr>
        </p:nvPicPr>
        <p:blipFill>
          <a:blip r:embed="rId3" cstate="print"/>
          <a:srcRect/>
          <a:stretch>
            <a:fillRect/>
          </a:stretch>
        </p:blipFill>
        <p:spPr>
          <a:xfrm>
            <a:off x="6400800" y="5867400"/>
            <a:ext cx="847725" cy="695325"/>
          </a:xfrm>
          <a:noFill/>
        </p:spPr>
      </p:pic>
      <p:pic>
        <p:nvPicPr>
          <p:cNvPr id="21511" name="Picture 7" descr="557larzelere"/>
          <p:cNvPicPr>
            <a:picLocks noGrp="1" noChangeAspect="1" noChangeArrowheads="1"/>
          </p:cNvPicPr>
          <p:nvPr>
            <p:ph sz="half" idx="4294967295"/>
          </p:nvPr>
        </p:nvPicPr>
        <p:blipFill>
          <a:blip r:embed="rId4" cstate="print"/>
          <a:srcRect/>
          <a:stretch>
            <a:fillRect/>
          </a:stretch>
        </p:blipFill>
        <p:spPr>
          <a:xfrm>
            <a:off x="6553200" y="1219200"/>
            <a:ext cx="2286000" cy="4343400"/>
          </a:xfrm>
          <a:noFill/>
        </p:spPr>
      </p:pic>
      <p:sp>
        <p:nvSpPr>
          <p:cNvPr id="53252" name="Text Box 4"/>
          <p:cNvSpPr txBox="1">
            <a:spLocks noChangeArrowheads="1"/>
          </p:cNvSpPr>
          <p:nvPr/>
        </p:nvSpPr>
        <p:spPr bwMode="auto">
          <a:xfrm>
            <a:off x="762000" y="6172200"/>
            <a:ext cx="5484813" cy="457200"/>
          </a:xfrm>
          <a:prstGeom prst="rect">
            <a:avLst/>
          </a:prstGeom>
          <a:noFill/>
          <a:ln w="9525">
            <a:noFill/>
            <a:miter lim="800000"/>
            <a:headEnd/>
            <a:tailEnd/>
          </a:ln>
          <a:effectLst/>
        </p:spPr>
        <p:txBody>
          <a:bodyPr>
            <a:spAutoFit/>
          </a:bodyPr>
          <a:lstStyle/>
          <a:p>
            <a:pPr algn="ctr">
              <a:defRPr/>
            </a:pPr>
            <a:r>
              <a:rPr lang="en-US" sz="2400" b="1">
                <a:solidFill>
                  <a:schemeClr val="tx2"/>
                </a:solidFill>
                <a:effectLst>
                  <a:outerShdw blurRad="38100" dist="38100" dir="2700000" algn="tl">
                    <a:srgbClr val="000000"/>
                  </a:outerShdw>
                </a:effectLst>
              </a:rPr>
              <a:t>Prinsip Prinsip Administrasi Publik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3494"/>
                                        </p:tgtEl>
                                        <p:attrNameLst>
                                          <p:attrName>style.visibility</p:attrName>
                                        </p:attrNameLst>
                                      </p:cBhvr>
                                      <p:to>
                                        <p:strVal val="visible"/>
                                      </p:to>
                                    </p:set>
                                  </p:childTnLst>
                                </p:cTn>
                              </p:par>
                            </p:childTnLst>
                          </p:cTn>
                        </p:par>
                        <p:par>
                          <p:cTn id="7" fill="hold">
                            <p:stCondLst>
                              <p:cond delay="500"/>
                            </p:stCondLst>
                            <p:childTnLst>
                              <p:par>
                                <p:cTn id="8" presetID="2" presetClass="entr" presetSubtype="8" fill="hold" grpId="0" nodeType="afterEffect" nodePh="1">
                                  <p:stCondLst>
                                    <p:cond delay="0"/>
                                  </p:stCondLst>
                                  <p:endCondLst>
                                    <p:cond evt="begin" delay="0">
                                      <p:tn val="8"/>
                                    </p:cond>
                                  </p:endCondLst>
                                  <p:childTnLst>
                                    <p:set>
                                      <p:cBhvr>
                                        <p:cTn id="9" dur="1" fill="hold">
                                          <p:stCondLst>
                                            <p:cond delay="0"/>
                                          </p:stCondLst>
                                        </p:cTn>
                                        <p:tgtEl>
                                          <p:spTgt spid="63492"/>
                                        </p:tgtEl>
                                        <p:attrNameLst>
                                          <p:attrName>style.visibility</p:attrName>
                                        </p:attrNameLst>
                                      </p:cBhvr>
                                      <p:to>
                                        <p:strVal val="visible"/>
                                      </p:to>
                                    </p:set>
                                    <p:anim calcmode="lin" valueType="num">
                                      <p:cBhvr additive="base">
                                        <p:cTn id="10" dur="500" fill="hold"/>
                                        <p:tgtEl>
                                          <p:spTgt spid="63492"/>
                                        </p:tgtEl>
                                        <p:attrNameLst>
                                          <p:attrName>ppt_x</p:attrName>
                                        </p:attrNameLst>
                                      </p:cBhvr>
                                      <p:tavLst>
                                        <p:tav tm="0">
                                          <p:val>
                                            <p:strVal val="0-#ppt_w/2"/>
                                          </p:val>
                                        </p:tav>
                                        <p:tav tm="100000">
                                          <p:val>
                                            <p:strVal val="#ppt_x"/>
                                          </p:val>
                                        </p:tav>
                                      </p:tavLst>
                                    </p:anim>
                                    <p:anim calcmode="lin" valueType="num">
                                      <p:cBhvr additive="base">
                                        <p:cTn id="11" dur="500" fill="hold"/>
                                        <p:tgtEl>
                                          <p:spTgt spid="63492"/>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3491">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63491">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63491">
                                            <p:txEl>
                                              <p:pRg st="2" end="2"/>
                                            </p:txEl>
                                          </p:spTgt>
                                        </p:tgtEl>
                                        <p:attrNameLst>
                                          <p:attrName>style.visibility</p:attrName>
                                        </p:attrNameLst>
                                      </p:cBhvr>
                                      <p:to>
                                        <p:strVal val="visible"/>
                                      </p:to>
                                    </p:set>
                                  </p:childTnLst>
                                </p:cTn>
                              </p:par>
                              <p:par>
                                <p:cTn id="24" presetID="2" presetClass="entr" presetSubtype="8" repeatCount="indefinite" accel="50000" decel="50000" fill="remove" nodeType="withEffect">
                                  <p:stCondLst>
                                    <p:cond delay="0"/>
                                  </p:stCondLst>
                                  <p:childTnLst>
                                    <p:set>
                                      <p:cBhvr>
                                        <p:cTn id="25" dur="1" fill="hold">
                                          <p:stCondLst>
                                            <p:cond delay="0"/>
                                          </p:stCondLst>
                                        </p:cTn>
                                        <p:tgtEl>
                                          <p:spTgt spid="53252">
                                            <p:txEl>
                                              <p:pRg st="0" end="0"/>
                                            </p:txEl>
                                          </p:spTgt>
                                        </p:tgtEl>
                                        <p:attrNameLst>
                                          <p:attrName>style.visibility</p:attrName>
                                        </p:attrNameLst>
                                      </p:cBhvr>
                                      <p:to>
                                        <p:strVal val="visible"/>
                                      </p:to>
                                    </p:set>
                                    <p:anim calcmode="lin" valueType="num">
                                      <p:cBhvr additive="base">
                                        <p:cTn id="26" dur="5000" fill="hold"/>
                                        <p:tgtEl>
                                          <p:spTgt spid="53252">
                                            <p:txEl>
                                              <p:pRg st="0" end="0"/>
                                            </p:txEl>
                                          </p:spTgt>
                                        </p:tgtEl>
                                        <p:attrNameLst>
                                          <p:attrName>ppt_x</p:attrName>
                                        </p:attrNameLst>
                                      </p:cBhvr>
                                      <p:tavLst>
                                        <p:tav tm="0">
                                          <p:val>
                                            <p:strVal val="0-#ppt_w/2"/>
                                          </p:val>
                                        </p:tav>
                                        <p:tav tm="100000">
                                          <p:val>
                                            <p:strVal val="#ppt_x"/>
                                          </p:val>
                                        </p:tav>
                                      </p:tavLst>
                                    </p:anim>
                                    <p:anim calcmode="lin" valueType="num">
                                      <p:cBhvr additive="base">
                                        <p:cTn id="27" dur="5000" fill="hold"/>
                                        <p:tgtEl>
                                          <p:spTgt spid="5325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autoUpdateAnimBg="0"/>
      <p:bldP spid="6349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pPr eaLnBrk="1" hangingPunct="1">
              <a:defRPr/>
            </a:pPr>
            <a:r>
              <a:rPr lang="id-ID"/>
              <a:t>PENGERTIAN</a:t>
            </a:r>
            <a:endParaRPr lang="en-GB"/>
          </a:p>
        </p:txBody>
      </p:sp>
      <p:sp>
        <p:nvSpPr>
          <p:cNvPr id="41987" name="Rectangle 3"/>
          <p:cNvSpPr>
            <a:spLocks noGrp="1" noRot="1" noChangeArrowheads="1"/>
          </p:cNvSpPr>
          <p:nvPr>
            <p:ph type="body" idx="1"/>
          </p:nvPr>
        </p:nvSpPr>
        <p:spPr>
          <a:ln>
            <a:solidFill>
              <a:schemeClr val="tx1"/>
            </a:solidFill>
          </a:ln>
        </p:spPr>
        <p:txBody>
          <a:bodyPr/>
          <a:lstStyle/>
          <a:p>
            <a:pPr marL="457200" indent="-457200" eaLnBrk="1" hangingPunct="1">
              <a:lnSpc>
                <a:spcPct val="90000"/>
              </a:lnSpc>
              <a:defRPr/>
            </a:pPr>
            <a:r>
              <a:rPr lang="en-GB" sz="2800"/>
              <a:t>Administrasi publik terdiri dari dua kata, yaitu </a:t>
            </a:r>
            <a:r>
              <a:rPr lang="en-GB" sz="2800">
                <a:solidFill>
                  <a:srgbClr val="FF0000"/>
                </a:solidFill>
              </a:rPr>
              <a:t>administrasi</a:t>
            </a:r>
            <a:r>
              <a:rPr lang="en-GB" sz="2800"/>
              <a:t> dan </a:t>
            </a:r>
            <a:r>
              <a:rPr lang="en-GB" sz="2800">
                <a:solidFill>
                  <a:srgbClr val="FF0000"/>
                </a:solidFill>
              </a:rPr>
              <a:t>publik</a:t>
            </a:r>
            <a:r>
              <a:rPr lang="en-GB" sz="2800"/>
              <a:t>. </a:t>
            </a:r>
            <a:endParaRPr lang="id-ID" sz="2800"/>
          </a:p>
          <a:p>
            <a:pPr marL="457200" indent="-457200" eaLnBrk="1" hangingPunct="1">
              <a:lnSpc>
                <a:spcPct val="90000"/>
              </a:lnSpc>
              <a:defRPr/>
            </a:pPr>
            <a:r>
              <a:rPr lang="en-GB" sz="2800">
                <a:solidFill>
                  <a:srgbClr val="FF0000"/>
                </a:solidFill>
              </a:rPr>
              <a:t>Administrasi</a:t>
            </a:r>
            <a:r>
              <a:rPr lang="en-GB" sz="2800"/>
              <a:t> diartikan sebagai kegiatan atau kerjasama dalam rangka mencapai tujuan yang sudah ditentukan atau diarahkan </a:t>
            </a:r>
            <a:endParaRPr lang="id-ID" sz="2800"/>
          </a:p>
          <a:p>
            <a:pPr marL="457200" indent="-457200" eaLnBrk="1" hangingPunct="1">
              <a:lnSpc>
                <a:spcPct val="90000"/>
              </a:lnSpc>
              <a:defRPr/>
            </a:pPr>
            <a:r>
              <a:rPr lang="id-ID" sz="2800"/>
              <a:t>Ada 3 unsur dalam administrasi :</a:t>
            </a:r>
          </a:p>
          <a:p>
            <a:pPr marL="457200" indent="-457200" eaLnBrk="1" hangingPunct="1">
              <a:lnSpc>
                <a:spcPct val="90000"/>
              </a:lnSpc>
              <a:buClr>
                <a:schemeClr val="tx1"/>
              </a:buClr>
              <a:buFontTx/>
              <a:buAutoNum type="arabicParenR"/>
              <a:defRPr/>
            </a:pPr>
            <a:r>
              <a:rPr lang="id-ID" sz="2800"/>
              <a:t>Kerjasama</a:t>
            </a:r>
          </a:p>
          <a:p>
            <a:pPr marL="457200" indent="-457200" eaLnBrk="1" hangingPunct="1">
              <a:lnSpc>
                <a:spcPct val="90000"/>
              </a:lnSpc>
              <a:buClr>
                <a:schemeClr val="tx1"/>
              </a:buClr>
              <a:buFontTx/>
              <a:buAutoNum type="arabicParenR"/>
              <a:defRPr/>
            </a:pPr>
            <a:r>
              <a:rPr lang="id-ID" sz="2800"/>
              <a:t>Sekelompok orang</a:t>
            </a:r>
          </a:p>
          <a:p>
            <a:pPr marL="457200" indent="-457200" eaLnBrk="1" hangingPunct="1">
              <a:lnSpc>
                <a:spcPct val="90000"/>
              </a:lnSpc>
              <a:buClr>
                <a:schemeClr val="tx1"/>
              </a:buClr>
              <a:buFontTx/>
              <a:buAutoNum type="arabicParenR"/>
              <a:defRPr/>
            </a:pPr>
            <a:r>
              <a:rPr lang="id-ID" sz="2800"/>
              <a:t>Tujuan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rrowheads="1"/>
          </p:cNvSpPr>
          <p:nvPr>
            <p:ph type="title" idx="4294967295"/>
          </p:nvPr>
        </p:nvSpPr>
        <p:spPr>
          <a:xfrm>
            <a:off x="457200" y="244475"/>
            <a:ext cx="8385175" cy="820738"/>
          </a:xfrm>
        </p:spPr>
        <p:txBody>
          <a:bodyPr/>
          <a:lstStyle/>
          <a:p>
            <a:pPr eaLnBrk="1" hangingPunct="1">
              <a:defRPr/>
            </a:pPr>
            <a:r>
              <a:rPr lang="en-US" sz="3200" b="0"/>
              <a:t>ADMINISTRASI PUBLIK MENJADI DISIPLIN ILMU </a:t>
            </a:r>
          </a:p>
        </p:txBody>
      </p:sp>
      <p:sp>
        <p:nvSpPr>
          <p:cNvPr id="64516" name="Text Box 4"/>
          <p:cNvSpPr txBox="1">
            <a:spLocks noChangeArrowheads="1"/>
          </p:cNvSpPr>
          <p:nvPr/>
        </p:nvSpPr>
        <p:spPr bwMode="auto">
          <a:xfrm>
            <a:off x="609600" y="6019800"/>
            <a:ext cx="5484813" cy="457200"/>
          </a:xfrm>
          <a:prstGeom prst="rect">
            <a:avLst/>
          </a:prstGeom>
          <a:noFill/>
          <a:ln w="9525">
            <a:noFill/>
            <a:miter lim="800000"/>
            <a:headEnd/>
            <a:tailEnd/>
          </a:ln>
          <a:effectLst/>
        </p:spPr>
        <p:txBody>
          <a:bodyPr>
            <a:spAutoFit/>
          </a:bodyPr>
          <a:lstStyle/>
          <a:p>
            <a:pPr algn="ctr">
              <a:defRPr/>
            </a:pPr>
            <a:endParaRPr lang="en-US" sz="2400" b="1">
              <a:solidFill>
                <a:schemeClr val="tx2"/>
              </a:solidFill>
              <a:effectLst>
                <a:outerShdw blurRad="38100" dist="38100" dir="2700000" algn="tl">
                  <a:srgbClr val="000000"/>
                </a:outerShdw>
              </a:effectLst>
            </a:endParaRPr>
          </a:p>
        </p:txBody>
      </p:sp>
      <p:sp>
        <p:nvSpPr>
          <p:cNvPr id="22532" name="Text Box 5"/>
          <p:cNvSpPr txBox="1">
            <a:spLocks noChangeArrowheads="1"/>
          </p:cNvSpPr>
          <p:nvPr/>
        </p:nvSpPr>
        <p:spPr bwMode="auto">
          <a:xfrm>
            <a:off x="539750" y="2924175"/>
            <a:ext cx="7200900" cy="366713"/>
          </a:xfrm>
          <a:prstGeom prst="rect">
            <a:avLst/>
          </a:prstGeom>
          <a:noFill/>
          <a:ln w="9525">
            <a:noFill/>
            <a:miter lim="800000"/>
            <a:headEnd/>
            <a:tailEnd/>
          </a:ln>
        </p:spPr>
        <p:txBody>
          <a:bodyPr>
            <a:spAutoFit/>
          </a:bodyPr>
          <a:lstStyle/>
          <a:p>
            <a:pPr>
              <a:spcBef>
                <a:spcPct val="50000"/>
              </a:spcBef>
              <a:buFontTx/>
              <a:buChar char="•"/>
            </a:pPr>
            <a:endParaRPr lang="en-US">
              <a:latin typeface="Tahoma" charset="0"/>
            </a:endParaRPr>
          </a:p>
        </p:txBody>
      </p:sp>
      <p:pic>
        <p:nvPicPr>
          <p:cNvPr id="64518" name="Picture 6" descr="GIF Animasi 007"/>
          <p:cNvPicPr>
            <a:picLocks noGrp="1" noChangeAspect="1" noChangeArrowheads="1" noCrop="1"/>
          </p:cNvPicPr>
          <p:nvPr>
            <p:ph sz="quarter" idx="4294967295"/>
          </p:nvPr>
        </p:nvPicPr>
        <p:blipFill>
          <a:blip r:embed="rId3" cstate="print"/>
          <a:srcRect/>
          <a:stretch>
            <a:fillRect/>
          </a:stretch>
        </p:blipFill>
        <p:spPr>
          <a:xfrm>
            <a:off x="6400800" y="5867400"/>
            <a:ext cx="847725" cy="695325"/>
          </a:xfrm>
          <a:noFill/>
        </p:spPr>
      </p:pic>
      <p:sp>
        <p:nvSpPr>
          <p:cNvPr id="64522" name="Rectangle 10"/>
          <p:cNvSpPr>
            <a:spLocks noGrp="1" noRot="1" noChangeArrowheads="1"/>
          </p:cNvSpPr>
          <p:nvPr>
            <p:ph type="body" sz="half" idx="4294967295"/>
          </p:nvPr>
        </p:nvSpPr>
        <p:spPr>
          <a:xfrm>
            <a:off x="609600" y="1371600"/>
            <a:ext cx="3927475" cy="4191000"/>
          </a:xfrm>
        </p:spPr>
        <p:txBody>
          <a:bodyPr/>
          <a:lstStyle/>
          <a:p>
            <a:pPr eaLnBrk="1" hangingPunct="1">
              <a:defRPr/>
            </a:pPr>
            <a:r>
              <a:rPr lang="en-US" sz="2800" i="1"/>
              <a:t>Locus</a:t>
            </a:r>
            <a:r>
              <a:rPr lang="en-US" sz="2800"/>
              <a:t> adalah letak/kelembagaan dari administrasi berada, </a:t>
            </a:r>
          </a:p>
          <a:p>
            <a:pPr eaLnBrk="1" hangingPunct="1">
              <a:defRPr/>
            </a:pPr>
            <a:r>
              <a:rPr lang="en-US" sz="2800"/>
              <a:t>sedangkan </a:t>
            </a:r>
            <a:r>
              <a:rPr lang="en-US" sz="2800" i="1"/>
              <a:t>focus</a:t>
            </a:r>
            <a:r>
              <a:rPr lang="en-US" sz="2800"/>
              <a:t> adalah sasaran spesialisasi dari bidang studi. </a:t>
            </a:r>
          </a:p>
        </p:txBody>
      </p:sp>
      <p:sp>
        <p:nvSpPr>
          <p:cNvPr id="64523" name="Rectangle 11"/>
          <p:cNvSpPr>
            <a:spLocks noRot="1" noChangeArrowheads="1"/>
          </p:cNvSpPr>
          <p:nvPr/>
        </p:nvSpPr>
        <p:spPr bwMode="auto">
          <a:xfrm>
            <a:off x="4724400" y="1371600"/>
            <a:ext cx="3927475" cy="4191000"/>
          </a:xfrm>
          <a:prstGeom prst="rect">
            <a:avLst/>
          </a:prstGeom>
          <a:noFill/>
          <a:ln w="9525">
            <a:noFill/>
            <a:miter lim="800000"/>
            <a:headEnd/>
            <a:tailEnd/>
          </a:ln>
          <a:effectLst/>
        </p:spPr>
        <p:txBody>
          <a:bodyPr/>
          <a:lstStyle/>
          <a:p>
            <a:pPr marL="342900" indent="-342900" eaLnBrk="1" hangingPunct="1">
              <a:spcBef>
                <a:spcPct val="20000"/>
              </a:spcBef>
              <a:buClr>
                <a:schemeClr val="hlink"/>
              </a:buClr>
              <a:buFont typeface="Wingdings" pitchFamily="2" charset="2"/>
              <a:buNone/>
              <a:defRPr/>
            </a:pPr>
            <a:r>
              <a:rPr lang="en-US" sz="2800">
                <a:effectLst>
                  <a:outerShdw blurRad="38100" dist="38100" dir="2700000" algn="tl">
                    <a:srgbClr val="000000"/>
                  </a:outerShdw>
                </a:effectLst>
              </a:rPr>
              <a:t>	Robert T. Golimbiewski menyatakan paradigma AN akan dapat dimengerti dalam hubungannya dengan istilah Locus dan Focus tersebut.</a:t>
            </a:r>
          </a:p>
        </p:txBody>
      </p:sp>
      <p:sp>
        <p:nvSpPr>
          <p:cNvPr id="53252" name="Text Box 4"/>
          <p:cNvSpPr txBox="1">
            <a:spLocks noChangeArrowheads="1"/>
          </p:cNvSpPr>
          <p:nvPr/>
        </p:nvSpPr>
        <p:spPr bwMode="auto">
          <a:xfrm>
            <a:off x="762000" y="6172200"/>
            <a:ext cx="5484813" cy="457200"/>
          </a:xfrm>
          <a:prstGeom prst="rect">
            <a:avLst/>
          </a:prstGeom>
          <a:noFill/>
          <a:ln w="9525">
            <a:noFill/>
            <a:miter lim="800000"/>
            <a:headEnd/>
            <a:tailEnd/>
          </a:ln>
          <a:effectLst/>
        </p:spPr>
        <p:txBody>
          <a:bodyPr>
            <a:spAutoFit/>
          </a:bodyPr>
          <a:lstStyle/>
          <a:p>
            <a:pPr algn="ctr">
              <a:defRPr/>
            </a:pPr>
            <a:r>
              <a:rPr lang="en-US" sz="2400" b="1">
                <a:solidFill>
                  <a:schemeClr val="tx2"/>
                </a:solidFill>
                <a:effectLst>
                  <a:outerShdw blurRad="38100" dist="38100" dir="2700000" algn="tl">
                    <a:srgbClr val="000000"/>
                  </a:outerShdw>
                </a:effectLst>
              </a:rPr>
              <a:t>Prinsip Prinsip Administrasi Publik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4518"/>
                                        </p:tgtEl>
                                        <p:attrNameLst>
                                          <p:attrName>style.visibility</p:attrName>
                                        </p:attrNameLst>
                                      </p:cBhvr>
                                      <p:to>
                                        <p:strVal val="visible"/>
                                      </p:to>
                                    </p:set>
                                  </p:childTnLst>
                                </p:cTn>
                              </p:par>
                            </p:childTnLst>
                          </p:cTn>
                        </p:par>
                        <p:par>
                          <p:cTn id="7" fill="hold">
                            <p:stCondLst>
                              <p:cond delay="500"/>
                            </p:stCondLst>
                            <p:childTnLst>
                              <p:par>
                                <p:cTn id="8" presetID="2" presetClass="entr" presetSubtype="8" fill="hold" grpId="0" nodeType="afterEffect" nodePh="1">
                                  <p:stCondLst>
                                    <p:cond delay="0"/>
                                  </p:stCondLst>
                                  <p:endCondLst>
                                    <p:cond evt="begin" delay="0">
                                      <p:tn val="8"/>
                                    </p:cond>
                                  </p:endCondLst>
                                  <p:childTnLst>
                                    <p:set>
                                      <p:cBhvr>
                                        <p:cTn id="9" dur="1" fill="hold">
                                          <p:stCondLst>
                                            <p:cond delay="0"/>
                                          </p:stCondLst>
                                        </p:cTn>
                                        <p:tgtEl>
                                          <p:spTgt spid="64516"/>
                                        </p:tgtEl>
                                        <p:attrNameLst>
                                          <p:attrName>style.visibility</p:attrName>
                                        </p:attrNameLst>
                                      </p:cBhvr>
                                      <p:to>
                                        <p:strVal val="visible"/>
                                      </p:to>
                                    </p:set>
                                    <p:anim calcmode="lin" valueType="num">
                                      <p:cBhvr additive="base">
                                        <p:cTn id="10" dur="500" fill="hold"/>
                                        <p:tgtEl>
                                          <p:spTgt spid="64516"/>
                                        </p:tgtEl>
                                        <p:attrNameLst>
                                          <p:attrName>ppt_x</p:attrName>
                                        </p:attrNameLst>
                                      </p:cBhvr>
                                      <p:tavLst>
                                        <p:tav tm="0">
                                          <p:val>
                                            <p:strVal val="0-#ppt_w/2"/>
                                          </p:val>
                                        </p:tav>
                                        <p:tav tm="100000">
                                          <p:val>
                                            <p:strVal val="#ppt_x"/>
                                          </p:val>
                                        </p:tav>
                                      </p:tavLst>
                                    </p:anim>
                                    <p:anim calcmode="lin" valueType="num">
                                      <p:cBhvr additive="base">
                                        <p:cTn id="11" dur="500" fill="hold"/>
                                        <p:tgtEl>
                                          <p:spTgt spid="64516"/>
                                        </p:tgtEl>
                                        <p:attrNameLst>
                                          <p:attrName>ppt_y</p:attrName>
                                        </p:attrNameLst>
                                      </p:cBhvr>
                                      <p:tavLst>
                                        <p:tav tm="0">
                                          <p:val>
                                            <p:strVal val="#ppt_y"/>
                                          </p:val>
                                        </p:tav>
                                        <p:tav tm="100000">
                                          <p:val>
                                            <p:strVal val="#ppt_y"/>
                                          </p:val>
                                        </p:tav>
                                      </p:tavLst>
                                    </p:anim>
                                  </p:childTnLst>
                                </p:cTn>
                              </p:par>
                              <p:par>
                                <p:cTn id="12" presetID="2" presetClass="entr" presetSubtype="8" repeatCount="indefinite" accel="50000" decel="50000" fill="remove" nodeType="withEffect">
                                  <p:stCondLst>
                                    <p:cond delay="0"/>
                                  </p:stCondLst>
                                  <p:childTnLst>
                                    <p:set>
                                      <p:cBhvr>
                                        <p:cTn id="13" dur="1" fill="hold">
                                          <p:stCondLst>
                                            <p:cond delay="0"/>
                                          </p:stCondLst>
                                        </p:cTn>
                                        <p:tgtEl>
                                          <p:spTgt spid="53252">
                                            <p:txEl>
                                              <p:pRg st="0" end="0"/>
                                            </p:txEl>
                                          </p:spTgt>
                                        </p:tgtEl>
                                        <p:attrNameLst>
                                          <p:attrName>style.visibility</p:attrName>
                                        </p:attrNameLst>
                                      </p:cBhvr>
                                      <p:to>
                                        <p:strVal val="visible"/>
                                      </p:to>
                                    </p:set>
                                    <p:anim calcmode="lin" valueType="num">
                                      <p:cBhvr additive="base">
                                        <p:cTn id="14" dur="5000" fill="hold"/>
                                        <p:tgtEl>
                                          <p:spTgt spid="53252">
                                            <p:txEl>
                                              <p:pRg st="0" end="0"/>
                                            </p:txEl>
                                          </p:spTgt>
                                        </p:tgtEl>
                                        <p:attrNameLst>
                                          <p:attrName>ppt_x</p:attrName>
                                        </p:attrNameLst>
                                      </p:cBhvr>
                                      <p:tavLst>
                                        <p:tav tm="0">
                                          <p:val>
                                            <p:strVal val="0-#ppt_w/2"/>
                                          </p:val>
                                        </p:tav>
                                        <p:tav tm="100000">
                                          <p:val>
                                            <p:strVal val="#ppt_x"/>
                                          </p:val>
                                        </p:tav>
                                      </p:tavLst>
                                    </p:anim>
                                    <p:anim calcmode="lin" valueType="num">
                                      <p:cBhvr additive="base">
                                        <p:cTn id="15" dur="5000" fill="hold"/>
                                        <p:tgtEl>
                                          <p:spTgt spid="5325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6"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idx="4294967295"/>
          </p:nvPr>
        </p:nvSpPr>
        <p:spPr/>
        <p:txBody>
          <a:bodyPr/>
          <a:lstStyle/>
          <a:p>
            <a:pPr eaLnBrk="1" hangingPunct="1">
              <a:defRPr/>
            </a:pPr>
            <a:r>
              <a:rPr lang="it-IT" sz="4000"/>
              <a:t>Paradigma I : </a:t>
            </a:r>
            <a:br>
              <a:rPr lang="it-IT" sz="4000"/>
            </a:br>
            <a:r>
              <a:rPr lang="it-IT" sz="4000"/>
              <a:t>Dikotomi Politik-Administrasi (1900-1926)</a:t>
            </a:r>
            <a:endParaRPr lang="en-US" sz="4000"/>
          </a:p>
        </p:txBody>
      </p:sp>
      <p:sp>
        <p:nvSpPr>
          <p:cNvPr id="10243" name="Rectangle 3"/>
          <p:cNvSpPr>
            <a:spLocks noGrp="1" noRot="1" noChangeArrowheads="1"/>
          </p:cNvSpPr>
          <p:nvPr>
            <p:ph type="body" idx="4294967295"/>
          </p:nvPr>
        </p:nvSpPr>
        <p:spPr>
          <a:xfrm>
            <a:off x="2362200" y="1905000"/>
            <a:ext cx="6483350" cy="4572000"/>
          </a:xfrm>
        </p:spPr>
        <p:txBody>
          <a:bodyPr/>
          <a:lstStyle/>
          <a:p>
            <a:pPr eaLnBrk="1" hangingPunct="1">
              <a:lnSpc>
                <a:spcPct val="80000"/>
              </a:lnSpc>
              <a:buFont typeface="Wingdings" pitchFamily="2" charset="2"/>
              <a:buNone/>
              <a:defRPr/>
            </a:pPr>
            <a:r>
              <a:rPr lang="it-IT" sz="1800"/>
              <a:t>	Frank J Goodnow dan Leonard D White dalam bukunya </a:t>
            </a:r>
            <a:r>
              <a:rPr lang="it-IT" sz="1800" i="1"/>
              <a:t>Politics and Administration </a:t>
            </a:r>
            <a:r>
              <a:rPr lang="it-IT" sz="1800"/>
              <a:t>menyatakan dua fungsi pokok dari pemerintah yang berbeda: </a:t>
            </a:r>
          </a:p>
          <a:p>
            <a:pPr eaLnBrk="1" hangingPunct="1">
              <a:lnSpc>
                <a:spcPct val="80000"/>
              </a:lnSpc>
              <a:buFont typeface="Wingdings" pitchFamily="2" charset="2"/>
              <a:buNone/>
              <a:defRPr/>
            </a:pPr>
            <a:r>
              <a:rPr lang="it-IT" sz="1800"/>
              <a:t>	</a:t>
            </a:r>
            <a:r>
              <a:rPr lang="it-IT" sz="2400"/>
              <a:t>1)fungsi politik yang melahirkan kebijaksanaan atau keinginan negara, </a:t>
            </a:r>
          </a:p>
          <a:p>
            <a:pPr eaLnBrk="1" hangingPunct="1">
              <a:lnSpc>
                <a:spcPct val="80000"/>
              </a:lnSpc>
              <a:buFont typeface="Wingdings" pitchFamily="2" charset="2"/>
              <a:buNone/>
              <a:defRPr/>
            </a:pPr>
            <a:r>
              <a:rPr lang="it-IT" sz="2400"/>
              <a:t>	2)fungsi Administrasi yang berhubungan dengan pelaksanaan kebijakan negara. </a:t>
            </a:r>
            <a:endParaRPr lang="en-US" sz="2400"/>
          </a:p>
          <a:p>
            <a:pPr eaLnBrk="1" hangingPunct="1">
              <a:lnSpc>
                <a:spcPct val="80000"/>
              </a:lnSpc>
              <a:buFont typeface="Wingdings" pitchFamily="2" charset="2"/>
              <a:buNone/>
              <a:defRPr/>
            </a:pPr>
            <a:r>
              <a:rPr lang="it-IT" sz="2400"/>
              <a:t>	</a:t>
            </a:r>
            <a:r>
              <a:rPr lang="it-IT" sz="2000"/>
              <a:t>Penekanan pada Paradigma ini terletak pada Locusnya, menurut Goodnow </a:t>
            </a:r>
            <a:r>
              <a:rPr lang="it-IT" sz="2000">
                <a:solidFill>
                  <a:srgbClr val="FF0066"/>
                </a:solidFill>
              </a:rPr>
              <a:t>Locusnya berpusat pada ( government Bureucracy ) birokrasi Pemerintahan.</a:t>
            </a:r>
            <a:r>
              <a:rPr lang="en-US" sz="2000">
                <a:solidFill>
                  <a:srgbClr val="FF0066"/>
                </a:solidFill>
              </a:rPr>
              <a:t> </a:t>
            </a:r>
          </a:p>
          <a:p>
            <a:pPr eaLnBrk="1" hangingPunct="1">
              <a:lnSpc>
                <a:spcPct val="80000"/>
              </a:lnSpc>
              <a:buFont typeface="Wingdings" pitchFamily="2" charset="2"/>
              <a:buNone/>
              <a:defRPr/>
            </a:pPr>
            <a:r>
              <a:rPr lang="en-US" sz="2000"/>
              <a:t>	Sedangkan Focusnya yaitu metode atau kakian apa yang akan dibahas dalam Administrasi Publik kurang dibahas secara jelas </a:t>
            </a:r>
          </a:p>
        </p:txBody>
      </p:sp>
      <p:pic>
        <p:nvPicPr>
          <p:cNvPr id="23556" name="Picture 4"/>
          <p:cNvPicPr>
            <a:picLocks noChangeAspect="1" noChangeArrowheads="1"/>
          </p:cNvPicPr>
          <p:nvPr/>
        </p:nvPicPr>
        <p:blipFill>
          <a:blip r:embed="rId3" cstate="print"/>
          <a:srcRect/>
          <a:stretch>
            <a:fillRect/>
          </a:stretch>
        </p:blipFill>
        <p:spPr bwMode="auto">
          <a:xfrm>
            <a:off x="304800" y="1676400"/>
            <a:ext cx="2209800" cy="4525963"/>
          </a:xfrm>
          <a:prstGeom prst="rect">
            <a:avLst/>
          </a:prstGeom>
          <a:noFill/>
          <a:ln w="9525">
            <a:noFill/>
            <a:miter lim="800000"/>
            <a:headEnd/>
            <a:tailEnd/>
          </a:ln>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Rot="1" noChangeArrowheads="1"/>
          </p:cNvSpPr>
          <p:nvPr>
            <p:ph type="body" idx="4294967295"/>
          </p:nvPr>
        </p:nvSpPr>
        <p:spPr>
          <a:xfrm>
            <a:off x="838200" y="838200"/>
            <a:ext cx="8007350" cy="5257800"/>
          </a:xfrm>
        </p:spPr>
        <p:txBody>
          <a:bodyPr/>
          <a:lstStyle/>
          <a:p>
            <a:pPr eaLnBrk="1" hangingPunct="1">
              <a:defRPr/>
            </a:pPr>
            <a:r>
              <a:rPr lang="it-IT"/>
              <a:t>Administrasi negara memperoleh legitimasi akademiknya lewat lahirnya </a:t>
            </a:r>
            <a:r>
              <a:rPr lang="it-IT" i="1"/>
              <a:t>Introduction To the study of Public Administration </a:t>
            </a:r>
            <a:r>
              <a:rPr lang="it-IT"/>
              <a:t>oleh Leoanrd D White yang menyatakan dengan tegas bahwa </a:t>
            </a:r>
            <a:r>
              <a:rPr lang="it-IT">
                <a:solidFill>
                  <a:schemeClr val="folHlink"/>
                </a:solidFill>
              </a:rPr>
              <a:t>politik seharusnya tidak ikut mencampuri administrasi, dan administrasi negara harus bersifat studi ilimiah yang bersifat bebas nilai.</a:t>
            </a:r>
            <a:r>
              <a:rPr lang="en-US"/>
              <a:t>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idx="4294967295"/>
          </p:nvPr>
        </p:nvSpPr>
        <p:spPr/>
        <p:txBody>
          <a:bodyPr/>
          <a:lstStyle/>
          <a:p>
            <a:pPr eaLnBrk="1" hangingPunct="1">
              <a:defRPr/>
            </a:pPr>
            <a:r>
              <a:rPr lang="it-IT" sz="4000"/>
              <a:t>Paradigma II: </a:t>
            </a:r>
            <a:br>
              <a:rPr lang="it-IT" sz="4000"/>
            </a:br>
            <a:r>
              <a:rPr lang="it-IT" sz="4000"/>
              <a:t>Prinsip-Prinsip Administrasi Negara (1927-1937)</a:t>
            </a:r>
            <a:endParaRPr lang="en-US" sz="4000"/>
          </a:p>
        </p:txBody>
      </p:sp>
      <p:sp>
        <p:nvSpPr>
          <p:cNvPr id="12292" name="Rectangle 4"/>
          <p:cNvSpPr>
            <a:spLocks noGrp="1" noRot="1" noChangeArrowheads="1"/>
          </p:cNvSpPr>
          <p:nvPr>
            <p:ph type="body" sz="half" idx="4294967295"/>
          </p:nvPr>
        </p:nvSpPr>
        <p:spPr>
          <a:xfrm>
            <a:off x="838200" y="1905000"/>
            <a:ext cx="3927475" cy="4572000"/>
          </a:xfrm>
        </p:spPr>
        <p:txBody>
          <a:bodyPr/>
          <a:lstStyle/>
          <a:p>
            <a:pPr eaLnBrk="1" hangingPunct="1">
              <a:lnSpc>
                <a:spcPct val="90000"/>
              </a:lnSpc>
              <a:buFont typeface="Wingdings" pitchFamily="2" charset="2"/>
              <a:buNone/>
              <a:defRPr/>
            </a:pPr>
            <a:r>
              <a:rPr lang="en-US" sz="900"/>
              <a:t>	</a:t>
            </a:r>
            <a:r>
              <a:rPr lang="en-US" sz="2000"/>
              <a:t>Di awali dengan terbitnya </a:t>
            </a:r>
            <a:r>
              <a:rPr lang="en-US" sz="2000" i="1"/>
              <a:t>Principles of  Public Adminisration</a:t>
            </a:r>
            <a:r>
              <a:rPr lang="en-US" sz="2000"/>
              <a:t> karya W F Willoughby. Pada fase ini Administrasi diwarnai oleh berbagai macam kontribusi dari bidang-bidang lain seperti industri dan manajemen, berbagai bidang inilah yang membawa dampak yang besar pada timbulnya prinsip-prinsip administrasi, </a:t>
            </a:r>
          </a:p>
          <a:p>
            <a:pPr eaLnBrk="1" hangingPunct="1">
              <a:lnSpc>
                <a:spcPct val="90000"/>
              </a:lnSpc>
              <a:defRPr/>
            </a:pPr>
            <a:r>
              <a:rPr lang="en-US" sz="2000"/>
              <a:t>Prinsip-prinsip tersebut yang menjadi </a:t>
            </a:r>
            <a:r>
              <a:rPr lang="en-US" sz="2000">
                <a:solidFill>
                  <a:srgbClr val="FF3300"/>
                </a:solidFill>
              </a:rPr>
              <a:t>Focus</a:t>
            </a:r>
            <a:r>
              <a:rPr lang="en-US" sz="2000"/>
              <a:t> kajian Administrasi Publik </a:t>
            </a:r>
          </a:p>
        </p:txBody>
      </p:sp>
      <p:sp>
        <p:nvSpPr>
          <p:cNvPr id="12293" name="Rectangle 5"/>
          <p:cNvSpPr>
            <a:spLocks noGrp="1" noRot="1" noChangeArrowheads="1"/>
          </p:cNvSpPr>
          <p:nvPr>
            <p:ph type="body" sz="half" idx="4294967295"/>
          </p:nvPr>
        </p:nvSpPr>
        <p:spPr>
          <a:xfrm>
            <a:off x="4918075" y="1905000"/>
            <a:ext cx="3927475" cy="4495800"/>
          </a:xfrm>
        </p:spPr>
        <p:txBody>
          <a:bodyPr/>
          <a:lstStyle/>
          <a:p>
            <a:pPr eaLnBrk="1" hangingPunct="1">
              <a:lnSpc>
                <a:spcPct val="90000"/>
              </a:lnSpc>
              <a:buFont typeface="Wingdings" pitchFamily="2" charset="2"/>
              <a:buNone/>
              <a:defRPr/>
            </a:pPr>
            <a:r>
              <a:rPr lang="en-US" sz="900"/>
              <a:t>	</a:t>
            </a:r>
            <a:r>
              <a:rPr lang="en-US" sz="2000"/>
              <a:t>sedangkan Locus dari paradigma ini kurang ditekankan karena  esensi prinsip-prinsip tersebut, dimana dalam kenyataan bahwa bahwa prinsip itu bisa terjadi pada semua tatanan, lingkungan, misi atau kerangka institusi, ataupun kebudayaan, dengan demikian administrasi bisa hidup dimanapun asalkan Prinsip-prinsip tersebut dipatuhi.</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Rot="1" noChangeArrowheads="1"/>
          </p:cNvSpPr>
          <p:nvPr>
            <p:ph type="body" idx="4294967295"/>
          </p:nvPr>
        </p:nvSpPr>
        <p:spPr>
          <a:xfrm>
            <a:off x="838200" y="457200"/>
            <a:ext cx="8007350" cy="5638800"/>
          </a:xfrm>
        </p:spPr>
        <p:txBody>
          <a:bodyPr/>
          <a:lstStyle/>
          <a:p>
            <a:pPr eaLnBrk="1" hangingPunct="1">
              <a:lnSpc>
                <a:spcPct val="80000"/>
              </a:lnSpc>
              <a:defRPr/>
            </a:pPr>
            <a:r>
              <a:rPr lang="en-US" sz="2800"/>
              <a:t>Pada paradigma kedua ini pengaruh manajemen Kalsik sangat besar Tokoh-tokohnya adalah :</a:t>
            </a:r>
          </a:p>
          <a:p>
            <a:pPr eaLnBrk="1" hangingPunct="1">
              <a:lnSpc>
                <a:spcPct val="80000"/>
              </a:lnSpc>
              <a:defRPr/>
            </a:pPr>
            <a:r>
              <a:rPr lang="en-US" sz="2800"/>
              <a:t>F.W Taylor yang menuangkan 4 prinsip dasar yaitu ; perlu mengembangkan </a:t>
            </a:r>
            <a:r>
              <a:rPr lang="en-US" sz="2800">
                <a:solidFill>
                  <a:schemeClr val="folHlink"/>
                </a:solidFill>
              </a:rPr>
              <a:t>ilmu manajemen</a:t>
            </a:r>
            <a:r>
              <a:rPr lang="en-US" sz="2800"/>
              <a:t> sejati untuk memperoleh kinerka terbaik ; perlu dilakukukan proses</a:t>
            </a:r>
            <a:r>
              <a:rPr lang="en-US" sz="2800">
                <a:solidFill>
                  <a:schemeClr val="folHlink"/>
                </a:solidFill>
              </a:rPr>
              <a:t> seleksi</a:t>
            </a:r>
            <a:r>
              <a:rPr lang="en-US" sz="2800"/>
              <a:t> pegawai ilmiah agar mereka bisa tanggung jawan dengan kerjanya ; perlu ada </a:t>
            </a:r>
            <a:r>
              <a:rPr lang="en-US" sz="2800">
                <a:solidFill>
                  <a:schemeClr val="folHlink"/>
                </a:solidFill>
              </a:rPr>
              <a:t>pendidikan dan pengembangan</a:t>
            </a:r>
            <a:r>
              <a:rPr lang="en-US" sz="2800"/>
              <a:t> pada pegawai secara ilmiah ; perlu </a:t>
            </a:r>
            <a:r>
              <a:rPr lang="en-US" sz="2800">
                <a:solidFill>
                  <a:schemeClr val="folHlink"/>
                </a:solidFill>
              </a:rPr>
              <a:t>kerjasama yang intim antara pegawai dan atasan </a:t>
            </a:r>
            <a:r>
              <a:rPr lang="en-US" sz="2800">
                <a:solidFill>
                  <a:schemeClr val="folHlink"/>
                </a:solidFill>
                <a:sym typeface="Wingdings" pitchFamily="2" charset="2"/>
              </a:rPr>
              <a:t> (</a:t>
            </a:r>
            <a:r>
              <a:rPr lang="en-US" sz="2800">
                <a:sym typeface="Wingdings" pitchFamily="2" charset="2"/>
              </a:rPr>
              <a:t> prinsip management ilmiah Taylor ) </a:t>
            </a:r>
            <a:r>
              <a:rPr lang="en-US" sz="2800"/>
              <a:t> </a:t>
            </a:r>
          </a:p>
          <a:p>
            <a:pPr eaLnBrk="1" hangingPunct="1">
              <a:lnSpc>
                <a:spcPct val="80000"/>
              </a:lnSpc>
              <a:defRPr/>
            </a:pPr>
            <a:r>
              <a:rPr lang="en-US" sz="2800"/>
              <a:t>Kemudian disempurnakan oleh Fayol                           dan Gullick dan Urwick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idx="4294967295"/>
          </p:nvPr>
        </p:nvSpPr>
        <p:spPr/>
        <p:txBody>
          <a:bodyPr/>
          <a:lstStyle/>
          <a:p>
            <a:pPr eaLnBrk="1" hangingPunct="1">
              <a:defRPr/>
            </a:pPr>
            <a:r>
              <a:rPr lang="it-IT" sz="4000"/>
              <a:t>Paradigma III </a:t>
            </a:r>
            <a:br>
              <a:rPr lang="it-IT" sz="4000"/>
            </a:br>
            <a:r>
              <a:rPr lang="it-IT" sz="4000"/>
              <a:t>Administrasi Negara Sebagai Ilmu Politik (1950-1970)</a:t>
            </a:r>
            <a:endParaRPr lang="en-US" sz="4000"/>
          </a:p>
        </p:txBody>
      </p:sp>
      <p:sp>
        <p:nvSpPr>
          <p:cNvPr id="27651" name="Rectangle 3"/>
          <p:cNvSpPr>
            <a:spLocks noGrp="1" noRot="1" noChangeArrowheads="1"/>
          </p:cNvSpPr>
          <p:nvPr>
            <p:ph type="body" idx="4294967295"/>
          </p:nvPr>
        </p:nvSpPr>
        <p:spPr>
          <a:xfrm>
            <a:off x="838200" y="1905000"/>
            <a:ext cx="8007350" cy="4724400"/>
          </a:xfrm>
        </p:spPr>
        <p:txBody>
          <a:bodyPr/>
          <a:lstStyle/>
          <a:p>
            <a:pPr eaLnBrk="1" hangingPunct="1">
              <a:lnSpc>
                <a:spcPct val="80000"/>
              </a:lnSpc>
              <a:defRPr/>
            </a:pPr>
            <a:r>
              <a:rPr lang="it-IT" sz="2400"/>
              <a:t>Menurut HERBERT SIMON ( The Poverb Administration ) </a:t>
            </a:r>
            <a:r>
              <a:rPr lang="it-IT" sz="2400">
                <a:sym typeface="Wingdings" pitchFamily="2" charset="2"/>
              </a:rPr>
              <a:t> Prinsip Managemen ilmiah POSDCORB tidak menjelaskan makna “ Public” dari “public Administration “ menurut Simon bahwa POSDCORB tidak menjelaskan apa yang seharusnya dilakukan oleh administrator publik terutama dalam decision making. Kritik Simon ini kemudian menghidupkan kembali perdebatan Dikotomi administrasi dan Politik </a:t>
            </a:r>
          </a:p>
          <a:p>
            <a:pPr eaLnBrk="1" hangingPunct="1">
              <a:lnSpc>
                <a:spcPct val="80000"/>
              </a:lnSpc>
              <a:defRPr/>
            </a:pPr>
            <a:r>
              <a:rPr lang="it-IT" sz="2400"/>
              <a:t>Kemudian muncullah pendapat Morstein-Mark ( element Of Public Administration yang kemudian kembali mempertanyakan pemisahan politik san ekonomi sebagai suatu hal yang tidak realistik dan tidak mungkin  </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Rot="1" noChangeArrowheads="1"/>
          </p:cNvSpPr>
          <p:nvPr>
            <p:ph type="title"/>
          </p:nvPr>
        </p:nvSpPr>
        <p:spPr/>
        <p:txBody>
          <a:bodyPr/>
          <a:lstStyle/>
          <a:p>
            <a:pPr eaLnBrk="1" hangingPunct="1">
              <a:defRPr/>
            </a:pPr>
            <a:endParaRPr lang="en-US"/>
          </a:p>
        </p:txBody>
      </p:sp>
      <p:sp>
        <p:nvSpPr>
          <p:cNvPr id="215043" name="Rectangle 3"/>
          <p:cNvSpPr>
            <a:spLocks noGrp="1" noRot="1" noChangeArrowheads="1"/>
          </p:cNvSpPr>
          <p:nvPr>
            <p:ph type="body" idx="1"/>
          </p:nvPr>
        </p:nvSpPr>
        <p:spPr/>
        <p:txBody>
          <a:bodyPr/>
          <a:lstStyle/>
          <a:p>
            <a:pPr eaLnBrk="1" hangingPunct="1">
              <a:lnSpc>
                <a:spcPct val="80000"/>
              </a:lnSpc>
              <a:defRPr/>
            </a:pPr>
            <a:r>
              <a:rPr lang="it-IT" sz="2400"/>
              <a:t>Kesimpulannya Secara singkat dapat dipahami bahwa fase Paradigma ini menerapkan suatu usaha untuk menetapkan kembali hubungan konseptual antara administrasi saat itu, karena hal itulah administrasi pulang kembali menemui induk ilmunya yaitu Ilmu Politik, akibatnya terjadilah perubahan dan pembaruan Locusnya yakni birokrasi pemerintahan akan tetapi konsekuensi dari usaha ini adalah keharusan untuk merumuskan bidang ini dalam hubungannya dengan focus keahliannya yang esensial. Terdapat perkembangan baru yang dicatat pada fase ini yaitu timbulnya studi perbandingan dan pembangunan administrasi sebagi bagian dari Administrasi negara.</a:t>
            </a:r>
            <a:endParaRPr lang="en-US" sz="2400"/>
          </a:p>
          <a:p>
            <a:pPr eaLnBrk="1" hangingPunct="1">
              <a:lnSpc>
                <a:spcPct val="80000"/>
              </a:lnSpc>
              <a:defRPr/>
            </a:pPr>
            <a:endParaRPr lang="en-US"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idx="4294967295"/>
          </p:nvPr>
        </p:nvSpPr>
        <p:spPr/>
        <p:txBody>
          <a:bodyPr/>
          <a:lstStyle/>
          <a:p>
            <a:pPr eaLnBrk="1" hangingPunct="1">
              <a:defRPr/>
            </a:pPr>
            <a:r>
              <a:rPr lang="it-IT" sz="4000"/>
              <a:t>Paradigma IV: </a:t>
            </a:r>
            <a:br>
              <a:rPr lang="it-IT" sz="4000"/>
            </a:br>
            <a:r>
              <a:rPr lang="it-IT" sz="4000"/>
              <a:t>Administrasi Negara Sebagai Administrasi (1956-1970)</a:t>
            </a:r>
            <a:endParaRPr lang="en-US" sz="4000"/>
          </a:p>
        </p:txBody>
      </p:sp>
      <p:sp>
        <p:nvSpPr>
          <p:cNvPr id="28676" name="Rectangle 4"/>
          <p:cNvSpPr>
            <a:spLocks noGrp="1" noRot="1" noChangeArrowheads="1"/>
          </p:cNvSpPr>
          <p:nvPr>
            <p:ph type="body" sz="half" idx="4294967295"/>
          </p:nvPr>
        </p:nvSpPr>
        <p:spPr>
          <a:xfrm>
            <a:off x="838200" y="1905000"/>
            <a:ext cx="3927475" cy="4191000"/>
          </a:xfrm>
        </p:spPr>
        <p:txBody>
          <a:bodyPr/>
          <a:lstStyle/>
          <a:p>
            <a:pPr eaLnBrk="1" hangingPunct="1">
              <a:lnSpc>
                <a:spcPct val="80000"/>
              </a:lnSpc>
              <a:defRPr/>
            </a:pPr>
            <a:r>
              <a:rPr lang="it-IT" sz="2800"/>
              <a:t>Istilah </a:t>
            </a:r>
            <a:r>
              <a:rPr lang="it-IT" sz="2800" i="1"/>
              <a:t>Administrative Science</a:t>
            </a:r>
            <a:r>
              <a:rPr lang="it-IT" sz="2800"/>
              <a:t> digunakan dalam paradigma IV ini untuk menunjukkan isi dan focus pembicaraan, sebagai suatu paradigma pada fase ini Ilmu Administrasi hanya menekankan pada  focus tetapi tidak pada locusnya,</a:t>
            </a:r>
            <a:r>
              <a:rPr lang="en-US" sz="2800"/>
              <a:t> </a:t>
            </a:r>
          </a:p>
        </p:txBody>
      </p:sp>
      <p:sp>
        <p:nvSpPr>
          <p:cNvPr id="28677" name="Rectangle 5"/>
          <p:cNvSpPr>
            <a:spLocks noGrp="1" noRot="1" noChangeArrowheads="1"/>
          </p:cNvSpPr>
          <p:nvPr>
            <p:ph type="body" sz="half" idx="4294967295"/>
          </p:nvPr>
        </p:nvSpPr>
        <p:spPr>
          <a:xfrm>
            <a:off x="4918075" y="1905000"/>
            <a:ext cx="3927475" cy="4191000"/>
          </a:xfrm>
        </p:spPr>
        <p:txBody>
          <a:bodyPr/>
          <a:lstStyle/>
          <a:p>
            <a:pPr eaLnBrk="1" hangingPunct="1">
              <a:lnSpc>
                <a:spcPct val="80000"/>
              </a:lnSpc>
              <a:defRPr/>
            </a:pPr>
            <a:r>
              <a:rPr lang="it-IT" sz="2000"/>
              <a:t>ia menawarkan teknik-teknik yang memerlukan keahlian dan spesialisasi, pengembangan paradigma ke-4 ini bukannya tanpa hambatan, banyak persoalan yang harus dijawab seperti misal adalah apakah jika fokus tunggal telah dipilih oleh administrasi negara yakni ilmu administrasi, apakah ia berhak bicara tentang public (negara) dalam administrasi tersebut dan banyak persoalan lainnya.</a:t>
            </a:r>
            <a:endParaRPr lang="en-US" sz="200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idx="4294967295"/>
          </p:nvPr>
        </p:nvSpPr>
        <p:spPr/>
        <p:txBody>
          <a:bodyPr/>
          <a:lstStyle/>
          <a:p>
            <a:pPr eaLnBrk="1" hangingPunct="1">
              <a:defRPr/>
            </a:pPr>
            <a:r>
              <a:rPr lang="it-IT" sz="3600"/>
              <a:t>Paradigma V:</a:t>
            </a:r>
            <a:br>
              <a:rPr lang="it-IT" sz="3600"/>
            </a:br>
            <a:r>
              <a:rPr lang="it-IT" sz="3600"/>
              <a:t> Administrasi Negara sebagai Administrasi Negara (1970)</a:t>
            </a:r>
            <a:r>
              <a:rPr lang="it-IT" sz="4000"/>
              <a:t> </a:t>
            </a:r>
            <a:endParaRPr lang="en-US" sz="4000"/>
          </a:p>
        </p:txBody>
      </p:sp>
      <p:sp>
        <p:nvSpPr>
          <p:cNvPr id="29699" name="Rectangle 3"/>
          <p:cNvSpPr>
            <a:spLocks noGrp="1" noRot="1" noChangeArrowheads="1"/>
          </p:cNvSpPr>
          <p:nvPr>
            <p:ph type="body" idx="4294967295"/>
          </p:nvPr>
        </p:nvSpPr>
        <p:spPr/>
        <p:txBody>
          <a:bodyPr/>
          <a:lstStyle/>
          <a:p>
            <a:pPr eaLnBrk="1" hangingPunct="1">
              <a:defRPr/>
            </a:pPr>
            <a:r>
              <a:rPr lang="it-IT"/>
              <a:t>Pemikiran Herbert Simon tentang perlunya dua aspek yang perlu dikembangkan dalam disiplain AN: </a:t>
            </a:r>
          </a:p>
          <a:p>
            <a:pPr eaLnBrk="1" hangingPunct="1">
              <a:buFont typeface="Wingdings" pitchFamily="2" charset="2"/>
              <a:buNone/>
              <a:defRPr/>
            </a:pPr>
            <a:r>
              <a:rPr lang="it-IT"/>
              <a:t>	1)Ahli AN meminati</a:t>
            </a:r>
            <a:r>
              <a:rPr lang="it-IT" b="1"/>
              <a:t> </a:t>
            </a:r>
            <a:r>
              <a:rPr lang="it-IT"/>
              <a:t>pengembangan suatu ilmu Administrasi Negara yang murni </a:t>
            </a:r>
          </a:p>
          <a:p>
            <a:pPr eaLnBrk="1" hangingPunct="1">
              <a:buFont typeface="Wingdings" pitchFamily="2" charset="2"/>
              <a:buNone/>
              <a:defRPr/>
            </a:pPr>
            <a:r>
              <a:rPr lang="it-IT"/>
              <a:t>	2)satu kelompok yang lebih besar meminati persoalan-persolan mengenai kebijaksanaan publik.</a:t>
            </a:r>
            <a:r>
              <a:rPr lang="en-US"/>
              <a:t> </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Rot="1" noChangeArrowheads="1"/>
          </p:cNvSpPr>
          <p:nvPr>
            <p:ph type="body" idx="4294967295"/>
          </p:nvPr>
        </p:nvSpPr>
        <p:spPr/>
        <p:txBody>
          <a:bodyPr/>
          <a:lstStyle/>
          <a:p>
            <a:pPr eaLnBrk="1" hangingPunct="1">
              <a:lnSpc>
                <a:spcPct val="90000"/>
              </a:lnSpc>
              <a:defRPr/>
            </a:pPr>
            <a:r>
              <a:rPr lang="it-IT" sz="2400"/>
              <a:t>Lebih dari itu administrasi negara lebih fokus ranah-ranah ilmu kebijaksanaan (Policy Science) dan cara pengukuran dari hasil- hasil kebijaksanan  yang telah dibuat, aspek perhatian ini dapat dianggap sebagi mata rantai yang menghubungkan antara fokus administrasi negara dengan locusnya. Fokusnya adalah teori-teori organisasi, public policy dan tekhnik administrasi ataupun manajemen yang sudah maju, sedangkan locusnya ialah pada birokrasi pemerintahan dan persoalan-persoalan masyarakat </a:t>
            </a:r>
            <a:r>
              <a:rPr lang="it-IT" sz="2400" i="1"/>
              <a:t>(Public Affairs)</a:t>
            </a:r>
            <a:r>
              <a:rPr lang="it-IT" sz="2400"/>
              <a:t>. </a:t>
            </a:r>
            <a:endParaRPr lang="en-US" sz="240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p:txBody>
          <a:bodyPr/>
          <a:lstStyle/>
          <a:p>
            <a:pPr eaLnBrk="1" hangingPunct="1">
              <a:defRPr/>
            </a:pPr>
            <a:r>
              <a:rPr lang="id-ID"/>
              <a:t>PENGERTIAN</a:t>
            </a:r>
            <a:endParaRPr lang="en-GB"/>
          </a:p>
        </p:txBody>
      </p:sp>
      <p:sp>
        <p:nvSpPr>
          <p:cNvPr id="43011" name="Rectangle 3"/>
          <p:cNvSpPr>
            <a:spLocks noGrp="1" noRot="1" noChangeArrowheads="1"/>
          </p:cNvSpPr>
          <p:nvPr>
            <p:ph type="body" idx="1"/>
          </p:nvPr>
        </p:nvSpPr>
        <p:spPr/>
        <p:txBody>
          <a:bodyPr/>
          <a:lstStyle/>
          <a:p>
            <a:pPr eaLnBrk="1" hangingPunct="1">
              <a:defRPr/>
            </a:pPr>
            <a:r>
              <a:rPr lang="id-ID">
                <a:solidFill>
                  <a:srgbClr val="FF0000"/>
                </a:solidFill>
              </a:rPr>
              <a:t>P</a:t>
            </a:r>
            <a:r>
              <a:rPr lang="en-GB">
                <a:solidFill>
                  <a:srgbClr val="FF0000"/>
                </a:solidFill>
              </a:rPr>
              <a:t>ublik</a:t>
            </a:r>
            <a:r>
              <a:rPr lang="en-GB"/>
              <a:t> dapat diartikan sebagai negara, </a:t>
            </a:r>
            <a:r>
              <a:rPr lang="id-ID"/>
              <a:t>umum</a:t>
            </a:r>
            <a:r>
              <a:rPr lang="en-GB"/>
              <a:t>, konsumen, warga masyarakat, dan kelompok kepentingan. </a:t>
            </a:r>
          </a:p>
          <a:p>
            <a:pPr eaLnBrk="1" hangingPunct="1">
              <a:defRPr/>
            </a:pPr>
            <a:r>
              <a:rPr lang="en-GB"/>
              <a:t>Tetapi dalam wacana di Indonesia lebih berkembang administrasi publik disamakan dengan administrasi negara. </a:t>
            </a:r>
          </a:p>
          <a:p>
            <a:pPr eaLnBrk="1" hangingPunct="1">
              <a:defRPr/>
            </a:pPr>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Rot="1" noChangeArrowheads="1"/>
          </p:cNvSpPr>
          <p:nvPr>
            <p:ph type="body" idx="4294967295"/>
          </p:nvPr>
        </p:nvSpPr>
        <p:spPr>
          <a:xfrm>
            <a:off x="838200" y="457200"/>
            <a:ext cx="8007350" cy="5638800"/>
          </a:xfrm>
        </p:spPr>
        <p:txBody>
          <a:bodyPr/>
          <a:lstStyle/>
          <a:p>
            <a:pPr eaLnBrk="1" hangingPunct="1">
              <a:lnSpc>
                <a:spcPct val="90000"/>
              </a:lnSpc>
              <a:defRPr/>
            </a:pPr>
            <a:r>
              <a:rPr lang="en-US" sz="2400"/>
              <a:t>Selain Pendapat Henry diatas  banyak tokoh yang punya sudut pandang berbeda dalam mebjelaskan perkembangan Ilmu Administrasi Publik</a:t>
            </a:r>
          </a:p>
          <a:p>
            <a:pPr eaLnBrk="1" hangingPunct="1">
              <a:lnSpc>
                <a:spcPct val="90000"/>
              </a:lnSpc>
              <a:defRPr/>
            </a:pPr>
            <a:r>
              <a:rPr lang="en-US" sz="2400"/>
              <a:t>Gerald E. Caiden membagi Administrasi Publik dalam beberapa aliran :</a:t>
            </a:r>
          </a:p>
          <a:p>
            <a:pPr lvl="1" eaLnBrk="1" hangingPunct="1">
              <a:lnSpc>
                <a:spcPct val="90000"/>
              </a:lnSpc>
              <a:defRPr/>
            </a:pPr>
            <a:r>
              <a:rPr lang="en-US" sz="2000"/>
              <a:t>Aliran Proses </a:t>
            </a:r>
            <a:r>
              <a:rPr lang="en-US" sz="2000">
                <a:sym typeface="Wingdings" pitchFamily="2" charset="2"/>
              </a:rPr>
              <a:t> POSDCORB sebagai proses Administrasi publik</a:t>
            </a:r>
          </a:p>
          <a:p>
            <a:pPr lvl="1" eaLnBrk="1" hangingPunct="1">
              <a:lnSpc>
                <a:spcPct val="90000"/>
              </a:lnSpc>
              <a:defRPr/>
            </a:pPr>
            <a:r>
              <a:rPr lang="en-US" sz="2000">
                <a:sym typeface="Wingdings" pitchFamily="2" charset="2"/>
              </a:rPr>
              <a:t>Aliran Empiris  Kasus dan studi parktek</a:t>
            </a:r>
          </a:p>
          <a:p>
            <a:pPr lvl="1" eaLnBrk="1" hangingPunct="1">
              <a:lnSpc>
                <a:spcPct val="90000"/>
              </a:lnSpc>
              <a:defRPr/>
            </a:pPr>
            <a:r>
              <a:rPr lang="en-US" sz="2000">
                <a:sym typeface="Wingdings" pitchFamily="2" charset="2"/>
              </a:rPr>
              <a:t>Aliran perilaku  Komunikasi, motivasi, Kepemimpinan, interaksi, Konflik </a:t>
            </a:r>
          </a:p>
          <a:p>
            <a:pPr lvl="1" eaLnBrk="1" hangingPunct="1">
              <a:lnSpc>
                <a:spcPct val="90000"/>
              </a:lnSpc>
              <a:defRPr/>
            </a:pPr>
            <a:r>
              <a:rPr lang="en-US" sz="2000">
                <a:sym typeface="Wingdings" pitchFamily="2" charset="2"/>
              </a:rPr>
              <a:t>Alliran analisis birokrasi _ peraturan / aturan yang rasional ( weber ) </a:t>
            </a:r>
          </a:p>
          <a:p>
            <a:pPr lvl="1" eaLnBrk="1" hangingPunct="1">
              <a:lnSpc>
                <a:spcPct val="90000"/>
              </a:lnSpc>
              <a:defRPr/>
            </a:pPr>
            <a:r>
              <a:rPr lang="en-US" sz="2000"/>
              <a:t>Aliran Sistem sosial</a:t>
            </a:r>
            <a:r>
              <a:rPr lang="en-US" sz="2000">
                <a:sym typeface="Wingdings" pitchFamily="2" charset="2"/>
              </a:rPr>
              <a:t> sistem organisasi </a:t>
            </a:r>
          </a:p>
          <a:p>
            <a:pPr lvl="1" eaLnBrk="1" hangingPunct="1">
              <a:lnSpc>
                <a:spcPct val="90000"/>
              </a:lnSpc>
              <a:defRPr/>
            </a:pPr>
            <a:r>
              <a:rPr lang="en-US" sz="2000"/>
              <a:t>Aliran Pengambilan keputusan</a:t>
            </a:r>
          </a:p>
          <a:p>
            <a:pPr lvl="1" eaLnBrk="1" hangingPunct="1">
              <a:lnSpc>
                <a:spcPct val="90000"/>
              </a:lnSpc>
              <a:defRPr/>
            </a:pPr>
            <a:r>
              <a:rPr lang="en-US" sz="2000"/>
              <a:t>Aliran matematik </a:t>
            </a:r>
          </a:p>
          <a:p>
            <a:pPr lvl="1" eaLnBrk="1" hangingPunct="1">
              <a:lnSpc>
                <a:spcPct val="90000"/>
              </a:lnSpc>
              <a:defRPr/>
            </a:pPr>
            <a:r>
              <a:rPr lang="en-US" sz="2000"/>
              <a:t>Aliran pendekatan holistik </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Rot="1" noChangeArrowheads="1"/>
          </p:cNvSpPr>
          <p:nvPr>
            <p:ph type="body" idx="4294967295"/>
          </p:nvPr>
        </p:nvSpPr>
        <p:spPr>
          <a:xfrm>
            <a:off x="838200" y="457200"/>
            <a:ext cx="8007350" cy="2133600"/>
          </a:xfrm>
        </p:spPr>
        <p:txBody>
          <a:bodyPr/>
          <a:lstStyle/>
          <a:p>
            <a:pPr eaLnBrk="1" hangingPunct="1">
              <a:defRPr/>
            </a:pPr>
            <a:r>
              <a:rPr lang="en-US"/>
              <a:t>Barzelay dan Armajani </a:t>
            </a:r>
            <a:r>
              <a:rPr lang="en-US">
                <a:sym typeface="Wingdings" pitchFamily="2" charset="2"/>
              </a:rPr>
              <a:t> Mengemukan bahwa administrasi publik mengalami pergeseran dari paradigma birokratik ke paradigma Post Birokratik</a:t>
            </a:r>
          </a:p>
        </p:txBody>
      </p:sp>
      <p:sp>
        <p:nvSpPr>
          <p:cNvPr id="33795" name="Text Box 4"/>
          <p:cNvSpPr txBox="1">
            <a:spLocks noChangeArrowheads="1"/>
          </p:cNvSpPr>
          <p:nvPr/>
        </p:nvSpPr>
        <p:spPr bwMode="auto">
          <a:xfrm>
            <a:off x="609600" y="2743200"/>
            <a:ext cx="3810000" cy="3444875"/>
          </a:xfrm>
          <a:prstGeom prst="rect">
            <a:avLst/>
          </a:prstGeom>
          <a:noFill/>
          <a:ln w="9525">
            <a:noFill/>
            <a:miter lim="800000"/>
            <a:headEnd/>
            <a:tailEnd/>
          </a:ln>
        </p:spPr>
        <p:txBody>
          <a:bodyPr>
            <a:spAutoFit/>
          </a:bodyPr>
          <a:lstStyle/>
          <a:p>
            <a:pPr marL="342900" indent="-342900">
              <a:spcBef>
                <a:spcPct val="50000"/>
              </a:spcBef>
            </a:pPr>
            <a:r>
              <a:rPr lang="en-US" sz="2000"/>
              <a:t>Paradigma Birokratik :</a:t>
            </a:r>
          </a:p>
          <a:p>
            <a:pPr marL="342900" indent="-342900">
              <a:spcBef>
                <a:spcPct val="50000"/>
              </a:spcBef>
              <a:buFontTx/>
              <a:buAutoNum type="arabicPeriod"/>
            </a:pPr>
            <a:r>
              <a:rPr lang="en-US" sz="2000"/>
              <a:t>Menekankan kepentingan publik, efisiensi, administrasim dan kontrol </a:t>
            </a:r>
          </a:p>
          <a:p>
            <a:pPr marL="342900" indent="-342900">
              <a:spcBef>
                <a:spcPct val="50000"/>
              </a:spcBef>
              <a:buFontTx/>
              <a:buAutoNum type="arabicPeriod"/>
            </a:pPr>
            <a:r>
              <a:rPr lang="en-US" sz="2000"/>
              <a:t>Mengutamakan fungsi, otoritas, dam struktur </a:t>
            </a:r>
          </a:p>
          <a:p>
            <a:pPr marL="342900" indent="-342900">
              <a:spcBef>
                <a:spcPct val="50000"/>
              </a:spcBef>
              <a:buFontTx/>
              <a:buAutoNum type="arabicPeriod"/>
            </a:pPr>
            <a:r>
              <a:rPr lang="en-US" sz="2000"/>
              <a:t>Ketaatan aturan dan prosedur </a:t>
            </a:r>
          </a:p>
          <a:p>
            <a:pPr marL="342900" indent="-342900">
              <a:spcBef>
                <a:spcPct val="50000"/>
              </a:spcBef>
              <a:buFontTx/>
              <a:buAutoNum type="arabicPeriod"/>
            </a:pPr>
            <a:r>
              <a:rPr lang="en-US" sz="2000"/>
              <a:t>Beroperasinya sistem-sistem </a:t>
            </a:r>
          </a:p>
        </p:txBody>
      </p:sp>
      <p:sp>
        <p:nvSpPr>
          <p:cNvPr id="33796" name="Text Box 6"/>
          <p:cNvSpPr txBox="1">
            <a:spLocks noChangeArrowheads="1"/>
          </p:cNvSpPr>
          <p:nvPr/>
        </p:nvSpPr>
        <p:spPr bwMode="auto">
          <a:xfrm>
            <a:off x="4648200" y="2514600"/>
            <a:ext cx="4495800" cy="4054475"/>
          </a:xfrm>
          <a:prstGeom prst="rect">
            <a:avLst/>
          </a:prstGeom>
          <a:noFill/>
          <a:ln w="9525">
            <a:noFill/>
            <a:miter lim="800000"/>
            <a:headEnd/>
            <a:tailEnd/>
          </a:ln>
        </p:spPr>
        <p:txBody>
          <a:bodyPr>
            <a:spAutoFit/>
          </a:bodyPr>
          <a:lstStyle/>
          <a:p>
            <a:pPr marL="342900" indent="-342900">
              <a:spcBef>
                <a:spcPct val="50000"/>
              </a:spcBef>
            </a:pPr>
            <a:r>
              <a:rPr lang="en-US" sz="2000"/>
              <a:t>Paradigma Post Birokratik :</a:t>
            </a:r>
          </a:p>
          <a:p>
            <a:pPr marL="342900" indent="-342900">
              <a:spcBef>
                <a:spcPct val="50000"/>
              </a:spcBef>
              <a:buFontTx/>
              <a:buAutoNum type="arabicPeriod"/>
            </a:pPr>
            <a:r>
              <a:rPr lang="en-US" sz="2000"/>
              <a:t>Menekankan hasil yang berguina bagi nasyrakat, kualitas dan nilai produksi, keterikatan pada norma  </a:t>
            </a:r>
          </a:p>
          <a:p>
            <a:pPr marL="342900" indent="-342900">
              <a:spcBef>
                <a:spcPct val="50000"/>
              </a:spcBef>
              <a:buFontTx/>
              <a:buAutoNum type="arabicPeriod"/>
            </a:pPr>
            <a:r>
              <a:rPr lang="en-US" sz="2000"/>
              <a:t>Mengutamakan pemberian penilaian masyrakat, akuntabilitas dan hubungan kerja </a:t>
            </a:r>
          </a:p>
          <a:p>
            <a:pPr marL="342900" indent="-342900">
              <a:spcBef>
                <a:spcPct val="50000"/>
              </a:spcBef>
              <a:buFontTx/>
              <a:buAutoNum type="arabicPeriod"/>
            </a:pPr>
            <a:r>
              <a:rPr lang="en-US" sz="2000"/>
              <a:t>Penerapan pemahaman, identifikasi maslah </a:t>
            </a:r>
          </a:p>
          <a:p>
            <a:pPr marL="342900" indent="-342900">
              <a:spcBef>
                <a:spcPct val="50000"/>
              </a:spcBef>
              <a:buFontTx/>
              <a:buAutoNum type="arabicPeriod"/>
            </a:pPr>
            <a:r>
              <a:rPr lang="en-US" sz="2000"/>
              <a:t>Pengukuran hasil, memperluas pilihan pelanggan </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subTitle" idx="4294967295"/>
          </p:nvPr>
        </p:nvSpPr>
        <p:spPr>
          <a:xfrm>
            <a:off x="381000" y="152400"/>
            <a:ext cx="8610600" cy="6400800"/>
          </a:xfrm>
        </p:spPr>
        <p:txBody>
          <a:bodyPr/>
          <a:lstStyle/>
          <a:p>
            <a:pPr marL="609600" indent="-609600" eaLnBrk="1" hangingPunct="1">
              <a:buFont typeface="Wingdings" pitchFamily="2" charset="2"/>
              <a:buNone/>
              <a:defRPr/>
            </a:pPr>
            <a:r>
              <a:rPr lang="en-US"/>
              <a:t>LIMA MODEL ADMINISTRASI PUBLIK </a:t>
            </a:r>
          </a:p>
          <a:p>
            <a:pPr marL="609600" indent="-609600" eaLnBrk="1" hangingPunct="1">
              <a:buFont typeface="Wingdings" pitchFamily="2" charset="2"/>
              <a:buNone/>
              <a:defRPr/>
            </a:pPr>
            <a:endParaRPr lang="en-US"/>
          </a:p>
        </p:txBody>
      </p:sp>
      <p:graphicFrame>
        <p:nvGraphicFramePr>
          <p:cNvPr id="24606" name="Group 30"/>
          <p:cNvGraphicFramePr>
            <a:graphicFrameLocks noGrp="1"/>
          </p:cNvGraphicFramePr>
          <p:nvPr/>
        </p:nvGraphicFramePr>
        <p:xfrm>
          <a:off x="381000" y="762000"/>
          <a:ext cx="8382000" cy="6109970"/>
        </p:xfrm>
        <a:graphic>
          <a:graphicData uri="http://schemas.openxmlformats.org/drawingml/2006/table">
            <a:tbl>
              <a:tblPr/>
              <a:tblGrid>
                <a:gridCol w="1752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tblGrid>
              <a:tr h="75565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1" i="0" u="none" strike="noStrike" cap="none" normalizeH="0" baseline="0">
                          <a:ln>
                            <a:noFill/>
                          </a:ln>
                          <a:solidFill>
                            <a:schemeClr val="tx1"/>
                          </a:solidFill>
                          <a:effectLst>
                            <a:outerShdw blurRad="38100" dist="38100" dir="2700000" algn="tl">
                              <a:srgbClr val="000000"/>
                            </a:outerShdw>
                          </a:effectLst>
                          <a:latin typeface="Arial" charset="0"/>
                        </a:rPr>
                        <a:t>TEORI DAN TEORITISI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1" i="0" u="none" strike="noStrike" cap="none" normalizeH="0" baseline="0">
                          <a:ln>
                            <a:noFill/>
                          </a:ln>
                          <a:solidFill>
                            <a:schemeClr val="tx1"/>
                          </a:solidFill>
                          <a:effectLst>
                            <a:outerShdw blurRad="38100" dist="38100" dir="2700000" algn="tl">
                              <a:srgbClr val="000000"/>
                            </a:outerShdw>
                          </a:effectLst>
                          <a:latin typeface="Arial" charset="0"/>
                        </a:rPr>
                        <a:t>UNIT ANALISIS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1" i="0" u="none" strike="noStrike" cap="none" normalizeH="0" baseline="0">
                          <a:ln>
                            <a:noFill/>
                          </a:ln>
                          <a:solidFill>
                            <a:schemeClr val="tx1"/>
                          </a:solidFill>
                          <a:effectLst>
                            <a:outerShdw blurRad="38100" dist="38100" dir="2700000" algn="tl">
                              <a:srgbClr val="000000"/>
                            </a:outerShdw>
                          </a:effectLst>
                          <a:latin typeface="Arial" charset="0"/>
                        </a:rPr>
                        <a:t>CIRI-CIRI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1" i="0" u="none" strike="noStrike" cap="none" normalizeH="0" baseline="0">
                          <a:ln>
                            <a:noFill/>
                          </a:ln>
                          <a:solidFill>
                            <a:schemeClr val="tx1"/>
                          </a:solidFill>
                          <a:effectLst>
                            <a:outerShdw blurRad="38100" dist="38100" dir="2700000" algn="tl">
                              <a:srgbClr val="000000"/>
                            </a:outerShdw>
                          </a:effectLst>
                          <a:latin typeface="Arial" charset="0"/>
                        </a:rPr>
                        <a:t>NILAI YANG DIMAKSIMALKAN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176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MODEL BIROKRASI KALSIK:</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TAYLOR, WILSON, WEBER,GULLICK URWICK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ORGANISASI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KELOMPOK PRODUKSI,INSTANSI PEMERINTAH,BIRO,KELOMPOK KERJA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STRUKTUR,HIRARKI, PEGENDALIAN,OTORITAS,DIKOTOMI, KEBIJAKAN ADMIISTRASI,RATAIPERINTAH, KESATUAN PERINTAH, RENTAG KENDALI, PENGANGKATAN ATAS KEMAMPUAN, SENTRALIASASI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EFISIENSI, EKONOMI, DAN EFEKTIFITAS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176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MODEL NEO BIROKRASI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SIMON,CYERT, MARCH,GORE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KEPUTUSAN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POSITIVIS LOGIS,PENELITIAN OPERASI, ANALISA SISTEM,ILMU MANAJEMEN, PRODUKTIVITAS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RASIONALITAS, EDISIENSI, EKONOMI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176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MODEL INSTTITUSI : LINDBLOOM, J. THOMPSON, MOSHER, BLAU, RIGGS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KEPUTUSAN : KEPUTUSAN TAMBAHAN, PRILAKU ORGANISASI, PERILAKU INDIVIDU, PERBANDINGAN PERILAKU ORGANISASI, ORGANISASI DAN KEBUDAYAAN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EMPIRIS, POSITIVIS, BIROKRASI ADALAH CERMINAN KEBUDAYAAN, KOMPETISI, TEKHNOLOGI, RASIONALITAS, INKREMENTALISME, KEKUASAAN, ERILAKU BIROKRASI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ILMU ANALISA NETRAL TENTANG PERILAKU ORGANISASI, INKREMENTALISME, PLURALISME KRITIK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25" name="Group 25"/>
          <p:cNvGraphicFramePr>
            <a:graphicFrameLocks noGrp="1"/>
          </p:cNvGraphicFramePr>
          <p:nvPr>
            <p:ph idx="4294967295"/>
          </p:nvPr>
        </p:nvGraphicFramePr>
        <p:xfrm>
          <a:off x="457200" y="228600"/>
          <a:ext cx="8229600" cy="5288280"/>
        </p:xfrm>
        <a:graphic>
          <a:graphicData uri="http://schemas.openxmlformats.org/drawingml/2006/table">
            <a:tbl>
              <a:tblPr/>
              <a:tblGrid>
                <a:gridCol w="1720850">
                  <a:extLst>
                    <a:ext uri="{9D8B030D-6E8A-4147-A177-3AD203B41FA5}">
                      <a16:colId xmlns:a16="http://schemas.microsoft.com/office/drawing/2014/main" val="20000"/>
                    </a:ext>
                  </a:extLst>
                </a:gridCol>
                <a:gridCol w="201295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tblGrid>
              <a:tr h="8382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TEORI DAN TEORITISI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UNIT ANALISIS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CIRI-CIRI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NILAI YANG DIMAKSIMALKAN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176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HUBUNGAN KEMANUSIAAN: MCGREGOR, ARGYRIS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INDIVIDU DAN KELOMPOK KERJA : HUB. PENGAWAS DAN PEKERJA, DAYA GUNA PENGAWAS/PEKERJA, PERUBAHAN PERILAKU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HUB. ANTAR PRIBADI DAN ANTAR KELOMPOK, KOMUNIKASI, MOTIVASI, PERUBAHAN, PEMBAGIAN OTORITAS, KONSENSUS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KEPUASAN KERJA, PERKEMBANGAN PRIBADI, HARGA DIRI INDIVIDU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4455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MODEL PILIHAN PUBLIK : OSTROM, BUCHANAN, OLSON, OPPENHEIMER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HUB. ORANISASI/KLIEN DAN DISTRIBUSI BARANG-BARANG MASY. UMUM: DESENTRALISASI STRUKTUR, SEKTOR PUBLIK SEBAGAI PASAR, BESARNYA KELOMPOK KLIEN DAN DISTRIBUSI PELAYANAN PUBLIK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ANTI BIROKRASI, ORIENTSI PELAYANAN PUBLIK, DESENTRALISASI, HUKUM PASAR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400" b="0" i="0" u="none" strike="noStrike" cap="none" normalizeH="0" baseline="0">
                          <a:ln>
                            <a:noFill/>
                          </a:ln>
                          <a:solidFill>
                            <a:schemeClr val="tx1"/>
                          </a:solidFill>
                          <a:effectLst>
                            <a:outerShdw blurRad="38100" dist="38100" dir="2700000" algn="tl">
                              <a:srgbClr val="000000"/>
                            </a:outerShdw>
                          </a:effectLst>
                          <a:latin typeface="Arial" charset="0"/>
                        </a:rPr>
                        <a:t>PILIHAN ATAU KEHENDAK WARGA NEGARA, KESEMPATAN MEMPERGUNAKAN PELAYANAN YANG SAMA, PERSAINGAN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5864" name="Text Box 24"/>
          <p:cNvSpPr txBox="1">
            <a:spLocks noChangeArrowheads="1"/>
          </p:cNvSpPr>
          <p:nvPr/>
        </p:nvSpPr>
        <p:spPr bwMode="auto">
          <a:xfrm>
            <a:off x="4876800" y="5791200"/>
            <a:ext cx="3657600" cy="366713"/>
          </a:xfrm>
          <a:prstGeom prst="rect">
            <a:avLst/>
          </a:prstGeom>
          <a:noFill/>
          <a:ln w="9525">
            <a:noFill/>
            <a:miter lim="800000"/>
            <a:headEnd/>
            <a:tailEnd/>
          </a:ln>
        </p:spPr>
        <p:txBody>
          <a:bodyPr>
            <a:spAutoFit/>
          </a:bodyPr>
          <a:lstStyle/>
          <a:p>
            <a:pPr>
              <a:spcBef>
                <a:spcPct val="50000"/>
              </a:spcBef>
            </a:pPr>
            <a:r>
              <a:rPr lang="en-US"/>
              <a:t>Sumber: Frederickson, 1987 </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Rot="1" noChangeArrowheads="1"/>
          </p:cNvSpPr>
          <p:nvPr>
            <p:ph type="body" idx="4294967295"/>
          </p:nvPr>
        </p:nvSpPr>
        <p:spPr>
          <a:xfrm>
            <a:off x="838200" y="609600"/>
            <a:ext cx="8007350" cy="5486400"/>
          </a:xfrm>
        </p:spPr>
        <p:txBody>
          <a:bodyPr/>
          <a:lstStyle/>
          <a:p>
            <a:pPr eaLnBrk="1" hangingPunct="1">
              <a:defRPr/>
            </a:pPr>
            <a:r>
              <a:rPr lang="en-US"/>
              <a:t>D. Osborn dan T Gaebler </a:t>
            </a:r>
            <a:r>
              <a:rPr lang="en-US">
                <a:sym typeface="Wingdings" pitchFamily="2" charset="2"/>
              </a:rPr>
              <a:t>dan dioperasionalkan Osborn dan Plastrik  Pemerintahan yang katalistik , memberdayakan, semamgat kompetisi, beriorientasi pada misi, mementingkan hasil bukan cara, mengutamakan pelanggan, wirausaha, antisipatif, dandesentralistik, dan berorientasi pasar </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Rot="1" noChangeArrowheads="1"/>
          </p:cNvSpPr>
          <p:nvPr>
            <p:ph type="title"/>
          </p:nvPr>
        </p:nvSpPr>
        <p:spPr/>
        <p:txBody>
          <a:bodyPr/>
          <a:lstStyle/>
          <a:p>
            <a:pPr eaLnBrk="1" hangingPunct="1">
              <a:defRPr/>
            </a:pPr>
            <a:endParaRPr lang="en-US"/>
          </a:p>
        </p:txBody>
      </p:sp>
      <p:sp>
        <p:nvSpPr>
          <p:cNvPr id="216067" name="Rectangle 3"/>
          <p:cNvSpPr>
            <a:spLocks noGrp="1" noRot="1" noChangeArrowheads="1"/>
          </p:cNvSpPr>
          <p:nvPr>
            <p:ph type="body" idx="1"/>
          </p:nvPr>
        </p:nvSpPr>
        <p:spPr/>
        <p:txBody>
          <a:bodyPr/>
          <a:lstStyle/>
          <a:p>
            <a:pPr eaLnBrk="1" hangingPunct="1">
              <a:lnSpc>
                <a:spcPct val="90000"/>
              </a:lnSpc>
              <a:defRPr/>
            </a:pPr>
            <a:r>
              <a:rPr lang="en-US" sz="2800">
                <a:sym typeface="Wingdings" pitchFamily="2" charset="2"/>
              </a:rPr>
              <a:t>Era New Public Administration ( J. V. Denhard ) dalam “ New Public service  Melayani warga masyrakat bukam pelanggan; Mengutamakan kepentingan Publik ; Lebih menghargai warga negara bukan kewirausahaan, Berfikir strategis dan bertindak demokratis, menyadari akuntabilitas bukan suatu yang mudah, melayani dari pada mengendalikan, menghargai orang buka produktivitas semata </a:t>
            </a:r>
            <a:endParaRPr lang="en-US" sz="2800"/>
          </a:p>
          <a:p>
            <a:pPr eaLnBrk="1" hangingPunct="1">
              <a:lnSpc>
                <a:spcPct val="90000"/>
              </a:lnSpc>
              <a:defRPr/>
            </a:pPr>
            <a:endParaRPr lang="en-US" sz="28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idx="4294967295"/>
          </p:nvPr>
        </p:nvSpPr>
        <p:spPr/>
        <p:txBody>
          <a:bodyPr/>
          <a:lstStyle/>
          <a:p>
            <a:pPr eaLnBrk="1" hangingPunct="1">
              <a:defRPr/>
            </a:pPr>
            <a:r>
              <a:rPr lang="en-US"/>
              <a:t>Ciri Administrasi Negara</a:t>
            </a:r>
          </a:p>
        </p:txBody>
      </p:sp>
      <p:sp>
        <p:nvSpPr>
          <p:cNvPr id="31747" name="Rectangle 3"/>
          <p:cNvSpPr>
            <a:spLocks noGrp="1" noRot="1" noChangeArrowheads="1"/>
          </p:cNvSpPr>
          <p:nvPr>
            <p:ph type="body" idx="4294967295"/>
          </p:nvPr>
        </p:nvSpPr>
        <p:spPr/>
        <p:txBody>
          <a:bodyPr/>
          <a:lstStyle/>
          <a:p>
            <a:pPr marL="609600" indent="-609600" eaLnBrk="1" hangingPunct="1">
              <a:lnSpc>
                <a:spcPct val="90000"/>
              </a:lnSpc>
              <a:buFont typeface="Wingdings" pitchFamily="2" charset="2"/>
              <a:buAutoNum type="arabicPeriod"/>
              <a:defRPr/>
            </a:pPr>
            <a:r>
              <a:rPr lang="en-US"/>
              <a:t>Aministrasi Negara adalah suatu kegiatan yang tidak bisa dihindari (Unavoidable), </a:t>
            </a:r>
          </a:p>
          <a:p>
            <a:pPr marL="609600" indent="-609600" eaLnBrk="1" hangingPunct="1">
              <a:lnSpc>
                <a:spcPct val="90000"/>
              </a:lnSpc>
              <a:buFont typeface="Wingdings" pitchFamily="2" charset="2"/>
              <a:buNone/>
              <a:defRPr/>
            </a:pPr>
            <a:r>
              <a:rPr lang="en-US"/>
              <a:t>	titik tekannya yang mendasar adalah dalam hubungannya antara negara dan masyarakat bersifat pasti, lain halnya dengan hubungan masyarakat dengan  institusi Privat (swasta) yang bersifat temporary(sewaktu-waktu)</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idx="4294967295"/>
          </p:nvPr>
        </p:nvSpPr>
        <p:spPr/>
        <p:txBody>
          <a:bodyPr/>
          <a:lstStyle/>
          <a:p>
            <a:pPr eaLnBrk="1" hangingPunct="1">
              <a:defRPr/>
            </a:pPr>
            <a:r>
              <a:rPr lang="en-US" sz="2800"/>
              <a:t>2. Administrasi Negara mempunyai Monopoli untuk menggunakan wewenang dan kekuasaannya</a:t>
            </a:r>
          </a:p>
        </p:txBody>
      </p:sp>
      <p:sp>
        <p:nvSpPr>
          <p:cNvPr id="32771" name="Rectangle 3"/>
          <p:cNvSpPr>
            <a:spLocks noGrp="1" noRot="1" noChangeArrowheads="1"/>
          </p:cNvSpPr>
          <p:nvPr>
            <p:ph type="body" sz="half" idx="4294967295"/>
          </p:nvPr>
        </p:nvSpPr>
        <p:spPr>
          <a:xfrm>
            <a:off x="838200" y="1905000"/>
            <a:ext cx="3927475" cy="4191000"/>
          </a:xfrm>
        </p:spPr>
        <p:txBody>
          <a:bodyPr/>
          <a:lstStyle/>
          <a:p>
            <a:pPr eaLnBrk="1" hangingPunct="1">
              <a:defRPr/>
            </a:pPr>
            <a:r>
              <a:rPr lang="en-US" sz="2400"/>
              <a:t>Negara Mempunyai kewenangan untuk memaksakan kehendaknya pada masyarakat untuk menciptakan Kepatuhan terhadap Hukum, Kekuasaan untuk melaksanakan Paksaan dipahami sebagai (coercive power), </a:t>
            </a:r>
          </a:p>
        </p:txBody>
      </p:sp>
      <p:sp>
        <p:nvSpPr>
          <p:cNvPr id="32772" name="Rectangle 4"/>
          <p:cNvSpPr>
            <a:spLocks noGrp="1" noRot="1" noChangeArrowheads="1"/>
          </p:cNvSpPr>
          <p:nvPr>
            <p:ph type="body" sz="half" idx="4294967295"/>
          </p:nvPr>
        </p:nvSpPr>
        <p:spPr>
          <a:xfrm>
            <a:off x="4918075" y="1905000"/>
            <a:ext cx="3927475" cy="4191000"/>
          </a:xfrm>
        </p:spPr>
        <p:txBody>
          <a:bodyPr/>
          <a:lstStyle/>
          <a:p>
            <a:pPr eaLnBrk="1" hangingPunct="1">
              <a:defRPr/>
            </a:pPr>
            <a:r>
              <a:rPr lang="en-US" sz="2400"/>
              <a:t>administrasi negara merupakan penjelamaan  dari hal tersebut dan diwujudkan dalam lembaga-lembaga negara seperti kepolisian, Kehakiman, dll</a:t>
            </a:r>
          </a:p>
          <a:p>
            <a:pPr eaLnBrk="1" hangingPunct="1">
              <a:buFont typeface="Wingdings" pitchFamily="2" charset="2"/>
              <a:buNone/>
              <a:defRPr/>
            </a:pPr>
            <a:endParaRPr lang="en-US" sz="240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idx="4294967295"/>
          </p:nvPr>
        </p:nvSpPr>
        <p:spPr/>
        <p:txBody>
          <a:bodyPr/>
          <a:lstStyle/>
          <a:p>
            <a:pPr eaLnBrk="1" hangingPunct="1">
              <a:defRPr/>
            </a:pPr>
            <a:r>
              <a:rPr lang="en-US"/>
              <a:t>3. Administrasi Negara Mempunyai Prioritas</a:t>
            </a:r>
          </a:p>
        </p:txBody>
      </p:sp>
      <p:sp>
        <p:nvSpPr>
          <p:cNvPr id="33795" name="Rectangle 3"/>
          <p:cNvSpPr>
            <a:spLocks noGrp="1" noRot="1" noChangeArrowheads="1"/>
          </p:cNvSpPr>
          <p:nvPr>
            <p:ph type="body" idx="4294967295"/>
          </p:nvPr>
        </p:nvSpPr>
        <p:spPr/>
        <p:txBody>
          <a:bodyPr/>
          <a:lstStyle/>
          <a:p>
            <a:pPr eaLnBrk="1" hangingPunct="1">
              <a:defRPr/>
            </a:pPr>
            <a:r>
              <a:rPr lang="en-US"/>
              <a:t>Administrasi negara mengandung tanggung jawab moral untuk mensejahtrakan masyarakat, karena itu administrasi negara mempunyai prioritas dalam memberikan arahan ataupun pelayanannya.</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idx="4294967295"/>
          </p:nvPr>
        </p:nvSpPr>
        <p:spPr/>
        <p:txBody>
          <a:bodyPr/>
          <a:lstStyle/>
          <a:p>
            <a:pPr eaLnBrk="1" hangingPunct="1">
              <a:defRPr/>
            </a:pPr>
            <a:r>
              <a:rPr lang="en-US" sz="3200"/>
              <a:t>4.Administrasi Negara mempunyai Ukuran yang tidak terbatas</a:t>
            </a:r>
          </a:p>
        </p:txBody>
      </p:sp>
      <p:sp>
        <p:nvSpPr>
          <p:cNvPr id="37891" name="Rectangle 3"/>
          <p:cNvSpPr>
            <a:spLocks noGrp="1" noRot="1" noChangeArrowheads="1"/>
          </p:cNvSpPr>
          <p:nvPr>
            <p:ph type="body" idx="4294967295"/>
          </p:nvPr>
        </p:nvSpPr>
        <p:spPr/>
        <p:txBody>
          <a:bodyPr/>
          <a:lstStyle/>
          <a:p>
            <a:pPr eaLnBrk="1" hangingPunct="1">
              <a:defRPr/>
            </a:pPr>
            <a:r>
              <a:rPr lang="en-US"/>
              <a:t>Diamana terdapat lingkupan masyarakat dalam negar yang meliputi batasan teritorial suatu negara, disitu akan terdapat administrasi negara.</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p:txBody>
          <a:bodyPr/>
          <a:lstStyle/>
          <a:p>
            <a:pPr eaLnBrk="1" hangingPunct="1">
              <a:defRPr/>
            </a:pPr>
            <a:r>
              <a:rPr lang="id-ID"/>
              <a:t>BATASAN ADMINISTRASI PUBLIK</a:t>
            </a:r>
            <a:endParaRPr lang="en-GB"/>
          </a:p>
        </p:txBody>
      </p:sp>
      <p:sp>
        <p:nvSpPr>
          <p:cNvPr id="44035" name="Rectangle 3"/>
          <p:cNvSpPr>
            <a:spLocks noGrp="1" noRot="1" noChangeArrowheads="1"/>
          </p:cNvSpPr>
          <p:nvPr>
            <p:ph type="body" idx="1"/>
          </p:nvPr>
        </p:nvSpPr>
        <p:spPr/>
        <p:txBody>
          <a:bodyPr/>
          <a:lstStyle/>
          <a:p>
            <a:pPr eaLnBrk="1" hangingPunct="1">
              <a:lnSpc>
                <a:spcPct val="80000"/>
              </a:lnSpc>
              <a:defRPr/>
            </a:pPr>
            <a:r>
              <a:rPr lang="id-ID" sz="2800">
                <a:solidFill>
                  <a:srgbClr val="FF0000"/>
                </a:solidFill>
              </a:rPr>
              <a:t>A</a:t>
            </a:r>
            <a:r>
              <a:rPr lang="en-GB" sz="2800">
                <a:solidFill>
                  <a:srgbClr val="FF0000"/>
                </a:solidFill>
              </a:rPr>
              <a:t>dministrasi publik</a:t>
            </a:r>
            <a:r>
              <a:rPr lang="en-GB" sz="2800"/>
              <a:t> dapat diartikan sebagai sebuah proses menjalankan keputusan/kebijakan untuk kepentingan negara, warga masyarakat. </a:t>
            </a:r>
          </a:p>
          <a:p>
            <a:pPr eaLnBrk="1" hangingPunct="1">
              <a:lnSpc>
                <a:spcPct val="80000"/>
              </a:lnSpc>
              <a:defRPr/>
            </a:pPr>
            <a:r>
              <a:rPr lang="en-GB" sz="2800"/>
              <a:t>Terdapat pengertian yang singkat, administrasi publik merupakan metode pemerintahan negara (proses politik) administration of publik, for public dan by public. </a:t>
            </a:r>
          </a:p>
          <a:p>
            <a:pPr eaLnBrk="1" hangingPunct="1">
              <a:lnSpc>
                <a:spcPct val="80000"/>
              </a:lnSpc>
              <a:defRPr/>
            </a:pPr>
            <a:r>
              <a:rPr lang="en-GB" sz="2800"/>
              <a:t>Dengan demikian administrasi publik </a:t>
            </a:r>
            <a:r>
              <a:rPr lang="en-GB" sz="2800">
                <a:solidFill>
                  <a:srgbClr val="FF0000"/>
                </a:solidFill>
              </a:rPr>
              <a:t>merupakan proses pemerintahan publik, untuk publik dan oleh publik.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idx="4294967295"/>
          </p:nvPr>
        </p:nvSpPr>
        <p:spPr/>
        <p:txBody>
          <a:bodyPr/>
          <a:lstStyle/>
          <a:p>
            <a:pPr eaLnBrk="1" hangingPunct="1">
              <a:defRPr/>
            </a:pPr>
            <a:r>
              <a:rPr lang="en-US" sz="3200"/>
              <a:t>5. Top mangement dari Administrasi Negara bersifat Politis.</a:t>
            </a:r>
          </a:p>
        </p:txBody>
      </p:sp>
      <p:sp>
        <p:nvSpPr>
          <p:cNvPr id="38915" name="Rectangle 3"/>
          <p:cNvSpPr>
            <a:spLocks noGrp="1" noRot="1" noChangeArrowheads="1"/>
          </p:cNvSpPr>
          <p:nvPr>
            <p:ph type="body" idx="4294967295"/>
          </p:nvPr>
        </p:nvSpPr>
        <p:spPr/>
        <p:txBody>
          <a:bodyPr/>
          <a:lstStyle/>
          <a:p>
            <a:pPr eaLnBrk="1" hangingPunct="1">
              <a:defRPr/>
            </a:pPr>
            <a:r>
              <a:rPr lang="en-US"/>
              <a:t>Birokrasi merupakan suatu organisasi publik yang dipimpin oleh pejabat Pilihan publik dan bersifat Non karier, mereka dipilih berdasarkan periode waktu tertentu. Hal ini dipahami merupakan pembedaan yang sangat mendasar dari organisasi publik dan Privat. </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idx="4294967295"/>
          </p:nvPr>
        </p:nvSpPr>
        <p:spPr/>
        <p:txBody>
          <a:bodyPr/>
          <a:lstStyle/>
          <a:p>
            <a:pPr eaLnBrk="1" hangingPunct="1">
              <a:defRPr/>
            </a:pPr>
            <a:r>
              <a:rPr lang="en-US" sz="4000"/>
              <a:t>6. Pelaksanaan Administrasi negara relatif sulit diukur</a:t>
            </a:r>
          </a:p>
        </p:txBody>
      </p:sp>
      <p:sp>
        <p:nvSpPr>
          <p:cNvPr id="39939" name="Rectangle 3"/>
          <p:cNvSpPr>
            <a:spLocks noGrp="1" noRot="1" noChangeArrowheads="1"/>
          </p:cNvSpPr>
          <p:nvPr>
            <p:ph type="body" idx="4294967295"/>
          </p:nvPr>
        </p:nvSpPr>
        <p:spPr/>
        <p:txBody>
          <a:bodyPr/>
          <a:lstStyle/>
          <a:p>
            <a:pPr eaLnBrk="1" hangingPunct="1">
              <a:lnSpc>
                <a:spcPct val="90000"/>
              </a:lnSpc>
              <a:defRPr/>
            </a:pPr>
            <a:r>
              <a:rPr lang="en-US" sz="2800"/>
              <a:t> administrasi negara merupakan institusi publik yang bertujuan melayani masyarakat maka tujuan-tujuan administrasi negara dapat dipahami  yaitu untuk mencapai perdamain dan peningkatan kualitas kehidupan  pada semua tatanan negara,</a:t>
            </a:r>
          </a:p>
          <a:p>
            <a:pPr eaLnBrk="1" hangingPunct="1">
              <a:lnSpc>
                <a:spcPct val="90000"/>
              </a:lnSpc>
              <a:defRPr/>
            </a:pPr>
            <a:r>
              <a:rPr lang="en-US" sz="2800"/>
              <a:t> karena tingkat kompleksitas yang tinggi dan tujuan-tujuan tersebut juga bersifat politis dan multitafsir maka AN menjadi relatif sulit untuk diukur .</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2" name="Picture 2" descr="14007"/>
          <p:cNvPicPr>
            <a:picLocks noChangeAspect="1" noChangeArrowheads="1"/>
          </p:cNvPicPr>
          <p:nvPr/>
        </p:nvPicPr>
        <p:blipFill>
          <a:blip r:embed="rId3" cstate="print"/>
          <a:srcRect/>
          <a:stretch>
            <a:fillRect/>
          </a:stretch>
        </p:blipFill>
        <p:spPr bwMode="auto">
          <a:xfrm>
            <a:off x="2057400" y="2286000"/>
            <a:ext cx="5791200" cy="3505200"/>
          </a:xfrm>
          <a:prstGeom prst="rect">
            <a:avLst/>
          </a:prstGeom>
          <a:noFill/>
          <a:ln w="9525">
            <a:noFill/>
            <a:miter lim="800000"/>
            <a:headEnd/>
            <a:tailEnd/>
          </a:ln>
        </p:spPr>
      </p:pic>
      <p:pic>
        <p:nvPicPr>
          <p:cNvPr id="71683" name="Picture 3" descr="14003"/>
          <p:cNvPicPr>
            <a:picLocks noChangeAspect="1" noChangeArrowheads="1"/>
          </p:cNvPicPr>
          <p:nvPr/>
        </p:nvPicPr>
        <p:blipFill>
          <a:blip r:embed="rId4" cstate="print"/>
          <a:srcRect/>
          <a:stretch>
            <a:fillRect/>
          </a:stretch>
        </p:blipFill>
        <p:spPr bwMode="auto">
          <a:xfrm>
            <a:off x="2057400" y="2286000"/>
            <a:ext cx="5791200" cy="3733800"/>
          </a:xfrm>
          <a:prstGeom prst="rect">
            <a:avLst/>
          </a:prstGeom>
          <a:noFill/>
          <a:ln w="9525">
            <a:noFill/>
            <a:miter lim="800000"/>
            <a:headEnd/>
            <a:tailEnd/>
          </a:ln>
        </p:spPr>
      </p:pic>
      <p:sp>
        <p:nvSpPr>
          <p:cNvPr id="71684" name="WordArt 4"/>
          <p:cNvSpPr>
            <a:spLocks noChangeArrowheads="1" noChangeShapeType="1" noTextEdit="1"/>
          </p:cNvSpPr>
          <p:nvPr/>
        </p:nvSpPr>
        <p:spPr bwMode="auto">
          <a:xfrm>
            <a:off x="2895600" y="1219200"/>
            <a:ext cx="4067175" cy="9525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TERIMA KASIH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71682"/>
                                        </p:tgtEl>
                                        <p:attrNameLst>
                                          <p:attrName>style.visibility</p:attrName>
                                        </p:attrNameLst>
                                      </p:cBhvr>
                                      <p:to>
                                        <p:strVal val="visible"/>
                                      </p:to>
                                    </p:set>
                                    <p:animEffect transition="in" filter="fade">
                                      <p:cBhvr>
                                        <p:cTn id="7" dur="1000"/>
                                        <p:tgtEl>
                                          <p:spTgt spid="71682"/>
                                        </p:tgtEl>
                                      </p:cBhvr>
                                    </p:animEffect>
                                    <p:anim calcmode="lin" valueType="num">
                                      <p:cBhvr>
                                        <p:cTn id="8" dur="1000" fill="hold"/>
                                        <p:tgtEl>
                                          <p:spTgt spid="71682"/>
                                        </p:tgtEl>
                                        <p:attrNameLst>
                                          <p:attrName>ppt_x</p:attrName>
                                        </p:attrNameLst>
                                      </p:cBhvr>
                                      <p:tavLst>
                                        <p:tav tm="0">
                                          <p:val>
                                            <p:strVal val="#ppt_x"/>
                                          </p:val>
                                        </p:tav>
                                        <p:tav tm="100000">
                                          <p:val>
                                            <p:strVal val="#ppt_x"/>
                                          </p:val>
                                        </p:tav>
                                      </p:tavLst>
                                    </p:anim>
                                    <p:anim calcmode="lin" valueType="num">
                                      <p:cBhvr>
                                        <p:cTn id="9" dur="1000" fill="hold"/>
                                        <p:tgtEl>
                                          <p:spTgt spid="7168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71683"/>
                                        </p:tgtEl>
                                        <p:attrNameLst>
                                          <p:attrName>style.visibility</p:attrName>
                                        </p:attrNameLst>
                                      </p:cBhvr>
                                      <p:to>
                                        <p:strVal val="visible"/>
                                      </p:to>
                                    </p:set>
                                    <p:animEffect transition="in" filter="wipe(down)">
                                      <p:cBhvr>
                                        <p:cTn id="14" dur="580">
                                          <p:stCondLst>
                                            <p:cond delay="0"/>
                                          </p:stCondLst>
                                        </p:cTn>
                                        <p:tgtEl>
                                          <p:spTgt spid="71683"/>
                                        </p:tgtEl>
                                      </p:cBhvr>
                                    </p:animEffect>
                                    <p:anim calcmode="lin" valueType="num">
                                      <p:cBhvr>
                                        <p:cTn id="15" dur="1822" tmFilter="0,0; 0.14,0.36; 0.43,0.73; 0.71,0.91; 1.0,1.0">
                                          <p:stCondLst>
                                            <p:cond delay="0"/>
                                          </p:stCondLst>
                                        </p:cTn>
                                        <p:tgtEl>
                                          <p:spTgt spid="7168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7168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7168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7168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71683"/>
                                        </p:tgtEl>
                                        <p:attrNameLst>
                                          <p:attrName>ppt_y</p:attrName>
                                        </p:attrNameLst>
                                      </p:cBhvr>
                                      <p:tavLst>
                                        <p:tav tm="0" fmla="#ppt_y-sin(pi*$)/81">
                                          <p:val>
                                            <p:fltVal val="0"/>
                                          </p:val>
                                        </p:tav>
                                        <p:tav tm="100000">
                                          <p:val>
                                            <p:fltVal val="1"/>
                                          </p:val>
                                        </p:tav>
                                      </p:tavLst>
                                    </p:anim>
                                    <p:animScale>
                                      <p:cBhvr>
                                        <p:cTn id="20" dur="26">
                                          <p:stCondLst>
                                            <p:cond delay="650"/>
                                          </p:stCondLst>
                                        </p:cTn>
                                        <p:tgtEl>
                                          <p:spTgt spid="71683"/>
                                        </p:tgtEl>
                                      </p:cBhvr>
                                      <p:to x="100000" y="60000"/>
                                    </p:animScale>
                                    <p:animScale>
                                      <p:cBhvr>
                                        <p:cTn id="21" dur="166" decel="50000">
                                          <p:stCondLst>
                                            <p:cond delay="676"/>
                                          </p:stCondLst>
                                        </p:cTn>
                                        <p:tgtEl>
                                          <p:spTgt spid="71683"/>
                                        </p:tgtEl>
                                      </p:cBhvr>
                                      <p:to x="100000" y="100000"/>
                                    </p:animScale>
                                    <p:animScale>
                                      <p:cBhvr>
                                        <p:cTn id="22" dur="26">
                                          <p:stCondLst>
                                            <p:cond delay="1312"/>
                                          </p:stCondLst>
                                        </p:cTn>
                                        <p:tgtEl>
                                          <p:spTgt spid="71683"/>
                                        </p:tgtEl>
                                      </p:cBhvr>
                                      <p:to x="100000" y="80000"/>
                                    </p:animScale>
                                    <p:animScale>
                                      <p:cBhvr>
                                        <p:cTn id="23" dur="166" decel="50000">
                                          <p:stCondLst>
                                            <p:cond delay="1338"/>
                                          </p:stCondLst>
                                        </p:cTn>
                                        <p:tgtEl>
                                          <p:spTgt spid="71683"/>
                                        </p:tgtEl>
                                      </p:cBhvr>
                                      <p:to x="100000" y="100000"/>
                                    </p:animScale>
                                    <p:animScale>
                                      <p:cBhvr>
                                        <p:cTn id="24" dur="26">
                                          <p:stCondLst>
                                            <p:cond delay="1642"/>
                                          </p:stCondLst>
                                        </p:cTn>
                                        <p:tgtEl>
                                          <p:spTgt spid="71683"/>
                                        </p:tgtEl>
                                      </p:cBhvr>
                                      <p:to x="100000" y="90000"/>
                                    </p:animScale>
                                    <p:animScale>
                                      <p:cBhvr>
                                        <p:cTn id="25" dur="166" decel="50000">
                                          <p:stCondLst>
                                            <p:cond delay="1668"/>
                                          </p:stCondLst>
                                        </p:cTn>
                                        <p:tgtEl>
                                          <p:spTgt spid="71683"/>
                                        </p:tgtEl>
                                      </p:cBhvr>
                                      <p:to x="100000" y="100000"/>
                                    </p:animScale>
                                    <p:animScale>
                                      <p:cBhvr>
                                        <p:cTn id="26" dur="26">
                                          <p:stCondLst>
                                            <p:cond delay="1808"/>
                                          </p:stCondLst>
                                        </p:cTn>
                                        <p:tgtEl>
                                          <p:spTgt spid="71683"/>
                                        </p:tgtEl>
                                      </p:cBhvr>
                                      <p:to x="100000" y="95000"/>
                                    </p:animScale>
                                    <p:animScale>
                                      <p:cBhvr>
                                        <p:cTn id="27" dur="166" decel="50000">
                                          <p:stCondLst>
                                            <p:cond delay="1834"/>
                                          </p:stCondLst>
                                        </p:cTn>
                                        <p:tgtEl>
                                          <p:spTgt spid="7168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7" presetClass="entr" presetSubtype="0" fill="hold" grpId="0" nodeType="clickEffect">
                                  <p:stCondLst>
                                    <p:cond delay="0"/>
                                  </p:stCondLst>
                                  <p:childTnLst>
                                    <p:set>
                                      <p:cBhvr>
                                        <p:cTn id="31" dur="1" fill="hold">
                                          <p:stCondLst>
                                            <p:cond delay="0"/>
                                          </p:stCondLst>
                                        </p:cTn>
                                        <p:tgtEl>
                                          <p:spTgt spid="71684"/>
                                        </p:tgtEl>
                                        <p:attrNameLst>
                                          <p:attrName>style.visibility</p:attrName>
                                        </p:attrNameLst>
                                      </p:cBhvr>
                                      <p:to>
                                        <p:strVal val="visible"/>
                                      </p:to>
                                    </p:set>
                                    <p:animEffect transition="in" filter="fade">
                                      <p:cBhvr>
                                        <p:cTn id="32" dur="1000"/>
                                        <p:tgtEl>
                                          <p:spTgt spid="71684"/>
                                        </p:tgtEl>
                                      </p:cBhvr>
                                    </p:animEffect>
                                    <p:anim calcmode="lin" valueType="num">
                                      <p:cBhvr>
                                        <p:cTn id="33" dur="1000" fill="hold"/>
                                        <p:tgtEl>
                                          <p:spTgt spid="71684"/>
                                        </p:tgtEl>
                                        <p:attrNameLst>
                                          <p:attrName>ppt_x</p:attrName>
                                        </p:attrNameLst>
                                      </p:cBhvr>
                                      <p:tavLst>
                                        <p:tav tm="0">
                                          <p:val>
                                            <p:strVal val="#ppt_x"/>
                                          </p:val>
                                        </p:tav>
                                        <p:tav tm="100000">
                                          <p:val>
                                            <p:strVal val="#ppt_x"/>
                                          </p:val>
                                        </p:tav>
                                      </p:tavLst>
                                    </p:anim>
                                    <p:anim calcmode="lin" valueType="num">
                                      <p:cBhvr>
                                        <p:cTn id="34" dur="1000" fill="hold"/>
                                        <p:tgtEl>
                                          <p:spTgt spid="7168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06446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p:txBody>
          <a:bodyPr/>
          <a:lstStyle/>
          <a:p>
            <a:pPr eaLnBrk="1" hangingPunct="1">
              <a:defRPr/>
            </a:pPr>
            <a:r>
              <a:rPr lang="en-US" dirty="0"/>
              <a:t>PERTEMUAN SELANJUTNYA……</a:t>
            </a:r>
          </a:p>
        </p:txBody>
      </p:sp>
      <p:pic>
        <p:nvPicPr>
          <p:cNvPr id="46083" name="Picture 4"/>
          <p:cNvPicPr>
            <a:picLocks noGrp="1" noChangeAspect="1" noChangeArrowheads="1"/>
          </p:cNvPicPr>
          <p:nvPr>
            <p:ph type="body" idx="1"/>
          </p:nvPr>
        </p:nvPicPr>
        <p:blipFill>
          <a:blip r:embed="rId3" cstate="print"/>
          <a:srcRect/>
          <a:stretch>
            <a:fillRect/>
          </a:stretch>
        </p:blipFill>
        <p:spPr>
          <a:xfrm>
            <a:off x="2971800" y="2133600"/>
            <a:ext cx="2819400" cy="3405188"/>
          </a:xfrm>
          <a:noFill/>
        </p:spPr>
      </p:pic>
      <p:pic>
        <p:nvPicPr>
          <p:cNvPr id="46084" name="Picture 6" descr="GIF Animasi 007"/>
          <p:cNvPicPr>
            <a:picLocks noChangeAspect="1" noChangeArrowheads="1" noCrop="1"/>
          </p:cNvPicPr>
          <p:nvPr/>
        </p:nvPicPr>
        <p:blipFill>
          <a:blip r:embed="rId4" cstate="print"/>
          <a:srcRect/>
          <a:stretch>
            <a:fillRect/>
          </a:stretch>
        </p:blipFill>
        <p:spPr bwMode="auto">
          <a:xfrm>
            <a:off x="7620000" y="533400"/>
            <a:ext cx="847725" cy="695325"/>
          </a:xfrm>
          <a:prstGeom prst="rect">
            <a:avLst/>
          </a:prstGeom>
          <a:noFill/>
          <a:ln w="9525">
            <a:noFill/>
            <a:miter lim="800000"/>
            <a:headEnd/>
            <a:tailEn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Rot="1" noChangeArrowheads="1"/>
          </p:cNvSpPr>
          <p:nvPr>
            <p:ph type="body" idx="1"/>
          </p:nvPr>
        </p:nvSpPr>
        <p:spPr>
          <a:xfrm>
            <a:off x="457200" y="333375"/>
            <a:ext cx="8229600" cy="5792788"/>
          </a:xfrm>
        </p:spPr>
        <p:txBody>
          <a:bodyPr/>
          <a:lstStyle/>
          <a:p>
            <a:pPr eaLnBrk="1" hangingPunct="1">
              <a:defRPr/>
            </a:pPr>
            <a:r>
              <a:rPr lang="es-ES" sz="2800"/>
              <a:t>Pada tataran keilmuan, administrasi publik mengalami perubahan dewasa ini terutama sejak tahun 1990an. Administrasi publik yang semula dianggap sebagai konsep ekslusif yang berfokus kepada masalah efisiensi dan efektifitas telah bergeser menjadi konsep yang multidisipliner. Administrasi publik tidak saja berfokus kepada efisiensi tetapi lebih luas lagi seperti isu demokrasi, pembedayaan, afirmative action dsb.  Secara garis besar konsep administrasi publik dibagi menjadi empat generasi </a:t>
            </a:r>
            <a:endParaRPr lang="id-ID" sz="28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lstStyle/>
          <a:p>
            <a:pPr eaLnBrk="1" hangingPunct="1">
              <a:defRPr/>
            </a:pPr>
            <a:r>
              <a:rPr lang="en-US"/>
              <a:t>KONSEP ADMINISTRASI PUBLIK (4 GENERASI)</a:t>
            </a:r>
          </a:p>
        </p:txBody>
      </p:sp>
      <p:sp>
        <p:nvSpPr>
          <p:cNvPr id="50179" name="Rectangle 3"/>
          <p:cNvSpPr>
            <a:spLocks noGrp="1" noRot="1" noChangeArrowheads="1"/>
          </p:cNvSpPr>
          <p:nvPr>
            <p:ph type="body" idx="1"/>
          </p:nvPr>
        </p:nvSpPr>
        <p:spPr/>
        <p:txBody>
          <a:bodyPr/>
          <a:lstStyle/>
          <a:p>
            <a:pPr eaLnBrk="1" hangingPunct="1">
              <a:lnSpc>
                <a:spcPct val="90000"/>
              </a:lnSpc>
              <a:defRPr/>
            </a:pPr>
            <a:r>
              <a:rPr lang="es-ES" sz="2800"/>
              <a:t>generasi pertama yang menonjolkan karakteristik scientific administration, generasi kedua yaitu pluralism administration dimana administrasi berkembang berkat dukungan atau kontribusi ilmu ilmu sosial yang lain, generasi ketiga yang ditandai dengan kedewasaan jatidiri administrasi publik sebagai domain studi tersendiri dan generasi keempat dimana administrasi dipandang sebagai proses governance</a:t>
            </a:r>
            <a:endParaRPr lang="en-GB" sz="28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p:txBody>
          <a:bodyPr/>
          <a:lstStyle/>
          <a:p>
            <a:pPr eaLnBrk="1" hangingPunct="1">
              <a:defRPr/>
            </a:pPr>
            <a:r>
              <a:rPr lang="es-ES" b="0"/>
              <a:t>Generasi pertama</a:t>
            </a:r>
            <a:r>
              <a:rPr lang="en-GB"/>
              <a:t> </a:t>
            </a:r>
          </a:p>
        </p:txBody>
      </p:sp>
      <p:sp>
        <p:nvSpPr>
          <p:cNvPr id="51203" name="Rectangle 3"/>
          <p:cNvSpPr>
            <a:spLocks noGrp="1" noRot="1" noChangeArrowheads="1"/>
          </p:cNvSpPr>
          <p:nvPr>
            <p:ph type="body" idx="1"/>
          </p:nvPr>
        </p:nvSpPr>
        <p:spPr/>
        <p:txBody>
          <a:bodyPr/>
          <a:lstStyle/>
          <a:p>
            <a:pPr eaLnBrk="1" hangingPunct="1">
              <a:lnSpc>
                <a:spcPct val="80000"/>
              </a:lnSpc>
              <a:defRPr/>
            </a:pPr>
            <a:r>
              <a:rPr lang="es-ES" sz="2800"/>
              <a:t>Kendati pengajaran ilmu administrasi telah dimulai sejak abad 18 terutama melalui pengajaran kameralisme di Jerman oleh Frederick William (1788) dan di Prancis pada era Napoleon, dalam literatur administrasi publik, karya Wilson lebih banyak dikenal sebagai tonggak perkembangan awal pemikiran administrasi publik. Generasi pertama pemikiran administrasi publik banyak menekankan sisi scientifik dan prinsip prinsip universal untuk mencapai efisiensi dan efektifitas. </a:t>
            </a:r>
            <a:endParaRPr lang="en-GB" sz="28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Rot="1" noChangeArrowheads="1"/>
          </p:cNvSpPr>
          <p:nvPr>
            <p:ph type="body" idx="1"/>
          </p:nvPr>
        </p:nvSpPr>
        <p:spPr/>
        <p:txBody>
          <a:bodyPr/>
          <a:lstStyle/>
          <a:p>
            <a:pPr eaLnBrk="1" hangingPunct="1">
              <a:lnSpc>
                <a:spcPct val="90000"/>
              </a:lnSpc>
              <a:defRPr/>
            </a:pPr>
            <a:r>
              <a:rPr lang="en-GB"/>
              <a:t>Woodrow Wilson melalui karyanya “</a:t>
            </a:r>
            <a:r>
              <a:rPr lang="en-GB" i="1"/>
              <a:t>the study of administration</a:t>
            </a:r>
            <a:r>
              <a:rPr lang="en-GB"/>
              <a:t>”, tahun 1887, berpendapat bahwa </a:t>
            </a:r>
            <a:r>
              <a:rPr lang="en-GB">
                <a:solidFill>
                  <a:srgbClr val="FF0000"/>
                </a:solidFill>
              </a:rPr>
              <a:t>administrasi merupakan hasil perkembangan dari ilmu politik</a:t>
            </a:r>
            <a:r>
              <a:rPr lang="en-GB"/>
              <a:t>. Seperti  yang dikatakannya bahwa “</a:t>
            </a:r>
            <a:r>
              <a:rPr lang="en-GB" i="1"/>
              <a:t>The science of administration is the latest fruit of that study of the science politics which was begun some twenty-two hundred years ago</a:t>
            </a:r>
            <a:r>
              <a:rPr lang="en-GB"/>
              <a:t>..”. </a:t>
            </a:r>
          </a:p>
          <a:p>
            <a:pPr eaLnBrk="1" hangingPunct="1">
              <a:lnSpc>
                <a:spcPct val="90000"/>
              </a:lnSpc>
              <a:defRPr/>
            </a:pP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Rot="1" noChangeArrowheads="1"/>
          </p:cNvSpPr>
          <p:nvPr>
            <p:ph type="body" idx="1"/>
          </p:nvPr>
        </p:nvSpPr>
        <p:spPr>
          <a:xfrm>
            <a:off x="838200" y="260350"/>
            <a:ext cx="8007350" cy="6408738"/>
          </a:xfrm>
        </p:spPr>
        <p:txBody>
          <a:bodyPr/>
          <a:lstStyle/>
          <a:p>
            <a:pPr eaLnBrk="1" hangingPunct="1">
              <a:defRPr/>
            </a:pPr>
            <a:r>
              <a:rPr lang="es-ES"/>
              <a:t>meskipun merupakan hasil dari perkembangan ilmu politik, Wilson menegaskan bahwa </a:t>
            </a:r>
            <a:r>
              <a:rPr lang="es-ES">
                <a:solidFill>
                  <a:srgbClr val="FF0000"/>
                </a:solidFill>
              </a:rPr>
              <a:t>ilmu administrasi berbeda dengan ilmu politik. </a:t>
            </a:r>
            <a:r>
              <a:rPr lang="es-ES"/>
              <a:t> Wilson yang tertarik dengan administrasi yang dikembangkan di Prancis dan Jerman pada masa itu, berpendapat bahwa administrasi berfungsi untuk membantu executif untuk menjalankan pekerjaan secara efektif dan efisien sehingga harus dipisahkan dari politik. </a:t>
            </a:r>
            <a:endParaRPr lang="en-GB" i="1"/>
          </a:p>
          <a:p>
            <a:pPr eaLnBrk="1" hangingPunct="1">
              <a:defRPr/>
            </a:pPr>
            <a:r>
              <a:rPr lang="en-GB" i="1"/>
              <a:t>“</a:t>
            </a:r>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Rot="1" noChangeArrowheads="1"/>
          </p:cNvSpPr>
          <p:nvPr>
            <p:ph type="title"/>
          </p:nvPr>
        </p:nvSpPr>
        <p:spPr/>
        <p:txBody>
          <a:bodyPr/>
          <a:lstStyle/>
          <a:p>
            <a:pPr algn="ctr" eaLnBrk="1" hangingPunct="1">
              <a:defRPr/>
            </a:pPr>
            <a:r>
              <a:rPr lang="id-ID"/>
              <a:t>MAKNA ADMINISTRASI PUBLIK</a:t>
            </a:r>
            <a:endParaRPr lang="en-GB"/>
          </a:p>
        </p:txBody>
      </p:sp>
      <p:sp>
        <p:nvSpPr>
          <p:cNvPr id="243715" name="Rectangle 3"/>
          <p:cNvSpPr>
            <a:spLocks noGrp="1" noRot="1" noChangeArrowheads="1"/>
          </p:cNvSpPr>
          <p:nvPr>
            <p:ph type="body" idx="1"/>
          </p:nvPr>
        </p:nvSpPr>
        <p:spPr/>
        <p:txBody>
          <a:bodyPr/>
          <a:lstStyle/>
          <a:p>
            <a:pPr eaLnBrk="1" hangingPunct="1">
              <a:lnSpc>
                <a:spcPct val="90000"/>
              </a:lnSpc>
              <a:defRPr/>
            </a:pPr>
            <a:r>
              <a:rPr lang="id-ID" sz="2400">
                <a:solidFill>
                  <a:srgbClr val="FF0066"/>
                </a:solidFill>
              </a:rPr>
              <a:t>ADMINISTRATION OF PUBLIC</a:t>
            </a:r>
            <a:r>
              <a:rPr lang="id-ID" sz="2400"/>
              <a:t> (administrasi dari negara). Disini pemerintah menjadi agen tunggal kekuasaan, masyarakat</a:t>
            </a:r>
            <a:r>
              <a:rPr lang="id-ID" sz="2400">
                <a:solidFill>
                  <a:schemeClr val="folHlink"/>
                </a:solidFill>
              </a:rPr>
              <a:t> pasif </a:t>
            </a:r>
            <a:r>
              <a:rPr lang="id-ID" sz="2400"/>
              <a:t>harus tunduk dan menerima apa saja kehendak pemerintah</a:t>
            </a:r>
          </a:p>
          <a:p>
            <a:pPr eaLnBrk="1" hangingPunct="1">
              <a:lnSpc>
                <a:spcPct val="90000"/>
              </a:lnSpc>
              <a:defRPr/>
            </a:pPr>
            <a:r>
              <a:rPr lang="id-ID" sz="2400">
                <a:solidFill>
                  <a:srgbClr val="FF0066"/>
                </a:solidFill>
              </a:rPr>
              <a:t>ADMINISTRATION FOR PUBLIC</a:t>
            </a:r>
            <a:r>
              <a:rPr lang="id-ID" sz="2400"/>
              <a:t> (administrasi untuk negara). Pemerintah memberi pelayanan untuk masyarakat, lebih </a:t>
            </a:r>
            <a:r>
              <a:rPr lang="id-ID" sz="2400">
                <a:solidFill>
                  <a:schemeClr val="folHlink"/>
                </a:solidFill>
              </a:rPr>
              <a:t>responsif </a:t>
            </a:r>
            <a:r>
              <a:rPr lang="id-ID" sz="2400"/>
              <a:t>terhadap kebutuhan masyarakat</a:t>
            </a:r>
          </a:p>
          <a:p>
            <a:pPr eaLnBrk="1" hangingPunct="1">
              <a:lnSpc>
                <a:spcPct val="90000"/>
              </a:lnSpc>
              <a:defRPr/>
            </a:pPr>
            <a:r>
              <a:rPr lang="id-ID" sz="2400">
                <a:solidFill>
                  <a:srgbClr val="FF0066"/>
                </a:solidFill>
              </a:rPr>
              <a:t>ADMINISTRATION BY PUBLIC</a:t>
            </a:r>
            <a:r>
              <a:rPr lang="id-ID" sz="2400"/>
              <a:t> (administrasi oleh publik). Lebih kearah pemberdayaan masyarakat dan demokrasi, pemerintahan oleh rakyat </a:t>
            </a:r>
            <a:endParaRPr lang="en-GB" sz="24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Rot="1" noChangeArrowheads="1"/>
          </p:cNvSpPr>
          <p:nvPr>
            <p:ph type="body" idx="1"/>
          </p:nvPr>
        </p:nvSpPr>
        <p:spPr/>
        <p:txBody>
          <a:bodyPr/>
          <a:lstStyle/>
          <a:p>
            <a:pPr eaLnBrk="1" hangingPunct="1">
              <a:defRPr/>
            </a:pPr>
            <a:r>
              <a:rPr lang="en-GB" sz="2800" i="1"/>
              <a:t>“The field of administration is a field of business. It is removed from hurry and strife of politics; it is at most points stands apart even from debatable ground of constitutional study (..) the object of administrative study is to rescue executive methods from confussion and costliness of empirical experiment and set them upon foundation laid deep in stable principle</a:t>
            </a:r>
            <a:r>
              <a:rPr lang="en-GB" sz="2800"/>
              <a:t>”.</a:t>
            </a:r>
          </a:p>
          <a:p>
            <a:pPr eaLnBrk="1" hangingPunct="1">
              <a:defRPr/>
            </a:pPr>
            <a:endParaRPr lang="en-GB" sz="2800"/>
          </a:p>
          <a:p>
            <a:pPr eaLnBrk="1" hangingPunct="1">
              <a:defRPr/>
            </a:pPr>
            <a:endParaRPr lang="en-US" sz="28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Rot="1" noChangeArrowheads="1"/>
          </p:cNvSpPr>
          <p:nvPr>
            <p:ph type="body" idx="1"/>
          </p:nvPr>
        </p:nvSpPr>
        <p:spPr>
          <a:xfrm>
            <a:off x="533400" y="1065213"/>
            <a:ext cx="8229600" cy="5792787"/>
          </a:xfrm>
        </p:spPr>
        <p:txBody>
          <a:bodyPr/>
          <a:lstStyle/>
          <a:p>
            <a:pPr eaLnBrk="1" hangingPunct="1">
              <a:defRPr/>
            </a:pPr>
            <a:r>
              <a:rPr lang="en-GB" dirty="0" err="1"/>
              <a:t>Pendirian</a:t>
            </a:r>
            <a:r>
              <a:rPr lang="en-GB" dirty="0"/>
              <a:t> Wilson </a:t>
            </a:r>
            <a:r>
              <a:rPr lang="en-GB" dirty="0" err="1"/>
              <a:t>ini</a:t>
            </a:r>
            <a:r>
              <a:rPr lang="en-GB" dirty="0"/>
              <a:t> </a:t>
            </a:r>
            <a:r>
              <a:rPr lang="en-GB" dirty="0" err="1"/>
              <a:t>menjadi</a:t>
            </a:r>
            <a:r>
              <a:rPr lang="en-GB" dirty="0"/>
              <a:t> </a:t>
            </a:r>
            <a:r>
              <a:rPr lang="en-GB" dirty="0" err="1"/>
              <a:t>dasar</a:t>
            </a:r>
            <a:r>
              <a:rPr lang="en-GB" dirty="0"/>
              <a:t> </a:t>
            </a:r>
            <a:r>
              <a:rPr lang="en-GB" dirty="0" err="1"/>
              <a:t>pemikiran</a:t>
            </a:r>
            <a:r>
              <a:rPr lang="en-GB" dirty="0"/>
              <a:t> </a:t>
            </a:r>
            <a:r>
              <a:rPr lang="en-GB" dirty="0" err="1"/>
              <a:t>awal</a:t>
            </a:r>
            <a:r>
              <a:rPr lang="en-GB" dirty="0"/>
              <a:t> </a:t>
            </a:r>
            <a:r>
              <a:rPr lang="en-GB" dirty="0" err="1"/>
              <a:t>kelahiran</a:t>
            </a:r>
            <a:r>
              <a:rPr lang="en-GB" dirty="0"/>
              <a:t> </a:t>
            </a:r>
            <a:r>
              <a:rPr lang="en-GB" dirty="0" err="1"/>
              <a:t>ilmu</a:t>
            </a:r>
            <a:r>
              <a:rPr lang="en-GB" dirty="0"/>
              <a:t> </a:t>
            </a:r>
            <a:r>
              <a:rPr lang="en-GB" dirty="0" err="1"/>
              <a:t>administrasi</a:t>
            </a:r>
            <a:r>
              <a:rPr lang="en-GB" dirty="0"/>
              <a:t> </a:t>
            </a:r>
            <a:r>
              <a:rPr lang="en-GB" dirty="0" err="1"/>
              <a:t>publik</a:t>
            </a:r>
            <a:r>
              <a:rPr lang="en-GB" dirty="0"/>
              <a:t> </a:t>
            </a:r>
            <a:r>
              <a:rPr lang="en-GB" dirty="0" err="1"/>
              <a:t>di</a:t>
            </a:r>
            <a:r>
              <a:rPr lang="en-GB" dirty="0"/>
              <a:t> </a:t>
            </a:r>
            <a:r>
              <a:rPr lang="en-GB" dirty="0" err="1"/>
              <a:t>awal</a:t>
            </a:r>
            <a:r>
              <a:rPr lang="en-GB" dirty="0"/>
              <a:t> </a:t>
            </a:r>
            <a:r>
              <a:rPr lang="en-GB" dirty="0" err="1"/>
              <a:t>abad</a:t>
            </a:r>
            <a:r>
              <a:rPr lang="en-GB" dirty="0"/>
              <a:t> 20. </a:t>
            </a:r>
            <a:r>
              <a:rPr lang="en-GB" dirty="0" err="1"/>
              <a:t>Karya</a:t>
            </a:r>
            <a:r>
              <a:rPr lang="en-GB" dirty="0"/>
              <a:t> </a:t>
            </a:r>
            <a:r>
              <a:rPr lang="en-GB" dirty="0" err="1"/>
              <a:t>penting</a:t>
            </a:r>
            <a:r>
              <a:rPr lang="en-GB" dirty="0"/>
              <a:t> yang </a:t>
            </a:r>
            <a:r>
              <a:rPr lang="en-GB" dirty="0" err="1"/>
              <a:t>memperkuat</a:t>
            </a:r>
            <a:r>
              <a:rPr lang="en-GB" dirty="0"/>
              <a:t> </a:t>
            </a:r>
            <a:r>
              <a:rPr lang="en-GB" dirty="0" err="1"/>
              <a:t>pandangan</a:t>
            </a:r>
            <a:r>
              <a:rPr lang="en-GB" dirty="0"/>
              <a:t> </a:t>
            </a:r>
            <a:r>
              <a:rPr lang="en-GB" dirty="0" err="1"/>
              <a:t>dikotomi</a:t>
            </a:r>
            <a:r>
              <a:rPr lang="en-GB" dirty="0"/>
              <a:t> </a:t>
            </a:r>
            <a:r>
              <a:rPr lang="en-GB" dirty="0" err="1"/>
              <a:t>antara</a:t>
            </a:r>
            <a:r>
              <a:rPr lang="en-GB" dirty="0"/>
              <a:t> </a:t>
            </a:r>
            <a:r>
              <a:rPr lang="en-GB" dirty="0" err="1"/>
              <a:t>administrasi</a:t>
            </a:r>
            <a:r>
              <a:rPr lang="en-GB" dirty="0"/>
              <a:t> </a:t>
            </a:r>
            <a:r>
              <a:rPr lang="en-GB" dirty="0" err="1"/>
              <a:t>dan</a:t>
            </a:r>
            <a:r>
              <a:rPr lang="en-GB" dirty="0"/>
              <a:t> </a:t>
            </a:r>
            <a:r>
              <a:rPr lang="en-GB" dirty="0" err="1"/>
              <a:t>politik</a:t>
            </a:r>
            <a:r>
              <a:rPr lang="en-GB" dirty="0"/>
              <a:t> </a:t>
            </a:r>
            <a:r>
              <a:rPr lang="en-GB" dirty="0" err="1"/>
              <a:t>adalah</a:t>
            </a:r>
            <a:r>
              <a:rPr lang="en-GB" dirty="0"/>
              <a:t> </a:t>
            </a:r>
            <a:r>
              <a:rPr lang="en-GB" dirty="0" err="1"/>
              <a:t>dikemukakan</a:t>
            </a:r>
            <a:r>
              <a:rPr lang="en-GB" dirty="0"/>
              <a:t> </a:t>
            </a:r>
            <a:r>
              <a:rPr lang="en-GB" dirty="0" err="1"/>
              <a:t>oleh</a:t>
            </a:r>
            <a:r>
              <a:rPr lang="en-GB" dirty="0"/>
              <a:t> Frank J </a:t>
            </a:r>
            <a:r>
              <a:rPr lang="en-GB" dirty="0" err="1"/>
              <a:t>Goodnow</a:t>
            </a:r>
            <a:r>
              <a:rPr lang="en-GB" dirty="0"/>
              <a:t> (1900) </a:t>
            </a:r>
            <a:r>
              <a:rPr lang="en-GB" dirty="0" err="1"/>
              <a:t>dan</a:t>
            </a:r>
            <a:r>
              <a:rPr lang="en-GB" dirty="0"/>
              <a:t> Leonard D White. </a:t>
            </a:r>
            <a:r>
              <a:rPr lang="en-GB" dirty="0" err="1"/>
              <a:t>Goodnow</a:t>
            </a:r>
            <a:r>
              <a:rPr lang="en-GB" dirty="0"/>
              <a:t> </a:t>
            </a:r>
            <a:r>
              <a:rPr lang="en-GB" dirty="0" err="1"/>
              <a:t>menegaskan</a:t>
            </a:r>
            <a:r>
              <a:rPr lang="en-GB" dirty="0"/>
              <a:t> </a:t>
            </a:r>
            <a:r>
              <a:rPr lang="en-GB" dirty="0" err="1"/>
              <a:t>bahwa</a:t>
            </a:r>
            <a:r>
              <a:rPr lang="en-GB" dirty="0"/>
              <a:t> </a:t>
            </a:r>
            <a:r>
              <a:rPr lang="en-GB" dirty="0" err="1"/>
              <a:t>terdapat</a:t>
            </a:r>
            <a:r>
              <a:rPr lang="en-GB" dirty="0"/>
              <a:t> </a:t>
            </a:r>
            <a:r>
              <a:rPr lang="en-GB" dirty="0" err="1"/>
              <a:t>dua</a:t>
            </a:r>
            <a:r>
              <a:rPr lang="en-GB" dirty="0"/>
              <a:t> </a:t>
            </a:r>
            <a:r>
              <a:rPr lang="en-GB" dirty="0" err="1"/>
              <a:t>fungsi</a:t>
            </a:r>
            <a:r>
              <a:rPr lang="en-GB" dirty="0"/>
              <a:t> yang </a:t>
            </a:r>
            <a:r>
              <a:rPr lang="en-GB" dirty="0" err="1"/>
              <a:t>berbeda</a:t>
            </a:r>
            <a:r>
              <a:rPr lang="en-GB" dirty="0"/>
              <a:t> </a:t>
            </a:r>
            <a:r>
              <a:rPr lang="en-GB" dirty="0" err="1"/>
              <a:t>dalam</a:t>
            </a:r>
            <a:r>
              <a:rPr lang="en-GB" dirty="0"/>
              <a:t> </a:t>
            </a:r>
            <a:r>
              <a:rPr lang="en-GB" dirty="0" err="1"/>
              <a:t>pemerintahan</a:t>
            </a:r>
            <a:r>
              <a:rPr lang="en-GB" dirty="0"/>
              <a:t>. </a:t>
            </a:r>
            <a:endParaRPr lang="es-E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Rot="1" noChangeArrowheads="1"/>
          </p:cNvSpPr>
          <p:nvPr>
            <p:ph type="title"/>
          </p:nvPr>
        </p:nvSpPr>
        <p:spPr/>
        <p:txBody>
          <a:bodyPr/>
          <a:lstStyle/>
          <a:p>
            <a:pPr eaLnBrk="1" hangingPunct="1">
              <a:defRPr/>
            </a:pPr>
            <a:endParaRPr lang="en-US"/>
          </a:p>
        </p:txBody>
      </p:sp>
      <p:sp>
        <p:nvSpPr>
          <p:cNvPr id="217091" name="Rectangle 3"/>
          <p:cNvSpPr>
            <a:spLocks noGrp="1" noRot="1" noChangeArrowheads="1"/>
          </p:cNvSpPr>
          <p:nvPr>
            <p:ph type="body" idx="1"/>
          </p:nvPr>
        </p:nvSpPr>
        <p:spPr/>
        <p:txBody>
          <a:bodyPr/>
          <a:lstStyle/>
          <a:p>
            <a:pPr eaLnBrk="1" hangingPunct="1">
              <a:lnSpc>
                <a:spcPct val="80000"/>
              </a:lnSpc>
              <a:defRPr/>
            </a:pPr>
            <a:r>
              <a:rPr lang="en-GB" sz="2800"/>
              <a:t>Pertama, </a:t>
            </a:r>
            <a:r>
              <a:rPr lang="en-GB" sz="2800">
                <a:solidFill>
                  <a:srgbClr val="FF0000"/>
                </a:solidFill>
              </a:rPr>
              <a:t>politik </a:t>
            </a:r>
            <a:r>
              <a:rPr lang="en-GB" sz="2800"/>
              <a:t>yaitu fungsi menyangkut pembuatan kebijakan atau expresi dari kehendak negara. Dan </a:t>
            </a:r>
            <a:r>
              <a:rPr lang="en-GB" sz="2800">
                <a:solidFill>
                  <a:srgbClr val="FF0000"/>
                </a:solidFill>
              </a:rPr>
              <a:t>administrasi </a:t>
            </a:r>
            <a:r>
              <a:rPr lang="en-GB" sz="2800"/>
              <a:t>yaitu fungsi yang terkait dengan pelaksanaan kebijakan tersebut. Perbedaan ini didasarkan pada pemisahan kekuasaan. </a:t>
            </a:r>
            <a:r>
              <a:rPr lang="es-ES" sz="2800"/>
              <a:t>Cabang legislatif dibantu oleh kemampuan intrepretatif dari cabang kekuasaan judisial, bertugas menjalankan kehendak negara. Sedangkan cabang kekuasaan eksekutif bertugas untuk mengadministrasikan kebijakan tersebut secara imparsial dan non diskriminatif. </a:t>
            </a:r>
          </a:p>
          <a:p>
            <a:pPr eaLnBrk="1" hangingPunct="1">
              <a:lnSpc>
                <a:spcPct val="80000"/>
              </a:lnSpc>
              <a:defRPr/>
            </a:pPr>
            <a:endParaRPr lang="en-US" sz="28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p:txBody>
          <a:bodyPr/>
          <a:lstStyle/>
          <a:p>
            <a:pPr eaLnBrk="1" hangingPunct="1">
              <a:defRPr/>
            </a:pPr>
            <a:endParaRPr lang="en-US"/>
          </a:p>
        </p:txBody>
      </p:sp>
      <p:sp>
        <p:nvSpPr>
          <p:cNvPr id="56323" name="Rectangle 3"/>
          <p:cNvSpPr>
            <a:spLocks noGrp="1" noRot="1" noChangeArrowheads="1"/>
          </p:cNvSpPr>
          <p:nvPr>
            <p:ph type="body" idx="1"/>
          </p:nvPr>
        </p:nvSpPr>
        <p:spPr>
          <a:xfrm>
            <a:off x="838200" y="333375"/>
            <a:ext cx="8007350" cy="5762625"/>
          </a:xfrm>
        </p:spPr>
        <p:txBody>
          <a:bodyPr/>
          <a:lstStyle/>
          <a:p>
            <a:pPr eaLnBrk="1" hangingPunct="1">
              <a:defRPr/>
            </a:pPr>
            <a:r>
              <a:rPr lang="es-ES" sz="2800"/>
              <a:t>Pemisahan administrasi publik dari ilmu politik menjadi semakin kokoh dengan kontribusi dari prinsip prinsip saintifik dalam administrasi. Pada masa itu beberapa pemikiran saintifik manajemen seperti yang dipublikasikan oleh Frederick Taylor (1912) dan Frederick Henry Fayol (1916) berjudul </a:t>
            </a:r>
            <a:r>
              <a:rPr lang="es-ES" sz="2800" i="1"/>
              <a:t>Administration Industrielle et Général </a:t>
            </a:r>
            <a:r>
              <a:rPr lang="es-ES" sz="2800"/>
              <a:t>sangat berpengaruh dalam perkembangan administrasi publik saat itu. </a:t>
            </a:r>
            <a:r>
              <a:rPr lang="en-GB" sz="2800"/>
              <a:t>Pengaruh pemikiran manajemen saintifik tersebut diperkuat dengan karya Luther Gullick dan Lyndall Urwick yang berjudul </a:t>
            </a:r>
            <a:r>
              <a:rPr lang="en-GB" sz="2800" i="1"/>
              <a:t>Papers on the science of administration </a:t>
            </a:r>
            <a:r>
              <a:rPr lang="en-GB" sz="2800"/>
              <a:t>(1937).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Rot="1" noChangeArrowheads="1"/>
          </p:cNvSpPr>
          <p:nvPr>
            <p:ph type="title"/>
          </p:nvPr>
        </p:nvSpPr>
        <p:spPr/>
        <p:txBody>
          <a:bodyPr/>
          <a:lstStyle/>
          <a:p>
            <a:pPr eaLnBrk="1" hangingPunct="1">
              <a:defRPr/>
            </a:pPr>
            <a:endParaRPr lang="en-US"/>
          </a:p>
        </p:txBody>
      </p:sp>
      <p:sp>
        <p:nvSpPr>
          <p:cNvPr id="240643" name="Rectangle 3"/>
          <p:cNvSpPr>
            <a:spLocks noGrp="1" noRot="1" noChangeArrowheads="1"/>
          </p:cNvSpPr>
          <p:nvPr>
            <p:ph type="body" idx="1"/>
          </p:nvPr>
        </p:nvSpPr>
        <p:spPr/>
        <p:txBody>
          <a:bodyPr/>
          <a:lstStyle/>
          <a:p>
            <a:pPr eaLnBrk="1" hangingPunct="1">
              <a:lnSpc>
                <a:spcPct val="90000"/>
              </a:lnSpc>
              <a:defRPr/>
            </a:pPr>
            <a:r>
              <a:rPr lang="en-GB"/>
              <a:t>Kedua penulis tersebut, hampir sama dengan Fayol dan Taylor berkeyakinan bahwa terdapat prinsip prinsip universal yang dapat diterapkan dalam mengelola di setiap organisasi baik pemerintah, perusahaan, organisasi sosial dsb. Prinsip tersebut adalah Planning, Organising, Staffing, Directing, Coordinating, Reporting dan Budgeting.</a:t>
            </a:r>
          </a:p>
          <a:p>
            <a:pPr eaLnBrk="1" hangingPunct="1">
              <a:lnSpc>
                <a:spcPct val="90000"/>
              </a:lnSpc>
              <a:defRPr/>
            </a:pPr>
            <a:endParaRPr lang="en-GB"/>
          </a:p>
          <a:p>
            <a:pPr eaLnBrk="1" hangingPunct="1">
              <a:lnSpc>
                <a:spcPct val="90000"/>
              </a:lnSpc>
              <a:defRPr/>
            </a:pPr>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p:txBody>
          <a:bodyPr/>
          <a:lstStyle/>
          <a:p>
            <a:pPr eaLnBrk="1" hangingPunct="1">
              <a:defRPr/>
            </a:pPr>
            <a:r>
              <a:rPr lang="es-ES" b="0"/>
              <a:t>Generasi kedua</a:t>
            </a:r>
            <a:r>
              <a:rPr lang="en-GB"/>
              <a:t> </a:t>
            </a:r>
          </a:p>
        </p:txBody>
      </p:sp>
      <p:sp>
        <p:nvSpPr>
          <p:cNvPr id="57347" name="Rectangle 3"/>
          <p:cNvSpPr>
            <a:spLocks noGrp="1" noRot="1" noChangeArrowheads="1"/>
          </p:cNvSpPr>
          <p:nvPr>
            <p:ph type="body" idx="1"/>
          </p:nvPr>
        </p:nvSpPr>
        <p:spPr/>
        <p:txBody>
          <a:bodyPr/>
          <a:lstStyle/>
          <a:p>
            <a:pPr eaLnBrk="1" hangingPunct="1">
              <a:lnSpc>
                <a:spcPct val="80000"/>
              </a:lnSpc>
              <a:defRPr/>
            </a:pPr>
            <a:r>
              <a:rPr lang="es-ES" sz="2400"/>
              <a:t>Memasuki tahun 1950an, ilmu administrasi publik dipengaruhi oleh dua pandangan yang berbeda. Peter Self menyebut masa ini adalah muncul adanya pluralisme teori administrasi publik. </a:t>
            </a:r>
            <a:r>
              <a:rPr lang="es-ES" sz="2400">
                <a:solidFill>
                  <a:srgbClr val="FF0000"/>
                </a:solidFill>
              </a:rPr>
              <a:t>Ada dua pengaruh dalam perkembangan administrasi publik</a:t>
            </a:r>
            <a:r>
              <a:rPr lang="es-ES" sz="2400"/>
              <a:t> saat itu yaitu ilmu politik dan manajemen. </a:t>
            </a:r>
            <a:r>
              <a:rPr lang="en-GB" sz="2400"/>
              <a:t>Menguatnya pengaruh ilmu politik, dimulai dari pernyataan D. Waldo (1950) yang menyatakan bahwa “</a:t>
            </a:r>
            <a:r>
              <a:rPr lang="en-GB" sz="2400" i="1"/>
              <a:t>A theory of Public Administration means in our time a theory of politics also</a:t>
            </a:r>
            <a:r>
              <a:rPr lang="en-GB" sz="2400"/>
              <a:t>”.  </a:t>
            </a:r>
            <a:r>
              <a:rPr lang="en-GB" sz="2400">
                <a:solidFill>
                  <a:srgbClr val="FF0000"/>
                </a:solidFill>
              </a:rPr>
              <a:t>Ilmu politik sebagai ibu dari administrasi publik menyumbangkan pemikiran yang signifikan terhadap konsep konsep demokrasi, masyarakat pluralist, kesetaraan, dan birokrasi</a:t>
            </a:r>
            <a:r>
              <a:rPr lang="en-GB" sz="2400"/>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Rot="1" noChangeArrowheads="1"/>
          </p:cNvSpPr>
          <p:nvPr>
            <p:ph type="body" idx="1"/>
          </p:nvPr>
        </p:nvSpPr>
        <p:spPr>
          <a:xfrm>
            <a:off x="838200" y="260350"/>
            <a:ext cx="8007350" cy="5835650"/>
          </a:xfrm>
        </p:spPr>
        <p:txBody>
          <a:bodyPr/>
          <a:lstStyle/>
          <a:p>
            <a:pPr eaLnBrk="1" hangingPunct="1">
              <a:lnSpc>
                <a:spcPct val="80000"/>
              </a:lnSpc>
              <a:defRPr/>
            </a:pPr>
            <a:r>
              <a:rPr lang="en-GB" sz="2800"/>
              <a:t>Sumbangan ilmu politik ini lahir dari konteks dunia khususnya negara barat waktu itu yang dihadapkan pada masalah perang ideologi, dominasi birokrasi dalam menopang wellfare state. Ilmu politik menyumbangkan studi birokrasi dalam kaitannya dengan pembangunan politik. Hal ini misalnya terlihat dari karya La Palombara, </a:t>
            </a:r>
            <a:r>
              <a:rPr lang="en-GB" sz="2800" i="1"/>
              <a:t>Bureaucracy and political development</a:t>
            </a:r>
            <a:r>
              <a:rPr lang="en-GB" sz="2800"/>
              <a:t> (1963),  Lucian W Pye (</a:t>
            </a:r>
            <a:r>
              <a:rPr lang="en-GB" sz="2800" i="1"/>
              <a:t>Crisis in political development</a:t>
            </a:r>
            <a:r>
              <a:rPr lang="en-GB" sz="2800"/>
              <a:t>, l972). </a:t>
            </a:r>
            <a:r>
              <a:rPr lang="en-GB" sz="2800">
                <a:solidFill>
                  <a:srgbClr val="FF0000"/>
                </a:solidFill>
              </a:rPr>
              <a:t>Pengaruh ilmu politik juga membuahkan pendekatan baru dalam administrasi publik yaitu ilmu kebijakan publik</a:t>
            </a:r>
            <a:r>
              <a:rPr lang="en-GB" sz="2800"/>
              <a:t>. Hal ini dipelopori oleh karya terutama Linbolm (1968), Wildavsky (1964). </a:t>
            </a:r>
          </a:p>
          <a:p>
            <a:pPr eaLnBrk="1" hangingPunct="1">
              <a:lnSpc>
                <a:spcPct val="80000"/>
              </a:lnSpc>
              <a:defRPr/>
            </a:pPr>
            <a:endParaRPr lang="en-GB" sz="28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Rot="1" noChangeArrowheads="1"/>
          </p:cNvSpPr>
          <p:nvPr>
            <p:ph type="body" idx="1"/>
          </p:nvPr>
        </p:nvSpPr>
        <p:spPr>
          <a:xfrm>
            <a:off x="457200" y="333375"/>
            <a:ext cx="8229600" cy="5792788"/>
          </a:xfrm>
        </p:spPr>
        <p:txBody>
          <a:bodyPr/>
          <a:lstStyle/>
          <a:p>
            <a:pPr eaLnBrk="1" hangingPunct="1">
              <a:lnSpc>
                <a:spcPct val="90000"/>
              </a:lnSpc>
              <a:defRPr/>
            </a:pPr>
            <a:r>
              <a:rPr lang="es-ES" sz="2400"/>
              <a:t>Demikian pula halnya dengan ilmu manajemen. </a:t>
            </a:r>
            <a:r>
              <a:rPr lang="es-ES" sz="2400">
                <a:solidFill>
                  <a:srgbClr val="FF0000"/>
                </a:solidFill>
              </a:rPr>
              <a:t>Pengaruh ilmu manajemen dalam administrasi publik adalah cara pandang adanya prinsip prinsip manajemen yang dapat diterapkan di semua jenis organisasi</a:t>
            </a:r>
            <a:r>
              <a:rPr lang="es-ES" sz="2400"/>
              <a:t>. pandangan ini mendorong para sarjana administrasi publik membuat jurnal </a:t>
            </a:r>
            <a:r>
              <a:rPr lang="es-ES" sz="2400" i="1"/>
              <a:t>administrative science quarterly </a:t>
            </a:r>
            <a:r>
              <a:rPr lang="es-ES" sz="2400"/>
              <a:t>pada tahun 1956. Jurnal ini menggambarkan sikap para sarjana administrasi publik yang berpendapat bahwa </a:t>
            </a:r>
            <a:r>
              <a:rPr lang="es-ES" sz="2400">
                <a:solidFill>
                  <a:srgbClr val="FF0000"/>
                </a:solidFill>
              </a:rPr>
              <a:t>ilmu administrasi adalah sama dengan ilmu manajemen </a:t>
            </a:r>
            <a:r>
              <a:rPr lang="es-ES" sz="2400" i="1">
                <a:solidFill>
                  <a:srgbClr val="FF0000"/>
                </a:solidFill>
              </a:rPr>
              <a:t>(generic management)</a:t>
            </a:r>
            <a:r>
              <a:rPr lang="es-ES" sz="2400">
                <a:solidFill>
                  <a:srgbClr val="FF0000"/>
                </a:solidFill>
              </a:rPr>
              <a:t> yang dapat diterapkan disegala bentuk organsisasi, publik, privat, sosial</a:t>
            </a:r>
            <a:r>
              <a:rPr lang="es-ES" sz="2400"/>
              <a:t> dsb. Karena pengaruh manajemen yang kuat dalam administrasi publik, banyak sekolah di awal tahun 1960an menempatkan studi administrasi bisnis dan administrasi publik dan ilmu sosial lainnya dalam satu naungan.</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Rot="1" noChangeArrowheads="1"/>
          </p:cNvSpPr>
          <p:nvPr>
            <p:ph type="body" idx="1"/>
          </p:nvPr>
        </p:nvSpPr>
        <p:spPr>
          <a:xfrm>
            <a:off x="838200" y="260350"/>
            <a:ext cx="8007350" cy="5835650"/>
          </a:xfrm>
        </p:spPr>
        <p:txBody>
          <a:bodyPr/>
          <a:lstStyle/>
          <a:p>
            <a:pPr eaLnBrk="1" hangingPunct="1">
              <a:defRPr/>
            </a:pPr>
            <a:r>
              <a:rPr lang="es-ES" sz="2800" dirty="0" err="1"/>
              <a:t>Perlu</a:t>
            </a:r>
            <a:r>
              <a:rPr lang="es-ES" sz="2800" dirty="0"/>
              <a:t> </a:t>
            </a:r>
            <a:r>
              <a:rPr lang="es-ES" sz="2800" dirty="0" err="1"/>
              <a:t>perkembangan</a:t>
            </a:r>
            <a:r>
              <a:rPr lang="es-ES" sz="2800" dirty="0"/>
              <a:t> </a:t>
            </a:r>
            <a:r>
              <a:rPr lang="es-ES" sz="2800" dirty="0" err="1"/>
              <a:t>karakter</a:t>
            </a:r>
            <a:r>
              <a:rPr lang="es-ES" sz="2800" dirty="0"/>
              <a:t> </a:t>
            </a:r>
            <a:r>
              <a:rPr lang="es-ES" sz="2800" dirty="0" err="1"/>
              <a:t>pluralisme</a:t>
            </a:r>
            <a:r>
              <a:rPr lang="es-ES" sz="2800" dirty="0"/>
              <a:t> </a:t>
            </a:r>
            <a:r>
              <a:rPr lang="es-ES" sz="2800" dirty="0" err="1"/>
              <a:t>dalam</a:t>
            </a:r>
            <a:r>
              <a:rPr lang="es-ES" sz="2800" dirty="0"/>
              <a:t> </a:t>
            </a:r>
            <a:r>
              <a:rPr lang="es-ES" sz="2800" dirty="0" err="1"/>
              <a:t>ilmu</a:t>
            </a:r>
            <a:r>
              <a:rPr lang="es-ES" sz="2800" dirty="0"/>
              <a:t> </a:t>
            </a:r>
            <a:r>
              <a:rPr lang="es-ES" sz="2800" dirty="0" err="1"/>
              <a:t>administrasi</a:t>
            </a:r>
            <a:r>
              <a:rPr lang="es-ES" sz="2800" dirty="0"/>
              <a:t> di </a:t>
            </a:r>
            <a:r>
              <a:rPr lang="es-ES" sz="2800" dirty="0" err="1"/>
              <a:t>dorong</a:t>
            </a:r>
            <a:r>
              <a:rPr lang="es-ES" sz="2800" dirty="0"/>
              <a:t> </a:t>
            </a:r>
            <a:r>
              <a:rPr lang="es-ES" sz="2800" dirty="0" err="1"/>
              <a:t>oleh</a:t>
            </a:r>
            <a:r>
              <a:rPr lang="es-ES" sz="2800" dirty="0"/>
              <a:t> </a:t>
            </a:r>
            <a:r>
              <a:rPr lang="es-ES" sz="2800" dirty="0" err="1"/>
              <a:t>ketertarikan</a:t>
            </a:r>
            <a:r>
              <a:rPr lang="es-ES" sz="2800" dirty="0"/>
              <a:t> </a:t>
            </a:r>
            <a:r>
              <a:rPr lang="es-ES" sz="2800" dirty="0" err="1"/>
              <a:t>masyarakat</a:t>
            </a:r>
            <a:r>
              <a:rPr lang="es-ES" sz="2800" dirty="0"/>
              <a:t> </a:t>
            </a:r>
            <a:r>
              <a:rPr lang="es-ES" sz="2800" dirty="0" err="1"/>
              <a:t>keilmuan</a:t>
            </a:r>
            <a:r>
              <a:rPr lang="es-ES" sz="2800" dirty="0"/>
              <a:t> </a:t>
            </a:r>
            <a:r>
              <a:rPr lang="es-ES" sz="2800" dirty="0" err="1"/>
              <a:t>terhadap</a:t>
            </a:r>
            <a:r>
              <a:rPr lang="es-ES" sz="2800" dirty="0"/>
              <a:t> </a:t>
            </a:r>
            <a:r>
              <a:rPr lang="es-ES" sz="2800" dirty="0" err="1"/>
              <a:t>peran</a:t>
            </a:r>
            <a:r>
              <a:rPr lang="es-ES" sz="2800" dirty="0"/>
              <a:t> </a:t>
            </a:r>
            <a:r>
              <a:rPr lang="es-ES" sz="2800" dirty="0" err="1"/>
              <a:t>birokrasi</a:t>
            </a:r>
            <a:r>
              <a:rPr lang="es-ES" sz="2800" dirty="0"/>
              <a:t> yang dominan </a:t>
            </a:r>
            <a:r>
              <a:rPr lang="es-ES" sz="2800" dirty="0" err="1"/>
              <a:t>setelah</a:t>
            </a:r>
            <a:r>
              <a:rPr lang="es-ES" sz="2800" dirty="0"/>
              <a:t> </a:t>
            </a:r>
            <a:r>
              <a:rPr lang="es-ES" sz="2800" dirty="0" err="1"/>
              <a:t>perang</a:t>
            </a:r>
            <a:r>
              <a:rPr lang="es-ES" sz="2800" dirty="0"/>
              <a:t> </a:t>
            </a:r>
            <a:r>
              <a:rPr lang="es-ES" sz="2800" dirty="0" err="1"/>
              <a:t>dunia</a:t>
            </a:r>
            <a:r>
              <a:rPr lang="es-ES" sz="2800" dirty="0"/>
              <a:t> </a:t>
            </a:r>
            <a:r>
              <a:rPr lang="es-ES" sz="2800" dirty="0" err="1"/>
              <a:t>kedua</a:t>
            </a:r>
            <a:r>
              <a:rPr lang="es-ES" sz="2800" dirty="0"/>
              <a:t>. </a:t>
            </a:r>
            <a:r>
              <a:rPr lang="es-ES" sz="2800" dirty="0" err="1">
                <a:solidFill>
                  <a:srgbClr val="FF0000"/>
                </a:solidFill>
              </a:rPr>
              <a:t>Berbagai</a:t>
            </a:r>
            <a:r>
              <a:rPr lang="es-ES" sz="2800" dirty="0">
                <a:solidFill>
                  <a:srgbClr val="FF0000"/>
                </a:solidFill>
              </a:rPr>
              <a:t> </a:t>
            </a:r>
            <a:r>
              <a:rPr lang="es-ES" sz="2800" dirty="0" err="1">
                <a:solidFill>
                  <a:srgbClr val="FF0000"/>
                </a:solidFill>
              </a:rPr>
              <a:t>sumbangan</a:t>
            </a:r>
            <a:r>
              <a:rPr lang="es-ES" sz="2800" dirty="0">
                <a:solidFill>
                  <a:srgbClr val="FF0000"/>
                </a:solidFill>
              </a:rPr>
              <a:t> </a:t>
            </a:r>
            <a:r>
              <a:rPr lang="es-ES" sz="2800" dirty="0" err="1">
                <a:solidFill>
                  <a:srgbClr val="FF0000"/>
                </a:solidFill>
              </a:rPr>
              <a:t>dari</a:t>
            </a:r>
            <a:r>
              <a:rPr lang="es-ES" sz="2800" dirty="0">
                <a:solidFill>
                  <a:srgbClr val="FF0000"/>
                </a:solidFill>
              </a:rPr>
              <a:t> </a:t>
            </a:r>
            <a:r>
              <a:rPr lang="es-ES" sz="2800" dirty="0" err="1">
                <a:solidFill>
                  <a:srgbClr val="FF0000"/>
                </a:solidFill>
              </a:rPr>
              <a:t>disiplin</a:t>
            </a:r>
            <a:r>
              <a:rPr lang="es-ES" sz="2800" dirty="0">
                <a:solidFill>
                  <a:srgbClr val="FF0000"/>
                </a:solidFill>
              </a:rPr>
              <a:t> </a:t>
            </a:r>
            <a:r>
              <a:rPr lang="es-ES" sz="2800" dirty="0" err="1">
                <a:solidFill>
                  <a:srgbClr val="FF0000"/>
                </a:solidFill>
              </a:rPr>
              <a:t>ilmu</a:t>
            </a:r>
            <a:r>
              <a:rPr lang="es-ES" sz="2800" dirty="0">
                <a:solidFill>
                  <a:srgbClr val="FF0000"/>
                </a:solidFill>
              </a:rPr>
              <a:t> </a:t>
            </a:r>
            <a:r>
              <a:rPr lang="es-ES" sz="2800" dirty="0" err="1">
                <a:solidFill>
                  <a:srgbClr val="FF0000"/>
                </a:solidFill>
              </a:rPr>
              <a:t>lain</a:t>
            </a:r>
            <a:r>
              <a:rPr lang="es-ES" sz="2800" dirty="0">
                <a:solidFill>
                  <a:srgbClr val="FF0000"/>
                </a:solidFill>
              </a:rPr>
              <a:t> </a:t>
            </a:r>
            <a:r>
              <a:rPr lang="es-ES" sz="2800" dirty="0" err="1">
                <a:solidFill>
                  <a:srgbClr val="FF0000"/>
                </a:solidFill>
              </a:rPr>
              <a:t>disamping</a:t>
            </a:r>
            <a:r>
              <a:rPr lang="es-ES" sz="2800" dirty="0">
                <a:solidFill>
                  <a:srgbClr val="FF0000"/>
                </a:solidFill>
              </a:rPr>
              <a:t> </a:t>
            </a:r>
            <a:r>
              <a:rPr lang="es-ES" sz="2800" dirty="0" err="1">
                <a:solidFill>
                  <a:srgbClr val="FF0000"/>
                </a:solidFill>
              </a:rPr>
              <a:t>politik</a:t>
            </a:r>
            <a:r>
              <a:rPr lang="es-ES" sz="2800" dirty="0">
                <a:solidFill>
                  <a:srgbClr val="FF0000"/>
                </a:solidFill>
              </a:rPr>
              <a:t> dan </a:t>
            </a:r>
            <a:r>
              <a:rPr lang="es-ES" sz="2800" dirty="0" err="1">
                <a:solidFill>
                  <a:srgbClr val="FF0000"/>
                </a:solidFill>
              </a:rPr>
              <a:t>manajemen</a:t>
            </a:r>
            <a:r>
              <a:rPr lang="es-ES" sz="2800" dirty="0">
                <a:solidFill>
                  <a:srgbClr val="FF0000"/>
                </a:solidFill>
              </a:rPr>
              <a:t> yang </a:t>
            </a:r>
            <a:r>
              <a:rPr lang="es-ES" sz="2800" dirty="0" err="1">
                <a:solidFill>
                  <a:srgbClr val="FF0000"/>
                </a:solidFill>
              </a:rPr>
              <a:t>sangat</a:t>
            </a:r>
            <a:r>
              <a:rPr lang="es-ES" sz="2800" dirty="0">
                <a:solidFill>
                  <a:srgbClr val="FF0000"/>
                </a:solidFill>
              </a:rPr>
              <a:t> </a:t>
            </a:r>
            <a:r>
              <a:rPr lang="es-ES" sz="2800" dirty="0" err="1">
                <a:solidFill>
                  <a:srgbClr val="FF0000"/>
                </a:solidFill>
              </a:rPr>
              <a:t>signifikan</a:t>
            </a:r>
            <a:r>
              <a:rPr lang="es-ES" sz="2800" dirty="0">
                <a:solidFill>
                  <a:srgbClr val="FF0000"/>
                </a:solidFill>
              </a:rPr>
              <a:t> </a:t>
            </a:r>
            <a:r>
              <a:rPr lang="es-ES" sz="2800" dirty="0" err="1">
                <a:solidFill>
                  <a:srgbClr val="FF0000"/>
                </a:solidFill>
              </a:rPr>
              <a:t>adalah</a:t>
            </a:r>
            <a:r>
              <a:rPr lang="es-ES" sz="2800" dirty="0">
                <a:solidFill>
                  <a:srgbClr val="FF0000"/>
                </a:solidFill>
              </a:rPr>
              <a:t> </a:t>
            </a:r>
            <a:r>
              <a:rPr lang="es-ES" sz="2800" dirty="0" err="1">
                <a:solidFill>
                  <a:srgbClr val="FF0000"/>
                </a:solidFill>
              </a:rPr>
              <a:t>berasal</a:t>
            </a:r>
            <a:r>
              <a:rPr lang="es-ES" sz="2800" dirty="0">
                <a:solidFill>
                  <a:srgbClr val="FF0000"/>
                </a:solidFill>
              </a:rPr>
              <a:t> </a:t>
            </a:r>
            <a:r>
              <a:rPr lang="es-ES" sz="2800" dirty="0" err="1">
                <a:solidFill>
                  <a:srgbClr val="FF0000"/>
                </a:solidFill>
              </a:rPr>
              <a:t>dari</a:t>
            </a:r>
            <a:r>
              <a:rPr lang="es-ES" sz="2800" dirty="0">
                <a:solidFill>
                  <a:srgbClr val="FF0000"/>
                </a:solidFill>
              </a:rPr>
              <a:t> </a:t>
            </a:r>
            <a:r>
              <a:rPr lang="es-ES" sz="2800" dirty="0" err="1">
                <a:solidFill>
                  <a:srgbClr val="FF0000"/>
                </a:solidFill>
              </a:rPr>
              <a:t>ilmu</a:t>
            </a:r>
            <a:r>
              <a:rPr lang="es-ES" sz="2800" dirty="0">
                <a:solidFill>
                  <a:srgbClr val="FF0000"/>
                </a:solidFill>
              </a:rPr>
              <a:t> </a:t>
            </a:r>
            <a:r>
              <a:rPr lang="es-ES" sz="2800" dirty="0" err="1">
                <a:solidFill>
                  <a:srgbClr val="FF0000"/>
                </a:solidFill>
              </a:rPr>
              <a:t>sosiologi</a:t>
            </a:r>
            <a:r>
              <a:rPr lang="es-ES" sz="2800" dirty="0"/>
              <a:t>. </a:t>
            </a:r>
            <a:r>
              <a:rPr lang="es-ES" sz="2800" dirty="0" err="1"/>
              <a:t>Karya</a:t>
            </a:r>
            <a:r>
              <a:rPr lang="es-ES" sz="2800" dirty="0"/>
              <a:t> Michel </a:t>
            </a:r>
            <a:r>
              <a:rPr lang="es-ES" sz="2800" dirty="0" err="1"/>
              <a:t>Crozier</a:t>
            </a:r>
            <a:r>
              <a:rPr lang="es-ES" sz="2800" dirty="0"/>
              <a:t> </a:t>
            </a:r>
            <a:r>
              <a:rPr lang="es-ES" sz="2800" i="1" dirty="0"/>
              <a:t>Le </a:t>
            </a:r>
            <a:r>
              <a:rPr lang="es-ES" sz="2800" i="1" dirty="0" err="1"/>
              <a:t>phenomenon</a:t>
            </a:r>
            <a:r>
              <a:rPr lang="es-ES" sz="2800" i="1" dirty="0"/>
              <a:t> </a:t>
            </a:r>
            <a:r>
              <a:rPr lang="es-ES" sz="2800" i="1" dirty="0" err="1"/>
              <a:t>bureaucratic</a:t>
            </a:r>
            <a:r>
              <a:rPr lang="es-ES" sz="2800" dirty="0"/>
              <a:t> (1964), </a:t>
            </a:r>
            <a:r>
              <a:rPr lang="es-ES" sz="2800" dirty="0" err="1"/>
              <a:t>Merton</a:t>
            </a:r>
            <a:r>
              <a:rPr lang="es-ES" sz="2800" dirty="0"/>
              <a:t> (1954), Parkinson (1955), </a:t>
            </a:r>
            <a:r>
              <a:rPr lang="es-ES" sz="2800" dirty="0" err="1"/>
              <a:t>dsb</a:t>
            </a:r>
            <a:r>
              <a:rPr lang="es-ES" sz="2800" dirty="0"/>
              <a:t>. Para </a:t>
            </a:r>
            <a:r>
              <a:rPr lang="es-ES" sz="2800" dirty="0" err="1"/>
              <a:t>sosiolog</a:t>
            </a:r>
            <a:r>
              <a:rPr lang="es-ES" sz="2800" dirty="0"/>
              <a:t> </a:t>
            </a:r>
            <a:r>
              <a:rPr lang="es-ES" sz="2800" dirty="0" err="1"/>
              <a:t>memberikan</a:t>
            </a:r>
            <a:r>
              <a:rPr lang="es-ES" sz="2800" dirty="0"/>
              <a:t> </a:t>
            </a:r>
            <a:r>
              <a:rPr lang="es-ES" sz="2800" dirty="0" err="1"/>
              <a:t>sumbangan</a:t>
            </a:r>
            <a:r>
              <a:rPr lang="es-ES" sz="2800" dirty="0"/>
              <a:t> </a:t>
            </a:r>
            <a:r>
              <a:rPr lang="es-ES" sz="2800" dirty="0" err="1"/>
              <a:t>dalam</a:t>
            </a:r>
            <a:r>
              <a:rPr lang="es-ES" sz="2800" dirty="0"/>
              <a:t> </a:t>
            </a:r>
            <a:r>
              <a:rPr lang="es-ES" sz="2800" dirty="0" err="1"/>
              <a:t>pemahaman</a:t>
            </a:r>
            <a:r>
              <a:rPr lang="es-ES" sz="2800" dirty="0"/>
              <a:t> </a:t>
            </a:r>
            <a:r>
              <a:rPr lang="es-ES" sz="2800" dirty="0" err="1"/>
              <a:t>lebih</a:t>
            </a:r>
            <a:r>
              <a:rPr lang="es-ES" sz="2800" dirty="0"/>
              <a:t> </a:t>
            </a:r>
            <a:r>
              <a:rPr lang="es-ES" sz="2800" dirty="0" err="1"/>
              <a:t>mendalam</a:t>
            </a:r>
            <a:r>
              <a:rPr lang="es-ES" sz="2800" dirty="0"/>
              <a:t> </a:t>
            </a:r>
            <a:r>
              <a:rPr lang="es-ES" sz="2800" dirty="0" err="1"/>
              <a:t>mengenai</a:t>
            </a:r>
            <a:r>
              <a:rPr lang="es-ES" sz="2800" dirty="0"/>
              <a:t> </a:t>
            </a:r>
            <a:r>
              <a:rPr lang="es-ES" sz="2800" dirty="0" err="1"/>
              <a:t>dinamika</a:t>
            </a:r>
            <a:r>
              <a:rPr lang="es-ES" sz="2800" dirty="0"/>
              <a:t> </a:t>
            </a:r>
            <a:r>
              <a:rPr lang="es-ES" sz="2800" dirty="0" err="1"/>
              <a:t>birokrasi</a:t>
            </a:r>
            <a:r>
              <a:rPr lang="es-ES" sz="2800" dirty="0"/>
              <a:t> </a:t>
            </a:r>
            <a:r>
              <a:rPr lang="es-ES" sz="2800" dirty="0" err="1"/>
              <a:t>dalam</a:t>
            </a:r>
            <a:r>
              <a:rPr lang="es-ES" sz="2800" dirty="0"/>
              <a:t> </a:t>
            </a:r>
            <a:r>
              <a:rPr lang="es-ES" sz="2800" dirty="0" err="1"/>
              <a:t>masyarakat</a:t>
            </a:r>
            <a:r>
              <a:rPr lang="es-ES" sz="2800" dirty="0"/>
              <a:t>.</a:t>
            </a:r>
            <a:endParaRPr lang="en-GB" sz="2800" dirty="0"/>
          </a:p>
          <a:p>
            <a:pPr eaLnBrk="1" hangingPunct="1">
              <a:defRPr/>
            </a:pPr>
            <a:endParaRPr lang="en-GB" sz="28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rrowheads="1"/>
          </p:cNvSpPr>
          <p:nvPr>
            <p:ph type="title"/>
          </p:nvPr>
        </p:nvSpPr>
        <p:spPr/>
        <p:txBody>
          <a:bodyPr/>
          <a:lstStyle/>
          <a:p>
            <a:pPr eaLnBrk="1" hangingPunct="1">
              <a:defRPr/>
            </a:pPr>
            <a:r>
              <a:rPr lang="es-ES" sz="2400" b="0"/>
              <a:t>Generasi ketiga administrasi publik sebagai administrasi publik (1970-sekarang)</a:t>
            </a:r>
            <a:r>
              <a:rPr lang="en-GB" sz="4000"/>
              <a:t> </a:t>
            </a:r>
          </a:p>
        </p:txBody>
      </p:sp>
      <p:sp>
        <p:nvSpPr>
          <p:cNvPr id="61443" name="Rectangle 3"/>
          <p:cNvSpPr>
            <a:spLocks noGrp="1" noRot="1" noChangeArrowheads="1"/>
          </p:cNvSpPr>
          <p:nvPr>
            <p:ph type="body" idx="1"/>
          </p:nvPr>
        </p:nvSpPr>
        <p:spPr/>
        <p:txBody>
          <a:bodyPr/>
          <a:lstStyle/>
          <a:p>
            <a:pPr eaLnBrk="1" hangingPunct="1">
              <a:lnSpc>
                <a:spcPct val="80000"/>
              </a:lnSpc>
              <a:defRPr/>
            </a:pPr>
            <a:r>
              <a:rPr lang="es-ES" sz="2000" b="1"/>
              <a:t>Perkembangan administrasi publik masa sebelumnya membentuk sikap percaya diri bagi sarjana dan penyelenggara pendidikan administrasi publik untuk </a:t>
            </a:r>
            <a:r>
              <a:rPr lang="es-ES" sz="2000" b="1">
                <a:solidFill>
                  <a:srgbClr val="FF0000"/>
                </a:solidFill>
              </a:rPr>
              <a:t>menjadikan administrasi publik sebagai suatu disiplin tersendiri.</a:t>
            </a:r>
            <a:r>
              <a:rPr lang="es-ES" sz="2000" b="1"/>
              <a:t> </a:t>
            </a:r>
            <a:r>
              <a:rPr lang="en-GB" sz="2000" b="1"/>
              <a:t>Di Amerika, sekolah yang menyelenggarakan program administrasi publik mendirikan persatuan yaitu National Association of Schools of Public Affairs and Administration (NASPAA) pada tahun 1970. Sebanyak 250 akademi dan universitas yang tergabung dalam asosiasi tersebut membuka program Master of Public Administration yang memberikan gelar MPA bagi lulusannya. Di tingkat internasional, pada tahun 1970 dibentuk IASIA (International Association of School and Institut of Administration) dengan anggota lebih dari 160 sekolah dan institut ilmu administrasi. </a:t>
            </a:r>
          </a:p>
          <a:p>
            <a:pPr eaLnBrk="1" hangingPunct="1">
              <a:lnSpc>
                <a:spcPct val="80000"/>
              </a:lnSpc>
              <a:buFont typeface="Wingdings" pitchFamily="2" charset="2"/>
              <a:buNone/>
              <a:defRPr/>
            </a:pPr>
            <a:r>
              <a:rPr lang="en-GB" sz="2800" b="1"/>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p:txBody>
          <a:bodyPr/>
          <a:lstStyle/>
          <a:p>
            <a:pPr eaLnBrk="1" hangingPunct="1">
              <a:defRPr/>
            </a:pPr>
            <a:r>
              <a:rPr lang="en-US"/>
              <a:t>PENGERTIAN ADMINISTRASI PUBLIK</a:t>
            </a:r>
          </a:p>
        </p:txBody>
      </p:sp>
      <p:sp>
        <p:nvSpPr>
          <p:cNvPr id="37891" name="Rectangle 3"/>
          <p:cNvSpPr>
            <a:spLocks noGrp="1" noRot="1" noChangeArrowheads="1"/>
          </p:cNvSpPr>
          <p:nvPr>
            <p:ph type="body" idx="1"/>
          </p:nvPr>
        </p:nvSpPr>
        <p:spPr/>
        <p:txBody>
          <a:bodyPr/>
          <a:lstStyle/>
          <a:p>
            <a:pPr eaLnBrk="1" hangingPunct="1">
              <a:lnSpc>
                <a:spcPct val="90000"/>
              </a:lnSpc>
              <a:defRPr/>
            </a:pPr>
            <a:r>
              <a:rPr lang="es-ES" b="1">
                <a:solidFill>
                  <a:srgbClr val="FF0066"/>
                </a:solidFill>
              </a:rPr>
              <a:t>Administrasi Publik</a:t>
            </a:r>
            <a:r>
              <a:rPr lang="es-ES"/>
              <a:t> (</a:t>
            </a:r>
            <a:r>
              <a:rPr lang="es-ES">
                <a:hlinkClick r:id="rId3" tooltip="Bahasa inggris"/>
              </a:rPr>
              <a:t>Inggris</a:t>
            </a:r>
            <a:r>
              <a:rPr lang="es-ES"/>
              <a:t>:</a:t>
            </a:r>
            <a:r>
              <a:rPr lang="es-ES" i="1"/>
              <a:t>Public Administration</a:t>
            </a:r>
            <a:r>
              <a:rPr lang="es-ES"/>
              <a:t>) adalah suatu bahasan ilmu sosial yang mempelajari tiga elemen penting kehidupan bernegara yang meliputi lembaga legislatif, yudikatif, dan eksekutif serta hal- hal yang berkaitan dengan publik yang meliputi kebijakan publik, tujuan negara, dan etika yang mengatur penyelenggara negara</a:t>
            </a:r>
            <a:r>
              <a:rPr lang="en-US"/>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rrowheads="1"/>
          </p:cNvSpPr>
          <p:nvPr>
            <p:ph type="title"/>
          </p:nvPr>
        </p:nvSpPr>
        <p:spPr/>
        <p:txBody>
          <a:bodyPr/>
          <a:lstStyle/>
          <a:p>
            <a:pPr eaLnBrk="1" hangingPunct="1">
              <a:defRPr/>
            </a:pPr>
            <a:r>
              <a:rPr lang="en-GB" b="0"/>
              <a:t>Generasi keempat</a:t>
            </a:r>
            <a:r>
              <a:rPr lang="en-GB"/>
              <a:t> </a:t>
            </a:r>
          </a:p>
        </p:txBody>
      </p:sp>
      <p:sp>
        <p:nvSpPr>
          <p:cNvPr id="62467" name="Rectangle 3"/>
          <p:cNvSpPr>
            <a:spLocks noGrp="1" noRot="1" noChangeArrowheads="1"/>
          </p:cNvSpPr>
          <p:nvPr>
            <p:ph type="body" idx="1"/>
          </p:nvPr>
        </p:nvSpPr>
        <p:spPr/>
        <p:txBody>
          <a:bodyPr/>
          <a:lstStyle/>
          <a:p>
            <a:pPr eaLnBrk="1" hangingPunct="1">
              <a:lnSpc>
                <a:spcPct val="80000"/>
              </a:lnSpc>
              <a:defRPr/>
            </a:pPr>
            <a:r>
              <a:rPr lang="en-GB" sz="2800"/>
              <a:t>Menguatnya konsep konsep manajerialisme di awal tahun 1980an memiliki pengaruh yang kuat terhadap perkembangan konsep administrasi publik di tahun 1990an. Berawal dari kritik pendekatan </a:t>
            </a:r>
            <a:r>
              <a:rPr lang="en-GB" sz="2800" i="1"/>
              <a:t>public choice</a:t>
            </a:r>
            <a:r>
              <a:rPr lang="en-GB" sz="2800"/>
              <a:t> yang berkembang di tahun 1970an terhadap model birokrasi dalam negara negara yang menganut ideologi </a:t>
            </a:r>
            <a:r>
              <a:rPr lang="en-GB" sz="2800" i="1"/>
              <a:t>wellfare state,</a:t>
            </a:r>
            <a:r>
              <a:rPr lang="en-GB" sz="2800"/>
              <a:t> para akademisi dan praktisi di negara negara barat terdorong untuk </a:t>
            </a:r>
            <a:r>
              <a:rPr lang="en-GB" sz="2800">
                <a:solidFill>
                  <a:srgbClr val="FF0000"/>
                </a:solidFill>
              </a:rPr>
              <a:t>menerapkan pendekatan manajemen sektor privat ke dalam sektor publik</a:t>
            </a:r>
            <a:r>
              <a:rPr lang="en-GB" sz="2800"/>
              <a:t>.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5" name="Rectangle 3"/>
          <p:cNvSpPr>
            <a:spLocks noGrp="1" noRot="1" noChangeArrowheads="1"/>
          </p:cNvSpPr>
          <p:nvPr>
            <p:ph type="body" idx="1"/>
          </p:nvPr>
        </p:nvSpPr>
        <p:spPr>
          <a:xfrm>
            <a:off x="838200" y="1524000"/>
            <a:ext cx="8007350" cy="4572000"/>
          </a:xfrm>
        </p:spPr>
        <p:txBody>
          <a:bodyPr/>
          <a:lstStyle/>
          <a:p>
            <a:pPr eaLnBrk="1" hangingPunct="1">
              <a:lnSpc>
                <a:spcPct val="80000"/>
              </a:lnSpc>
              <a:defRPr/>
            </a:pPr>
            <a:r>
              <a:rPr lang="en-GB" sz="2800"/>
              <a:t>Cara kerja sektor swasta yang menekankan kinerja, efisiensi, dan fleksibilitas dianggap merupakan formula yang tepat untuk memperbaiki masalah pemborosan, inefisiensi, iresponsifitas pemerintah yang banyak dikritik oleh para  akademisi </a:t>
            </a:r>
            <a:r>
              <a:rPr lang="en-GB" sz="2800" i="1"/>
              <a:t>public choice</a:t>
            </a:r>
            <a:r>
              <a:rPr lang="en-GB" sz="2800"/>
              <a:t>.  Trend manajerialisme di sektor publik mendorong pendekatan baru yang dikenal sebagai pendekatan </a:t>
            </a:r>
            <a:r>
              <a:rPr lang="en-GB" sz="2800" i="1"/>
              <a:t>new public management</a:t>
            </a:r>
            <a:r>
              <a:rPr lang="en-GB" sz="2800"/>
              <a:t>. Istilah “</a:t>
            </a:r>
            <a:r>
              <a:rPr lang="en-GB" sz="2800" i="1"/>
              <a:t>new”</a:t>
            </a:r>
            <a:r>
              <a:rPr lang="en-GB" sz="2800"/>
              <a:t> ini digunakan untuk membedakan dengan  </a:t>
            </a:r>
            <a:r>
              <a:rPr lang="en-GB" sz="2800" i="1"/>
              <a:t>public management</a:t>
            </a:r>
            <a:r>
              <a:rPr lang="en-GB" sz="2800"/>
              <a:t> yang lama. </a:t>
            </a:r>
          </a:p>
          <a:p>
            <a:pPr eaLnBrk="1" hangingPunct="1">
              <a:lnSpc>
                <a:spcPct val="80000"/>
              </a:lnSpc>
              <a:defRPr/>
            </a:pPr>
            <a:endParaRPr lang="en-US" sz="28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Rot="1" noChangeArrowheads="1"/>
          </p:cNvSpPr>
          <p:nvPr>
            <p:ph type="body" idx="1"/>
          </p:nvPr>
        </p:nvSpPr>
        <p:spPr>
          <a:xfrm>
            <a:off x="838200" y="1773238"/>
            <a:ext cx="8007350" cy="4322762"/>
          </a:xfrm>
        </p:spPr>
        <p:txBody>
          <a:bodyPr/>
          <a:lstStyle/>
          <a:p>
            <a:pPr eaLnBrk="1" hangingPunct="1">
              <a:lnSpc>
                <a:spcPct val="80000"/>
              </a:lnSpc>
              <a:defRPr/>
            </a:pPr>
            <a:r>
              <a:rPr lang="en-GB" sz="2800"/>
              <a:t>Yang disebut belakangan ini, diartikan sebagai tindakan manajerial didalam konteks kebijakan tertentu dan kelembagaan. Menurut Ott, Hyde dan Shafritz dalam bukunya </a:t>
            </a:r>
            <a:r>
              <a:rPr lang="en-GB" sz="2800" i="1"/>
              <a:t>Public Management : The essential Readings (1991)</a:t>
            </a:r>
            <a:r>
              <a:rPr lang="en-GB" sz="2800"/>
              <a:t> </a:t>
            </a:r>
            <a:r>
              <a:rPr lang="en-GB" sz="2800" i="1"/>
              <a:t>public management</a:t>
            </a:r>
            <a:r>
              <a:rPr lang="en-GB" sz="2800"/>
              <a:t> memberikan tekanan bahwa “</a:t>
            </a:r>
            <a:r>
              <a:rPr lang="en-GB" sz="2800">
                <a:solidFill>
                  <a:srgbClr val="FF0000"/>
                </a:solidFill>
              </a:rPr>
              <a:t>administrasi publik merupakan suatu profesi dan para public managers sebagai praktisi dari profesi tersebut</a:t>
            </a:r>
            <a:r>
              <a:rPr lang="en-GB" sz="2800"/>
              <a:t>”.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9" name="Rectangle 3"/>
          <p:cNvSpPr>
            <a:spLocks noGrp="1" noRot="1" noChangeArrowheads="1"/>
          </p:cNvSpPr>
          <p:nvPr>
            <p:ph type="body" idx="1"/>
          </p:nvPr>
        </p:nvSpPr>
        <p:spPr>
          <a:xfrm>
            <a:off x="914400" y="1447800"/>
            <a:ext cx="8007350" cy="4572000"/>
          </a:xfrm>
        </p:spPr>
        <p:txBody>
          <a:bodyPr/>
          <a:lstStyle/>
          <a:p>
            <a:pPr eaLnBrk="1" hangingPunct="1">
              <a:lnSpc>
                <a:spcPct val="80000"/>
              </a:lnSpc>
              <a:defRPr/>
            </a:pPr>
            <a:r>
              <a:rPr lang="en-GB" sz="2800"/>
              <a:t>Kendati menekankan aspek manajerialisme dalam penyelenggaraan kebijakan, konsep </a:t>
            </a:r>
            <a:r>
              <a:rPr lang="en-GB" sz="2800" i="1"/>
              <a:t>public management</a:t>
            </a:r>
            <a:r>
              <a:rPr lang="en-GB" sz="2800"/>
              <a:t> secara tegas berbeda dengan </a:t>
            </a:r>
            <a:r>
              <a:rPr lang="en-GB" sz="2800" i="1"/>
              <a:t>private sector managemen</a:t>
            </a:r>
            <a:r>
              <a:rPr lang="en-GB" sz="2800"/>
              <a:t>t. Menurut Les Metclafe dan Sue Richards (1993 :115) “</a:t>
            </a:r>
            <a:r>
              <a:rPr lang="en-GB" sz="2800" i="1"/>
              <a:t>what distinguishes public management is explicit acknowledgement of responsibility for dealing with structural problems  at the level of the system as a whole”.</a:t>
            </a:r>
            <a:r>
              <a:rPr lang="en-GB" sz="2800"/>
              <a:t> </a:t>
            </a:r>
            <a:r>
              <a:rPr lang="en-GB" sz="2800" i="1"/>
              <a:t>Public management</a:t>
            </a:r>
            <a:r>
              <a:rPr lang="en-GB" sz="2800"/>
              <a:t> adalah </a:t>
            </a:r>
            <a:r>
              <a:rPr lang="en-GB" sz="2800">
                <a:solidFill>
                  <a:srgbClr val="FF0000"/>
                </a:solidFill>
              </a:rPr>
              <a:t>penerapan manajemen oleh para manajer publik di birokrasi dalam rangka pelaksanaan kebijakan publik</a:t>
            </a:r>
            <a:r>
              <a:rPr lang="en-GB" sz="2800"/>
              <a:t>. </a:t>
            </a:r>
          </a:p>
          <a:p>
            <a:pPr eaLnBrk="1" hangingPunct="1">
              <a:lnSpc>
                <a:spcPct val="80000"/>
              </a:lnSpc>
              <a:defRPr/>
            </a:pPr>
            <a:endParaRPr lang="en-US" sz="28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rrowheads="1"/>
          </p:cNvSpPr>
          <p:nvPr>
            <p:ph type="title"/>
          </p:nvPr>
        </p:nvSpPr>
        <p:spPr/>
        <p:txBody>
          <a:bodyPr/>
          <a:lstStyle/>
          <a:p>
            <a:pPr eaLnBrk="1" hangingPunct="1">
              <a:defRPr/>
            </a:pPr>
            <a:endParaRPr lang="en-US"/>
          </a:p>
        </p:txBody>
      </p:sp>
      <p:sp>
        <p:nvSpPr>
          <p:cNvPr id="64515" name="Rectangle 3"/>
          <p:cNvSpPr>
            <a:spLocks noGrp="1" noRot="1" noChangeArrowheads="1"/>
          </p:cNvSpPr>
          <p:nvPr>
            <p:ph type="body" idx="1"/>
          </p:nvPr>
        </p:nvSpPr>
        <p:spPr/>
        <p:txBody>
          <a:bodyPr/>
          <a:lstStyle/>
          <a:p>
            <a:pPr eaLnBrk="1" hangingPunct="1">
              <a:lnSpc>
                <a:spcPct val="80000"/>
              </a:lnSpc>
              <a:defRPr/>
            </a:pPr>
            <a:r>
              <a:rPr lang="en-GB" sz="2800"/>
              <a:t>Berbeda dengan konsep </a:t>
            </a:r>
            <a:r>
              <a:rPr lang="en-GB" sz="2800" i="1"/>
              <a:t>public management </a:t>
            </a:r>
            <a:r>
              <a:rPr lang="en-GB" sz="2800"/>
              <a:t>“lama”, menurut Christopher Hood (1991) </a:t>
            </a:r>
            <a:r>
              <a:rPr lang="en-GB" sz="2800" i="1"/>
              <a:t>new public management</a:t>
            </a:r>
            <a:r>
              <a:rPr lang="en-GB" sz="2800"/>
              <a:t> lebih menekankan pada </a:t>
            </a:r>
            <a:r>
              <a:rPr lang="en-GB" sz="2800">
                <a:solidFill>
                  <a:srgbClr val="FF0000"/>
                </a:solidFill>
              </a:rPr>
              <a:t>pengukuran kinerja daripada proses penerapan kebijakan, lebih menitiknberatkan pada pelayanan yang kompetitif yang dijalankan melalui organisasi publik semi otonom atau sistem kontrak dengan swasta ketimbang melalui pelayanan oleh birokrasi dan memberikan kebebasan kepada manajer publik bekerja seperti rekannya di sektor swasta</a:t>
            </a:r>
            <a:r>
              <a:rPr lang="en-GB" sz="2800"/>
              <a:t>. </a:t>
            </a:r>
            <a:endParaRPr lang="en-US" sz="28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Rot="1" noChangeArrowheads="1"/>
          </p:cNvSpPr>
          <p:nvPr>
            <p:ph type="title"/>
          </p:nvPr>
        </p:nvSpPr>
        <p:spPr/>
        <p:txBody>
          <a:bodyPr/>
          <a:lstStyle/>
          <a:p>
            <a:pPr eaLnBrk="1" hangingPunct="1">
              <a:defRPr/>
            </a:pPr>
            <a:endParaRPr lang="en-US"/>
          </a:p>
        </p:txBody>
      </p:sp>
      <p:sp>
        <p:nvSpPr>
          <p:cNvPr id="220163" name="Rectangle 3"/>
          <p:cNvSpPr>
            <a:spLocks noGrp="1" noRot="1" noChangeArrowheads="1"/>
          </p:cNvSpPr>
          <p:nvPr>
            <p:ph type="body" idx="1"/>
          </p:nvPr>
        </p:nvSpPr>
        <p:spPr/>
        <p:txBody>
          <a:bodyPr/>
          <a:lstStyle/>
          <a:p>
            <a:pPr eaLnBrk="1" hangingPunct="1">
              <a:lnSpc>
                <a:spcPct val="90000"/>
              </a:lnSpc>
              <a:defRPr/>
            </a:pPr>
            <a:r>
              <a:rPr lang="en-GB" sz="2800"/>
              <a:t>Kendati demikian konsep </a:t>
            </a:r>
            <a:r>
              <a:rPr lang="en-GB" sz="2800" i="1"/>
              <a:t>new public management </a:t>
            </a:r>
            <a:r>
              <a:rPr lang="en-GB" sz="2800"/>
              <a:t>(NPM) tidak sepi dari kritik. Richard Rhodes (1994 :148) misalnya konsep tersebut cenderung menciptakan “</a:t>
            </a:r>
            <a:r>
              <a:rPr lang="en-GB" sz="2800">
                <a:solidFill>
                  <a:srgbClr val="FF0000"/>
                </a:solidFill>
              </a:rPr>
              <a:t>bahaya adanya fragmentasi kelembagaan pemerintah, hilangnya akuntabilitas, dan merosotnya kemampuan pemerintah mengendalikan sistem</a:t>
            </a:r>
            <a:r>
              <a:rPr lang="en-GB" sz="2800"/>
              <a:t>”. Secara tegas, Rhodes berpendapat bahwa “</a:t>
            </a:r>
            <a:r>
              <a:rPr lang="en-GB" sz="2800" i="1"/>
              <a:t>NPM could be a disaster waiting to happen</a:t>
            </a:r>
            <a:r>
              <a:rPr lang="en-GB" sz="2800"/>
              <a:t>” (1994: 149).</a:t>
            </a:r>
          </a:p>
          <a:p>
            <a:pPr eaLnBrk="1" hangingPunct="1">
              <a:lnSpc>
                <a:spcPct val="90000"/>
              </a:lnSpc>
              <a:defRPr/>
            </a:pPr>
            <a:endParaRPr lang="en-US" sz="2800"/>
          </a:p>
          <a:p>
            <a:pPr eaLnBrk="1" hangingPunct="1">
              <a:lnSpc>
                <a:spcPct val="90000"/>
              </a:lnSpc>
              <a:defRPr/>
            </a:pPr>
            <a:endParaRPr lang="en-US" sz="28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Rot="1" noChangeArrowheads="1"/>
          </p:cNvSpPr>
          <p:nvPr>
            <p:ph type="body" idx="1"/>
          </p:nvPr>
        </p:nvSpPr>
        <p:spPr/>
        <p:txBody>
          <a:bodyPr/>
          <a:lstStyle/>
          <a:p>
            <a:pPr eaLnBrk="1" hangingPunct="1">
              <a:defRPr/>
            </a:pPr>
            <a:r>
              <a:rPr lang="en-GB" sz="2800"/>
              <a:t>Perdebatan antara “</a:t>
            </a:r>
            <a:r>
              <a:rPr lang="en-GB" sz="2800" i="1"/>
              <a:t>Old” Public Management”</a:t>
            </a:r>
            <a:r>
              <a:rPr lang="en-GB" sz="2800"/>
              <a:t> dan “</a:t>
            </a:r>
            <a:r>
              <a:rPr lang="en-GB" sz="2800" i="1"/>
              <a:t>New” Public Management</a:t>
            </a:r>
            <a:r>
              <a:rPr lang="en-GB" sz="2800"/>
              <a:t>” mendorong pendekatan baru yang memandang </a:t>
            </a:r>
            <a:r>
              <a:rPr lang="en-GB" sz="2800">
                <a:solidFill>
                  <a:srgbClr val="FF0000"/>
                </a:solidFill>
              </a:rPr>
              <a:t>administrasi publik sebagai </a:t>
            </a:r>
            <a:r>
              <a:rPr lang="en-GB" sz="2800" i="1">
                <a:solidFill>
                  <a:srgbClr val="FF0000"/>
                </a:solidFill>
              </a:rPr>
              <a:t>governance</a:t>
            </a:r>
            <a:r>
              <a:rPr lang="en-GB" sz="2800">
                <a:solidFill>
                  <a:srgbClr val="FF0000"/>
                </a:solidFill>
              </a:rPr>
              <a:t>. Fokus utama bukan lagi pada pemerintah</a:t>
            </a:r>
            <a:r>
              <a:rPr lang="en-GB" sz="2800"/>
              <a:t> (</a:t>
            </a:r>
            <a:r>
              <a:rPr lang="en-GB" sz="2800" i="1"/>
              <a:t>government)</a:t>
            </a:r>
            <a:r>
              <a:rPr lang="en-GB" sz="2800"/>
              <a:t> sebagai sebuah institusi yang diberikan kewenangan untuk mengatur masyarakat dan menjadi penyedia utama pelayanan publik melainkan lebih pada proses.</a:t>
            </a:r>
          </a:p>
          <a:p>
            <a:pPr eaLnBrk="1" hangingPunct="1">
              <a:defRPr/>
            </a:pPr>
            <a:endParaRPr lang="en-GB" sz="2800"/>
          </a:p>
          <a:p>
            <a:pPr eaLnBrk="1" hangingPunct="1">
              <a:defRPr/>
            </a:pPr>
            <a:endParaRPr lang="en-GB" sz="28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Rot="1" noChangeArrowheads="1"/>
          </p:cNvSpPr>
          <p:nvPr>
            <p:ph type="body" idx="1"/>
          </p:nvPr>
        </p:nvSpPr>
        <p:spPr>
          <a:xfrm>
            <a:off x="457200" y="333375"/>
            <a:ext cx="8229600" cy="5792788"/>
          </a:xfrm>
        </p:spPr>
        <p:txBody>
          <a:bodyPr/>
          <a:lstStyle/>
          <a:p>
            <a:pPr eaLnBrk="1" hangingPunct="1">
              <a:defRPr/>
            </a:pPr>
            <a:r>
              <a:rPr lang="en-GB" i="1"/>
              <a:t>Governance</a:t>
            </a:r>
            <a:r>
              <a:rPr lang="en-GB"/>
              <a:t> merupakan proses pemecahan masalah publik yang melibatkan instrumen hukum, kebijakan, kemitraan pemerintah dengan swasta maupun pemberdayaan masyarakat dalam rangka mencapai tujuan pemerintahan secara efektif dan efisien. Implikasi dari pendekatan ini adalah :</a:t>
            </a:r>
          </a:p>
          <a:p>
            <a:pPr eaLnBrk="1" hangingPunct="1">
              <a:buFont typeface="Wingdings" pitchFamily="2" charset="2"/>
              <a:buNone/>
              <a:defRPr/>
            </a:pPr>
            <a:endParaRPr lang="en-GB"/>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7" name="Rectangle 3"/>
          <p:cNvSpPr>
            <a:spLocks noGrp="1" noRot="1" noChangeArrowheads="1"/>
          </p:cNvSpPr>
          <p:nvPr>
            <p:ph type="body" idx="1"/>
          </p:nvPr>
        </p:nvSpPr>
        <p:spPr/>
        <p:txBody>
          <a:bodyPr/>
          <a:lstStyle/>
          <a:p>
            <a:pPr eaLnBrk="1" hangingPunct="1">
              <a:lnSpc>
                <a:spcPct val="80000"/>
              </a:lnSpc>
              <a:defRPr/>
            </a:pPr>
            <a:r>
              <a:rPr lang="en-GB" sz="2400"/>
              <a:t>  Kaburnya batasan konsep pemerintah sebagai lembaga yang ekslusif dalam penyelenggaraan pemerintahan. Sebagai bentuk penguatan gagasan demokrasi dalam proses penyelenggaraan pemerintahan, pemerintah diharapkan mampu mendorong partisipasi swasta dan masyarakat dalam memecahkan masalah masalah publik. Dalam konteks ini, konsep kunci pemerintahan telah bergeser dari konsep pemerintah sebagai “</a:t>
            </a:r>
            <a:r>
              <a:rPr lang="en-GB" sz="2400" i="1"/>
              <a:t>ruler</a:t>
            </a:r>
            <a:r>
              <a:rPr lang="en-GB" sz="2400"/>
              <a:t>” atau </a:t>
            </a:r>
            <a:r>
              <a:rPr lang="en-GB" sz="2400">
                <a:solidFill>
                  <a:srgbClr val="FF0000"/>
                </a:solidFill>
              </a:rPr>
              <a:t>penguasa kepada konsep pemerintah sebagai pemberdaya</a:t>
            </a:r>
            <a:r>
              <a:rPr lang="en-GB" sz="2400"/>
              <a:t> (</a:t>
            </a:r>
            <a:r>
              <a:rPr lang="en-GB" sz="2400" i="1"/>
              <a:t>enabler</a:t>
            </a:r>
            <a:r>
              <a:rPr lang="en-GB" sz="2400"/>
              <a:t>). Demikian halnya gambaran proses pemerintahan yang bersifat hirarkis dan ekslusif bergeser kepada proses interaksi dalam sistem </a:t>
            </a:r>
            <a:r>
              <a:rPr lang="en-GB" sz="2400" i="1"/>
              <a:t>jejaring (network) </a:t>
            </a:r>
            <a:r>
              <a:rPr lang="en-GB" sz="2400"/>
              <a:t>dan kemitraan. </a:t>
            </a:r>
            <a:endParaRPr lang="en-US" sz="24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Rot="1" noChangeArrowheads="1"/>
          </p:cNvSpPr>
          <p:nvPr>
            <p:ph type="body" idx="1"/>
          </p:nvPr>
        </p:nvSpPr>
        <p:spPr/>
        <p:txBody>
          <a:bodyPr/>
          <a:lstStyle/>
          <a:p>
            <a:pPr eaLnBrk="1" hangingPunct="1">
              <a:lnSpc>
                <a:spcPct val="90000"/>
              </a:lnSpc>
              <a:defRPr/>
            </a:pPr>
            <a:r>
              <a:rPr lang="es-ES" sz="2400"/>
              <a:t>Menguatnya pendekatan multidispliner dalam studi ilmu administrasi publik. Mengaburnya batasan lembaga pemerintah yang tidak lagi bersifat ekslusif, membawa implikasi dalam dimensi keilmuan. Studi administrasi publik semakin </a:t>
            </a:r>
            <a:r>
              <a:rPr lang="es-ES" sz="2400">
                <a:solidFill>
                  <a:srgbClr val="FF0000"/>
                </a:solidFill>
              </a:rPr>
              <a:t>bersifat multidipliner</a:t>
            </a:r>
            <a:r>
              <a:rPr lang="es-ES" sz="2400"/>
              <a:t> dengan kontribusi terutama dari displin ilmu politik, manajemen dan hukum. Ilmu politik memberikan pemahaman terhadap konteks operasional administrasi publik, sedangkan manajemen dan hukum memperkuat pemahaman atas sarana bertindak dari para manajer publik.</a:t>
            </a:r>
          </a:p>
          <a:p>
            <a:pPr eaLnBrk="1" hangingPunct="1">
              <a:lnSpc>
                <a:spcPct val="90000"/>
              </a:lnSpc>
              <a:buFont typeface="Wingdings" pitchFamily="2" charset="2"/>
              <a:buNone/>
              <a:defRPr/>
            </a:pPr>
            <a:endParaRPr lang="en-GB" sz="2400" i="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p:txBody>
          <a:bodyPr/>
          <a:lstStyle/>
          <a:p>
            <a:pPr eaLnBrk="1" hangingPunct="1">
              <a:defRPr/>
            </a:pPr>
            <a:endParaRPr lang="en-US"/>
          </a:p>
        </p:txBody>
      </p:sp>
      <p:sp>
        <p:nvSpPr>
          <p:cNvPr id="45059" name="Rectangle 3"/>
          <p:cNvSpPr>
            <a:spLocks noGrp="1" noRot="1" noChangeArrowheads="1"/>
          </p:cNvSpPr>
          <p:nvPr>
            <p:ph type="body" idx="1"/>
          </p:nvPr>
        </p:nvSpPr>
        <p:spPr>
          <a:xfrm>
            <a:off x="457200" y="333375"/>
            <a:ext cx="8229600" cy="5792788"/>
          </a:xfrm>
        </p:spPr>
        <p:txBody>
          <a:bodyPr/>
          <a:lstStyle/>
          <a:p>
            <a:pPr eaLnBrk="1" hangingPunct="1">
              <a:defRPr/>
            </a:pPr>
            <a:r>
              <a:rPr lang="en-US"/>
              <a:t>Leonard D. White (1955: 1) dalam bukunya </a:t>
            </a:r>
            <a:r>
              <a:rPr lang="en-US" i="1"/>
              <a:t>Introduction to the Study of Public Administration</a:t>
            </a:r>
            <a:r>
              <a:rPr lang="en-US"/>
              <a:t>. New York. Collier and MacMillan, mengatakan </a:t>
            </a:r>
            <a:r>
              <a:rPr lang="en-US" i="1"/>
              <a:t>“Public Administration consist of all those operations having for their purpose the fulfillment or enforcement of public policy”</a:t>
            </a:r>
            <a:r>
              <a:rPr lang="en-US"/>
              <a:t> (Administrasi publik terdiri dari </a:t>
            </a:r>
            <a:r>
              <a:rPr lang="en-US">
                <a:solidFill>
                  <a:srgbClr val="FF0000"/>
                </a:solidFill>
              </a:rPr>
              <a:t>semua kegiatan-kegiatan guna mencapai suatu tujuan atau untuk melaksanakan kebijakan publik</a:t>
            </a:r>
            <a:r>
              <a:rPr lang="en-US"/>
              <a:t>). </a:t>
            </a:r>
          </a:p>
          <a:p>
            <a:pPr eaLnBrk="1" hangingPunct="1">
              <a:defRPr/>
            </a:pPr>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1" name="Rectangle 3"/>
          <p:cNvSpPr>
            <a:spLocks noGrp="1" noRot="1" noChangeArrowheads="1"/>
          </p:cNvSpPr>
          <p:nvPr>
            <p:ph type="body" idx="1"/>
          </p:nvPr>
        </p:nvSpPr>
        <p:spPr/>
        <p:txBody>
          <a:bodyPr/>
          <a:lstStyle/>
          <a:p>
            <a:pPr eaLnBrk="1" hangingPunct="1">
              <a:lnSpc>
                <a:spcPct val="80000"/>
              </a:lnSpc>
              <a:defRPr/>
            </a:pPr>
            <a:r>
              <a:rPr lang="es-ES" sz="2800"/>
              <a:t>c.    Menguatnya gagasan bahwa </a:t>
            </a:r>
            <a:r>
              <a:rPr lang="es-ES" sz="2800">
                <a:solidFill>
                  <a:srgbClr val="FF0000"/>
                </a:solidFill>
              </a:rPr>
              <a:t>manajemen publik adalah sebuah profesi.</a:t>
            </a:r>
            <a:r>
              <a:rPr lang="es-ES" sz="2800"/>
              <a:t> Pemahaman bahwa penyelenggaraan pemerintahan merupakan proses pemecahan masalah menuntut kemampuan konseptual dan teknis. Hal ini menciptakan kebutuhan untuk memperkuat </a:t>
            </a:r>
            <a:r>
              <a:rPr lang="es-ES" sz="2800">
                <a:solidFill>
                  <a:srgbClr val="FF0000"/>
                </a:solidFill>
              </a:rPr>
              <a:t>profesionalisme</a:t>
            </a:r>
            <a:r>
              <a:rPr lang="es-ES" sz="2800"/>
              <a:t> tidak saja bagi para manajer publik tetapi juga para pimpinan organisasi swasta dan masyarakat yang menjalankan kerjasama dengan insitusi pemerintah.  </a:t>
            </a:r>
          </a:p>
          <a:p>
            <a:pPr eaLnBrk="1" hangingPunct="1">
              <a:lnSpc>
                <a:spcPct val="80000"/>
              </a:lnSpc>
              <a:buFont typeface="Wingdings" pitchFamily="2" charset="2"/>
              <a:buNone/>
              <a:defRPr/>
            </a:pPr>
            <a:endParaRPr lang="en-GB" sz="2800" i="1"/>
          </a:p>
          <a:p>
            <a:pPr eaLnBrk="1" hangingPunct="1">
              <a:lnSpc>
                <a:spcPct val="80000"/>
              </a:lnSpc>
              <a:defRPr/>
            </a:pPr>
            <a:endParaRPr lang="en-US" sz="28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Rot="1" noChangeArrowheads="1"/>
          </p:cNvSpPr>
          <p:nvPr>
            <p:ph type="body" idx="1"/>
          </p:nvPr>
        </p:nvSpPr>
        <p:spPr/>
        <p:txBody>
          <a:bodyPr/>
          <a:lstStyle/>
          <a:p>
            <a:pPr eaLnBrk="1" hangingPunct="1">
              <a:lnSpc>
                <a:spcPct val="80000"/>
              </a:lnSpc>
              <a:defRPr/>
            </a:pPr>
            <a:r>
              <a:rPr lang="en-GB" sz="2400" b="1"/>
              <a:t>Administrasi publik, seperti yang dirumuskan oleh Pfiffner dan Presthus (1967), adalah sebuah disiplin ilmu yang terutama mengkaji cara-cara untuk mengimplementasikan nilai-nilai politik. Hal tersebut sejalan dengan gagasan awal Woodrow Wilson (1887) yang dianggap sebagai orang yang membidani lahirnya ilmu administrasi publik modern di Amerika Serikat. Ia mengemukakan bahwa disiplin administrasi publik merupakan produk perkembangan ilmu politik, namun Wilson mengusulkan adanya pemisahan disiplin administrasi dari ilmu politik. Gagasan ini kemudian dikenal sebagai </a:t>
            </a:r>
            <a:r>
              <a:rPr lang="en-GB" sz="2400" b="1">
                <a:solidFill>
                  <a:srgbClr val="FF0000"/>
                </a:solidFill>
              </a:rPr>
              <a:t>dikotomi politik-administrasi</a:t>
            </a:r>
            <a:r>
              <a:rPr lang="en-GB" sz="2400" b="1"/>
              <a:t>. Ilmu administrasi publik, menurut Wilson, berkaitan dengan dua hal utama, yaitu:</a:t>
            </a:r>
            <a:br>
              <a:rPr lang="en-GB" sz="2400" b="1"/>
            </a:br>
            <a:endParaRPr lang="en-GB" sz="2400" b="1"/>
          </a:p>
          <a:p>
            <a:pPr eaLnBrk="1" hangingPunct="1">
              <a:lnSpc>
                <a:spcPct val="80000"/>
              </a:lnSpc>
              <a:defRPr/>
            </a:pPr>
            <a:endParaRPr lang="en-GB" sz="24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Rot="1" noChangeArrowheads="1"/>
          </p:cNvSpPr>
          <p:nvPr>
            <p:ph type="body" idx="1"/>
          </p:nvPr>
        </p:nvSpPr>
        <p:spPr/>
        <p:txBody>
          <a:bodyPr/>
          <a:lstStyle/>
          <a:p>
            <a:pPr eaLnBrk="1" hangingPunct="1">
              <a:defRPr/>
            </a:pPr>
            <a:r>
              <a:rPr lang="en-GB" sz="2800" b="1"/>
              <a:t>Ilmu administrasi publik, menurut Wilson, berkaitan dengan dua hal utama, yaitu:</a:t>
            </a:r>
            <a:br>
              <a:rPr lang="en-GB" sz="2800" b="1"/>
            </a:br>
            <a:br>
              <a:rPr lang="en-GB" sz="2800" b="1"/>
            </a:br>
            <a:r>
              <a:rPr lang="en-GB" sz="2800" b="1"/>
              <a:t>1. What government can properly and successfully do?</a:t>
            </a:r>
            <a:br>
              <a:rPr lang="en-GB" sz="2800" b="1"/>
            </a:br>
            <a:br>
              <a:rPr lang="en-GB" sz="2800" b="1"/>
            </a:br>
            <a:r>
              <a:rPr lang="en-GB" sz="2800" b="1"/>
              <a:t>2. How it can do these proper things with the utmost possible efficiency and at the least possible cost either of money or of energy?</a:t>
            </a:r>
          </a:p>
          <a:p>
            <a:pPr eaLnBrk="1" hangingPunct="1">
              <a:defRPr/>
            </a:pPr>
            <a:endParaRPr lang="en-GB" sz="28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Rot="1" noChangeArrowheads="1"/>
          </p:cNvSpPr>
          <p:nvPr>
            <p:ph type="body" idx="1"/>
          </p:nvPr>
        </p:nvSpPr>
        <p:spPr>
          <a:xfrm>
            <a:off x="827088" y="1916113"/>
            <a:ext cx="8007350" cy="4191000"/>
          </a:xfrm>
        </p:spPr>
        <p:txBody>
          <a:bodyPr/>
          <a:lstStyle/>
          <a:p>
            <a:pPr eaLnBrk="1" hangingPunct="1">
              <a:lnSpc>
                <a:spcPct val="80000"/>
              </a:lnSpc>
              <a:defRPr/>
            </a:pPr>
            <a:r>
              <a:rPr lang="en-GB" sz="2400" b="1"/>
              <a:t>Bertolak dari gagasan dasar tersebut, dapat diyakini bahwa administrasi publik dapat berperan positif dalam mengawal proses demokratisasi sampai pada tujuan yang dicita-citakan, karena pada dasarnya administrasi publik berurusan dengan persoalan bagaimana menentukan to do the right things dan to do the things right. Dengan kata yang berbeda, administrasi publik bukan saja berususan dengan cara-cara yang efisien untuk melakukan proses demokratisasi, melainkan juga mempunyai kemampuan dalam menentukan tujuan proses demokratisasi itu sendiri, terutama dalam bentuk penyelenggaraan pelayanan publik secara efektif sebagai wujud dari penjaminan hak-hak konstitusional seluruh warga negara.</a:t>
            </a:r>
          </a:p>
          <a:p>
            <a:pPr eaLnBrk="1" hangingPunct="1">
              <a:lnSpc>
                <a:spcPct val="80000"/>
              </a:lnSpc>
              <a:defRPr/>
            </a:pPr>
            <a:endParaRPr lang="en-GB" sz="24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Rot="1" noChangeArrowheads="1"/>
          </p:cNvSpPr>
          <p:nvPr>
            <p:ph type="body" idx="1"/>
          </p:nvPr>
        </p:nvSpPr>
        <p:spPr>
          <a:xfrm>
            <a:off x="838200" y="260350"/>
            <a:ext cx="8007350" cy="5835650"/>
          </a:xfrm>
        </p:spPr>
        <p:txBody>
          <a:bodyPr/>
          <a:lstStyle/>
          <a:p>
            <a:pPr eaLnBrk="1" hangingPunct="1">
              <a:defRPr/>
            </a:pPr>
            <a:r>
              <a:rPr lang="en-GB" b="1"/>
              <a:t>Persoalannya sekarang adalah, mungkinkah para administrator publik dapat menjadi tulang punggung bagi proses demokratisasi? Jawaban empirik terhadap pertanyaan tersebut mempunyai dua versi. Dalam satu situasi, </a:t>
            </a:r>
            <a:r>
              <a:rPr lang="en-GB" b="1">
                <a:solidFill>
                  <a:srgbClr val="FF0000"/>
                </a:solidFill>
              </a:rPr>
              <a:t>peran para administrator publik dalam menyelesaikan berbagai masalah yang berkaitan dengan demokratisasi cukup signifikan</a:t>
            </a:r>
            <a:r>
              <a:rPr lang="en-GB" b="1"/>
              <a:t>. </a:t>
            </a:r>
            <a:endParaRPr lang="en-GB"/>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5" name="Rectangle 3"/>
          <p:cNvSpPr>
            <a:spLocks noGrp="1" noRot="1" noChangeArrowheads="1"/>
          </p:cNvSpPr>
          <p:nvPr>
            <p:ph type="body" idx="1"/>
          </p:nvPr>
        </p:nvSpPr>
        <p:spPr/>
        <p:txBody>
          <a:bodyPr/>
          <a:lstStyle/>
          <a:p>
            <a:pPr eaLnBrk="1" hangingPunct="1">
              <a:lnSpc>
                <a:spcPct val="90000"/>
              </a:lnSpc>
              <a:defRPr/>
            </a:pPr>
            <a:r>
              <a:rPr lang="en-GB" sz="2400" b="1"/>
              <a:t>Di Taiwan, misalnya, seperti juga di beberapa negara sedang berkembang lain, pemerintah berurusan dengan masalah dilematis bagaimana merekonsiliasi pertentangan antara budaya tradisional, kultur demokrasi baru dan industrialisasi sebagai usaha negara membangun ekonomi. Untuk menghadapi persoalan tersebut, para ahli administrasi publik membantu para pengambil keputusan di Taiwan untuk menyelesaikan reformasi administratif yang kompleks dengan menggunakan pendekatan perencanaan strategis (Sun dan Gargan, 1996).</a:t>
            </a:r>
          </a:p>
          <a:p>
            <a:pPr eaLnBrk="1" hangingPunct="1">
              <a:lnSpc>
                <a:spcPct val="90000"/>
              </a:lnSpc>
              <a:defRPr/>
            </a:pPr>
            <a:endParaRPr lang="en-GB" sz="2400"/>
          </a:p>
          <a:p>
            <a:pPr eaLnBrk="1" hangingPunct="1">
              <a:lnSpc>
                <a:spcPct val="90000"/>
              </a:lnSpc>
              <a:defRPr/>
            </a:pPr>
            <a:endParaRPr lang="en-US" sz="24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Rot="1" noChangeArrowheads="1"/>
          </p:cNvSpPr>
          <p:nvPr>
            <p:ph type="body" idx="1"/>
          </p:nvPr>
        </p:nvSpPr>
        <p:spPr>
          <a:xfrm>
            <a:off x="838200" y="333375"/>
            <a:ext cx="8007350" cy="5762625"/>
          </a:xfrm>
        </p:spPr>
        <p:txBody>
          <a:bodyPr/>
          <a:lstStyle/>
          <a:p>
            <a:pPr eaLnBrk="1" hangingPunct="1">
              <a:lnSpc>
                <a:spcPct val="80000"/>
              </a:lnSpc>
              <a:defRPr/>
            </a:pPr>
            <a:r>
              <a:rPr lang="en-GB" sz="2800" b="1"/>
              <a:t>Mengenai peran administrasi publik tersebut, O’Toole (1997) membuat kesimpulan bahwa administrasi publik yang berkembang saat ini sangat mendukung proses demokratisasi, karena sudah tidak terlalu hirarkis dan parokial, tetapi lebih mirip sebuah jaringan (network). Kecenderungan ini mempunyai implikasi yang sangat penting dan positif terhadap perkembangan demokrasi, termasuk tanggungjawab yang berubah terhadap kepentingan publik; terhadap pemenuhan prefrensi publik, dan terhadap perluasan liberalisasi politik, kewargaan, dan tingkat kepercayaan publik. </a:t>
            </a:r>
            <a:endParaRPr lang="en-GB" sz="28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Grp="1" noRot="1" noChangeArrowheads="1"/>
          </p:cNvSpPr>
          <p:nvPr>
            <p:ph type="body" idx="1"/>
          </p:nvPr>
        </p:nvSpPr>
        <p:spPr/>
        <p:txBody>
          <a:bodyPr/>
          <a:lstStyle/>
          <a:p>
            <a:pPr eaLnBrk="1" hangingPunct="1">
              <a:lnSpc>
                <a:spcPct val="90000"/>
              </a:lnSpc>
              <a:defRPr/>
            </a:pPr>
            <a:r>
              <a:rPr lang="en-GB" sz="2400" b="1"/>
              <a:t>Administrasi publik yang berbentuk jaringan dapat mengatasi hambatan menuju pengelolaan yang demokratik, dan dapat membuka kemungkinan untuk memperkuat pemerintahan yang bergantung kepada nilai-nilai dan tindakan-tindakan administrasi publik. Hal tersebut dikemukakan O’Toole dalam rangka mengenang Dwight Waldo yang juga pernah mengemukakan, bahwa jika administrasi adalah inti dari pemerintahan, maka teori demokrasi harus pula mencakup administrasi.</a:t>
            </a:r>
          </a:p>
          <a:p>
            <a:pPr eaLnBrk="1" hangingPunct="1">
              <a:lnSpc>
                <a:spcPct val="90000"/>
              </a:lnSpc>
              <a:defRPr/>
            </a:pPr>
            <a:endParaRPr lang="en-GB" sz="2400"/>
          </a:p>
          <a:p>
            <a:pPr eaLnBrk="1" hangingPunct="1">
              <a:lnSpc>
                <a:spcPct val="90000"/>
              </a:lnSpc>
              <a:defRPr/>
            </a:pPr>
            <a:endParaRPr lang="en-US" sz="240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Rot="1" noChangeArrowheads="1"/>
          </p:cNvSpPr>
          <p:nvPr>
            <p:ph type="body" idx="1"/>
          </p:nvPr>
        </p:nvSpPr>
        <p:spPr>
          <a:xfrm>
            <a:off x="838200" y="333375"/>
            <a:ext cx="8007350" cy="5762625"/>
          </a:xfrm>
        </p:spPr>
        <p:txBody>
          <a:bodyPr/>
          <a:lstStyle/>
          <a:p>
            <a:pPr eaLnBrk="1" hangingPunct="1">
              <a:defRPr/>
            </a:pPr>
            <a:r>
              <a:rPr lang="en-GB" b="1"/>
              <a:t>Dalam situasi lain, administrator publik tidak dapat diharapkan menjadi katalisator proses demokratisasi. Di negara-negara Afrika sub-sahara, seperti juga di tempat lain, ketika rezim militer menguasai pemerintahan, mereka memerintah dengan komando; melarang partai-partai politik, membekukan konstitusi, dan melumpuhkan lembaga-lembaga legislatif. </a:t>
            </a:r>
            <a:endParaRPr lang="en-GB"/>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3" name="Rectangle 3"/>
          <p:cNvSpPr>
            <a:spLocks noGrp="1" noRot="1" noChangeArrowheads="1"/>
          </p:cNvSpPr>
          <p:nvPr>
            <p:ph type="body" idx="1"/>
          </p:nvPr>
        </p:nvSpPr>
        <p:spPr/>
        <p:txBody>
          <a:bodyPr/>
          <a:lstStyle/>
          <a:p>
            <a:pPr eaLnBrk="1" hangingPunct="1">
              <a:lnSpc>
                <a:spcPct val="90000"/>
              </a:lnSpc>
              <a:defRPr/>
            </a:pPr>
            <a:r>
              <a:rPr lang="en-GB" sz="2800" b="1"/>
              <a:t>Sebagai akibatnya, tidak ada saluran institusi politik bagi warganegara pada proses pengambilan keputusan. Penguasa militer biasanya memperoleh input bagi proses perumusan dan pengambilan keputusan dengan cara mengangkat elit politik sipil. Hal tersebut dilakukan sebagai respons terhadap tuntutan transisi kepada pihak sipil dan sebagai teknik politik untuk melakukan proses sipilisasi rezim militer. </a:t>
            </a:r>
            <a:endParaRPr lang="en-GB" sz="2800"/>
          </a:p>
          <a:p>
            <a:pPr eaLnBrk="1" hangingPunct="1">
              <a:lnSpc>
                <a:spcPct val="90000"/>
              </a:lnSpc>
              <a:defRPr/>
            </a:pPr>
            <a:endParaRPr lang="en-US"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p:txBody>
          <a:bodyPr/>
          <a:lstStyle/>
          <a:p>
            <a:pPr eaLnBrk="1" hangingPunct="1">
              <a:defRPr/>
            </a:pPr>
            <a:endParaRPr lang="en-US"/>
          </a:p>
        </p:txBody>
      </p:sp>
      <p:sp>
        <p:nvSpPr>
          <p:cNvPr id="46083" name="Rectangle 3"/>
          <p:cNvSpPr>
            <a:spLocks noGrp="1" noRot="1" noChangeArrowheads="1"/>
          </p:cNvSpPr>
          <p:nvPr>
            <p:ph type="body" idx="1"/>
          </p:nvPr>
        </p:nvSpPr>
        <p:spPr/>
        <p:txBody>
          <a:bodyPr/>
          <a:lstStyle/>
          <a:p>
            <a:pPr eaLnBrk="1" hangingPunct="1">
              <a:lnSpc>
                <a:spcPct val="90000"/>
              </a:lnSpc>
              <a:defRPr/>
            </a:pPr>
            <a:r>
              <a:rPr lang="en-US"/>
              <a:t>John. M. Pfiffner and Robert Presthus (Public Administration. New York. Ronald Press. 1967. p. 7) mendefinisikan administarsi publik sebagai  “…</a:t>
            </a:r>
            <a:r>
              <a:rPr lang="en-US" i="1"/>
              <a:t>the coordination of individual and group efforts to carry out public policy”</a:t>
            </a:r>
            <a:r>
              <a:rPr lang="en-US"/>
              <a:t> (…</a:t>
            </a:r>
            <a:r>
              <a:rPr lang="en-US">
                <a:solidFill>
                  <a:srgbClr val="FF0000"/>
                </a:solidFill>
              </a:rPr>
              <a:t>koordinasi dari usaha-usaha individu dan kelompok untuk melaksanakan kebijakan publik</a:t>
            </a:r>
            <a:r>
              <a:rPr lang="en-US"/>
              <a:t>). </a:t>
            </a:r>
          </a:p>
          <a:p>
            <a:pPr eaLnBrk="1" hangingPunct="1">
              <a:lnSpc>
                <a:spcPct val="90000"/>
              </a:lnSpc>
              <a:defRPr/>
            </a:pPr>
            <a:endParaRPr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Rot="1" noChangeArrowheads="1"/>
          </p:cNvSpPr>
          <p:nvPr>
            <p:ph type="body" idx="1"/>
          </p:nvPr>
        </p:nvSpPr>
        <p:spPr/>
        <p:txBody>
          <a:bodyPr/>
          <a:lstStyle/>
          <a:p>
            <a:pPr eaLnBrk="1" hangingPunct="1">
              <a:lnSpc>
                <a:spcPct val="90000"/>
              </a:lnSpc>
              <a:defRPr/>
            </a:pPr>
            <a:r>
              <a:rPr lang="en-GB" sz="2800" b="1"/>
              <a:t>Pengalaman empirik menunjukkan, bahwa keterlibatan sipil dalam rejim militer merupakan prediktor bahwa rezim tersebut akan mengikuti aturan-aturan militer dan bukan sebaliknya. Dalam konteks inilah administrasi publik tidak kondusif bagi proses kristalisasi demokrasi, tetapi malah sebaliknya, dapat menjadi katalisator bagi pelanggengan pemerintahan lama yang otoriter. </a:t>
            </a:r>
            <a:endParaRPr lang="en-US" sz="28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7" name="Rectangle 3"/>
          <p:cNvSpPr>
            <a:spLocks noGrp="1" noRot="1" noChangeArrowheads="1"/>
          </p:cNvSpPr>
          <p:nvPr>
            <p:ph type="body" idx="1"/>
          </p:nvPr>
        </p:nvSpPr>
        <p:spPr/>
        <p:txBody>
          <a:bodyPr/>
          <a:lstStyle/>
          <a:p>
            <a:pPr eaLnBrk="1" hangingPunct="1">
              <a:lnSpc>
                <a:spcPct val="90000"/>
              </a:lnSpc>
              <a:defRPr/>
            </a:pPr>
            <a:r>
              <a:rPr lang="en-GB" sz="2400" b="1"/>
              <a:t>Dalam banyak hal, reformasi politik yang bergulir sampai saat ini, sekali lagi tampak berada dalam jalur yang benar. Yang dibutuhkan adalah kesabaran untuk bertahan dan konsistensi untuk melakukan langkah-langkah sistematik yang diperlukan. Proses demokratisasi di Indonesia tidak hanya diuji melalui pemilihan presiden secara langsung, namun terutama ditantang untuk mampu keluar dari berbagai masalah agar dapat memenangkan pertarungan dengan bangsa-bangsa lain.</a:t>
            </a:r>
          </a:p>
          <a:p>
            <a:pPr eaLnBrk="1" hangingPunct="1">
              <a:lnSpc>
                <a:spcPct val="90000"/>
              </a:lnSpc>
              <a:defRPr/>
            </a:pPr>
            <a:endParaRPr lang="en-GB" sz="2400"/>
          </a:p>
          <a:p>
            <a:pPr eaLnBrk="1" hangingPunct="1">
              <a:lnSpc>
                <a:spcPct val="90000"/>
              </a:lnSpc>
              <a:defRPr/>
            </a:pPr>
            <a:endParaRPr lang="en-US" sz="2400"/>
          </a:p>
          <a:p>
            <a:pPr eaLnBrk="1" hangingPunct="1">
              <a:lnSpc>
                <a:spcPct val="90000"/>
              </a:lnSpc>
              <a:defRPr/>
            </a:pPr>
            <a:endParaRPr lang="en-US" sz="24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Rot="1" noChangeArrowheads="1"/>
          </p:cNvSpPr>
          <p:nvPr>
            <p:ph type="body" idx="1"/>
          </p:nvPr>
        </p:nvSpPr>
        <p:spPr>
          <a:xfrm>
            <a:off x="838200" y="2262188"/>
            <a:ext cx="8007350" cy="4191000"/>
          </a:xfrm>
        </p:spPr>
        <p:txBody>
          <a:bodyPr/>
          <a:lstStyle/>
          <a:p>
            <a:pPr eaLnBrk="1" hangingPunct="1">
              <a:lnSpc>
                <a:spcPct val="90000"/>
              </a:lnSpc>
              <a:defRPr/>
            </a:pPr>
            <a:r>
              <a:rPr lang="en-GB" sz="2400" b="1"/>
              <a:t>Dari apa yang telah dikemukakan di atas, </a:t>
            </a:r>
            <a:r>
              <a:rPr lang="en-GB" sz="2400" b="1">
                <a:solidFill>
                  <a:srgbClr val="FF0000"/>
                </a:solidFill>
              </a:rPr>
              <a:t>administrasi publik dapat menempati tempat di jantung gerakan demokratisasi politik, asal memenuhi paling tidak tiga persyaratan</a:t>
            </a:r>
            <a:r>
              <a:rPr lang="en-GB" sz="2400" b="1"/>
              <a:t>. Pertama, mampu melakukan </a:t>
            </a:r>
            <a:r>
              <a:rPr lang="en-GB" sz="2400" b="1">
                <a:solidFill>
                  <a:srgbClr val="FF0000"/>
                </a:solidFill>
              </a:rPr>
              <a:t>perencanaan strategis yang menyeluruh</a:t>
            </a:r>
            <a:r>
              <a:rPr lang="en-GB" sz="2400" b="1"/>
              <a:t> seperti yang dilakukan di Taiwan seperti yang dikemukakan Sun dan Gargan. Kedua, mempunyai </a:t>
            </a:r>
            <a:r>
              <a:rPr lang="en-GB" sz="2400" b="1">
                <a:solidFill>
                  <a:srgbClr val="FF0000"/>
                </a:solidFill>
              </a:rPr>
              <a:t>struktur organisasi yang tidak terlalu hirarkis dan parokial</a:t>
            </a:r>
            <a:r>
              <a:rPr lang="en-GB" sz="2400" b="1"/>
              <a:t> seperti yang dikemukakan O’Toole. Ketiga, </a:t>
            </a:r>
            <a:r>
              <a:rPr lang="en-GB" sz="2400" b="1">
                <a:solidFill>
                  <a:srgbClr val="FF0000"/>
                </a:solidFill>
              </a:rPr>
              <a:t>membebaskan diri dari pendekatan dan kultur militeristik</a:t>
            </a:r>
            <a:r>
              <a:rPr lang="en-GB" sz="2400" b="1"/>
              <a:t> dalam melakukan pelayanan publik. </a:t>
            </a:r>
            <a:endParaRPr lang="en-GB" sz="24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rrowheads="1"/>
          </p:cNvSpPr>
          <p:nvPr>
            <p:ph type="title"/>
          </p:nvPr>
        </p:nvSpPr>
        <p:spPr/>
        <p:txBody>
          <a:bodyPr/>
          <a:lstStyle/>
          <a:p>
            <a:pPr eaLnBrk="1" hangingPunct="1">
              <a:defRPr/>
            </a:pPr>
            <a:endParaRPr lang="en-US"/>
          </a:p>
        </p:txBody>
      </p:sp>
      <p:sp>
        <p:nvSpPr>
          <p:cNvPr id="76803" name="Rectangle 3"/>
          <p:cNvSpPr>
            <a:spLocks noGrp="1" noRot="1" noChangeArrowheads="1"/>
          </p:cNvSpPr>
          <p:nvPr>
            <p:ph type="body" idx="1"/>
          </p:nvPr>
        </p:nvSpPr>
        <p:spPr/>
        <p:txBody>
          <a:bodyPr/>
          <a:lstStyle/>
          <a:p>
            <a:pPr eaLnBrk="1" hangingPunct="1">
              <a:lnSpc>
                <a:spcPct val="90000"/>
              </a:lnSpc>
              <a:defRPr/>
            </a:pPr>
            <a:r>
              <a:rPr lang="en-GB" sz="2800" b="1"/>
              <a:t>Mengenai perencanaan strategis, Indonesia mempunyai pengalaman dan institusi perencanaan seperti Bappenas di tingkat pusat, dan Bappeda di tingkat daerah. Yang diperlukan adalah revitalisasi dan reposisi fungsi-fungsi institusional yang disesuaikan dengan konteks demokrasi yang dikehendaki. Mekanisme perencanaan bottom-up dapat terus dijalankan bukan sekedar basa-basi atau mencari legitimasi. </a:t>
            </a:r>
            <a:endParaRPr lang="en-US" sz="280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Rot="1" noChangeArrowheads="1"/>
          </p:cNvSpPr>
          <p:nvPr>
            <p:ph type="title"/>
          </p:nvPr>
        </p:nvSpPr>
        <p:spPr/>
        <p:txBody>
          <a:bodyPr/>
          <a:lstStyle/>
          <a:p>
            <a:pPr eaLnBrk="1" hangingPunct="1">
              <a:defRPr/>
            </a:pPr>
            <a:endParaRPr lang="en-US"/>
          </a:p>
        </p:txBody>
      </p:sp>
      <p:sp>
        <p:nvSpPr>
          <p:cNvPr id="227331" name="Rectangle 3"/>
          <p:cNvSpPr>
            <a:spLocks noGrp="1" noRot="1" noChangeArrowheads="1"/>
          </p:cNvSpPr>
          <p:nvPr>
            <p:ph type="body" idx="1"/>
          </p:nvPr>
        </p:nvSpPr>
        <p:spPr/>
        <p:txBody>
          <a:bodyPr/>
          <a:lstStyle/>
          <a:p>
            <a:pPr eaLnBrk="1" hangingPunct="1">
              <a:lnSpc>
                <a:spcPct val="80000"/>
              </a:lnSpc>
              <a:defRPr/>
            </a:pPr>
            <a:r>
              <a:rPr lang="en-GB" sz="2800" b="1"/>
              <a:t>Untuk dua syarat yang terakhir, struktur dan kultur birokrasi, masih membutuhkan kesabaran dan ketekunan untuk melakukan perubahan secara inkremental untuk mengurangi (jika tidak dapat menghindari) biaya sosial, politik, dan ekonomi yang tinggi. Dalam kaitan dengan ini, pembicaraan mengenai isu reformasi administrasi publik tetap memiliki relevansi. Pertanyaan berikutnya adalah reformasi ke arah mana?</a:t>
            </a:r>
            <a:br>
              <a:rPr lang="en-GB" sz="2800" b="1"/>
            </a:br>
            <a:endParaRPr lang="en-GB" sz="2800" b="1"/>
          </a:p>
          <a:p>
            <a:pPr eaLnBrk="1" hangingPunct="1">
              <a:lnSpc>
                <a:spcPct val="80000"/>
              </a:lnSpc>
              <a:defRPr/>
            </a:pPr>
            <a:endParaRPr lang="en-US" sz="280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7826" name="Rectangle 2"/>
          <p:cNvSpPr>
            <a:spLocks noGrp="1" noRot="1" noChangeArrowheads="1"/>
          </p:cNvSpPr>
          <p:nvPr>
            <p:ph type="title"/>
          </p:nvPr>
        </p:nvSpPr>
        <p:spPr/>
        <p:txBody>
          <a:bodyPr/>
          <a:lstStyle/>
          <a:p>
            <a:pPr eaLnBrk="1" hangingPunct="1">
              <a:defRPr/>
            </a:pPr>
            <a:endParaRPr lang="en-US"/>
          </a:p>
        </p:txBody>
      </p:sp>
      <p:sp>
        <p:nvSpPr>
          <p:cNvPr id="77827" name="Rectangle 3"/>
          <p:cNvSpPr>
            <a:spLocks noGrp="1" noRot="1" noChangeArrowheads="1"/>
          </p:cNvSpPr>
          <p:nvPr>
            <p:ph type="body" idx="1"/>
          </p:nvPr>
        </p:nvSpPr>
        <p:spPr/>
        <p:txBody>
          <a:bodyPr/>
          <a:lstStyle/>
          <a:p>
            <a:pPr eaLnBrk="1" hangingPunct="1">
              <a:lnSpc>
                <a:spcPct val="80000"/>
              </a:lnSpc>
              <a:defRPr/>
            </a:pPr>
            <a:r>
              <a:rPr lang="id-ID" sz="2400" b="1"/>
              <a:t>u</a:t>
            </a:r>
            <a:r>
              <a:rPr lang="en-GB" sz="2400" b="1"/>
              <a:t>raian di atas paling tidak merupakan sebuah isyarat ke arah mana reformasi administrasi publik harus menuju. Salah satu gerakan reformasi administrasi publik yang juga sempat populer di awal 90-an muncul dalam kemasan ‘reinventing government’ yang berakar pada tradisi dan perspektif New Public Management yang merupakan kristalisasi dari praktek administrasi publik di Amerika Serikat. Para pendukung gerakan ini berpendapat, bahwa institusi-institusi administratif yang didirikan dalam kerangka birokrasi dengan model komando dan pengawasan telah berubah secara signifikan selama abad ke 20, dan harus terus diubah. </a:t>
            </a:r>
            <a:endParaRPr lang="en-GB" sz="2400"/>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Rot="1" noChangeArrowheads="1"/>
          </p:cNvSpPr>
          <p:nvPr>
            <p:ph type="title"/>
          </p:nvPr>
        </p:nvSpPr>
        <p:spPr/>
        <p:txBody>
          <a:bodyPr/>
          <a:lstStyle/>
          <a:p>
            <a:pPr eaLnBrk="1" hangingPunct="1">
              <a:defRPr/>
            </a:pPr>
            <a:endParaRPr lang="en-US"/>
          </a:p>
        </p:txBody>
      </p:sp>
      <p:sp>
        <p:nvSpPr>
          <p:cNvPr id="228355" name="Rectangle 3"/>
          <p:cNvSpPr>
            <a:spLocks noGrp="1" noRot="1" noChangeArrowheads="1"/>
          </p:cNvSpPr>
          <p:nvPr>
            <p:ph type="body" idx="1"/>
          </p:nvPr>
        </p:nvSpPr>
        <p:spPr/>
        <p:txBody>
          <a:bodyPr/>
          <a:lstStyle/>
          <a:p>
            <a:pPr eaLnBrk="1" hangingPunct="1">
              <a:lnSpc>
                <a:spcPct val="80000"/>
              </a:lnSpc>
              <a:defRPr/>
            </a:pPr>
            <a:r>
              <a:rPr lang="en-GB" sz="2800" b="1"/>
              <a:t>Birokrasi jenis ini tidak lagi efektif, efisien dan sudah ketinggalan zaman dalam tatanan ekonomi-politik dunia yang semakin mengglobal. Oleh karena itu birokrasi di Amerika Serikat harus melakukan reformasi institusi administrasi publik agar lebih memiliki karakter kewirausahaan. Apakah reformasi administrasi publik seperti ini layak menjadi model bagi reformasi administrasi publik di tanah air?</a:t>
            </a:r>
          </a:p>
          <a:p>
            <a:pPr eaLnBrk="1" hangingPunct="1">
              <a:lnSpc>
                <a:spcPct val="80000"/>
              </a:lnSpc>
              <a:defRPr/>
            </a:pPr>
            <a:endParaRPr lang="en-GB" sz="2800"/>
          </a:p>
          <a:p>
            <a:pPr eaLnBrk="1" hangingPunct="1">
              <a:lnSpc>
                <a:spcPct val="80000"/>
              </a:lnSpc>
              <a:defRPr/>
            </a:pPr>
            <a:endParaRPr lang="en-US" sz="28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rrowheads="1"/>
          </p:cNvSpPr>
          <p:nvPr>
            <p:ph type="title"/>
          </p:nvPr>
        </p:nvSpPr>
        <p:spPr/>
        <p:txBody>
          <a:bodyPr/>
          <a:lstStyle/>
          <a:p>
            <a:pPr eaLnBrk="1" hangingPunct="1">
              <a:defRPr/>
            </a:pPr>
            <a:endParaRPr lang="en-US"/>
          </a:p>
        </p:txBody>
      </p:sp>
      <p:sp>
        <p:nvSpPr>
          <p:cNvPr id="78851" name="Rectangle 3"/>
          <p:cNvSpPr>
            <a:spLocks noGrp="1" noRot="1" noChangeArrowheads="1"/>
          </p:cNvSpPr>
          <p:nvPr>
            <p:ph type="body" idx="1"/>
          </p:nvPr>
        </p:nvSpPr>
        <p:spPr>
          <a:xfrm>
            <a:off x="838200" y="333375"/>
            <a:ext cx="8007350" cy="5762625"/>
          </a:xfrm>
        </p:spPr>
        <p:txBody>
          <a:bodyPr/>
          <a:lstStyle/>
          <a:p>
            <a:pPr eaLnBrk="1" hangingPunct="1">
              <a:defRPr/>
            </a:pPr>
            <a:r>
              <a:rPr lang="en-GB" sz="2800" b="1"/>
              <a:t>Tampaknya perlu disimak lebih cermat hasil-hasil penelitian di balik hingar-bingarnya konsep reinventing government. Wolf (1997), dengan menggunakan meta-analisis terhadap 170 studi kasus dari 104 biro federal, menyimpulkan bahwa jalan menuju efektivitas birokrasi dari biro-biro pemerintah federal tidaklah mengalami perubahan; tiada berkesudahan dan lebih bersifat politis daripada kisah reinventing government seperti yang umumnya dipercaya orang. </a:t>
            </a:r>
            <a:endParaRPr lang="en-GB" sz="280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Rot="1" noChangeArrowheads="1"/>
          </p:cNvSpPr>
          <p:nvPr>
            <p:ph type="title"/>
          </p:nvPr>
        </p:nvSpPr>
        <p:spPr/>
        <p:txBody>
          <a:bodyPr/>
          <a:lstStyle/>
          <a:p>
            <a:pPr eaLnBrk="1" hangingPunct="1">
              <a:defRPr/>
            </a:pPr>
            <a:endParaRPr lang="en-US"/>
          </a:p>
        </p:txBody>
      </p:sp>
      <p:sp>
        <p:nvSpPr>
          <p:cNvPr id="229379" name="Rectangle 3"/>
          <p:cNvSpPr>
            <a:spLocks noGrp="1" noRot="1" noChangeArrowheads="1"/>
          </p:cNvSpPr>
          <p:nvPr>
            <p:ph type="body" idx="1"/>
          </p:nvPr>
        </p:nvSpPr>
        <p:spPr/>
        <p:txBody>
          <a:bodyPr/>
          <a:lstStyle/>
          <a:p>
            <a:pPr eaLnBrk="1" hangingPunct="1">
              <a:lnSpc>
                <a:spcPct val="90000"/>
              </a:lnSpc>
              <a:defRPr/>
            </a:pPr>
            <a:r>
              <a:rPr lang="en-GB" sz="2800" b="1"/>
              <a:t>Kritik terhadap pendekatan kewirausahaan administrasi publik juga ditunjukkan oleh Cope (1997) yang menyorotinya dari sudut responsivitas politik. Ia berpendapat, bahwa banyak konsep dan teknik yang berhubungan dengan reformasi birokrasi sekarang ini (baca: reinventing government) sarat dengan berbagai implikasi negatif terhadap responsivitas politik. </a:t>
            </a:r>
          </a:p>
          <a:p>
            <a:pPr eaLnBrk="1" hangingPunct="1">
              <a:lnSpc>
                <a:spcPct val="90000"/>
              </a:lnSpc>
              <a:buFont typeface="Wingdings" pitchFamily="2" charset="2"/>
              <a:buNone/>
              <a:defRPr/>
            </a:pPr>
            <a:endParaRPr lang="en-GB" sz="2800" b="1"/>
          </a:p>
          <a:p>
            <a:pPr eaLnBrk="1" hangingPunct="1">
              <a:lnSpc>
                <a:spcPct val="90000"/>
              </a:lnSpc>
              <a:buFont typeface="Wingdings" pitchFamily="2" charset="2"/>
              <a:buNone/>
              <a:defRPr/>
            </a:pPr>
            <a:endParaRPr lang="en-GB" sz="2800"/>
          </a:p>
          <a:p>
            <a:pPr eaLnBrk="1" hangingPunct="1">
              <a:lnSpc>
                <a:spcPct val="90000"/>
              </a:lnSpc>
              <a:defRPr/>
            </a:pPr>
            <a:endParaRPr lang="en-US" sz="280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rrowheads="1"/>
          </p:cNvSpPr>
          <p:nvPr>
            <p:ph type="title"/>
          </p:nvPr>
        </p:nvSpPr>
        <p:spPr/>
        <p:txBody>
          <a:bodyPr/>
          <a:lstStyle/>
          <a:p>
            <a:pPr eaLnBrk="1" hangingPunct="1">
              <a:defRPr/>
            </a:pPr>
            <a:endParaRPr lang="en-US"/>
          </a:p>
        </p:txBody>
      </p:sp>
      <p:sp>
        <p:nvSpPr>
          <p:cNvPr id="79875" name="Rectangle 3"/>
          <p:cNvSpPr>
            <a:spLocks noGrp="1" noRot="1" noChangeArrowheads="1"/>
          </p:cNvSpPr>
          <p:nvPr>
            <p:ph type="body" idx="1"/>
          </p:nvPr>
        </p:nvSpPr>
        <p:spPr/>
        <p:txBody>
          <a:bodyPr/>
          <a:lstStyle/>
          <a:p>
            <a:pPr eaLnBrk="1" hangingPunct="1">
              <a:defRPr/>
            </a:pPr>
            <a:r>
              <a:rPr lang="en-GB" b="1"/>
              <a:t>Ada empat kesimpulan yang dihasilkan penelitiannya. </a:t>
            </a:r>
          </a:p>
          <a:p>
            <a:pPr eaLnBrk="1" hangingPunct="1">
              <a:defRPr/>
            </a:pPr>
            <a:r>
              <a:rPr lang="en-GB" b="1"/>
              <a:t>Pertama, review terhadap unjuk kerja pegawai memang mampu memperkuat birokrasi dan para pejabat terpilih, namun ternyata cenderung memperlemah responsivitas politik para administrator publik tersebut. </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rrowheads="1"/>
          </p:cNvSpPr>
          <p:nvPr>
            <p:ph type="title"/>
          </p:nvPr>
        </p:nvSpPr>
        <p:spPr/>
        <p:txBody>
          <a:bodyPr/>
          <a:lstStyle/>
          <a:p>
            <a:pPr eaLnBrk="1" hangingPunct="1">
              <a:defRPr/>
            </a:pPr>
            <a:endParaRPr lang="en-US"/>
          </a:p>
        </p:txBody>
      </p:sp>
      <p:sp>
        <p:nvSpPr>
          <p:cNvPr id="47107" name="Rectangle 3"/>
          <p:cNvSpPr>
            <a:spLocks noGrp="1" noRot="1" noChangeArrowheads="1"/>
          </p:cNvSpPr>
          <p:nvPr>
            <p:ph type="body" idx="1"/>
          </p:nvPr>
        </p:nvSpPr>
        <p:spPr/>
        <p:txBody>
          <a:bodyPr/>
          <a:lstStyle/>
          <a:p>
            <a:pPr eaLnBrk="1" hangingPunct="1">
              <a:lnSpc>
                <a:spcPct val="90000"/>
              </a:lnSpc>
              <a:defRPr/>
            </a:pPr>
            <a:r>
              <a:rPr lang="en-US" sz="2400"/>
              <a:t>Marshall E. Dimock, G. O. Dimock and L.W. Keonig, dalam bukunya </a:t>
            </a:r>
            <a:r>
              <a:rPr lang="en-US" sz="2400" i="1"/>
              <a:t>Public Administration </a:t>
            </a:r>
            <a:r>
              <a:rPr lang="en-US" sz="2400"/>
              <a:t>(New York. Holt, Rinehart and Winston. 1958. p. 12) menyebutkan </a:t>
            </a:r>
            <a:r>
              <a:rPr lang="en-US" sz="2400" i="1"/>
              <a:t>public administration examines every aspect of government’s efforts to discharge the</a:t>
            </a:r>
            <a:r>
              <a:rPr lang="en-US" sz="2400"/>
              <a:t> l</a:t>
            </a:r>
            <a:r>
              <a:rPr lang="en-US" sz="2400" i="1"/>
              <a:t>aws and to give effect to public policy</a:t>
            </a:r>
            <a:r>
              <a:rPr lang="en-US" sz="2400"/>
              <a:t> (administrasi publik </a:t>
            </a:r>
            <a:r>
              <a:rPr lang="en-US" sz="2400">
                <a:solidFill>
                  <a:srgbClr val="FF0000"/>
                </a:solidFill>
              </a:rPr>
              <a:t>mengamati setiap aspek usaha-usaha pemerintah untuk melaksanakan hukum-hukum dan memberikan pengaruh terhadap kebijakan publik</a:t>
            </a:r>
            <a:r>
              <a:rPr lang="en-US" sz="2400"/>
              <a:t>).</a:t>
            </a:r>
          </a:p>
          <a:p>
            <a:pPr eaLnBrk="1" hangingPunct="1">
              <a:lnSpc>
                <a:spcPct val="90000"/>
              </a:lnSpc>
              <a:defRPr/>
            </a:pPr>
            <a:r>
              <a:rPr lang="en-US" sz="2400"/>
              <a:t> Dengan penjelasan ini semakin nampak jelas keterkaitan dan hubungan antara kebijakan publik dengan administrasi publik. </a:t>
            </a:r>
            <a:endParaRPr lang="en-GB" sz="2400"/>
          </a:p>
          <a:p>
            <a:pPr eaLnBrk="1" hangingPunct="1">
              <a:lnSpc>
                <a:spcPct val="90000"/>
              </a:lnSpc>
              <a:defRPr/>
            </a:pPr>
            <a:endParaRPr lang="en-GB" sz="240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Rot="1" noChangeArrowheads="1"/>
          </p:cNvSpPr>
          <p:nvPr>
            <p:ph type="title"/>
          </p:nvPr>
        </p:nvSpPr>
        <p:spPr/>
        <p:txBody>
          <a:bodyPr/>
          <a:lstStyle/>
          <a:p>
            <a:pPr eaLnBrk="1" hangingPunct="1">
              <a:defRPr/>
            </a:pPr>
            <a:endParaRPr lang="en-US"/>
          </a:p>
        </p:txBody>
      </p:sp>
      <p:sp>
        <p:nvSpPr>
          <p:cNvPr id="231427" name="Rectangle 3"/>
          <p:cNvSpPr>
            <a:spLocks noGrp="1" noRot="1" noChangeArrowheads="1"/>
          </p:cNvSpPr>
          <p:nvPr>
            <p:ph type="body" idx="1"/>
          </p:nvPr>
        </p:nvSpPr>
        <p:spPr/>
        <p:txBody>
          <a:bodyPr/>
          <a:lstStyle/>
          <a:p>
            <a:pPr eaLnBrk="1" hangingPunct="1">
              <a:defRPr/>
            </a:pPr>
            <a:r>
              <a:rPr lang="en-GB" b="1"/>
              <a:t>Kedua, dengan mengadopsi pendekatan kewirausahaan terhadap sistem keuangan publik, memang ada peluang untuk meningkatkan jumlah pendapatan, namun hal tersebut cenderung mengurangi tingkat responsivitas politik. </a:t>
            </a:r>
          </a:p>
          <a:p>
            <a:pPr eaLnBrk="1" hangingPunct="1">
              <a:defRPr/>
            </a:pPr>
            <a:endParaRPr 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rrowheads="1"/>
          </p:cNvSpPr>
          <p:nvPr>
            <p:ph type="title"/>
          </p:nvPr>
        </p:nvSpPr>
        <p:spPr/>
        <p:txBody>
          <a:bodyPr/>
          <a:lstStyle/>
          <a:p>
            <a:pPr eaLnBrk="1" hangingPunct="1">
              <a:defRPr/>
            </a:pPr>
            <a:endParaRPr lang="en-US"/>
          </a:p>
        </p:txBody>
      </p:sp>
      <p:sp>
        <p:nvSpPr>
          <p:cNvPr id="80899" name="Rectangle 3"/>
          <p:cNvSpPr>
            <a:spLocks noGrp="1" noRot="1" noChangeArrowheads="1"/>
          </p:cNvSpPr>
          <p:nvPr>
            <p:ph type="body" idx="1"/>
          </p:nvPr>
        </p:nvSpPr>
        <p:spPr>
          <a:xfrm>
            <a:off x="838200" y="333375"/>
            <a:ext cx="8007350" cy="5762625"/>
          </a:xfrm>
        </p:spPr>
        <p:txBody>
          <a:bodyPr/>
          <a:lstStyle/>
          <a:p>
            <a:pPr eaLnBrk="1" hangingPunct="1">
              <a:defRPr/>
            </a:pPr>
            <a:r>
              <a:rPr lang="en-GB" b="1"/>
              <a:t>Ketiga, penekanan terhadap pelayanan pelanggan tidak serta merta meningkatkan responsivitas politik, karena dalam prakteknya hal itu ternyata berarti hanya memperhatikan kepentingan individu-individu tertentu; padahal pelayanan kepada masyarakat seharusnya ditujukan untuk meningkatkan responsivitas kepada publik tanpa diskriminasi</a:t>
            </a:r>
            <a:endParaRPr lang="en-GB"/>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Rot="1" noChangeArrowheads="1"/>
          </p:cNvSpPr>
          <p:nvPr>
            <p:ph type="title"/>
          </p:nvPr>
        </p:nvSpPr>
        <p:spPr/>
        <p:txBody>
          <a:bodyPr/>
          <a:lstStyle/>
          <a:p>
            <a:pPr eaLnBrk="1" hangingPunct="1">
              <a:defRPr/>
            </a:pPr>
            <a:endParaRPr lang="en-US"/>
          </a:p>
        </p:txBody>
      </p:sp>
      <p:sp>
        <p:nvSpPr>
          <p:cNvPr id="230403" name="Rectangle 3"/>
          <p:cNvSpPr>
            <a:spLocks noGrp="1" noRot="1" noChangeArrowheads="1"/>
          </p:cNvSpPr>
          <p:nvPr>
            <p:ph type="body" idx="1"/>
          </p:nvPr>
        </p:nvSpPr>
        <p:spPr/>
        <p:txBody>
          <a:bodyPr/>
          <a:lstStyle/>
          <a:p>
            <a:pPr eaLnBrk="1" hangingPunct="1">
              <a:lnSpc>
                <a:spcPct val="90000"/>
              </a:lnSpc>
              <a:defRPr/>
            </a:pPr>
            <a:r>
              <a:rPr lang="en-GB" sz="2400" b="1"/>
              <a:t>Keempat, kemitraan sektor publik dengan swasta yang ditawarkan oleh model reinventing government, dalam prakteknya ternyata menimbulkan masalah etik. Khusus mengenai masalah etik, Ghere (1997) menyimpulkan bahwa dalam gema ‘reinventing government’, ada indikasi bahwa etika administrasi publik terlupakan. Ia melakukan studi kasus tentang kemitraan antara ‘county government’ (setingkat kecamatan) dengan ‘local chamber of commerce’ (Kadin-daerah) dari dua perspektif, standar moral pribadi para pelaku dan etika kebijakan institusional. </a:t>
            </a:r>
            <a:endParaRPr lang="en-US" sz="240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Rot="1" noChangeArrowheads="1"/>
          </p:cNvSpPr>
          <p:nvPr>
            <p:ph type="title"/>
          </p:nvPr>
        </p:nvSpPr>
        <p:spPr/>
        <p:txBody>
          <a:bodyPr/>
          <a:lstStyle/>
          <a:p>
            <a:pPr eaLnBrk="1" hangingPunct="1">
              <a:defRPr/>
            </a:pPr>
            <a:endParaRPr lang="en-US"/>
          </a:p>
        </p:txBody>
      </p:sp>
      <p:sp>
        <p:nvSpPr>
          <p:cNvPr id="232451" name="Rectangle 3"/>
          <p:cNvSpPr>
            <a:spLocks noGrp="1" noRot="1" noChangeArrowheads="1"/>
          </p:cNvSpPr>
          <p:nvPr>
            <p:ph type="body" idx="1"/>
          </p:nvPr>
        </p:nvSpPr>
        <p:spPr/>
        <p:txBody>
          <a:bodyPr/>
          <a:lstStyle/>
          <a:p>
            <a:pPr eaLnBrk="1" hangingPunct="1">
              <a:lnSpc>
                <a:spcPct val="90000"/>
              </a:lnSpc>
              <a:defRPr/>
            </a:pPr>
            <a:r>
              <a:rPr lang="en-GB" b="1"/>
              <a:t>Studi kasus ini memperlihatkan adanya penyalahgunaan keuangan publik dalam kemitraan dua lembaga tersebut. Jika di tempat kelahirannya saja, model yang ditawarkan secara global tersebut sarat dengan masalah, haruskah kita latah menggunakan pendekatan yang sama tanpa kajian seksama?</a:t>
            </a:r>
          </a:p>
          <a:p>
            <a:pPr eaLnBrk="1" hangingPunct="1">
              <a:lnSpc>
                <a:spcPct val="90000"/>
              </a:lnSpc>
              <a:defRPr/>
            </a:pPr>
            <a:endParaRPr lang="en-GB"/>
          </a:p>
          <a:p>
            <a:pPr eaLnBrk="1" hangingPunct="1">
              <a:lnSpc>
                <a:spcPct val="90000"/>
              </a:lnSpc>
              <a:defRPr/>
            </a:pPr>
            <a:endParaRPr 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rrowheads="1"/>
          </p:cNvSpPr>
          <p:nvPr>
            <p:ph type="title"/>
          </p:nvPr>
        </p:nvSpPr>
        <p:spPr/>
        <p:txBody>
          <a:bodyPr/>
          <a:lstStyle/>
          <a:p>
            <a:pPr eaLnBrk="1" hangingPunct="1">
              <a:defRPr/>
            </a:pPr>
            <a:endParaRPr lang="en-US"/>
          </a:p>
        </p:txBody>
      </p:sp>
      <p:sp>
        <p:nvSpPr>
          <p:cNvPr id="81923" name="Rectangle 3"/>
          <p:cNvSpPr>
            <a:spLocks noGrp="1" noRot="1" noChangeArrowheads="1"/>
          </p:cNvSpPr>
          <p:nvPr>
            <p:ph type="body" idx="1"/>
          </p:nvPr>
        </p:nvSpPr>
        <p:spPr>
          <a:xfrm>
            <a:off x="838200" y="333375"/>
            <a:ext cx="8007350" cy="5762625"/>
          </a:xfrm>
        </p:spPr>
        <p:txBody>
          <a:bodyPr/>
          <a:lstStyle/>
          <a:p>
            <a:pPr eaLnBrk="1" hangingPunct="1">
              <a:lnSpc>
                <a:spcPct val="80000"/>
              </a:lnSpc>
              <a:defRPr/>
            </a:pPr>
            <a:r>
              <a:rPr lang="en-GB" sz="2800" b="1"/>
              <a:t>Model alternatif reformasi administrasi publik yang mendukung proses kristalisasi demokrasi adalah model Korea Selatan seperti yang digambarkan oleh Jung (1996). Bagi masyarakat Korea Selatan, reformasi aparat atau para pejabat administratif bukanlah merupakan isu utama. Mereka lebih tertarik pada dua hal; proses demokratisasi politik dan teknik penyaluran langsung ‘public goods and services’ kepada rakyat. </a:t>
            </a:r>
          </a:p>
          <a:p>
            <a:pPr eaLnBrk="1" hangingPunct="1">
              <a:lnSpc>
                <a:spcPct val="80000"/>
              </a:lnSpc>
              <a:defRPr/>
            </a:pPr>
            <a:r>
              <a:rPr lang="en-GB" sz="2800" b="1"/>
              <a:t>Dari praktek menunjukkan bahwa, baik proses demokratisasi politik maupun kualitas dan kuantitas pelayanan pemerintah, pada kenyataannya sangat tergantung pada sistem administrasi publik.</a:t>
            </a:r>
          </a:p>
          <a:p>
            <a:pPr eaLnBrk="1" hangingPunct="1">
              <a:lnSpc>
                <a:spcPct val="80000"/>
              </a:lnSpc>
              <a:defRPr/>
            </a:pPr>
            <a:endParaRPr lang="en-GB" sz="280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Rot="1" noChangeArrowheads="1"/>
          </p:cNvSpPr>
          <p:nvPr>
            <p:ph type="title"/>
          </p:nvPr>
        </p:nvSpPr>
        <p:spPr/>
        <p:txBody>
          <a:bodyPr/>
          <a:lstStyle/>
          <a:p>
            <a:pPr eaLnBrk="1" hangingPunct="1">
              <a:defRPr/>
            </a:pPr>
            <a:endParaRPr lang="en-US"/>
          </a:p>
        </p:txBody>
      </p:sp>
      <p:sp>
        <p:nvSpPr>
          <p:cNvPr id="234499" name="Rectangle 3"/>
          <p:cNvSpPr>
            <a:spLocks noGrp="1" noRot="1" noChangeArrowheads="1"/>
          </p:cNvSpPr>
          <p:nvPr>
            <p:ph type="body" idx="1"/>
          </p:nvPr>
        </p:nvSpPr>
        <p:spPr/>
        <p:txBody>
          <a:bodyPr/>
          <a:lstStyle/>
          <a:p>
            <a:pPr eaLnBrk="1" hangingPunct="1">
              <a:lnSpc>
                <a:spcPct val="90000"/>
              </a:lnSpc>
              <a:defRPr/>
            </a:pPr>
            <a:r>
              <a:rPr lang="en-GB" sz="2400" b="1"/>
              <a:t>Oleh karena itu, reformasi administratif yang dibuat Kim Young-Sam yang merupakan pemerintahan sipil pertama setelah 30 tahun rezim militer, mempunyai dampak yang sangat besar terhadap dua hal. </a:t>
            </a:r>
          </a:p>
          <a:p>
            <a:pPr eaLnBrk="1" hangingPunct="1">
              <a:lnSpc>
                <a:spcPct val="90000"/>
              </a:lnSpc>
              <a:defRPr/>
            </a:pPr>
            <a:r>
              <a:rPr lang="en-GB" sz="2400" b="1"/>
              <a:t>Pertama, tumbuhnya ekonomi Korea Selatan. Kedua, meningkatnya menambah legitimasi negara di depan rakyat, meskipun pemerintahan Kim adalah regim sipil yang dibentuk melalui prosedur demokratik oleh politisi-politisi sipil. Dari kasus Korea, orang paling tidak dapat belajar tiga hal. </a:t>
            </a:r>
            <a:endParaRPr lang="en-GB" sz="2400"/>
          </a:p>
          <a:p>
            <a:pPr eaLnBrk="1" hangingPunct="1">
              <a:lnSpc>
                <a:spcPct val="90000"/>
              </a:lnSpc>
              <a:defRPr/>
            </a:pPr>
            <a:endParaRPr lang="en-US" sz="240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Rot="1" noChangeArrowheads="1"/>
          </p:cNvSpPr>
          <p:nvPr>
            <p:ph type="title"/>
          </p:nvPr>
        </p:nvSpPr>
        <p:spPr/>
        <p:txBody>
          <a:bodyPr/>
          <a:lstStyle/>
          <a:p>
            <a:pPr eaLnBrk="1" hangingPunct="1">
              <a:defRPr/>
            </a:pPr>
            <a:endParaRPr lang="en-US"/>
          </a:p>
        </p:txBody>
      </p:sp>
      <p:sp>
        <p:nvSpPr>
          <p:cNvPr id="233475" name="Rectangle 3"/>
          <p:cNvSpPr>
            <a:spLocks noGrp="1" noRot="1" noChangeArrowheads="1"/>
          </p:cNvSpPr>
          <p:nvPr>
            <p:ph type="body" idx="1"/>
          </p:nvPr>
        </p:nvSpPr>
        <p:spPr/>
        <p:txBody>
          <a:bodyPr/>
          <a:lstStyle/>
          <a:p>
            <a:pPr eaLnBrk="1" hangingPunct="1">
              <a:lnSpc>
                <a:spcPct val="90000"/>
              </a:lnSpc>
              <a:defRPr/>
            </a:pPr>
            <a:r>
              <a:rPr lang="en-GB" b="1"/>
              <a:t>Pertama, tumbuhnya ekonomi Korea Selatan. </a:t>
            </a:r>
          </a:p>
          <a:p>
            <a:pPr eaLnBrk="1" hangingPunct="1">
              <a:lnSpc>
                <a:spcPct val="90000"/>
              </a:lnSpc>
              <a:defRPr/>
            </a:pPr>
            <a:r>
              <a:rPr lang="en-GB" b="1"/>
              <a:t>Kedua, meningkatnya menambah legitimasi negara di depan rakyat, meskipun pemerintahan Kim adalah regim sipil yang dibentuk melalui prosedur demokratik oleh politisi-politisi sipil. Dari kasus Korea, orang paling tidak dapat belajar tiga hal. </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Rot="1" noChangeArrowheads="1"/>
          </p:cNvSpPr>
          <p:nvPr>
            <p:ph type="title"/>
          </p:nvPr>
        </p:nvSpPr>
        <p:spPr/>
        <p:txBody>
          <a:bodyPr/>
          <a:lstStyle/>
          <a:p>
            <a:pPr eaLnBrk="1" hangingPunct="1">
              <a:defRPr/>
            </a:pPr>
            <a:endParaRPr lang="en-US"/>
          </a:p>
        </p:txBody>
      </p:sp>
      <p:sp>
        <p:nvSpPr>
          <p:cNvPr id="235523" name="Rectangle 3"/>
          <p:cNvSpPr>
            <a:spLocks noGrp="1" noRot="1" noChangeArrowheads="1"/>
          </p:cNvSpPr>
          <p:nvPr>
            <p:ph type="body" idx="1"/>
          </p:nvPr>
        </p:nvSpPr>
        <p:spPr/>
        <p:txBody>
          <a:bodyPr/>
          <a:lstStyle/>
          <a:p>
            <a:pPr eaLnBrk="1" hangingPunct="1">
              <a:defRPr/>
            </a:pPr>
            <a:r>
              <a:rPr lang="en-GB" b="1"/>
              <a:t>Pertama, menempatkan reformasi administrasi publik dalam agenda politik merupakan langkah yang strategis.</a:t>
            </a:r>
          </a:p>
          <a:p>
            <a:pPr eaLnBrk="1" hangingPunct="1">
              <a:defRPr/>
            </a:pPr>
            <a:r>
              <a:rPr lang="en-GB" b="1"/>
              <a:t> Kedua, proses demokratisasi selain menjadi tujuan, juga menjadi sarana bagi tujuan yang lebih utama, menyelenggarakan pelayanan publik.</a:t>
            </a:r>
          </a:p>
          <a:p>
            <a:pPr eaLnBrk="1" hangingPunct="1">
              <a:buFont typeface="Wingdings" pitchFamily="2" charset="2"/>
              <a:buNone/>
              <a:defRPr/>
            </a:pPr>
            <a:endParaRPr 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Rot="1" noChangeArrowheads="1"/>
          </p:cNvSpPr>
          <p:nvPr>
            <p:ph type="title"/>
          </p:nvPr>
        </p:nvSpPr>
        <p:spPr/>
        <p:txBody>
          <a:bodyPr/>
          <a:lstStyle/>
          <a:p>
            <a:pPr eaLnBrk="1" hangingPunct="1">
              <a:defRPr/>
            </a:pPr>
            <a:endParaRPr lang="en-US"/>
          </a:p>
        </p:txBody>
      </p:sp>
      <p:sp>
        <p:nvSpPr>
          <p:cNvPr id="236547" name="Rectangle 3"/>
          <p:cNvSpPr>
            <a:spLocks noGrp="1" noRot="1" noChangeArrowheads="1"/>
          </p:cNvSpPr>
          <p:nvPr>
            <p:ph type="body" idx="1"/>
          </p:nvPr>
        </p:nvSpPr>
        <p:spPr/>
        <p:txBody>
          <a:bodyPr/>
          <a:lstStyle/>
          <a:p>
            <a:pPr eaLnBrk="1" hangingPunct="1">
              <a:lnSpc>
                <a:spcPct val="80000"/>
              </a:lnSpc>
              <a:defRPr/>
            </a:pPr>
            <a:r>
              <a:rPr lang="en-GB" sz="2800" b="1"/>
              <a:t>Ketiga, memperbaiki sikap aparat merupakan hal yang baik, namun lebih penting membangun sistem yang memungkinkan aparat bertindak baik. </a:t>
            </a:r>
          </a:p>
          <a:p>
            <a:pPr eaLnBrk="1" hangingPunct="1">
              <a:lnSpc>
                <a:spcPct val="80000"/>
              </a:lnSpc>
              <a:defRPr/>
            </a:pPr>
            <a:r>
              <a:rPr lang="en-GB" sz="2800" b="1"/>
              <a:t>Keempat, legitimasi negara di depan rakyat tidak selalu harus ditegakkan dengan senjata. Orang sipil pun mampu memimpin dan mengurus negara. Model manakah yang tepat untuk Indonesia? Kiranya perlu dikaji lebih teliti, karena apa yang berhasil di tempat lain, belum pasti tepat untuk diadopsi. Sebaliknya, jika sudah ada orang yang pernah melakukannya, mengapa harus mulai dari awal just to reinvent the wheel?</a:t>
            </a:r>
            <a:br>
              <a:rPr lang="en-GB" sz="2800" b="1"/>
            </a:br>
            <a:endParaRPr lang="en-US" sz="2800" b="1"/>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rrowheads="1"/>
          </p:cNvSpPr>
          <p:nvPr>
            <p:ph type="title"/>
          </p:nvPr>
        </p:nvSpPr>
        <p:spPr/>
        <p:txBody>
          <a:bodyPr/>
          <a:lstStyle/>
          <a:p>
            <a:pPr eaLnBrk="1" hangingPunct="1">
              <a:defRPr/>
            </a:pPr>
            <a:endParaRPr lang="en-US"/>
          </a:p>
        </p:txBody>
      </p:sp>
      <p:sp>
        <p:nvSpPr>
          <p:cNvPr id="82947" name="Rectangle 3"/>
          <p:cNvSpPr>
            <a:spLocks noGrp="1" noRot="1" noChangeArrowheads="1"/>
          </p:cNvSpPr>
          <p:nvPr>
            <p:ph type="body" idx="1"/>
          </p:nvPr>
        </p:nvSpPr>
        <p:spPr>
          <a:xfrm>
            <a:off x="838200" y="260350"/>
            <a:ext cx="8007350" cy="5835650"/>
          </a:xfrm>
        </p:spPr>
        <p:txBody>
          <a:bodyPr/>
          <a:lstStyle/>
          <a:p>
            <a:pPr eaLnBrk="1" hangingPunct="1">
              <a:lnSpc>
                <a:spcPct val="80000"/>
              </a:lnSpc>
              <a:defRPr/>
            </a:pPr>
            <a:r>
              <a:rPr lang="en-GB" sz="2400" b="1"/>
              <a:t>erinspirasi oleh prinsip-prinsip revitalisasi konsep publik yang, disertai dengan usaha untuk melebarkan pandangan melalui komparasi dengan pengalaman bangsa lain, serta dengan melakukan kontemplasi teoritik, beberapa rekomendasi yang mungkin berguna untuk melakukan reformasi administrasi publik di Indonesia, yang tidak hanya diarahkan untuk mendukung proses demokratisasi, namun juga dalam rangka memberikan pelayanan terbaik bagi rakyat tanpa diskriminasi, baik secara politik, etnik, kelas sosial, agama, maupun kelompok budaya. </a:t>
            </a:r>
            <a:br>
              <a:rPr lang="en-GB" sz="2400" b="1"/>
            </a:br>
            <a:br>
              <a:rPr lang="en-GB" sz="2400" b="1"/>
            </a:br>
            <a:br>
              <a:rPr lang="en-GB" sz="2400" b="1"/>
            </a:br>
            <a:r>
              <a:rPr lang="en-GB" sz="2400" b="1"/>
              <a:t>namun demikian, hal ini tidak berarti bahwa reformasi administrasi tidak perlu menyentuh pengembangan manusia yang harus bekerja di dalam sistem. Ini adalah tugas pendidikan administrasi publik.</a:t>
            </a:r>
          </a:p>
          <a:p>
            <a:pPr eaLnBrk="1" hangingPunct="1">
              <a:lnSpc>
                <a:spcPct val="80000"/>
              </a:lnSpc>
              <a:defRPr/>
            </a:pPr>
            <a:endParaRPr lang="en-GB" sz="2400"/>
          </a:p>
        </p:txBody>
      </p:sp>
    </p:spTree>
  </p:cSld>
  <p:clrMapOvr>
    <a:masterClrMapping/>
  </p:clrMapOvr>
</p:sld>
</file>

<file path=ppt/theme/theme1.xml><?xml version="1.0" encoding="utf-8"?>
<a:theme xmlns:a="http://schemas.openxmlformats.org/drawingml/2006/main" name="Glass Layers">
  <a:themeElements>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Glass Layers</Template>
  <TotalTime>319</TotalTime>
  <Words>10340</Words>
  <Application>Microsoft Office PowerPoint</Application>
  <PresentationFormat>On-screen Show (4:3)</PresentationFormat>
  <Paragraphs>700</Paragraphs>
  <Slides>181</Slides>
  <Notes>136</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181</vt:i4>
      </vt:variant>
    </vt:vector>
  </HeadingPairs>
  <TitlesOfParts>
    <vt:vector size="187" baseType="lpstr">
      <vt:lpstr>Arial</vt:lpstr>
      <vt:lpstr>Arial Black</vt:lpstr>
      <vt:lpstr>Calibri</vt:lpstr>
      <vt:lpstr>Tahoma</vt:lpstr>
      <vt:lpstr>Wingdings</vt:lpstr>
      <vt:lpstr>Glass Layers</vt:lpstr>
      <vt:lpstr>Tentang Administrasi Publik (Review Pertemuan   1-8)</vt:lpstr>
      <vt:lpstr>PENGERTIAN</vt:lpstr>
      <vt:lpstr>PENGERTIAN</vt:lpstr>
      <vt:lpstr>BATASAN ADMINISTRASI PUBLIK</vt:lpstr>
      <vt:lpstr>MAKNA ADMINISTRASI PUBLIK</vt:lpstr>
      <vt:lpstr>PENGERTIAN ADMINISTRASI PUBLIK</vt:lpstr>
      <vt:lpstr>PowerPoint Presentation</vt:lpstr>
      <vt:lpstr>PowerPoint Presentation</vt:lpstr>
      <vt:lpstr>PowerPoint Presentation</vt:lpstr>
      <vt:lpstr>Lokus ilmu administrasi publik </vt:lpstr>
      <vt:lpstr>KONSEP KEPENTINGAN PUBLIK</vt:lpstr>
      <vt:lpstr>focus ilmu administrasi publik</vt:lpstr>
      <vt:lpstr>Kajian administrasi publik </vt:lpstr>
      <vt:lpstr>PERKEMBANGAN ILMU ADMINISTRASI PUBLIK</vt:lpstr>
      <vt:lpstr>ADMINISTRASI PUBLIK SEBELUM WILSON</vt:lpstr>
      <vt:lpstr>ADMINISTRASI PUBLIK SEBELUM WILSON</vt:lpstr>
      <vt:lpstr>ADMINISTRASI PUBLIK SEBELUM WILSON</vt:lpstr>
      <vt:lpstr>ADMINISTRASI PUBLIK SEBELUM WILSON</vt:lpstr>
      <vt:lpstr>ADMINISTRASI PUBLIK MENJADI DISIPLIN ILMU </vt:lpstr>
      <vt:lpstr>ADMINISTRASI PUBLIK MENJADI DISIPLIN ILMU </vt:lpstr>
      <vt:lpstr>Paradigma I :  Dikotomi Politik-Administrasi (1900-1926)</vt:lpstr>
      <vt:lpstr>PowerPoint Presentation</vt:lpstr>
      <vt:lpstr>Paradigma II:  Prinsip-Prinsip Administrasi Negara (1927-1937)</vt:lpstr>
      <vt:lpstr>PowerPoint Presentation</vt:lpstr>
      <vt:lpstr>Paradigma III  Administrasi Negara Sebagai Ilmu Politik (1950-1970)</vt:lpstr>
      <vt:lpstr>PowerPoint Presentation</vt:lpstr>
      <vt:lpstr>Paradigma IV:  Administrasi Negara Sebagai Administrasi (1956-1970)</vt:lpstr>
      <vt:lpstr>Paradigma V:  Administrasi Negara sebagai Administrasi Negara (1970)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Ciri Administrasi Negara</vt:lpstr>
      <vt:lpstr>2. Administrasi Negara mempunyai Monopoli untuk menggunakan wewenang dan kekuasaannya</vt:lpstr>
      <vt:lpstr>3. Administrasi Negara Mempunyai Prioritas</vt:lpstr>
      <vt:lpstr>4.Administrasi Negara mempunyai Ukuran yang tidak terbatas</vt:lpstr>
      <vt:lpstr>5. Top mangement dari Administrasi Negara bersifat Politis.</vt:lpstr>
      <vt:lpstr>6. Pelaksanaan Administrasi negara relatif sulit diukur</vt:lpstr>
      <vt:lpstr>PowerPoint Presentation</vt:lpstr>
      <vt:lpstr>PowerPoint Presentation</vt:lpstr>
      <vt:lpstr>PERTEMUAN SELANJUTNYA……</vt:lpstr>
      <vt:lpstr>PowerPoint Presentation</vt:lpstr>
      <vt:lpstr>KONSEP ADMINISTRASI PUBLIK (4 GENERASI)</vt:lpstr>
      <vt:lpstr>Generasi pertama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Generasi kedua </vt:lpstr>
      <vt:lpstr>PowerPoint Presentation</vt:lpstr>
      <vt:lpstr>PowerPoint Presentation</vt:lpstr>
      <vt:lpstr>PowerPoint Presentation</vt:lpstr>
      <vt:lpstr>Generasi ketiga administrasi publik sebagai administrasi publik (1970-sekarang) </vt:lpstr>
      <vt:lpstr>Generasi keempat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SOSOK ADMINISTRASI PUBLIK</vt:lpstr>
      <vt:lpstr>KONSEP KEPENTINGAN PUBLIK</vt:lpstr>
      <vt:lpstr>PowerPoint Presentation</vt:lpstr>
      <vt:lpstr>PowerPoint Presentation</vt:lpstr>
      <vt:lpstr>PowerPoint Presentation</vt:lpstr>
      <vt:lpstr>PARADIGMA ADMINISTRASI</vt:lpstr>
      <vt:lpstr>CIRI ADMINISTRASI PUBLIK (ALISON, 1987)</vt:lpstr>
      <vt:lpstr>SOSOK ADMINISTRASI PUBLIK</vt:lpstr>
      <vt:lpstr>KOMPETENSI ADMINISTRASI PUBLIK</vt:lpstr>
      <vt:lpstr>ISU BENTURAN NILAI DALAM ADMINISTRASI PUBLIK</vt:lpstr>
      <vt:lpstr>PowerPoint Presentation</vt:lpstr>
      <vt:lpstr>SIFAT DISIPLIN ADM. PUBLIK </vt:lpstr>
      <vt:lpstr>14 PRINSIP ADMINISTRASI</vt:lpstr>
      <vt:lpstr>PARADIGMA  ADMINISTRASI PUBLIK</vt:lpstr>
      <vt:lpstr>PARADIGMA ADMINISTRASI PUBLIK</vt:lpstr>
      <vt:lpstr>Birokrasi klasik</vt:lpstr>
      <vt:lpstr>Birokrasi Neo Klasik </vt:lpstr>
      <vt:lpstr>Paradigma  kelembagaan atau institusi</vt:lpstr>
      <vt:lpstr>Hubungan Kemanusiaan (Human Relation) </vt:lpstr>
      <vt:lpstr>Pilihan Publik (Public Choise) </vt:lpstr>
      <vt:lpstr>Administrasi Negara Baru</vt:lpstr>
      <vt:lpstr>PowerPoint Presentation</vt:lpstr>
      <vt:lpstr>DIMENSI STRATEGIS ILMU ADMINISTRASI</vt:lpstr>
      <vt:lpstr>DIMENSI KEBIJAKAN</vt:lpstr>
      <vt:lpstr>DIMENSI ORGANISASI</vt:lpstr>
      <vt:lpstr>DIMENSI MANAJEMEN</vt:lpstr>
      <vt:lpstr>DIMENSI MORAL DAN ETIKA</vt:lpstr>
      <vt:lpstr>DIMENSI LINGKUNGAN</vt:lpstr>
      <vt:lpstr>DIMENSI AKUNTABILITAS KINERJA</vt:lpstr>
      <vt:lpstr>PowerPoint Presentation</vt:lpstr>
      <vt:lpstr>PERTEMUAN SELANJUTNYA</vt:lpstr>
      <vt:lpstr>BATASAN ADMINISTRASI PUBLIK</vt:lpstr>
      <vt:lpstr>MAKNA ADMINISTRASI PUBLIK</vt:lpstr>
      <vt:lpstr>PENGERTIAN DASAR ADMINISTRASI PUBLIK</vt:lpstr>
      <vt:lpstr>Administrasi publik dalam konteks politik </vt:lpstr>
      <vt:lpstr>Administrasi publik dalam konteks hukum </vt:lpstr>
      <vt:lpstr>Administrasi publik dalam konteks manajerial</vt:lpstr>
      <vt:lpstr>Administrasi publik dalam konteks pekerjaan</vt:lpstr>
      <vt:lpstr>RUANG LINGKUP ADMINISTRASI PUBLIK</vt:lpstr>
      <vt:lpstr>PERBEDAAN ADMINISTRASI PUBLIK DAN ADMINISTRASI SWASTA</vt:lpstr>
      <vt:lpstr>PowerPoint Presentation</vt:lpstr>
      <vt:lpstr>PERGESERAN STUDI ADMINISTRASI PUBLIK</vt:lpstr>
      <vt:lpstr>SEJARAH PERKEMBANGAN ADMINISTRSI PUBLIK</vt:lpstr>
      <vt:lpstr>PERAN ADMINISTRASI PUBLIK</vt:lpstr>
      <vt:lpstr>PERKEMBANGAN PARADIGMA ILMU ADMINISTRASI PUBLIK</vt:lpstr>
      <vt:lpstr>PARADIKMA ADMINISTRASI</vt:lpstr>
      <vt:lpstr>PARADIGMA 1 (DIKOTOMI POLITIK – ADMINISTRASI)</vt:lpstr>
      <vt:lpstr>DIKOTOMI POLITIK – ADMINISTRASI (2)</vt:lpstr>
      <vt:lpstr>DIKOTOMI POLITIK – ADMINISTRASI (3)</vt:lpstr>
      <vt:lpstr>PARADIGMA 2 (PRINSIP-PRINSIP ADMINISTRASI)</vt:lpstr>
      <vt:lpstr>KRITIK PRINSIP-PRINSIP ADMINISTRASI</vt:lpstr>
      <vt:lpstr>PowerPoint Presentation</vt:lpstr>
      <vt:lpstr>PARADIGMA 3 (ADMINISTRASI PUBLIK SEBAGAI ILMU POLITIK)</vt:lpstr>
      <vt:lpstr>PARADIGMA 4 (ADMINISTRASI PUBLIK SEBAGAI ILMU ADMINISTRASI)</vt:lpstr>
      <vt:lpstr>PARADIGMA 5 (ADMINISTRASI PUBLIK SEBAGAI ADMINISTRASI PUBLIK)</vt:lpstr>
      <vt:lpstr>PowerPoint Presentation</vt:lpstr>
      <vt:lpstr>PowerPoint Presentation</vt:lpstr>
      <vt:lpstr>PowerPoint Presentation</vt:lpstr>
      <vt:lpstr>peningkatan kinerja birokrasi</vt:lpstr>
      <vt:lpstr>PowerPoint Presentation</vt:lpstr>
      <vt:lpstr>PowerPoint Presentation</vt:lpstr>
      <vt:lpstr>PowerPoint Presentation</vt:lpstr>
      <vt:lpstr>OLD PUBLIK ADMINISTRATION</vt:lpstr>
      <vt:lpstr>KONSEP NEW PUBLIK MANAGEMENT</vt:lpstr>
      <vt:lpstr>PRINSIP MEWIRASWASTAKAN BIROKRASI PEMERINTAHAN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novita tresiana</cp:lastModifiedBy>
  <cp:revision>43</cp:revision>
  <cp:lastPrinted>1601-01-01T00:00:00Z</cp:lastPrinted>
  <dcterms:created xsi:type="dcterms:W3CDTF">1601-01-01T00:00:00Z</dcterms:created>
  <dcterms:modified xsi:type="dcterms:W3CDTF">2021-10-26T23:41:59Z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