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280" r:id="rId4"/>
    <p:sldId id="281" r:id="rId5"/>
    <p:sldId id="429" r:id="rId6"/>
    <p:sldId id="430" r:id="rId7"/>
    <p:sldId id="431" r:id="rId8"/>
    <p:sldId id="432" r:id="rId9"/>
    <p:sldId id="433" r:id="rId10"/>
    <p:sldId id="434" r:id="rId11"/>
    <p:sldId id="258" r:id="rId12"/>
    <p:sldId id="334" r:id="rId13"/>
    <p:sldId id="337" r:id="rId14"/>
    <p:sldId id="401" r:id="rId15"/>
    <p:sldId id="402" r:id="rId16"/>
    <p:sldId id="338" r:id="rId17"/>
    <p:sldId id="266" r:id="rId18"/>
    <p:sldId id="339" r:id="rId19"/>
    <p:sldId id="420" r:id="rId20"/>
    <p:sldId id="421" r:id="rId21"/>
    <p:sldId id="340" r:id="rId22"/>
    <p:sldId id="341" r:id="rId23"/>
    <p:sldId id="403" r:id="rId24"/>
    <p:sldId id="419" r:id="rId25"/>
    <p:sldId id="424" r:id="rId26"/>
    <p:sldId id="423" r:id="rId27"/>
    <p:sldId id="350" r:id="rId28"/>
    <p:sldId id="425" r:id="rId29"/>
    <p:sldId id="351" r:id="rId30"/>
    <p:sldId id="352" r:id="rId31"/>
    <p:sldId id="348" r:id="rId32"/>
    <p:sldId id="426" r:id="rId33"/>
    <p:sldId id="427" r:id="rId34"/>
    <p:sldId id="428" r:id="rId35"/>
    <p:sldId id="354" r:id="rId36"/>
    <p:sldId id="400" r:id="rId37"/>
    <p:sldId id="26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7CB008-A160-40A8-AC0C-E58F6F50A427}">
          <p14:sldIdLst>
            <p14:sldId id="256"/>
            <p14:sldId id="257"/>
          </p14:sldIdLst>
        </p14:section>
        <p14:section name="Thread" id="{6CEED8A4-1C7E-4A45-A703-A24B8E1B4CFF}">
          <p14:sldIdLst>
            <p14:sldId id="280"/>
            <p14:sldId id="281"/>
            <p14:sldId id="429"/>
            <p14:sldId id="430"/>
            <p14:sldId id="431"/>
            <p14:sldId id="432"/>
            <p14:sldId id="433"/>
            <p14:sldId id="434"/>
          </p14:sldIdLst>
        </p14:section>
        <p14:section name="Penjadwalan CPU" id="{08A45570-D958-4482-B22D-3C527EAA675C}">
          <p14:sldIdLst>
            <p14:sldId id="258"/>
            <p14:sldId id="334"/>
            <p14:sldId id="337"/>
            <p14:sldId id="401"/>
            <p14:sldId id="402"/>
            <p14:sldId id="338"/>
          </p14:sldIdLst>
        </p14:section>
        <p14:section name="Algoritma Penjadwalan" id="{20BC579F-9023-4A98-9C63-3D360DEF73F1}">
          <p14:sldIdLst>
            <p14:sldId id="266"/>
            <p14:sldId id="339"/>
            <p14:sldId id="420"/>
            <p14:sldId id="421"/>
            <p14:sldId id="340"/>
            <p14:sldId id="341"/>
            <p14:sldId id="403"/>
            <p14:sldId id="419"/>
            <p14:sldId id="424"/>
            <p14:sldId id="423"/>
            <p14:sldId id="350"/>
            <p14:sldId id="425"/>
            <p14:sldId id="351"/>
            <p14:sldId id="352"/>
            <p14:sldId id="348"/>
            <p14:sldId id="426"/>
            <p14:sldId id="427"/>
            <p14:sldId id="428"/>
            <p14:sldId id="354"/>
            <p14:sldId id="400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 autoAdjust="0"/>
    <p:restoredTop sz="78348" autoAdjust="0"/>
  </p:normalViewPr>
  <p:slideViewPr>
    <p:cSldViewPr snapToGrid="0">
      <p:cViewPr varScale="1">
        <p:scale>
          <a:sx n="64" d="100"/>
          <a:sy n="64" d="100"/>
        </p:scale>
        <p:origin x="10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B2506-83D7-479E-8378-545756B9BA1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6CC0B-2D0F-4B58-9D56-0F06FF48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1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6CC0B-2D0F-4B58-9D56-0F06FF484B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4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4D8F9928-8869-45F7-BA42-5A488A3E1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5554BC-4E9D-46F3-8CDA-F7DF99B87F74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40412E3-E257-462F-AEEC-27F4A0E78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D67F792-BDD9-43A7-AAE4-80F3F09C9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5BA74056-F347-47E7-8F80-E67498FF6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D2E19D3-36AF-42FB-A3BF-7AE756C80D6F}" type="slidenum">
              <a:rPr lang="en-US" altLang="en-US" smtClean="0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BB136E9-59A5-44E7-9BD0-1637A76BE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EED1A63-8694-46B7-9400-1442886D3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B1A60390-627A-4274-847E-47EB60190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97320C0-8E4B-4B1E-A830-FE5886CA5D53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A2463C4-B80E-4B8C-85AE-C8401A286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309114D-ADAD-450C-8806-B9C750BE9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4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4D8F9928-8869-45F7-BA42-5A488A3E1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5554BC-4E9D-46F3-8CDA-F7DF99B87F74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40412E3-E257-462F-AEEC-27F4A0E78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D67F792-BDD9-43A7-AAE4-80F3F09C95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99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B1A60390-627A-4274-847E-47EB60190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97320C0-8E4B-4B1E-A830-FE5886CA5D53}" type="slidenum">
              <a:rPr lang="en-US" altLang="en-US" smtClean="0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EA2463C4-B80E-4B8C-85AE-C8401A286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309114D-ADAD-450C-8806-B9C750BE9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23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4C2245F4-0687-48BF-BF76-797F8BC2AC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799B002-221E-4ACE-82C8-ADA61FD05C07}" type="slidenum">
              <a:rPr lang="en-US" altLang="en-US" smtClean="0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946022D-15EE-4829-ABB0-2302B5FB7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33E1FE6-F684-4288-B04E-1699B856B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5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EFF896D-4723-4270-B5CE-3EAC19929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057CCE-FB24-4DCD-B59A-EF29E3EC48F5}" type="slidenum">
              <a:rPr lang="en-US" altLang="en-US" smtClean="0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3E74FC7-08E4-41EE-B8E9-4784734F4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DA6752C-0B00-4DE8-BC1B-ED685E73B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EFF896D-4723-4270-B5CE-3EAC19929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057CCE-FB24-4DCD-B59A-EF29E3EC48F5}" type="slidenum">
              <a:rPr lang="en-US" altLang="en-US" smtClean="0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3E74FC7-08E4-41EE-B8E9-4784734F4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DA6752C-0B00-4DE8-BC1B-ED685E73B9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55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38BED452-4AFF-4E3B-8BDB-D1CDFE41C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953E37-7182-4EB1-8FE4-F2B2E6FF161A}" type="slidenum">
              <a:rPr lang="en-US" altLang="en-US" smtClean="0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B321B815-8EF8-44E7-95DE-2501AEDAD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E4E2E56-FB91-48A2-96D3-B738321EA9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C1EC5355-B083-4702-ABF4-E2BCA09291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F2CFA1-F1C4-4CAE-A60E-FA4BA9406BF9}" type="slidenum">
              <a:rPr lang="en-US" altLang="en-US" smtClean="0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745C6AB-0ABB-4D15-945B-36AE7232EF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1561A3E-BDF2-4110-B38B-723F41427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https://www.youtube.com/watch?v=Pr5yosuGZDc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6CC0B-2D0F-4B58-9D56-0F06FF484B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8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0A17CE6B-6039-43D7-A98A-F4F050EBD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B59C17-8BC0-4D12-8CAC-4CF08CD54505}" type="slidenum">
              <a:rPr lang="en-US" altLang="en-US" smtClean="0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69692E4-A9F9-42A3-BEE3-5D68069DF0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137D665-2B0C-4C02-9EBA-DAA2DE83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469870DE-ED07-4369-A35C-886FE9BF9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753270A-71CB-4C96-9EF2-586D51F6CA41}" type="slidenum">
              <a:rPr lang="en-US" altLang="en-US" smtClean="0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09C325C-9D3C-44A6-8500-BB6A220D2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40CBAB1-EA8F-4B67-816C-288C9B097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EB3323C-06A1-4632-B138-3B73546F0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AD9CD47-795C-4CBD-956A-ABB15F37534F}" type="slidenum">
              <a:rPr lang="en-US" altLang="en-US" smtClean="0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544896A-D075-4287-996D-AFC005859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3696E72-3E2A-4324-898F-E308110EB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63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0C285082-FC5A-4524-9220-A291758CF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F0E056A-E87D-4C53-83CF-B2CDD3330A52}" type="slidenum">
              <a:rPr lang="en-US" altLang="en-US" smtClean="0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8CE5910-3320-44A3-88ED-D22B8CE02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E335E27-02F0-4EF2-ADC1-CFAB027A3B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70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3BC90D9-5B90-4947-BD85-211E37DDE9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111378-CDE2-4578-A4A0-6AE31376CE67}" type="slidenum">
              <a:rPr lang="en-US" altLang="en-US" smtClean="0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CE51187-1D2B-4F17-B25B-73ADED5E0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AD6887A-FF32-4633-84E8-661557184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405F6187-9AEA-4432-A06C-1C71DC909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A31E14-A3B9-4040-8D31-E2E402615F68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92AB0F5E-8A1E-4B4A-A2A0-FE71829D0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A7828BA-2BF1-4802-82BB-DA5609DDA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</a:rPr>
              <a:t>CPU burst is when the process is being executed in the CPU</a:t>
            </a:r>
          </a:p>
          <a:p>
            <a:r>
              <a:rPr lang="en-US" altLang="en-US" dirty="0">
                <a:latin typeface="Times New Roman" panose="02020603050405020304" pitchFamily="18" charset="0"/>
              </a:rPr>
              <a:t>I/O burst is when the CPU is waiting for I/O for further execution</a:t>
            </a:r>
          </a:p>
          <a:p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The sequence is end with CPU burst for termination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64C6DB2-A3B2-4D18-A415-9F1EB91BC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559FA64-B840-47E0-A280-D112047F7636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E063D3B-C605-4809-885A-65B64372A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A0FFA38-D7C5-4747-B0EF-688A1B105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64C6DB2-A3B2-4D18-A415-9F1EB91BC1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559FA64-B840-47E0-A280-D112047F7636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E063D3B-C605-4809-885A-65B64372A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A0FFA38-D7C5-4747-B0EF-688A1B105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8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01F25CF-FF7D-432D-AEB3-6710154153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72593EA-83E9-49DF-9A69-061BE7580B7A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EBD862C-4A3E-4654-8B80-448A34563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5E9679F-2A37-45A8-BEFD-99A556044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4449CF17-6DE0-42A8-AF6D-65582A8B77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1DD403B-DC2E-496B-BDE4-8AC536A45743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1D3904E-C473-48EE-9DE3-D37AD52B1B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6B73BA7-C0AE-4B26-9EE2-89053DF39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82373FB-7979-43C3-9CD1-428D9B5060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82816C-CEF7-47A7-92DB-2D0700EC55E4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D50E9C8-67EF-4556-969A-2795FF144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BF3A816-A617-46B9-9536-0B761391A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6CC0B-2D0F-4B58-9D56-0F06FF484B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3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0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9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3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9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4509CA-DA9A-419B-A352-C928F2938F6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09CA-DA9A-419B-A352-C928F2938F6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4509CA-DA9A-419B-A352-C928F2938F6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A13EA8-4465-46E1-9776-9507A87B6E6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4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BE33-AF16-4D73-905D-EBBEDB255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192EDB-09D9-4554-A9ED-101A5A1E3A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/>
              <a:t>Penjadwalan</a:t>
            </a:r>
            <a:r>
              <a:rPr lang="en-US" sz="3200" b="1" dirty="0"/>
              <a:t> Proses</a:t>
            </a:r>
          </a:p>
        </p:txBody>
      </p:sp>
    </p:spTree>
    <p:extLst>
      <p:ext uri="{BB962C8B-B14F-4D97-AF65-F5344CB8AC3E}">
        <p14:creationId xmlns:p14="http://schemas.microsoft.com/office/powerpoint/2010/main" val="202421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8789-E867-4B3E-842F-432622C0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Amdahl’s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0E0F7-B57C-4B29-9B20-C20FFFC3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9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>
                <a:cs typeface="ＭＳ Ｐゴシック" charset="-128"/>
              </a:rPr>
              <a:t>Identifies performance gains from adding additional cores to an application that has both serial and parallel components</a:t>
            </a:r>
          </a:p>
          <a:p>
            <a:pPr>
              <a:defRPr/>
            </a:pPr>
            <a:r>
              <a:rPr lang="en-US" altLang="en-US" sz="2400" i="1" dirty="0">
                <a:cs typeface="ＭＳ Ｐゴシック" charset="-128"/>
              </a:rPr>
              <a:t>S</a:t>
            </a:r>
            <a:r>
              <a:rPr lang="en-US" altLang="en-US" sz="2400" dirty="0">
                <a:cs typeface="ＭＳ Ｐゴシック" charset="-128"/>
              </a:rPr>
              <a:t> is serial portion</a:t>
            </a:r>
          </a:p>
          <a:p>
            <a:pPr>
              <a:defRPr/>
            </a:pPr>
            <a:r>
              <a:rPr lang="en-US" altLang="en-US" sz="2400" i="1" dirty="0">
                <a:cs typeface="ＭＳ Ｐゴシック" charset="-128"/>
              </a:rPr>
              <a:t>N</a:t>
            </a:r>
            <a:r>
              <a:rPr lang="en-US" altLang="en-US" sz="2400" dirty="0">
                <a:cs typeface="ＭＳ Ｐゴシック" charset="-128"/>
              </a:rPr>
              <a:t> processing cores</a:t>
            </a:r>
          </a:p>
          <a:p>
            <a:pPr>
              <a:defRPr/>
            </a:pPr>
            <a:endParaRPr lang="en-US" altLang="en-US" sz="2400" dirty="0">
              <a:cs typeface="ＭＳ Ｐゴシック" charset="-128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sz="2400" dirty="0">
              <a:cs typeface="ＭＳ Ｐゴシック" charset="-128"/>
            </a:endParaRPr>
          </a:p>
          <a:p>
            <a:pPr>
              <a:defRPr/>
            </a:pPr>
            <a:r>
              <a:rPr lang="en-US" altLang="en-US" sz="2400" dirty="0">
                <a:cs typeface="ＭＳ Ｐゴシック" charset="-128"/>
              </a:rPr>
              <a:t>That is, if application is 75% parallel / 25% serial, moving from 1 to 2 cores results in speedup of 1.6 times</a:t>
            </a:r>
          </a:p>
          <a:p>
            <a:pPr>
              <a:defRPr/>
            </a:pPr>
            <a:r>
              <a:rPr lang="en-US" altLang="en-US" sz="2400" dirty="0">
                <a:cs typeface="ＭＳ Ｐゴシック" charset="-128"/>
              </a:rPr>
              <a:t>As </a:t>
            </a:r>
            <a:r>
              <a:rPr lang="en-US" altLang="en-US" sz="2400" i="1" dirty="0">
                <a:cs typeface="ＭＳ Ｐゴシック" charset="-128"/>
              </a:rPr>
              <a:t>N</a:t>
            </a:r>
            <a:r>
              <a:rPr lang="en-US" altLang="en-US" sz="2400" dirty="0">
                <a:cs typeface="ＭＳ Ｐゴシック" charset="-128"/>
              </a:rPr>
              <a:t> approaches infinity, speedup approaches 1 / </a:t>
            </a:r>
            <a:r>
              <a:rPr lang="en-US" altLang="en-US" sz="2400" i="1" dirty="0">
                <a:cs typeface="ＭＳ Ｐゴシック" charset="-128"/>
              </a:rPr>
              <a:t>S</a:t>
            </a:r>
          </a:p>
        </p:txBody>
      </p:sp>
      <p:pic>
        <p:nvPicPr>
          <p:cNvPr id="6" name="Picture 1" descr="Screen Shot 2012-12-04 at 7.54.07 PM.png">
            <a:extLst>
              <a:ext uri="{FF2B5EF4-FFF2-40B4-BE49-F238E27FC236}">
                <a16:creationId xmlns:a16="http://schemas.microsoft.com/office/drawing/2014/main" id="{EB5664F2-BDC4-4D0F-B7B1-D70ED7FCC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35" y="3607282"/>
            <a:ext cx="24304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08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08963-F479-487D-8346-7C551C1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Scheduling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3A5B-1F20-4CA7-8909-A1881A7B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AC8CABCD-F408-4385-AC6D-CB5E8038C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13785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Basic Concepts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B2D356C4-1B27-4D4C-8A80-D241E2CD7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2026024"/>
            <a:ext cx="5124451" cy="4306515"/>
          </a:xfrm>
        </p:spPr>
        <p:txBody>
          <a:bodyPr>
            <a:normAutofit/>
          </a:bodyPr>
          <a:lstStyle/>
          <a:p>
            <a:pPr lvl="1"/>
            <a:r>
              <a:rPr lang="en-US" altLang="en-US" sz="2400" dirty="0"/>
              <a:t>Maximum CPU utilization obtained with multiprogramming</a:t>
            </a:r>
          </a:p>
          <a:p>
            <a:pPr lvl="1"/>
            <a:r>
              <a:rPr lang="en-US" altLang="en-US" sz="2400" dirty="0"/>
              <a:t>CPU–I/O Burst Cycle – Process execution consists of a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cycle</a:t>
            </a:r>
            <a:r>
              <a:rPr lang="en-US" altLang="en-US" sz="2400" dirty="0"/>
              <a:t> of CPU execution and I/O wait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CPU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burst</a:t>
            </a:r>
            <a:r>
              <a:rPr lang="en-US" altLang="en-US" sz="2400" b="1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followed by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I/O burst</a:t>
            </a:r>
          </a:p>
          <a:p>
            <a:pPr lvl="1"/>
            <a:r>
              <a:rPr lang="en-US" altLang="en-US" sz="2400" dirty="0"/>
              <a:t>CPU burst distribution is of main concern</a:t>
            </a:r>
          </a:p>
          <a:p>
            <a:pPr lvl="1">
              <a:buNone/>
            </a:pPr>
            <a:endParaRPr lang="en-US" altLang="en-US" sz="2400" dirty="0"/>
          </a:p>
        </p:txBody>
      </p:sp>
      <p:pic>
        <p:nvPicPr>
          <p:cNvPr id="11267" name="Picture 1">
            <a:extLst>
              <a:ext uri="{FF2B5EF4-FFF2-40B4-BE49-F238E27FC236}">
                <a16:creationId xmlns:a16="http://schemas.microsoft.com/office/drawing/2014/main" id="{42D4194B-20FB-49DE-95E2-D3F1F7D61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77" y="223450"/>
            <a:ext cx="3452812" cy="642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EB4A270-3C01-4E70-B6CB-FA456BBCD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059" y="1243351"/>
            <a:ext cx="7848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CPU Scheduler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B795676-7DD0-4F16-8B81-4EFFF754D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5059" y="1819613"/>
            <a:ext cx="9825317" cy="4808781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The</a:t>
            </a:r>
            <a:r>
              <a:rPr lang="en-US" sz="2400" b="1" dirty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>
                <a:solidFill>
                  <a:srgbClr val="006699"/>
                </a:solidFill>
                <a:latin typeface="+mj-lt"/>
              </a:rPr>
              <a:t>CPU scheduler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selects from among the processes in ready queue, and allocates a CPU core to one of them</a:t>
            </a:r>
          </a:p>
          <a:p>
            <a:pPr marL="925715" lvl="2">
              <a:defRPr/>
            </a:pPr>
            <a:r>
              <a:rPr lang="en-US" sz="1800" dirty="0">
                <a:ea typeface="ＭＳ Ｐゴシック" charset="-128"/>
              </a:rPr>
              <a:t>Queue may be ordered in various ways</a:t>
            </a:r>
          </a:p>
          <a:p>
            <a:pPr lvl="1"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CPU scheduling decisions may take place when a process:</a:t>
            </a:r>
          </a:p>
          <a:p>
            <a:pPr marL="982780" lvl="2" indent="-342815">
              <a:buNone/>
              <a:defRPr/>
            </a:pPr>
            <a:r>
              <a:rPr lang="en-US" sz="1800" dirty="0">
                <a:solidFill>
                  <a:srgbClr val="CC6600"/>
                </a:solidFill>
                <a:ea typeface="ＭＳ Ｐゴシック" charset="-128"/>
              </a:rPr>
              <a:t>1.	</a:t>
            </a:r>
            <a:r>
              <a:rPr lang="en-US" sz="1800" dirty="0">
                <a:ea typeface="ＭＳ Ｐゴシック" charset="-128"/>
              </a:rPr>
              <a:t>Switches from running to waiting state</a:t>
            </a:r>
          </a:p>
          <a:p>
            <a:pPr marL="982780" lvl="2" indent="-342815">
              <a:buNone/>
              <a:defRPr/>
            </a:pPr>
            <a:r>
              <a:rPr lang="en-US" sz="1800" dirty="0">
                <a:solidFill>
                  <a:srgbClr val="CC6600"/>
                </a:solidFill>
                <a:ea typeface="ＭＳ Ｐゴシック" charset="-128"/>
              </a:rPr>
              <a:t>2.</a:t>
            </a:r>
            <a:r>
              <a:rPr lang="en-US" sz="1800" dirty="0">
                <a:ea typeface="ＭＳ Ｐゴシック" charset="-128"/>
              </a:rPr>
              <a:t>	Switches from running to ready state</a:t>
            </a:r>
          </a:p>
          <a:p>
            <a:pPr marL="982780" lvl="2" indent="-342815">
              <a:buNone/>
              <a:defRPr/>
            </a:pPr>
            <a:r>
              <a:rPr lang="en-US" sz="1800" dirty="0">
                <a:solidFill>
                  <a:srgbClr val="CC6600"/>
                </a:solidFill>
                <a:ea typeface="ＭＳ Ｐゴシック" charset="-128"/>
              </a:rPr>
              <a:t>3.</a:t>
            </a:r>
            <a:r>
              <a:rPr lang="en-US" sz="1800" dirty="0">
                <a:ea typeface="ＭＳ Ｐゴシック" charset="-128"/>
              </a:rPr>
              <a:t>	Switches from waiting to ready</a:t>
            </a:r>
          </a:p>
          <a:p>
            <a:pPr marL="982780" lvl="2" indent="-342815">
              <a:buFont typeface="Monotype Sorts" charset="2"/>
              <a:buAutoNum type="arabicPeriod" startAt="4"/>
              <a:defRPr/>
            </a:pPr>
            <a:r>
              <a:rPr lang="en-US" sz="1800" dirty="0">
                <a:ea typeface="ＭＳ Ｐゴシック" charset="-128"/>
              </a:rPr>
              <a:t>Terminates</a:t>
            </a:r>
          </a:p>
          <a:p>
            <a:pPr lvl="1"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For situations 1 and 4, the scheduling scheme is </a:t>
            </a:r>
            <a:r>
              <a:rPr lang="en-US" sz="2400" b="1" dirty="0" err="1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nonpreemptive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. </a:t>
            </a:r>
          </a:p>
          <a:p>
            <a:pPr lvl="1"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For situations 2 and 3, the scheduling scheme is </a:t>
            </a:r>
            <a:r>
              <a:rPr lang="en-US" sz="2400" b="1" dirty="0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preemptive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.</a:t>
            </a:r>
            <a:endParaRPr lang="en-US" sz="2400" b="1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1EB4A270-3C01-4E70-B6CB-FA456BBCD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5058" y="957385"/>
            <a:ext cx="8462682" cy="6741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Preemptive and Nonpreemptive Scheduling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B795676-7DD0-4F16-8B81-4EFFF754D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5058" y="2008094"/>
            <a:ext cx="9825317" cy="3892522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800" b="1" dirty="0" err="1">
                <a:solidFill>
                  <a:srgbClr val="0070C0"/>
                </a:solidFill>
                <a:ea typeface="ＭＳ Ｐゴシック" charset="0"/>
              </a:rPr>
              <a:t>Nonpreemptive</a:t>
            </a:r>
            <a:r>
              <a:rPr lang="en-US" sz="2800" dirty="0">
                <a:ea typeface="ＭＳ Ｐゴシック" charset="0"/>
              </a:rPr>
              <a:t>: Running process can only moved under 2 conditions</a:t>
            </a:r>
          </a:p>
          <a:p>
            <a:pPr lvl="2">
              <a:defRPr/>
            </a:pPr>
            <a:r>
              <a:rPr lang="en-US" sz="2400" dirty="0">
                <a:ea typeface="ＭＳ Ｐゴシック" charset="0"/>
              </a:rPr>
              <a:t>Process waiting for I/O</a:t>
            </a:r>
          </a:p>
          <a:p>
            <a:pPr lvl="2">
              <a:defRPr/>
            </a:pPr>
            <a:r>
              <a:rPr lang="en-US" sz="2400" dirty="0">
                <a:ea typeface="ＭＳ Ｐゴシック" charset="0"/>
              </a:rPr>
              <a:t>Process termination</a:t>
            </a:r>
          </a:p>
          <a:p>
            <a:pPr lvl="1">
              <a:defRPr/>
            </a:pPr>
            <a:r>
              <a:rPr lang="en-US" sz="2800" b="1" dirty="0">
                <a:solidFill>
                  <a:srgbClr val="0070C0"/>
                </a:solidFill>
                <a:ea typeface="ＭＳ Ｐゴシック" charset="0"/>
              </a:rPr>
              <a:t>Preemptive</a:t>
            </a:r>
            <a:r>
              <a:rPr lang="en-US" sz="2800" dirty="0">
                <a:ea typeface="ＭＳ Ｐゴシック" charset="0"/>
              </a:rPr>
              <a:t>: Running process can be moved to the queue when there is another process which is more important or because of other reason</a:t>
            </a:r>
          </a:p>
          <a:p>
            <a:pPr lvl="1">
              <a:defRPr/>
            </a:pPr>
            <a:r>
              <a:rPr lang="en-US" sz="2800" dirty="0">
                <a:ea typeface="ＭＳ Ｐゴシック" charset="0"/>
              </a:rPr>
              <a:t>Virtually all modern operating systems including Windows, MacOS, Linux, and UNIX use preemptive scheduling algorithms.</a:t>
            </a:r>
            <a:endParaRPr lang="en-US" sz="2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8729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185CC1F-4F14-4AFD-8E13-6930EBB32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694" y="1126547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Dispatcher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113DAE6-D3A7-45EF-87B5-890976FCB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3694" y="1864659"/>
            <a:ext cx="6605685" cy="4181728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3200" dirty="0"/>
              <a:t>Dispatcher module gives control of the CPU to the process selected by the CPU scheduler; this involves:</a:t>
            </a:r>
          </a:p>
          <a:p>
            <a:pPr lvl="2"/>
            <a:r>
              <a:rPr lang="en-US" altLang="en-US" sz="2800" dirty="0"/>
              <a:t>Switching context</a:t>
            </a:r>
          </a:p>
          <a:p>
            <a:pPr lvl="2"/>
            <a:r>
              <a:rPr lang="en-US" altLang="en-US" sz="2800" dirty="0"/>
              <a:t>Switching to user mode</a:t>
            </a:r>
          </a:p>
          <a:p>
            <a:pPr lvl="2"/>
            <a:r>
              <a:rPr lang="en-US" altLang="en-US" sz="2800" dirty="0"/>
              <a:t>Jumping to the proper location in the user program to restart that program</a:t>
            </a:r>
          </a:p>
          <a:p>
            <a:pPr lvl="1"/>
            <a:r>
              <a:rPr lang="en-US" altLang="en-US" sz="3200" b="1" dirty="0">
                <a:solidFill>
                  <a:srgbClr val="006699"/>
                </a:solidFill>
                <a:latin typeface="+mj-lt"/>
              </a:rPr>
              <a:t>Dispatch latency </a:t>
            </a:r>
            <a:r>
              <a:rPr lang="en-US" altLang="en-US" sz="3200" dirty="0"/>
              <a:t>– time it takes for the dispatcher to stop one process and start another running</a:t>
            </a:r>
          </a:p>
        </p:txBody>
      </p:sp>
      <p:pic>
        <p:nvPicPr>
          <p:cNvPr id="17411" name="Picture 1">
            <a:extLst>
              <a:ext uri="{FF2B5EF4-FFF2-40B4-BE49-F238E27FC236}">
                <a16:creationId xmlns:a16="http://schemas.microsoft.com/office/drawing/2014/main" id="{4B24D036-ECCD-4EE8-9908-C3EEA54E5C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r="42139"/>
          <a:stretch/>
        </p:blipFill>
        <p:spPr bwMode="auto">
          <a:xfrm>
            <a:off x="7853082" y="1126547"/>
            <a:ext cx="4120066" cy="523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684BC100-CBCD-4FBD-A30F-9EBDD59CA0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1965" y="1110783"/>
            <a:ext cx="76962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Scheduling Criteria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4338C466-115B-47DE-A288-6C7152DF0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1965" y="1954304"/>
            <a:ext cx="9728658" cy="4214333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b="1" dirty="0"/>
              <a:t>CPU utilization </a:t>
            </a:r>
            <a:r>
              <a:rPr lang="en-US" altLang="en-US" sz="2800" dirty="0"/>
              <a:t>– keep the CPU as busy as possible</a:t>
            </a:r>
          </a:p>
          <a:p>
            <a:pPr lvl="1"/>
            <a:r>
              <a:rPr lang="en-US" altLang="en-US" sz="2800" b="1" dirty="0"/>
              <a:t>Throughput</a:t>
            </a:r>
            <a:r>
              <a:rPr lang="en-US" altLang="en-US" sz="2800" dirty="0"/>
              <a:t> – # of processes that complete their execution per time unit</a:t>
            </a:r>
          </a:p>
          <a:p>
            <a:pPr lvl="1"/>
            <a:r>
              <a:rPr lang="en-US" altLang="en-US" sz="2800" b="1" dirty="0"/>
              <a:t>Turnaround time </a:t>
            </a:r>
            <a:r>
              <a:rPr lang="en-US" altLang="en-US" sz="2800" dirty="0"/>
              <a:t>– amount of time to execute a particular process</a:t>
            </a:r>
          </a:p>
          <a:p>
            <a:pPr lvl="1"/>
            <a:r>
              <a:rPr lang="en-US" altLang="en-US" sz="2800" b="1" dirty="0"/>
              <a:t>Waiting time </a:t>
            </a:r>
            <a:r>
              <a:rPr lang="en-US" altLang="en-US" sz="2800" dirty="0"/>
              <a:t>– amount of time a process has been waiting in the ready queue</a:t>
            </a:r>
          </a:p>
          <a:p>
            <a:pPr lvl="1"/>
            <a:r>
              <a:rPr lang="en-US" altLang="en-US" sz="2800" b="1" dirty="0"/>
              <a:t>Response time </a:t>
            </a:r>
            <a:r>
              <a:rPr lang="en-US" altLang="en-US" sz="2800" dirty="0"/>
              <a:t>– amount of time it takes from when a request was submitted until the first response is produced.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08963-F479-487D-8346-7C551C1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Algorithm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3A5B-1F20-4CA7-8909-A1881A7B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64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A22DB2EC-3AE5-4A50-BF1F-F8FE7B96C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3341" y="1196002"/>
            <a:ext cx="75136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/>
              <a:t>Scheduling Algorithm Optimization Criteria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DA102F21-0BD1-4162-8066-37183DF9B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3341" y="1918447"/>
            <a:ext cx="7308197" cy="3678164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dirty="0"/>
              <a:t>Max CPU utilization</a:t>
            </a:r>
          </a:p>
          <a:p>
            <a:pPr lvl="1"/>
            <a:r>
              <a:rPr lang="en-US" altLang="en-US" sz="2800" dirty="0"/>
              <a:t>Max throughput</a:t>
            </a:r>
          </a:p>
          <a:p>
            <a:pPr lvl="1"/>
            <a:r>
              <a:rPr lang="en-US" altLang="en-US" sz="2800" dirty="0"/>
              <a:t>Min turnaround time </a:t>
            </a:r>
          </a:p>
          <a:p>
            <a:pPr lvl="1"/>
            <a:r>
              <a:rPr lang="en-US" altLang="en-US" sz="2800" dirty="0"/>
              <a:t>Min waiting time </a:t>
            </a:r>
          </a:p>
          <a:p>
            <a:pPr lvl="1"/>
            <a:r>
              <a:rPr lang="en-US" altLang="en-US" sz="2800" dirty="0"/>
              <a:t>Min response time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6B9D-F950-4516-8E12-7F716784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Scheduling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655FB-51F9-415B-9E39-712243829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988" y="1845734"/>
            <a:ext cx="9882692" cy="402336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ID" sz="2400" dirty="0"/>
              <a:t>First Come First Serve (FCFS)</a:t>
            </a:r>
          </a:p>
          <a:p>
            <a:pPr>
              <a:buFont typeface="+mj-lt"/>
              <a:buAutoNum type="arabicPeriod"/>
            </a:pPr>
            <a:r>
              <a:rPr lang="en-ID" sz="2400" dirty="0"/>
              <a:t>Shortest-Job-First (SJF) Scheduling</a:t>
            </a:r>
          </a:p>
          <a:p>
            <a:pPr>
              <a:buFont typeface="+mj-lt"/>
              <a:buAutoNum type="arabicPeriod"/>
            </a:pPr>
            <a:r>
              <a:rPr lang="en-ID" sz="2400" dirty="0"/>
              <a:t>Shortest Remaining Time</a:t>
            </a:r>
          </a:p>
          <a:p>
            <a:pPr>
              <a:buFont typeface="+mj-lt"/>
              <a:buAutoNum type="arabicPeriod"/>
            </a:pPr>
            <a:r>
              <a:rPr lang="en-ID" sz="2400" dirty="0"/>
              <a:t>Priority Scheduling</a:t>
            </a:r>
          </a:p>
          <a:p>
            <a:pPr>
              <a:buFont typeface="+mj-lt"/>
              <a:buAutoNum type="arabicPeriod"/>
            </a:pPr>
            <a:r>
              <a:rPr lang="en-ID" sz="2400" dirty="0"/>
              <a:t>Round Robin Scheduling</a:t>
            </a:r>
          </a:p>
          <a:p>
            <a:pPr>
              <a:buFont typeface="+mj-lt"/>
              <a:buAutoNum type="arabicPeriod"/>
            </a:pPr>
            <a:r>
              <a:rPr lang="en-ID" sz="2400" dirty="0"/>
              <a:t>Multilevel Queue Scheduling</a:t>
            </a:r>
          </a:p>
        </p:txBody>
      </p:sp>
    </p:spTree>
    <p:extLst>
      <p:ext uri="{BB962C8B-B14F-4D97-AF65-F5344CB8AC3E}">
        <p14:creationId xmlns:p14="http://schemas.microsoft.com/office/powerpoint/2010/main" val="58242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2E07-3EE6-4642-8BE8-39D11B000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5EED4-5AB0-4AB8-A85E-92EDC364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Perkuliahan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penjadwalan</a:t>
            </a:r>
            <a:r>
              <a:rPr lang="en-US" dirty="0"/>
              <a:t> proses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  <a:p>
            <a:pPr lvl="1"/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thread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  <a:p>
            <a:pPr lvl="1"/>
            <a:r>
              <a:rPr lang="en-US" dirty="0" err="1"/>
              <a:t>Memperkenalkan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penjadwalan</a:t>
            </a:r>
            <a:r>
              <a:rPr lang="en-US" dirty="0"/>
              <a:t> proses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6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9B2C-1F20-4479-ADF0-319F644C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/>
              <a:t>First- Come, First-Served (FCFS) Scheduling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6591-536F-47B5-9000-C473CD6C9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ID" sz="2400" dirty="0"/>
              <a:t>First Come First Serve is the full form of FCFS. </a:t>
            </a:r>
          </a:p>
          <a:p>
            <a:pPr lvl="1"/>
            <a:r>
              <a:rPr lang="en-ID" sz="2400" dirty="0"/>
              <a:t>It is the easiest and most simple CPU scheduling algorithm. </a:t>
            </a:r>
          </a:p>
          <a:p>
            <a:pPr lvl="1"/>
            <a:r>
              <a:rPr lang="en-ID" sz="2400" dirty="0"/>
              <a:t>In this type of algorithm, the process which requests the CPU gets the CPU allocation first. </a:t>
            </a:r>
          </a:p>
          <a:p>
            <a:pPr lvl="1"/>
            <a:r>
              <a:rPr lang="en-ID" sz="2400" dirty="0"/>
              <a:t>This scheduling method can be managed with a FIFO queue.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6948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3AF8A99-5400-4B88-80AE-AE6C448E0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5814" y="708212"/>
            <a:ext cx="8884303" cy="9032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FCFS Scheduling (Cont.)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00593719-A5A4-4326-8529-37EC32492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5815" y="1823244"/>
            <a:ext cx="7997825" cy="4326544"/>
          </a:xfrm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sz="1800" dirty="0"/>
              <a:t>		</a:t>
            </a:r>
            <a:r>
              <a:rPr lang="en-US" altLang="en-US" sz="2400" u="sng" dirty="0"/>
              <a:t>Process</a:t>
            </a:r>
            <a:r>
              <a:rPr lang="en-US" altLang="en-US" sz="2400" dirty="0"/>
              <a:t>	</a:t>
            </a:r>
            <a:r>
              <a:rPr lang="en-US" altLang="en-US" sz="2400" u="sng" dirty="0"/>
              <a:t>Burst Time	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sz="2400" dirty="0"/>
              <a:t>		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1</a:t>
            </a:r>
            <a:r>
              <a:rPr lang="en-US" altLang="en-US" sz="2400" dirty="0"/>
              <a:t>	24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sz="2400" dirty="0"/>
              <a:t>		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2</a:t>
            </a:r>
            <a:r>
              <a:rPr lang="en-US" altLang="en-US" sz="2400" dirty="0"/>
              <a:t> 	3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sz="2400" dirty="0"/>
              <a:t>		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3	 </a:t>
            </a:r>
            <a:r>
              <a:rPr lang="en-US" altLang="en-US" sz="2400" dirty="0"/>
              <a:t>3</a:t>
            </a:r>
            <a:r>
              <a:rPr lang="en-US" altLang="en-US" sz="2400" i="1" baseline="-25000" dirty="0"/>
              <a:t> </a:t>
            </a:r>
          </a:p>
          <a:p>
            <a:pPr>
              <a:tabLst>
                <a:tab pos="3028950" algn="ctr"/>
                <a:tab pos="4633913" algn="ctr"/>
              </a:tabLst>
            </a:pPr>
            <a:r>
              <a:rPr lang="en-US" altLang="en-US" sz="2400" dirty="0"/>
              <a:t>Suppose that the processes arrive in the order: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1</a:t>
            </a:r>
            <a:r>
              <a:rPr lang="en-US" altLang="en-US" sz="2400" dirty="0"/>
              <a:t> ,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2</a:t>
            </a:r>
            <a:r>
              <a:rPr lang="en-US" altLang="en-US" sz="2400" dirty="0"/>
              <a:t> ,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3  </a:t>
            </a:r>
            <a:br>
              <a:rPr lang="en-US" altLang="en-US" sz="2400" i="1" baseline="-25000" dirty="0"/>
            </a:br>
            <a:r>
              <a:rPr lang="en-US" altLang="en-US" sz="2400" dirty="0"/>
              <a:t>The Gantt Chart for the schedule is:</a:t>
            </a:r>
            <a:br>
              <a:rPr lang="en-US" altLang="en-US" sz="2400" dirty="0"/>
            </a:br>
            <a:br>
              <a:rPr lang="en-US" altLang="en-US" sz="1800" dirty="0"/>
            </a:br>
            <a:br>
              <a:rPr lang="en-US" altLang="en-US" sz="1800" dirty="0"/>
            </a:br>
            <a:br>
              <a:rPr lang="en-US" altLang="en-US" sz="1800" dirty="0"/>
            </a:br>
            <a:endParaRPr lang="en-US" altLang="en-US" sz="1800" dirty="0"/>
          </a:p>
          <a:p>
            <a:pPr>
              <a:tabLst>
                <a:tab pos="3028950" algn="ctr"/>
                <a:tab pos="4633913" algn="ctr"/>
              </a:tabLst>
            </a:pPr>
            <a:r>
              <a:rPr lang="en-US" altLang="en-US" sz="2400" dirty="0"/>
              <a:t>Waiting time for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1</a:t>
            </a:r>
            <a:r>
              <a:rPr lang="en-US" altLang="en-US" sz="2400" dirty="0"/>
              <a:t>  = 0;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2</a:t>
            </a:r>
            <a:r>
              <a:rPr lang="en-US" altLang="en-US" sz="2400" dirty="0"/>
              <a:t>  = 24;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3 </a:t>
            </a:r>
            <a:r>
              <a:rPr lang="en-US" altLang="en-US" sz="2400" dirty="0"/>
              <a:t>= 27</a:t>
            </a:r>
          </a:p>
          <a:p>
            <a:pPr>
              <a:tabLst>
                <a:tab pos="3028950" algn="ctr"/>
                <a:tab pos="4633913" algn="ctr"/>
              </a:tabLst>
            </a:pPr>
            <a:r>
              <a:rPr lang="en-US" altLang="en-US" sz="2400" dirty="0"/>
              <a:t>Average waiting time:  (0 + 24 + 27)/3 = 17</a:t>
            </a:r>
          </a:p>
        </p:txBody>
      </p:sp>
      <p:pic>
        <p:nvPicPr>
          <p:cNvPr id="23555" name="Picture 1">
            <a:extLst>
              <a:ext uri="{FF2B5EF4-FFF2-40B4-BE49-F238E27FC236}">
                <a16:creationId xmlns:a16="http://schemas.microsoft.com/office/drawing/2014/main" id="{6693C49E-F1BF-40FA-ACEB-79D52B112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81" y="4340411"/>
            <a:ext cx="69548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624DA10D-55B3-4B35-A002-F73DC17E0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8848" y="1185301"/>
            <a:ext cx="7704137" cy="5762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/>
              <a:t>FCFS Scheduling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32EE341-968F-42D6-9F71-946206150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8848" y="1990165"/>
            <a:ext cx="9807388" cy="4195482"/>
          </a:xfrm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3649345" algn="ctr"/>
              </a:tabLst>
              <a:defRPr/>
            </a:pPr>
            <a:r>
              <a:rPr lang="en-US" altLang="en-US" sz="2400" dirty="0">
                <a:cs typeface="ＭＳ Ｐゴシック" charset="-128"/>
              </a:rPr>
              <a:t>Suppose that the processes arrive in the order:</a:t>
            </a:r>
          </a:p>
          <a:p>
            <a:pPr>
              <a:buNone/>
              <a:tabLst>
                <a:tab pos="3649345" algn="ctr"/>
              </a:tabLst>
              <a:defRPr/>
            </a:pPr>
            <a:r>
              <a:rPr lang="en-US" altLang="en-US" sz="2400" dirty="0">
                <a:cs typeface="ＭＳ Ｐゴシック" charset="-128"/>
              </a:rPr>
              <a:t>		 </a:t>
            </a:r>
            <a:r>
              <a:rPr lang="en-US" altLang="en-US" sz="2400" i="1" dirty="0">
                <a:cs typeface="ＭＳ Ｐゴシック" charset="-128"/>
              </a:rPr>
              <a:t>P</a:t>
            </a:r>
            <a:r>
              <a:rPr lang="en-US" altLang="en-US" sz="2400" i="1" baseline="-25000" dirty="0">
                <a:cs typeface="ＭＳ Ｐゴシック" charset="-128"/>
              </a:rPr>
              <a:t>2</a:t>
            </a:r>
            <a:r>
              <a:rPr lang="en-US" altLang="en-US" sz="2400" dirty="0">
                <a:cs typeface="ＭＳ Ｐゴシック" charset="-128"/>
              </a:rPr>
              <a:t> , </a:t>
            </a:r>
            <a:r>
              <a:rPr lang="en-US" altLang="en-US" sz="2400" i="1" dirty="0">
                <a:cs typeface="ＭＳ Ｐゴシック" charset="-128"/>
              </a:rPr>
              <a:t>P</a:t>
            </a:r>
            <a:r>
              <a:rPr lang="en-US" altLang="en-US" sz="2400" i="1" baseline="-25000" dirty="0">
                <a:cs typeface="ＭＳ Ｐゴシック" charset="-128"/>
              </a:rPr>
              <a:t>3</a:t>
            </a:r>
            <a:r>
              <a:rPr lang="en-US" altLang="en-US" sz="2400" dirty="0">
                <a:cs typeface="ＭＳ Ｐゴシック" charset="-128"/>
              </a:rPr>
              <a:t> , </a:t>
            </a:r>
            <a:r>
              <a:rPr lang="en-US" altLang="en-US" sz="2400" i="1" dirty="0">
                <a:cs typeface="ＭＳ Ｐゴシック" charset="-128"/>
              </a:rPr>
              <a:t>P</a:t>
            </a:r>
            <a:r>
              <a:rPr lang="en-US" altLang="en-US" sz="2400" i="1" baseline="-25000" dirty="0">
                <a:cs typeface="ＭＳ Ｐゴシック" charset="-128"/>
              </a:rPr>
              <a:t>1</a:t>
            </a:r>
            <a:r>
              <a:rPr lang="en-US" altLang="en-US" sz="2400" dirty="0">
                <a:cs typeface="ＭＳ Ｐゴシック" charset="-128"/>
              </a:rPr>
              <a:t> 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sz="2400" dirty="0">
                <a:cs typeface="ＭＳ Ｐゴシック" charset="-128"/>
              </a:rPr>
              <a:t>The Gantt chart for the schedule is:</a:t>
            </a:r>
            <a:br>
              <a:rPr lang="en-US" altLang="en-US" sz="2400" dirty="0">
                <a:cs typeface="ＭＳ Ｐゴシック" charset="-128"/>
              </a:rPr>
            </a:br>
            <a:endParaRPr lang="en-US" altLang="en-US" sz="2400" dirty="0">
              <a:cs typeface="ＭＳ Ｐゴシック" charset="-128"/>
            </a:endParaRPr>
          </a:p>
          <a:p>
            <a:pPr marL="0" indent="0">
              <a:buNone/>
              <a:tabLst>
                <a:tab pos="3649345" algn="ctr"/>
              </a:tabLst>
              <a:defRPr/>
            </a:pPr>
            <a:endParaRPr lang="en-US" altLang="en-US" sz="2400" dirty="0">
              <a:cs typeface="ＭＳ Ｐゴシック" charset="-128"/>
            </a:endParaRPr>
          </a:p>
          <a:p>
            <a:pPr>
              <a:tabLst>
                <a:tab pos="3649345" algn="ctr"/>
              </a:tabLst>
              <a:defRPr/>
            </a:pPr>
            <a:r>
              <a:rPr lang="en-US" altLang="en-US" sz="2400" dirty="0">
                <a:cs typeface="ＭＳ Ｐゴシック" charset="-128"/>
              </a:rPr>
              <a:t>Waiting time for </a:t>
            </a:r>
            <a:r>
              <a:rPr lang="en-US" altLang="en-US" sz="2400" i="1" dirty="0">
                <a:cs typeface="ＭＳ Ｐゴシック" charset="-128"/>
              </a:rPr>
              <a:t>P</a:t>
            </a:r>
            <a:r>
              <a:rPr lang="en-US" altLang="en-US" sz="2400" i="1" baseline="-25000" dirty="0">
                <a:cs typeface="ＭＳ Ｐゴシック" charset="-128"/>
              </a:rPr>
              <a:t>1 </a:t>
            </a:r>
            <a:r>
              <a:rPr lang="en-US" altLang="en-US" sz="2400" i="1" dirty="0">
                <a:cs typeface="ＭＳ Ｐゴシック" charset="-128"/>
              </a:rPr>
              <a:t>=</a:t>
            </a:r>
            <a:r>
              <a:rPr lang="en-US" altLang="en-US" sz="2400" dirty="0">
                <a:cs typeface="ＭＳ Ｐゴシック" charset="-128"/>
              </a:rPr>
              <a:t> 6</a:t>
            </a:r>
            <a:r>
              <a:rPr lang="en-US" altLang="en-US" sz="2400" i="1" dirty="0">
                <a:cs typeface="ＭＳ Ｐゴシック" charset="-128"/>
              </a:rPr>
              <a:t>;</a:t>
            </a:r>
            <a:r>
              <a:rPr lang="en-US" altLang="en-US" sz="2400" i="1" baseline="-25000" dirty="0">
                <a:cs typeface="ＭＳ Ｐゴシック" charset="-128"/>
              </a:rPr>
              <a:t> </a:t>
            </a:r>
            <a:r>
              <a:rPr lang="en-US" altLang="en-US" sz="2400" i="1" dirty="0">
                <a:cs typeface="ＭＳ Ｐゴシック" charset="-128"/>
              </a:rPr>
              <a:t>P</a:t>
            </a:r>
            <a:r>
              <a:rPr lang="en-US" altLang="en-US" sz="2400" i="1" baseline="-25000" dirty="0">
                <a:cs typeface="ＭＳ Ｐゴシック" charset="-128"/>
              </a:rPr>
              <a:t>2</a:t>
            </a:r>
            <a:r>
              <a:rPr lang="en-US" altLang="en-US" sz="2400" dirty="0">
                <a:cs typeface="ＭＳ Ｐゴシック" charset="-128"/>
              </a:rPr>
              <a:t> = 0</a:t>
            </a:r>
            <a:r>
              <a:rPr lang="en-US" altLang="en-US" sz="2400" i="1" baseline="-25000" dirty="0">
                <a:cs typeface="ＭＳ Ｐゴシック" charset="-128"/>
              </a:rPr>
              <a:t>; </a:t>
            </a:r>
            <a:r>
              <a:rPr lang="en-US" altLang="en-US" sz="2400" i="1" dirty="0">
                <a:cs typeface="ＭＳ Ｐゴシック" charset="-128"/>
              </a:rPr>
              <a:t>P</a:t>
            </a:r>
            <a:r>
              <a:rPr lang="en-US" altLang="en-US" sz="2400" i="1" baseline="-25000" dirty="0">
                <a:cs typeface="ＭＳ Ｐゴシック" charset="-128"/>
              </a:rPr>
              <a:t>3 </a:t>
            </a:r>
            <a:r>
              <a:rPr lang="en-US" altLang="en-US" sz="2400" i="1" dirty="0">
                <a:cs typeface="ＭＳ Ｐゴシック" charset="-128"/>
              </a:rPr>
              <a:t>= </a:t>
            </a:r>
            <a:r>
              <a:rPr lang="en-US" altLang="en-US" sz="2400" dirty="0">
                <a:cs typeface="ＭＳ Ｐゴシック" charset="-128"/>
              </a:rPr>
              <a:t>3</a:t>
            </a:r>
            <a:endParaRPr lang="en-US" altLang="en-US" sz="2400" i="1" dirty="0">
              <a:cs typeface="ＭＳ Ｐゴシック" charset="-128"/>
            </a:endParaRPr>
          </a:p>
          <a:p>
            <a:pPr>
              <a:tabLst>
                <a:tab pos="3649345" algn="ctr"/>
              </a:tabLst>
              <a:defRPr/>
            </a:pPr>
            <a:r>
              <a:rPr lang="en-US" altLang="en-US" sz="2400" dirty="0">
                <a:cs typeface="ＭＳ Ｐゴシック" charset="-128"/>
              </a:rPr>
              <a:t>Average waiting time:   (6 + 0 + 3)/3 = 3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sz="2400" dirty="0">
                <a:cs typeface="ＭＳ Ｐゴシック" charset="-128"/>
              </a:rPr>
              <a:t>Much better than previous case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Convoy</a:t>
            </a:r>
            <a:r>
              <a:rPr lang="en-US" altLang="en-US" sz="2400" b="1" dirty="0">
                <a:solidFill>
                  <a:srgbClr val="3366FF"/>
                </a:solidFill>
                <a:cs typeface="ＭＳ Ｐゴシック" charset="-128"/>
              </a:rPr>
              <a:t> </a:t>
            </a:r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effect</a:t>
            </a:r>
            <a:r>
              <a:rPr lang="en-US" altLang="en-US" sz="2400" b="1" dirty="0">
                <a:solidFill>
                  <a:srgbClr val="3366FF"/>
                </a:solidFill>
                <a:cs typeface="ＭＳ Ｐゴシック" charset="-128"/>
              </a:rPr>
              <a:t> </a:t>
            </a:r>
            <a:r>
              <a:rPr lang="en-US" altLang="en-US" sz="2400" dirty="0">
                <a:cs typeface="ＭＳ Ｐゴシック" charset="-128"/>
              </a:rPr>
              <a:t>- short process behind long process</a:t>
            </a:r>
          </a:p>
          <a:p>
            <a:pPr lvl="1">
              <a:tabLst>
                <a:tab pos="3649345" algn="ctr"/>
              </a:tabLst>
              <a:defRPr/>
            </a:pPr>
            <a:r>
              <a:rPr lang="en-US" altLang="en-US" sz="2000" dirty="0"/>
              <a:t>Consider one CPU-bound and many I/O-bound processes</a:t>
            </a:r>
          </a:p>
        </p:txBody>
      </p:sp>
      <p:pic>
        <p:nvPicPr>
          <p:cNvPr id="25603" name="Picture 1">
            <a:extLst>
              <a:ext uri="{FF2B5EF4-FFF2-40B4-BE49-F238E27FC236}">
                <a16:creationId xmlns:a16="http://schemas.microsoft.com/office/drawing/2014/main" id="{AA51E2F7-6758-4662-8420-58D4F0890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43" y="3283043"/>
            <a:ext cx="7123113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75370DA6-23EE-4245-8D59-2BE3CA112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0918" y="990871"/>
            <a:ext cx="77041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Shortest-Job-First (SJF) Scheduling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823814F7-CEBB-4A55-80A1-4EA7BB1EE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271" y="1918447"/>
            <a:ext cx="9789458" cy="3481257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dirty="0"/>
              <a:t>Associate with each process the length of its next CPU burst</a:t>
            </a:r>
          </a:p>
          <a:p>
            <a:pPr lvl="2"/>
            <a:r>
              <a:rPr lang="en-US" altLang="en-US" sz="2400" dirty="0"/>
              <a:t>Use these lengths to schedule the process with the shortest time</a:t>
            </a:r>
          </a:p>
          <a:p>
            <a:pPr lvl="1"/>
            <a:r>
              <a:rPr lang="en-US" altLang="en-US" sz="2800" dirty="0"/>
              <a:t>SJF is optimal – gives minimum average waiting time for a given set of processes</a:t>
            </a:r>
          </a:p>
          <a:p>
            <a:pPr lvl="1"/>
            <a:r>
              <a:rPr lang="en-US" altLang="en-US" sz="2800" dirty="0">
                <a:cs typeface="ＭＳ Ｐゴシック" charset="-128"/>
              </a:rPr>
              <a:t>Preemptive version called </a:t>
            </a:r>
            <a:r>
              <a:rPr lang="en-US" altLang="en-US" sz="2800" b="1" dirty="0">
                <a:solidFill>
                  <a:srgbClr val="006699"/>
                </a:solidFill>
                <a:latin typeface="+mj-lt"/>
              </a:rPr>
              <a:t>shortest-remaining-time-first</a:t>
            </a:r>
          </a:p>
          <a:p>
            <a:pPr lvl="1"/>
            <a:r>
              <a:rPr lang="en-US" altLang="en-US" sz="2800" dirty="0"/>
              <a:t>How do we determine the length of the next CPU burst?</a:t>
            </a:r>
          </a:p>
          <a:p>
            <a:pPr lvl="2"/>
            <a:r>
              <a:rPr lang="en-US" altLang="en-US" sz="2400" dirty="0"/>
              <a:t>Could ask the user</a:t>
            </a:r>
          </a:p>
          <a:p>
            <a:pPr lvl="2"/>
            <a:r>
              <a:rPr lang="en-US" altLang="en-US" sz="2400" dirty="0"/>
              <a:t>Estimate</a:t>
            </a:r>
          </a:p>
        </p:txBody>
      </p:sp>
    </p:spTree>
    <p:extLst>
      <p:ext uri="{BB962C8B-B14F-4D97-AF65-F5344CB8AC3E}">
        <p14:creationId xmlns:p14="http://schemas.microsoft.com/office/powerpoint/2010/main" val="413677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3AF8A99-5400-4B88-80AE-AE6C448E0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6420" y="1145559"/>
            <a:ext cx="799782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 of SJF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00593719-A5A4-4326-8529-37EC32492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0212" y="1882588"/>
            <a:ext cx="9574306" cy="4338918"/>
          </a:xfrm>
        </p:spPr>
        <p:txBody>
          <a:bodyPr>
            <a:normAutofit fontScale="92500" lnSpcReduction="20000"/>
          </a:bodyPr>
          <a:lstStyle/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dirty="0"/>
              <a:t>		</a:t>
            </a:r>
            <a:r>
              <a:rPr lang="en-US" altLang="en-US" sz="2800" u="sng" dirty="0"/>
              <a:t>Process</a:t>
            </a:r>
            <a:r>
              <a:rPr lang="en-US" altLang="en-US" sz="2800" dirty="0"/>
              <a:t>	</a:t>
            </a:r>
            <a:r>
              <a:rPr lang="en-US" altLang="en-US" sz="2800" u="sng" dirty="0"/>
              <a:t>Burst Time	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sz="2800" dirty="0"/>
              <a:t>		 </a:t>
            </a:r>
            <a:r>
              <a:rPr lang="en-US" altLang="en-US" sz="2800" i="1" dirty="0"/>
              <a:t>P</a:t>
            </a:r>
            <a:r>
              <a:rPr lang="en-US" altLang="en-US" sz="2800" i="1" baseline="-25000" dirty="0"/>
              <a:t>1</a:t>
            </a:r>
            <a:r>
              <a:rPr lang="en-US" altLang="en-US" sz="2800" dirty="0"/>
              <a:t>	6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sz="2800" dirty="0"/>
              <a:t>		 </a:t>
            </a:r>
            <a:r>
              <a:rPr lang="en-US" altLang="en-US" sz="2800" i="1" dirty="0"/>
              <a:t>P</a:t>
            </a:r>
            <a:r>
              <a:rPr lang="en-US" altLang="en-US" sz="2800" i="1" baseline="-25000" dirty="0"/>
              <a:t>2</a:t>
            </a:r>
            <a:r>
              <a:rPr lang="en-US" altLang="en-US" sz="2800" dirty="0"/>
              <a:t> 	8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sz="2800" dirty="0"/>
              <a:t>		 </a:t>
            </a:r>
            <a:r>
              <a:rPr lang="en-US" altLang="en-US" sz="2800" i="1" dirty="0"/>
              <a:t>P</a:t>
            </a:r>
            <a:r>
              <a:rPr lang="en-US" altLang="en-US" sz="2800" i="1" baseline="-25000" dirty="0"/>
              <a:t>3	 </a:t>
            </a:r>
            <a:r>
              <a:rPr lang="en-US" altLang="en-US" sz="2800" dirty="0"/>
              <a:t>7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r>
              <a:rPr lang="en-US" altLang="en-US" sz="2800" i="1" baseline="-25000" dirty="0"/>
              <a:t>                                                           </a:t>
            </a:r>
            <a:r>
              <a:rPr lang="en-US" altLang="en-US" sz="2800" i="1" dirty="0"/>
              <a:t>P</a:t>
            </a:r>
            <a:r>
              <a:rPr lang="en-US" altLang="en-US" sz="2800" i="1" baseline="-25000" dirty="0"/>
              <a:t>4	 </a:t>
            </a:r>
            <a:r>
              <a:rPr lang="en-US" altLang="en-US" sz="2800" dirty="0"/>
              <a:t>3</a:t>
            </a:r>
          </a:p>
          <a:p>
            <a:pPr>
              <a:buNone/>
              <a:tabLst>
                <a:tab pos="3028950" algn="ctr"/>
                <a:tab pos="4633913" algn="ctr"/>
              </a:tabLst>
            </a:pPr>
            <a:endParaRPr lang="en-US" altLang="en-US" sz="2800" i="1" baseline="-25000" dirty="0"/>
          </a:p>
          <a:p>
            <a:pPr>
              <a:tabLst>
                <a:tab pos="3028950" algn="ctr"/>
                <a:tab pos="4633913" algn="ctr"/>
              </a:tabLst>
            </a:pPr>
            <a:r>
              <a:rPr lang="en-US" altLang="en-US" sz="2800" dirty="0"/>
              <a:t>SJF scheduling chart</a:t>
            </a:r>
            <a:br>
              <a:rPr lang="en-US" altLang="en-US" sz="2800" dirty="0"/>
            </a:br>
            <a:endParaRPr lang="en-US" altLang="en-US" sz="2800" dirty="0"/>
          </a:p>
          <a:p>
            <a:pPr>
              <a:tabLst>
                <a:tab pos="3028950" algn="ctr"/>
                <a:tab pos="4633913" algn="ctr"/>
              </a:tabLst>
            </a:pPr>
            <a:endParaRPr lang="en-US" altLang="en-US" sz="2800" dirty="0"/>
          </a:p>
          <a:p>
            <a:pPr>
              <a:tabLst>
                <a:tab pos="3028950" algn="ctr"/>
                <a:tab pos="4633913" algn="ctr"/>
              </a:tabLst>
            </a:pPr>
            <a:r>
              <a:rPr lang="en-US" altLang="en-US" sz="2800" dirty="0"/>
              <a:t>Average waiting time = (3 + 16 + 9 + 0) / 4 = 7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ADC6AF8-4597-4452-983E-FCBE4FEE1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85" y="4885127"/>
            <a:ext cx="6093760" cy="8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220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75370DA6-23EE-4245-8D59-2BE3CA112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5449" y="860612"/>
            <a:ext cx="9666997" cy="80004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400" dirty="0"/>
              <a:t>Shortest Remaining Time First Scheduling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823814F7-CEBB-4A55-80A1-4EA7BB1EE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765" y="1918447"/>
            <a:ext cx="9986681" cy="3567032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dirty="0">
                <a:cs typeface="ＭＳ Ｐゴシック" charset="-128"/>
              </a:rPr>
              <a:t>Preemptive version of SJF</a:t>
            </a:r>
            <a:endParaRPr lang="en-US" altLang="en-US" sz="2800" b="1" dirty="0">
              <a:solidFill>
                <a:srgbClr val="006699"/>
              </a:solidFill>
              <a:latin typeface="+mj-lt"/>
            </a:endParaRPr>
          </a:p>
          <a:p>
            <a:pPr lvl="1"/>
            <a:r>
              <a:rPr lang="en-US" altLang="en-US" sz="2800" dirty="0"/>
              <a:t>Whenever a new process arrives in the ready queue, the decision on which process to schedule next is redone using the SJF algorithm.</a:t>
            </a:r>
          </a:p>
          <a:p>
            <a:pPr lvl="1"/>
            <a:r>
              <a:rPr lang="en-US" altLang="en-US" sz="2800" dirty="0"/>
              <a:t>Is SRT more “optimal” than SJF in terms of the minimum average waiting time for a given set of processes?</a:t>
            </a:r>
          </a:p>
          <a:p>
            <a:pPr lvl="1"/>
            <a:endParaRPr lang="en-US" altLang="en-US" sz="2800" dirty="0"/>
          </a:p>
          <a:p>
            <a:pPr lvl="2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52641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E841C6C2-8CFF-4FDC-A9E1-6B260CB17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7129" y="163951"/>
            <a:ext cx="9239891" cy="162898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Example of Shortest-remaining-time-first</a:t>
            </a:r>
          </a:p>
        </p:txBody>
      </p:sp>
      <p:sp>
        <p:nvSpPr>
          <p:cNvPr id="19459" name="Rectangle 36">
            <a:extLst>
              <a:ext uri="{FF2B5EF4-FFF2-40B4-BE49-F238E27FC236}">
                <a16:creationId xmlns:a16="http://schemas.microsoft.com/office/drawing/2014/main" id="{F6B280F4-20CD-4AA5-887B-A75AC06E0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2636" y="1792941"/>
            <a:ext cx="10094258" cy="4661646"/>
          </a:xfrm>
        </p:spPr>
        <p:txBody>
          <a:bodyPr>
            <a:normAutofit/>
          </a:bodyPr>
          <a:lstStyle/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>
                <a:cs typeface="ＭＳ Ｐゴシック" charset="-128"/>
              </a:rPr>
              <a:t>Now we add the concepts of varying arrival times and preemption to the analysis</a:t>
            </a: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>
                <a:cs typeface="ＭＳ Ｐゴシック" charset="-128"/>
              </a:rPr>
              <a:t>		               </a:t>
            </a:r>
            <a:r>
              <a:rPr lang="en-US" altLang="en-US" u="sng" dirty="0">
                <a:cs typeface="ＭＳ Ｐゴシック" charset="-128"/>
              </a:rPr>
              <a:t>Process</a:t>
            </a:r>
            <a:r>
              <a:rPr lang="en-US" altLang="en-US" u="sng" dirty="0">
                <a:solidFill>
                  <a:schemeClr val="bg1"/>
                </a:solidFill>
                <a:cs typeface="ＭＳ Ｐゴシック" charset="-128"/>
              </a:rPr>
              <a:t>      </a:t>
            </a:r>
            <a:r>
              <a:rPr lang="en-US" altLang="en-US" u="sng" dirty="0" err="1">
                <a:solidFill>
                  <a:schemeClr val="bg1"/>
                </a:solidFill>
                <a:cs typeface="ＭＳ Ｐゴシック" charset="-128"/>
              </a:rPr>
              <a:t>i</a:t>
            </a:r>
            <a:r>
              <a:rPr lang="en-US" altLang="en-US" u="sng" dirty="0">
                <a:solidFill>
                  <a:schemeClr val="bg1"/>
                </a:solidFill>
                <a:cs typeface="ＭＳ Ｐゴシック" charset="-128"/>
              </a:rPr>
              <a:t> </a:t>
            </a:r>
            <a:r>
              <a:rPr lang="en-US" altLang="en-US" i="1" u="sng" dirty="0">
                <a:cs typeface="ＭＳ Ｐゴシック" charset="-128"/>
              </a:rPr>
              <a:t>Arrival </a:t>
            </a:r>
            <a:r>
              <a:rPr lang="en-US" altLang="en-US" u="sng" dirty="0" err="1">
                <a:cs typeface="ＭＳ Ｐゴシック" charset="-128"/>
              </a:rPr>
              <a:t>Time</a:t>
            </a:r>
            <a:r>
              <a:rPr lang="en-US" altLang="en-US" u="sng" dirty="0" err="1">
                <a:solidFill>
                  <a:schemeClr val="bg1"/>
                </a:solidFill>
                <a:cs typeface="ＭＳ Ｐゴシック" charset="-128"/>
              </a:rPr>
              <a:t>T</a:t>
            </a:r>
            <a:r>
              <a:rPr lang="en-US" altLang="en-US" dirty="0">
                <a:cs typeface="ＭＳ Ｐゴシック" charset="-128"/>
              </a:rPr>
              <a:t>	</a:t>
            </a:r>
            <a:r>
              <a:rPr lang="en-US" altLang="en-US" u="sng" dirty="0">
                <a:cs typeface="ＭＳ Ｐゴシック" charset="-128"/>
              </a:rPr>
              <a:t>Burst Time</a:t>
            </a:r>
            <a:endParaRPr lang="en-US" altLang="en-US" dirty="0">
              <a:cs typeface="ＭＳ Ｐゴシック" charset="-128"/>
            </a:endParaRP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>
                <a:cs typeface="ＭＳ Ｐゴシック" charset="-128"/>
              </a:rPr>
              <a:t>		 </a:t>
            </a:r>
            <a:r>
              <a:rPr lang="en-US" altLang="en-US" i="1" dirty="0">
                <a:cs typeface="ＭＳ Ｐゴシック" charset="-128"/>
              </a:rPr>
              <a:t>P</a:t>
            </a:r>
            <a:r>
              <a:rPr lang="en-US" altLang="en-US" i="1" baseline="-25000" dirty="0">
                <a:cs typeface="ＭＳ Ｐゴシック" charset="-128"/>
              </a:rPr>
              <a:t>1</a:t>
            </a:r>
            <a:r>
              <a:rPr lang="en-US" altLang="en-US" dirty="0">
                <a:cs typeface="ＭＳ Ｐゴシック" charset="-128"/>
              </a:rPr>
              <a:t>	</a:t>
            </a:r>
            <a:r>
              <a:rPr lang="en-US" altLang="en-US" dirty="0">
                <a:solidFill>
                  <a:srgbClr val="000000"/>
                </a:solidFill>
                <a:cs typeface="ＭＳ Ｐゴシック" charset="-128"/>
              </a:rPr>
              <a:t>0</a:t>
            </a:r>
            <a:r>
              <a:rPr lang="en-US" altLang="en-US" dirty="0">
                <a:cs typeface="ＭＳ Ｐゴシック" charset="-128"/>
              </a:rPr>
              <a:t>	8</a:t>
            </a: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>
                <a:cs typeface="ＭＳ Ｐゴシック" charset="-128"/>
              </a:rPr>
              <a:t>		 </a:t>
            </a:r>
            <a:r>
              <a:rPr lang="en-US" altLang="en-US" i="1" dirty="0">
                <a:cs typeface="ＭＳ Ｐゴシック" charset="-128"/>
              </a:rPr>
              <a:t>P</a:t>
            </a:r>
            <a:r>
              <a:rPr lang="en-US" altLang="en-US" i="1" baseline="-25000" dirty="0">
                <a:cs typeface="ＭＳ Ｐゴシック" charset="-128"/>
              </a:rPr>
              <a:t>2 	</a:t>
            </a:r>
            <a:r>
              <a:rPr lang="en-US" altLang="en-US" dirty="0">
                <a:solidFill>
                  <a:srgbClr val="000000"/>
                </a:solidFill>
                <a:cs typeface="ＭＳ Ｐゴシック" charset="-128"/>
              </a:rPr>
              <a:t>1</a:t>
            </a:r>
            <a:r>
              <a:rPr lang="en-US" altLang="en-US" dirty="0">
                <a:cs typeface="ＭＳ Ｐゴシック" charset="-128"/>
              </a:rPr>
              <a:t>	4</a:t>
            </a: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>
                <a:cs typeface="ＭＳ Ｐゴシック" charset="-128"/>
              </a:rPr>
              <a:t>		 </a:t>
            </a:r>
            <a:r>
              <a:rPr lang="en-US" altLang="en-US" i="1" dirty="0">
                <a:cs typeface="ＭＳ Ｐゴシック" charset="-128"/>
              </a:rPr>
              <a:t>P</a:t>
            </a:r>
            <a:r>
              <a:rPr lang="en-US" altLang="en-US" i="1" baseline="-25000" dirty="0">
                <a:cs typeface="ＭＳ Ｐゴシック" charset="-128"/>
              </a:rPr>
              <a:t>3</a:t>
            </a:r>
            <a:r>
              <a:rPr lang="en-US" altLang="en-US" dirty="0">
                <a:cs typeface="ＭＳ Ｐゴシック" charset="-128"/>
              </a:rPr>
              <a:t>	</a:t>
            </a:r>
            <a:r>
              <a:rPr lang="en-US" altLang="en-US" dirty="0">
                <a:solidFill>
                  <a:srgbClr val="000000"/>
                </a:solidFill>
                <a:cs typeface="ＭＳ Ｐゴシック" charset="-128"/>
              </a:rPr>
              <a:t>2</a:t>
            </a:r>
            <a:r>
              <a:rPr lang="en-US" altLang="en-US" dirty="0">
                <a:cs typeface="ＭＳ Ｐゴシック" charset="-128"/>
              </a:rPr>
              <a:t>	9</a:t>
            </a: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>
                <a:cs typeface="ＭＳ Ｐゴシック" charset="-128"/>
              </a:rPr>
              <a:t>		 </a:t>
            </a:r>
            <a:r>
              <a:rPr lang="en-US" altLang="en-US" i="1" dirty="0">
                <a:cs typeface="ＭＳ Ｐゴシック" charset="-128"/>
              </a:rPr>
              <a:t>P</a:t>
            </a:r>
            <a:r>
              <a:rPr lang="en-US" altLang="en-US" i="1" baseline="-25000" dirty="0">
                <a:cs typeface="ＭＳ Ｐゴシック" charset="-128"/>
              </a:rPr>
              <a:t>4</a:t>
            </a:r>
            <a:r>
              <a:rPr lang="en-US" altLang="en-US" dirty="0">
                <a:cs typeface="ＭＳ Ｐゴシック" charset="-128"/>
              </a:rPr>
              <a:t>	</a:t>
            </a:r>
            <a:r>
              <a:rPr lang="en-US" altLang="en-US" dirty="0">
                <a:solidFill>
                  <a:srgbClr val="000000"/>
                </a:solidFill>
                <a:cs typeface="ＭＳ Ｐゴシック" charset="-128"/>
              </a:rPr>
              <a:t>3</a:t>
            </a:r>
            <a:r>
              <a:rPr lang="en-US" altLang="en-US" dirty="0">
                <a:cs typeface="ＭＳ Ｐゴシック" charset="-128"/>
              </a:rPr>
              <a:t>	5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i="1" dirty="0">
                <a:cs typeface="ＭＳ Ｐゴシック" charset="-128"/>
              </a:rPr>
              <a:t>Preemptive </a:t>
            </a:r>
            <a:r>
              <a:rPr lang="en-US" altLang="en-US" dirty="0">
                <a:cs typeface="ＭＳ Ｐゴシック" charset="-128"/>
              </a:rPr>
              <a:t>SJF Gantt Chart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>
              <a:cs typeface="ＭＳ Ｐゴシック" charset="-128"/>
            </a:endParaRPr>
          </a:p>
          <a:p>
            <a:pPr marL="0" indent="0"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>
              <a:cs typeface="ＭＳ Ｐゴシック" charset="-128"/>
            </a:endParaRP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>
                <a:cs typeface="ＭＳ Ｐゴシック" charset="-128"/>
              </a:rPr>
              <a:t>Average waiting time = [(10-1)+(1-1)+(17-2)+(5-3)]/4 = 26/4 = 6.5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>
              <a:cs typeface="ＭＳ Ｐゴシック" charset="-128"/>
            </a:endParaRPr>
          </a:p>
          <a:p>
            <a:pPr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>
              <a:cs typeface="ＭＳ Ｐゴシック" charset="-128"/>
            </a:endParaRPr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100802A9-2833-4519-B21E-A1B2D0AF9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31" y="5055627"/>
            <a:ext cx="65357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3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0C539CA8-5BE8-4B08-A540-B4382F3C2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382" y="1103677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Round Robin (RR)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8A6C6617-67BF-4484-A025-320FA2994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9553" y="1864660"/>
            <a:ext cx="9950823" cy="4356846"/>
          </a:xfrm>
        </p:spPr>
        <p:txBody>
          <a:bodyPr>
            <a:normAutofit/>
          </a:bodyPr>
          <a:lstStyle/>
          <a:p>
            <a:pPr lvl="1"/>
            <a:r>
              <a:rPr lang="en-ID" sz="2800" dirty="0"/>
              <a:t>Round robin is the oldest, simplest scheduling algorithm. </a:t>
            </a:r>
          </a:p>
          <a:p>
            <a:pPr lvl="1"/>
            <a:r>
              <a:rPr lang="en-ID" sz="2800" dirty="0"/>
              <a:t>The name of this algorithm comes from the round-robin principle, where each person gets an equal share of something in turn. </a:t>
            </a:r>
          </a:p>
          <a:p>
            <a:pPr lvl="1"/>
            <a:r>
              <a:rPr lang="en-ID" sz="2800" dirty="0"/>
              <a:t>It is mostly used for scheduling algorithms in multitasking. </a:t>
            </a:r>
          </a:p>
          <a:p>
            <a:pPr lvl="1"/>
            <a:r>
              <a:rPr lang="en-ID" sz="2800" dirty="0"/>
              <a:t>This algorithm method helps for starvation free execution of processes.</a:t>
            </a:r>
            <a:endParaRPr lang="en-US" altLang="en-US" sz="2800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0C539CA8-5BE8-4B08-A540-B4382F3C2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0382" y="1103677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Round Robin (Cont.)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8A6C6617-67BF-4484-A025-320FA2994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9553" y="1864660"/>
            <a:ext cx="9950823" cy="435684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sz="2800" dirty="0"/>
              <a:t>Each process gets a small unit of CPU time (</a:t>
            </a:r>
            <a:r>
              <a:rPr lang="en-US" altLang="en-US" sz="2800" b="1" dirty="0">
                <a:solidFill>
                  <a:srgbClr val="006699"/>
                </a:solidFill>
                <a:latin typeface="+mj-lt"/>
              </a:rPr>
              <a:t>time quantum </a:t>
            </a:r>
            <a:r>
              <a:rPr lang="en-US" altLang="en-US" sz="2800" i="1" dirty="0"/>
              <a:t>q</a:t>
            </a:r>
            <a:r>
              <a:rPr lang="en-US" altLang="en-US" sz="2800" dirty="0"/>
              <a:t>), usually 10-100 milliseconds.  After this time has elapsed, the process is preempted and added to the end of the ready queue.</a:t>
            </a:r>
          </a:p>
          <a:p>
            <a:pPr lvl="1"/>
            <a:r>
              <a:rPr lang="en-US" altLang="en-US" sz="2800" dirty="0"/>
              <a:t>If there are </a:t>
            </a:r>
            <a:r>
              <a:rPr lang="en-US" altLang="en-US" sz="2800" i="1" dirty="0"/>
              <a:t>n</a:t>
            </a:r>
            <a:r>
              <a:rPr lang="en-US" altLang="en-US" sz="2800" dirty="0"/>
              <a:t> processes in the ready queue and the time quantum is </a:t>
            </a:r>
            <a:r>
              <a:rPr lang="en-US" altLang="en-US" sz="2800" i="1" dirty="0"/>
              <a:t>q</a:t>
            </a:r>
            <a:r>
              <a:rPr lang="en-US" altLang="en-US" sz="2800" dirty="0"/>
              <a:t>, then each process gets 1/</a:t>
            </a:r>
            <a:r>
              <a:rPr lang="en-US" altLang="en-US" sz="2800" i="1" dirty="0"/>
              <a:t>n</a:t>
            </a:r>
            <a:r>
              <a:rPr lang="en-US" altLang="en-US" sz="2800" dirty="0"/>
              <a:t> of the CPU time in chunks of at most </a:t>
            </a:r>
            <a:r>
              <a:rPr lang="en-US" altLang="en-US" sz="2800" i="1" dirty="0"/>
              <a:t>q</a:t>
            </a:r>
            <a:r>
              <a:rPr lang="en-US" altLang="en-US" sz="2800" dirty="0"/>
              <a:t> time units at once.  No process waits more than (</a:t>
            </a:r>
            <a:r>
              <a:rPr lang="en-US" altLang="en-US" sz="2800" i="1" dirty="0"/>
              <a:t>n</a:t>
            </a:r>
            <a:r>
              <a:rPr lang="en-US" altLang="en-US" sz="2800" dirty="0"/>
              <a:t>-1)</a:t>
            </a:r>
            <a:r>
              <a:rPr lang="en-US" altLang="en-US" sz="2800" i="1" dirty="0"/>
              <a:t>q </a:t>
            </a:r>
            <a:r>
              <a:rPr lang="en-US" altLang="en-US" sz="2800" dirty="0"/>
              <a:t>time units.</a:t>
            </a:r>
          </a:p>
          <a:p>
            <a:pPr lvl="1"/>
            <a:r>
              <a:rPr lang="en-US" altLang="en-US" sz="2800" dirty="0"/>
              <a:t>Timer interrupts every quantum to schedule next process</a:t>
            </a:r>
          </a:p>
          <a:p>
            <a:pPr lvl="1"/>
            <a:r>
              <a:rPr lang="en-US" altLang="en-US" sz="2800" dirty="0"/>
              <a:t>Performance</a:t>
            </a:r>
          </a:p>
          <a:p>
            <a:pPr lvl="2"/>
            <a:r>
              <a:rPr lang="en-US" altLang="en-US" sz="2000" i="1" dirty="0"/>
              <a:t>q</a:t>
            </a:r>
            <a:r>
              <a:rPr lang="en-US" altLang="en-US" sz="2000" dirty="0"/>
              <a:t> large </a:t>
            </a:r>
            <a:r>
              <a:rPr lang="en-US" altLang="en-US" sz="2000" dirty="0">
                <a:sym typeface="Symbol" panose="05050102010706020507" pitchFamily="18" charset="2"/>
              </a:rPr>
              <a:t> FIFO (FCFS)</a:t>
            </a:r>
          </a:p>
          <a:p>
            <a:pPr lvl="2"/>
            <a:r>
              <a:rPr lang="en-US" altLang="en-US" sz="2000" i="1" dirty="0">
                <a:sym typeface="Symbol" panose="05050102010706020507" pitchFamily="18" charset="2"/>
              </a:rPr>
              <a:t>q </a:t>
            </a:r>
            <a:r>
              <a:rPr lang="en-US" altLang="en-US" sz="2000" dirty="0">
                <a:sym typeface="Symbol" panose="05050102010706020507" pitchFamily="18" charset="2"/>
              </a:rPr>
              <a:t>small  RR</a:t>
            </a:r>
          </a:p>
          <a:p>
            <a:pPr lvl="1"/>
            <a:r>
              <a:rPr lang="en-US" altLang="en-US" sz="2800" dirty="0">
                <a:sym typeface="Symbol" panose="05050102010706020507" pitchFamily="18" charset="2"/>
              </a:rPr>
              <a:t>Note that q must be large with respect to context switch, otherwise overhead is too high</a:t>
            </a:r>
          </a:p>
        </p:txBody>
      </p:sp>
    </p:spTree>
    <p:extLst>
      <p:ext uri="{BB962C8B-B14F-4D97-AF65-F5344CB8AC3E}">
        <p14:creationId xmlns:p14="http://schemas.microsoft.com/office/powerpoint/2010/main" val="994465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6DF101FA-59C2-4431-9504-FC73D4745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915" y="1054857"/>
            <a:ext cx="841861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 of RR with Time Quantum = 4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E17EE130-D776-4D6D-84E6-F464A160A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0565" y="1846729"/>
            <a:ext cx="9735669" cy="4410635"/>
          </a:xfrm>
        </p:spPr>
        <p:txBody>
          <a:bodyPr>
            <a:normAutofit lnSpcReduction="10000"/>
          </a:bodyPr>
          <a:lstStyle/>
          <a:p>
            <a:pPr>
              <a:buNone/>
              <a:tabLst>
                <a:tab pos="2219325" algn="ctr"/>
                <a:tab pos="3994150" algn="ctr"/>
              </a:tabLst>
            </a:pPr>
            <a:r>
              <a:rPr lang="en-US" altLang="en-US" dirty="0"/>
              <a:t>		</a:t>
            </a:r>
            <a:r>
              <a:rPr lang="en-US" altLang="en-US" u="sng" dirty="0"/>
              <a:t>Process</a:t>
            </a:r>
            <a:r>
              <a:rPr lang="en-US" altLang="en-US" dirty="0"/>
              <a:t>	</a:t>
            </a:r>
            <a:r>
              <a:rPr lang="en-US" altLang="en-US" u="sng" dirty="0"/>
              <a:t>Burst Time</a:t>
            </a:r>
          </a:p>
          <a:p>
            <a:pPr>
              <a:buNone/>
              <a:tabLst>
                <a:tab pos="2219325" algn="ctr"/>
                <a:tab pos="3994150" algn="ctr"/>
              </a:tabLst>
            </a:pPr>
            <a:r>
              <a:rPr lang="en-US" altLang="en-US" i="1" dirty="0"/>
              <a:t>		P</a:t>
            </a:r>
            <a:r>
              <a:rPr lang="en-US" altLang="en-US" i="1" baseline="-25000" dirty="0"/>
              <a:t>1	</a:t>
            </a:r>
            <a:r>
              <a:rPr lang="en-US" altLang="en-US" dirty="0"/>
              <a:t>24</a:t>
            </a:r>
          </a:p>
          <a:p>
            <a:pPr>
              <a:buNone/>
              <a:tabLst>
                <a:tab pos="2219325" algn="ctr"/>
                <a:tab pos="399415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2	 </a:t>
            </a:r>
            <a:r>
              <a:rPr lang="en-US" altLang="en-US" dirty="0"/>
              <a:t>3</a:t>
            </a:r>
          </a:p>
          <a:p>
            <a:pPr>
              <a:buNone/>
              <a:tabLst>
                <a:tab pos="2219325" algn="ctr"/>
                <a:tab pos="3994150" algn="ctr"/>
              </a:tabLst>
            </a:pPr>
            <a:r>
              <a:rPr lang="en-US" altLang="en-US" dirty="0"/>
              <a:t>		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3	</a:t>
            </a:r>
            <a:r>
              <a:rPr lang="en-US" altLang="en-US" dirty="0"/>
              <a:t>3	</a:t>
            </a:r>
          </a:p>
          <a:p>
            <a:pPr>
              <a:tabLst>
                <a:tab pos="2219325" algn="ctr"/>
                <a:tab pos="3994150" algn="ctr"/>
              </a:tabLst>
            </a:pPr>
            <a:r>
              <a:rPr lang="en-US" altLang="en-US" dirty="0"/>
              <a:t>The Gantt chart is: </a:t>
            </a: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>
              <a:tabLst>
                <a:tab pos="2219325" algn="ctr"/>
                <a:tab pos="3994150" algn="ctr"/>
              </a:tabLst>
            </a:pPr>
            <a:r>
              <a:rPr lang="en-US" altLang="en-US" dirty="0"/>
              <a:t>Typically, higher average turnaround than SJF, but better </a:t>
            </a:r>
            <a:r>
              <a:rPr lang="en-US" altLang="en-US" b="1" i="1" dirty="0"/>
              <a:t>response</a:t>
            </a:r>
          </a:p>
          <a:p>
            <a:pPr>
              <a:tabLst>
                <a:tab pos="2219325" algn="ctr"/>
                <a:tab pos="3994150" algn="ctr"/>
              </a:tabLst>
            </a:pPr>
            <a:r>
              <a:rPr lang="en-US" altLang="en-US" dirty="0"/>
              <a:t>q should be large compared to context switch time</a:t>
            </a:r>
          </a:p>
          <a:p>
            <a:pPr lvl="1">
              <a:tabLst>
                <a:tab pos="2219325" algn="ctr"/>
                <a:tab pos="3994150" algn="ctr"/>
              </a:tabLst>
            </a:pPr>
            <a:r>
              <a:rPr lang="en-US" altLang="en-US" dirty="0"/>
              <a:t>q usually 10 milliseconds  to 100 milliseconds, </a:t>
            </a:r>
          </a:p>
          <a:p>
            <a:pPr lvl="1">
              <a:tabLst>
                <a:tab pos="2219325" algn="ctr"/>
                <a:tab pos="3994150" algn="ctr"/>
              </a:tabLst>
            </a:pPr>
            <a:r>
              <a:rPr lang="en-US" altLang="en-US" dirty="0"/>
              <a:t>Context switch &lt; 10 microseconds</a:t>
            </a:r>
          </a:p>
        </p:txBody>
      </p:sp>
      <p:pic>
        <p:nvPicPr>
          <p:cNvPr id="41987" name="Picture 1">
            <a:extLst>
              <a:ext uri="{FF2B5EF4-FFF2-40B4-BE49-F238E27FC236}">
                <a16:creationId xmlns:a16="http://schemas.microsoft.com/office/drawing/2014/main" id="{0835376E-2FE4-439A-B19A-4C86254AE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33" y="3841377"/>
            <a:ext cx="677068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08963-F479-487D-8346-7C551C17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B13A5B-1F20-4CA7-8909-A1881A7B1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51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14D05664-D904-4350-AFC8-65EA9CF04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7147" y="788894"/>
            <a:ext cx="8934687" cy="8521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dirty="0"/>
              <a:t>Time Quantum and Context Switch Time</a:t>
            </a:r>
          </a:p>
        </p:txBody>
      </p:sp>
      <p:pic>
        <p:nvPicPr>
          <p:cNvPr id="44034" name="Picture 1">
            <a:extLst>
              <a:ext uri="{FF2B5EF4-FFF2-40B4-BE49-F238E27FC236}">
                <a16:creationId xmlns:a16="http://schemas.microsoft.com/office/drawing/2014/main" id="{3018707B-932C-4506-B190-526E13C48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47" y="1989326"/>
            <a:ext cx="9765757" cy="407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97EB9085-4F50-4C0E-A2E6-8B8193DC5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694" y="1234609"/>
            <a:ext cx="7723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Priority Scheduling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328AB413-1FAE-4AEC-A110-AFD45B9A7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3694" y="1918447"/>
            <a:ext cx="9932894" cy="3845767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altLang="en-US" sz="2800" dirty="0"/>
              <a:t>A priority number (integer) is associated with each process</a:t>
            </a:r>
          </a:p>
          <a:p>
            <a:pPr lvl="1"/>
            <a:endParaRPr lang="en-US" altLang="en-US" sz="900" dirty="0"/>
          </a:p>
          <a:p>
            <a:pPr lvl="1"/>
            <a:r>
              <a:rPr lang="en-US" altLang="en-US" sz="2800" dirty="0"/>
              <a:t>The CPU is allocated to the process with the highest priority (smallest integer </a:t>
            </a:r>
            <a:r>
              <a:rPr lang="en-US" altLang="en-US" sz="2800" dirty="0">
                <a:sym typeface="Symbol" panose="05050102010706020507" pitchFamily="18" charset="2"/>
              </a:rPr>
              <a:t> highest priority)</a:t>
            </a:r>
          </a:p>
          <a:p>
            <a:pPr lvl="2"/>
            <a:r>
              <a:rPr lang="en-US" altLang="en-US" sz="2000" dirty="0"/>
              <a:t>Preemptive</a:t>
            </a:r>
          </a:p>
          <a:p>
            <a:pPr lvl="2"/>
            <a:r>
              <a:rPr lang="en-US" altLang="en-US" sz="2000" dirty="0"/>
              <a:t>Nonpreemptive</a:t>
            </a:r>
          </a:p>
          <a:p>
            <a:pPr lvl="2"/>
            <a:endParaRPr lang="en-US" altLang="en-US" sz="700" dirty="0"/>
          </a:p>
          <a:p>
            <a:pPr lvl="1"/>
            <a:r>
              <a:rPr lang="en-US" altLang="en-US" sz="2800" dirty="0"/>
              <a:t>SJF is priority scheduling where priority is the inverse of predicted next CPU burst time</a:t>
            </a:r>
          </a:p>
          <a:p>
            <a:pPr lvl="1"/>
            <a:endParaRPr lang="en-US" altLang="en-US" sz="900" dirty="0"/>
          </a:p>
          <a:p>
            <a:pPr lvl="1"/>
            <a:r>
              <a:rPr lang="en-US" altLang="en-US" sz="2800" dirty="0"/>
              <a:t>Problem </a:t>
            </a:r>
            <a:r>
              <a:rPr lang="en-US" altLang="en-US" sz="2800" dirty="0">
                <a:sym typeface="Symbol" panose="05050102010706020507" pitchFamily="18" charset="2"/>
              </a:rPr>
              <a:t> </a:t>
            </a:r>
            <a:r>
              <a:rPr lang="en-US" altLang="en-US" sz="2800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Starvation</a:t>
            </a:r>
            <a:r>
              <a:rPr lang="en-US" altLang="en-US" sz="2800" b="1" dirty="0"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– low priority processes may never execute</a:t>
            </a:r>
          </a:p>
          <a:p>
            <a:pPr lvl="1"/>
            <a:endParaRPr lang="en-US" altLang="en-US" sz="900" dirty="0">
              <a:sym typeface="Symbol" panose="05050102010706020507" pitchFamily="18" charset="2"/>
            </a:endParaRPr>
          </a:p>
          <a:p>
            <a:pPr lvl="1"/>
            <a:r>
              <a:rPr lang="en-US" altLang="en-US" sz="2800" dirty="0">
                <a:sym typeface="Symbol" panose="05050102010706020507" pitchFamily="18" charset="2"/>
              </a:rPr>
              <a:t>Solution  </a:t>
            </a:r>
            <a:r>
              <a:rPr lang="en-US" altLang="en-US" sz="2800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Aging</a:t>
            </a:r>
            <a:r>
              <a:rPr lang="en-US" altLang="en-US" sz="2800" b="1" dirty="0"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ym typeface="Symbol" panose="05050102010706020507" pitchFamily="18" charset="2"/>
              </a:rPr>
              <a:t>– as time progresses increase the priority of the process</a:t>
            </a:r>
          </a:p>
          <a:p>
            <a:pPr lvl="1">
              <a:buNone/>
            </a:pPr>
            <a:endParaRPr lang="en-US" altLang="en-US" sz="2800" b="1" dirty="0">
              <a:solidFill>
                <a:srgbClr val="3366FF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BD1CE599-A709-401F-8DD0-F7F4CCB2D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3091" y="1128712"/>
            <a:ext cx="72802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 of Priority Scheduling</a:t>
            </a:r>
          </a:p>
        </p:txBody>
      </p:sp>
      <p:sp>
        <p:nvSpPr>
          <p:cNvPr id="50178" name="Rectangle 36">
            <a:extLst>
              <a:ext uri="{FF2B5EF4-FFF2-40B4-BE49-F238E27FC236}">
                <a16:creationId xmlns:a16="http://schemas.microsoft.com/office/drawing/2014/main" id="{CDADF2B2-580D-4F09-8A23-D969CD614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64659" y="1704974"/>
            <a:ext cx="9251576" cy="4408955"/>
          </a:xfrm>
          <a:noFill/>
        </p:spPr>
        <p:txBody>
          <a:bodyPr>
            <a:normAutofit fontScale="92500" lnSpcReduction="10000"/>
          </a:bodyPr>
          <a:lstStyle/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		 </a:t>
            </a:r>
            <a:r>
              <a:rPr lang="en-US" altLang="en-US" sz="2400" u="sng" dirty="0"/>
              <a:t>Process</a:t>
            </a:r>
            <a:r>
              <a:rPr lang="en-US" altLang="en-US" sz="2400" u="sng" dirty="0">
                <a:solidFill>
                  <a:schemeClr val="bg1"/>
                </a:solidFill>
              </a:rPr>
              <a:t>	</a:t>
            </a:r>
            <a:r>
              <a:rPr lang="en-US" altLang="en-US" sz="2400" u="sng" dirty="0"/>
              <a:t>Burst Time</a:t>
            </a:r>
            <a:r>
              <a:rPr lang="en-US" altLang="en-US" sz="2400" dirty="0"/>
              <a:t>	</a:t>
            </a:r>
            <a:r>
              <a:rPr lang="en-US" altLang="en-US" sz="2400" u="sng" dirty="0"/>
              <a:t>Priority</a:t>
            </a:r>
            <a:endParaRPr lang="en-US" altLang="en-US" sz="2400" dirty="0"/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		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1</a:t>
            </a:r>
            <a:r>
              <a:rPr lang="en-US" altLang="en-US" sz="2400" dirty="0"/>
              <a:t>	1</a:t>
            </a:r>
            <a:r>
              <a:rPr lang="en-US" altLang="en-US" sz="2400" dirty="0">
                <a:solidFill>
                  <a:srgbClr val="000000"/>
                </a:solidFill>
              </a:rPr>
              <a:t>0</a:t>
            </a:r>
            <a:r>
              <a:rPr lang="en-US" altLang="en-US" sz="2400" dirty="0"/>
              <a:t>	3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		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2 	</a:t>
            </a:r>
            <a:r>
              <a:rPr lang="en-US" altLang="en-US" sz="2400" dirty="0">
                <a:solidFill>
                  <a:srgbClr val="000000"/>
                </a:solidFill>
              </a:rPr>
              <a:t>1</a:t>
            </a:r>
            <a:r>
              <a:rPr lang="en-US" altLang="en-US" sz="2400" dirty="0"/>
              <a:t>	1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		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3</a:t>
            </a: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000000"/>
                </a:solidFill>
              </a:rPr>
              <a:t>2</a:t>
            </a:r>
            <a:r>
              <a:rPr lang="en-US" altLang="en-US" sz="2400" dirty="0"/>
              <a:t>	4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		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4</a:t>
            </a: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000000"/>
                </a:solidFill>
              </a:rPr>
              <a:t>1</a:t>
            </a:r>
            <a:r>
              <a:rPr lang="en-US" altLang="en-US" sz="2400" dirty="0"/>
              <a:t>	5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		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5	</a:t>
            </a:r>
            <a:r>
              <a:rPr lang="en-US" altLang="en-US" sz="2400" dirty="0"/>
              <a:t>5	2</a:t>
            </a:r>
            <a:endParaRPr lang="en-US" altLang="en-US" sz="2400" baseline="-250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Priority scheduling Gantt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4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4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Average waiting time = 8.2</a:t>
            </a:r>
            <a:endParaRPr lang="en-US" altLang="en-US" sz="2400" i="1" baseline="-25000" dirty="0"/>
          </a:p>
        </p:txBody>
      </p:sp>
      <p:pic>
        <p:nvPicPr>
          <p:cNvPr id="50179" name="Picture 1">
            <a:extLst>
              <a:ext uri="{FF2B5EF4-FFF2-40B4-BE49-F238E27FC236}">
                <a16:creationId xmlns:a16="http://schemas.microsoft.com/office/drawing/2014/main" id="{A77EE5E1-F152-4172-9935-567FC2AB9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2" y="4776788"/>
            <a:ext cx="6467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CDE24674-CB1D-4389-9B31-B04F87B0AB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5459" y="287339"/>
            <a:ext cx="11546541" cy="70167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Priority Scheduling w/ Round-Robin</a:t>
            </a:r>
          </a:p>
        </p:txBody>
      </p:sp>
      <p:sp>
        <p:nvSpPr>
          <p:cNvPr id="52226" name="Rectangle 36">
            <a:extLst>
              <a:ext uri="{FF2B5EF4-FFF2-40B4-BE49-F238E27FC236}">
                <a16:creationId xmlns:a16="http://schemas.microsoft.com/office/drawing/2014/main" id="{2105BD44-B36B-488F-9B4A-6D230FFCC50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45460" y="1254135"/>
            <a:ext cx="11044516" cy="4287847"/>
          </a:xfrm>
          <a:noFill/>
        </p:spPr>
        <p:txBody>
          <a:bodyPr>
            <a:normAutofit fontScale="92500"/>
          </a:bodyPr>
          <a:lstStyle/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Run the process with the highest priority. Processes with the same priority run round-robin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Example: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                     </a:t>
            </a:r>
            <a:r>
              <a:rPr lang="en-US" altLang="en-US" sz="2400" u="sng" dirty="0"/>
              <a:t>Process</a:t>
            </a:r>
            <a:r>
              <a:rPr lang="en-US" altLang="en-US" sz="2400" u="sng" dirty="0">
                <a:solidFill>
                  <a:schemeClr val="bg1"/>
                </a:solidFill>
              </a:rPr>
              <a:t>	a   </a:t>
            </a:r>
            <a:r>
              <a:rPr lang="en-US" altLang="en-US" sz="2400" u="sng" dirty="0"/>
              <a:t>Burst Time</a:t>
            </a:r>
            <a:r>
              <a:rPr lang="en-US" altLang="en-US" sz="2400" dirty="0"/>
              <a:t>	</a:t>
            </a:r>
            <a:r>
              <a:rPr lang="en-US" altLang="en-US" sz="2400" u="sng" dirty="0"/>
              <a:t>Priority</a:t>
            </a:r>
            <a:endParaRPr lang="en-US" altLang="en-US" sz="2400" dirty="0"/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		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1</a:t>
            </a:r>
            <a:r>
              <a:rPr lang="en-US" altLang="en-US" sz="2400" dirty="0"/>
              <a:t>	4	3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		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2 	</a:t>
            </a:r>
            <a:r>
              <a:rPr lang="en-US" altLang="en-US" sz="2400" dirty="0">
                <a:solidFill>
                  <a:srgbClr val="000000"/>
                </a:solidFill>
              </a:rPr>
              <a:t>5</a:t>
            </a:r>
            <a:r>
              <a:rPr lang="en-US" altLang="en-US" sz="2400" dirty="0"/>
              <a:t>	2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		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3</a:t>
            </a: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000000"/>
                </a:solidFill>
              </a:rPr>
              <a:t>8</a:t>
            </a:r>
            <a:r>
              <a:rPr lang="en-US" altLang="en-US" sz="2400" dirty="0"/>
              <a:t>	2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		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4</a:t>
            </a: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000000"/>
                </a:solidFill>
              </a:rPr>
              <a:t>7</a:t>
            </a:r>
            <a:r>
              <a:rPr lang="en-US" altLang="en-US" sz="2400" dirty="0"/>
              <a:t>	1</a:t>
            </a:r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		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5	</a:t>
            </a:r>
            <a:r>
              <a:rPr lang="en-US" altLang="en-US" sz="2400" dirty="0"/>
              <a:t>3	3</a:t>
            </a:r>
            <a:endParaRPr lang="en-US" altLang="en-US" sz="2400" baseline="-250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400" dirty="0"/>
              <a:t>Gantt Chart with time quantum = 2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400" dirty="0"/>
          </a:p>
          <a:p>
            <a:pPr marL="0" indent="0"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400" dirty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400" dirty="0"/>
          </a:p>
          <a:p>
            <a:pPr>
              <a:buNone/>
              <a:tabLst>
                <a:tab pos="1600200" algn="ctr"/>
                <a:tab pos="3251200" algn="ctr"/>
                <a:tab pos="5140325" algn="ctr"/>
              </a:tabLst>
            </a:pPr>
            <a:endParaRPr lang="en-US" altLang="en-US" sz="2400" dirty="0"/>
          </a:p>
        </p:txBody>
      </p:sp>
      <p:pic>
        <p:nvPicPr>
          <p:cNvPr id="52227" name="Picture 2">
            <a:extLst>
              <a:ext uri="{FF2B5EF4-FFF2-40B4-BE49-F238E27FC236}">
                <a16:creationId xmlns:a16="http://schemas.microsoft.com/office/drawing/2014/main" id="{E776F08C-5E1F-44C8-AB6B-D21CDC72C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63" y="5541982"/>
            <a:ext cx="6200925" cy="72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695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AF43CD99-B0BB-4EB6-B798-512BB1BA6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6775" y="1042450"/>
            <a:ext cx="8026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Multilevel Queue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ABB3FE17-4C94-4A31-A709-AB1372533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6775" y="1897381"/>
            <a:ext cx="9789459" cy="4456354"/>
          </a:xfrm>
        </p:spPr>
        <p:txBody>
          <a:bodyPr>
            <a:normAutofit/>
          </a:bodyPr>
          <a:lstStyle/>
          <a:p>
            <a:pPr lvl="1"/>
            <a:r>
              <a:rPr lang="en-US" altLang="en-US" sz="2800" dirty="0"/>
              <a:t>The ready queue consists of multiple queues</a:t>
            </a:r>
          </a:p>
          <a:p>
            <a:pPr lvl="1"/>
            <a:r>
              <a:rPr lang="en-US" altLang="en-US" sz="2800" dirty="0"/>
              <a:t>Multilevel queue scheduler defined by the following parameters:</a:t>
            </a:r>
          </a:p>
          <a:p>
            <a:pPr lvl="2"/>
            <a:r>
              <a:rPr lang="en-US" altLang="en-US" sz="2000" dirty="0"/>
              <a:t>Number of queues</a:t>
            </a:r>
          </a:p>
          <a:p>
            <a:pPr lvl="2"/>
            <a:r>
              <a:rPr lang="en-US" altLang="en-US" sz="2000" dirty="0"/>
              <a:t>Scheduling algorithms for each queue</a:t>
            </a:r>
          </a:p>
          <a:p>
            <a:pPr lvl="2"/>
            <a:r>
              <a:rPr lang="en-US" altLang="en-US" sz="2000" dirty="0"/>
              <a:t>Method used to determine which queue a process will enter when that process needs service</a:t>
            </a:r>
          </a:p>
          <a:p>
            <a:pPr lvl="2"/>
            <a:r>
              <a:rPr lang="en-US" altLang="en-US" sz="2000" dirty="0"/>
              <a:t>Scheduling among the queues</a:t>
            </a:r>
          </a:p>
          <a:p>
            <a:pPr lvl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0684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1CD96B60-8A48-434B-B0B3-7D137B28C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2989" y="1205422"/>
            <a:ext cx="77136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Multilevel Queue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1C367D1A-7DE2-4C9D-8F9F-8D980F3D9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2989" y="2108200"/>
            <a:ext cx="5325036" cy="4181476"/>
          </a:xfrm>
        </p:spPr>
        <p:txBody>
          <a:bodyPr>
            <a:normAutofit/>
          </a:bodyPr>
          <a:lstStyle/>
          <a:p>
            <a:pPr lvl="1"/>
            <a:r>
              <a:rPr lang="en-US" altLang="en-US" sz="2400" dirty="0"/>
              <a:t>With priority scheduling, have separate queues for each priority.</a:t>
            </a:r>
          </a:p>
          <a:p>
            <a:pPr lvl="1"/>
            <a:r>
              <a:rPr lang="en-US" altLang="en-US" sz="2400" dirty="0"/>
              <a:t>Schedule the process in the highest-priority queue!</a:t>
            </a:r>
          </a:p>
        </p:txBody>
      </p:sp>
      <p:pic>
        <p:nvPicPr>
          <p:cNvPr id="54275" name="Picture 1">
            <a:extLst>
              <a:ext uri="{FF2B5EF4-FFF2-40B4-BE49-F238E27FC236}">
                <a16:creationId xmlns:a16="http://schemas.microsoft.com/office/drawing/2014/main" id="{B29FEE3D-3750-4508-92A3-9B9E46FEC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03" y="2108200"/>
            <a:ext cx="4059331" cy="448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6F1CB462-9D7D-4499-AF00-7FB8FBEF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206750"/>
            <a:ext cx="7880350" cy="57626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Multilevel Queue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0F152084-C4F7-4F98-AC9A-7299EF5D2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400" dirty="0"/>
              <a:t>Prioritization based upon process type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E45EDF43-47DE-4E7F-B77E-5ED79D91A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24" y="2296552"/>
            <a:ext cx="7574280" cy="402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77F311-C1E2-41C5-8785-8DF29E56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 KASIH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2C8E5-B304-4E22-97FF-5CC744CB0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52B5-35ED-49BA-94CC-BA942493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Single and Multithreaded Processes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24F82F6-A8F1-4E74-B27A-87F622D20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74" y="1864192"/>
            <a:ext cx="7856612" cy="441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36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A502B-56B5-45EC-9D53-1A61480C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BD2FF-04B2-4C45-95B3-51ABA3463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400" b="1" dirty="0"/>
              <a:t>Responsiveness – </a:t>
            </a:r>
            <a:r>
              <a:rPr lang="en-US" altLang="en-US" sz="2400" dirty="0"/>
              <a:t>may allow continued execution if part of process is blocked, especially important for user interfaces</a:t>
            </a:r>
          </a:p>
          <a:p>
            <a:pPr lvl="1"/>
            <a:r>
              <a:rPr lang="en-US" altLang="en-US" sz="2400" b="1" dirty="0"/>
              <a:t>Resource Sharing – </a:t>
            </a:r>
            <a:r>
              <a:rPr lang="en-US" altLang="en-US" sz="2400" dirty="0"/>
              <a:t>threads share resources of process, easier than shared memory or message passing</a:t>
            </a:r>
          </a:p>
          <a:p>
            <a:pPr lvl="1"/>
            <a:r>
              <a:rPr lang="en-US" altLang="en-US" sz="2400" b="1" dirty="0"/>
              <a:t>Economy – </a:t>
            </a:r>
            <a:r>
              <a:rPr lang="en-US" altLang="en-US" sz="2400" dirty="0"/>
              <a:t>cheaper than process creation, thread switching lower overhead than context switching</a:t>
            </a:r>
          </a:p>
          <a:p>
            <a:pPr lvl="1"/>
            <a:r>
              <a:rPr lang="en-US" altLang="en-US" sz="2400" b="1" dirty="0"/>
              <a:t>Scalability – </a:t>
            </a:r>
            <a:r>
              <a:rPr lang="en-US" altLang="en-US" sz="2400" dirty="0"/>
              <a:t>process can take advantage of multicore architectures</a:t>
            </a:r>
            <a:br>
              <a:rPr lang="en-US" altLang="en-US" sz="2400" dirty="0"/>
            </a:br>
            <a:endParaRPr lang="en-US" altLang="en-US" sz="2400" dirty="0"/>
          </a:p>
          <a:p>
            <a:pPr lvl="1"/>
            <a:endParaRPr lang="en-US" altLang="en-US" sz="2400" b="1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995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2760-245C-47D8-B11F-17EABB09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Multicore 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21AD0-63D6-4A2A-9443-9FABB7C3C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altLang="en-US" sz="2800" b="1" dirty="0">
                <a:solidFill>
                  <a:srgbClr val="006699"/>
                </a:solidFill>
                <a:latin typeface="+mj-lt"/>
              </a:rPr>
              <a:t>Multicore</a:t>
            </a:r>
            <a:r>
              <a:rPr lang="en-US" altLang="en-US" sz="2800" dirty="0"/>
              <a:t> or </a:t>
            </a:r>
            <a:r>
              <a:rPr lang="en-US" altLang="en-US" sz="2800" b="1" dirty="0">
                <a:solidFill>
                  <a:srgbClr val="006699"/>
                </a:solidFill>
                <a:latin typeface="+mj-lt"/>
              </a:rPr>
              <a:t>multiprocessor</a:t>
            </a:r>
            <a:r>
              <a:rPr lang="en-US" altLang="en-US" sz="2800" dirty="0"/>
              <a:t> systems puts pressure on programmers, challenges include:</a:t>
            </a:r>
          </a:p>
          <a:p>
            <a:pPr lvl="2"/>
            <a:r>
              <a:rPr lang="en-US" altLang="en-US" sz="2000" b="1" dirty="0"/>
              <a:t>Dividing activities</a:t>
            </a:r>
          </a:p>
          <a:p>
            <a:pPr lvl="2"/>
            <a:r>
              <a:rPr lang="en-US" altLang="en-US" sz="2000" b="1" dirty="0"/>
              <a:t>Balance</a:t>
            </a:r>
          </a:p>
          <a:p>
            <a:pPr lvl="2"/>
            <a:r>
              <a:rPr lang="en-US" altLang="en-US" sz="2000" b="1" dirty="0"/>
              <a:t>Data splitting</a:t>
            </a:r>
          </a:p>
          <a:p>
            <a:pPr lvl="2"/>
            <a:r>
              <a:rPr lang="en-US" altLang="en-US" sz="2000" b="1" dirty="0"/>
              <a:t>Data dependency</a:t>
            </a:r>
          </a:p>
          <a:p>
            <a:pPr lvl="2"/>
            <a:r>
              <a:rPr lang="en-US" altLang="en-US" sz="2000" b="1" dirty="0"/>
              <a:t>Testing and debugging</a:t>
            </a:r>
          </a:p>
          <a:p>
            <a:pPr lvl="1"/>
            <a:r>
              <a:rPr lang="en-US" altLang="en-US" sz="2800" b="1" i="1" dirty="0"/>
              <a:t>Parallelism</a:t>
            </a:r>
            <a:r>
              <a:rPr lang="en-US" altLang="en-US" sz="2800" dirty="0"/>
              <a:t> implies a system can perform more than one task simultaneously</a:t>
            </a:r>
          </a:p>
          <a:p>
            <a:pPr lvl="1"/>
            <a:r>
              <a:rPr lang="en-US" altLang="en-US" sz="2800" b="1" i="1" dirty="0"/>
              <a:t>Concurrency</a:t>
            </a:r>
            <a:r>
              <a:rPr lang="en-US" altLang="en-US" sz="2800" dirty="0"/>
              <a:t> supports more than one task making progress</a:t>
            </a:r>
          </a:p>
          <a:p>
            <a:pPr lvl="2"/>
            <a:r>
              <a:rPr lang="en-US" altLang="en-US" sz="2000" dirty="0"/>
              <a:t>Single processor / core, scheduler providing concurrency</a:t>
            </a:r>
          </a:p>
          <a:p>
            <a:pPr lvl="2">
              <a:buNone/>
            </a:pPr>
            <a:endParaRPr lang="en-US" altLang="en-US" sz="2000" dirty="0"/>
          </a:p>
          <a:p>
            <a:pPr lvl="2">
              <a:buNone/>
            </a:pPr>
            <a:endParaRPr lang="en-US" altLang="en-US" sz="20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74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5F5C1-0F72-4F00-964C-D694F14B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Concurrency vs. Parallelism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ED49-7CB2-4F79-9910-BBEAB7C7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b="1" dirty="0"/>
              <a:t>Concurrent execution on single-core system:</a:t>
            </a:r>
          </a:p>
          <a:p>
            <a:endParaRPr lang="en-US" altLang="en-US" sz="2800" b="1" dirty="0"/>
          </a:p>
          <a:p>
            <a:endParaRPr lang="en-US" altLang="en-US" sz="2800" b="1" dirty="0"/>
          </a:p>
          <a:p>
            <a:pPr>
              <a:buFontTx/>
              <a:buNone/>
            </a:pPr>
            <a:endParaRPr lang="en-US" altLang="en-US" sz="2800" b="1" dirty="0"/>
          </a:p>
          <a:p>
            <a:pP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b="1" dirty="0"/>
              <a:t>Parallelism on a multi-core system:</a:t>
            </a:r>
          </a:p>
          <a:p>
            <a:endParaRPr lang="en-US" altLang="en-US" sz="2800" b="1" dirty="0"/>
          </a:p>
          <a:p>
            <a:endParaRPr lang="en-US" sz="28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D7DB22A-C23E-47DA-81D5-92F6C1AFD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725460"/>
            <a:ext cx="9369500" cy="104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E0E52F0-4CE0-4680-9711-87D78F362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53" y="4636607"/>
            <a:ext cx="5157281" cy="17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3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371E-3D2A-45BB-9E63-84FCBA73E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Multicore Programming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870B-8B85-4471-B485-F4FE1E092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Types of parallelism </a:t>
            </a: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Data parallelism </a:t>
            </a:r>
            <a:r>
              <a:rPr lang="en-US" altLang="en-US" sz="2400" dirty="0"/>
              <a:t>– distributes subsets of the same data across multiple cores, same operation on each</a:t>
            </a:r>
            <a:endParaRPr lang="en-US" altLang="en-US" sz="2400" b="1" dirty="0">
              <a:solidFill>
                <a:srgbClr val="3366FF"/>
              </a:solidFill>
            </a:endParaRPr>
          </a:p>
          <a:p>
            <a:pPr lvl="1"/>
            <a:r>
              <a:rPr lang="en-US" altLang="en-US" sz="2400" b="1" dirty="0">
                <a:solidFill>
                  <a:srgbClr val="006699"/>
                </a:solidFill>
                <a:latin typeface="+mj-lt"/>
              </a:rPr>
              <a:t>Task parallelism </a:t>
            </a:r>
            <a:r>
              <a:rPr lang="en-US" altLang="en-US" sz="2400" dirty="0"/>
              <a:t>– distributing threads across cores, each thread performing unique operation</a:t>
            </a:r>
          </a:p>
          <a:p>
            <a:pPr lvl="1">
              <a:buFont typeface="Monotype Sorts" pitchFamily="-84" charset="2"/>
              <a:buNone/>
            </a:pPr>
            <a:endParaRPr lang="en-US" alt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6500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188D-8E5A-4795-97EF-B73D7F231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and Task Parallelism</a:t>
            </a: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7D7E4A7-7D19-44B4-AB84-9BD94D30F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06" y="1940097"/>
            <a:ext cx="6230788" cy="415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412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513</TotalTime>
  <Words>1754</Words>
  <Application>Microsoft Office PowerPoint</Application>
  <PresentationFormat>Widescreen</PresentationFormat>
  <Paragraphs>249</Paragraphs>
  <Slides>37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Monotype Sorts</vt:lpstr>
      <vt:lpstr>Calibri</vt:lpstr>
      <vt:lpstr>Calibri Light</vt:lpstr>
      <vt:lpstr>Times New Roman</vt:lpstr>
      <vt:lpstr>Wingdings</vt:lpstr>
      <vt:lpstr>Retrospect</vt:lpstr>
      <vt:lpstr>Sistem Operasi</vt:lpstr>
      <vt:lpstr>Pendahuluan</vt:lpstr>
      <vt:lpstr>Thread</vt:lpstr>
      <vt:lpstr>Single and Multithreaded Processes</vt:lpstr>
      <vt:lpstr>Benefits</vt:lpstr>
      <vt:lpstr>Multicore Programming</vt:lpstr>
      <vt:lpstr>Concurrency vs. Parallelism</vt:lpstr>
      <vt:lpstr>Multicore Programming</vt:lpstr>
      <vt:lpstr>Data and Task Parallelism</vt:lpstr>
      <vt:lpstr>Amdahl’s Law</vt:lpstr>
      <vt:lpstr>CPU Scheduling</vt:lpstr>
      <vt:lpstr>Basic Concepts</vt:lpstr>
      <vt:lpstr>CPU Scheduler</vt:lpstr>
      <vt:lpstr>Preemptive and Nonpreemptive Scheduling</vt:lpstr>
      <vt:lpstr>Dispatcher</vt:lpstr>
      <vt:lpstr>Scheduling Criteria</vt:lpstr>
      <vt:lpstr>Scheduling Algorithm</vt:lpstr>
      <vt:lpstr>Scheduling Algorithm Optimization Criteria</vt:lpstr>
      <vt:lpstr>Types of Scheduling Algorithm</vt:lpstr>
      <vt:lpstr>First- Come, First-Served (FCFS) Scheduling</vt:lpstr>
      <vt:lpstr>FCFS Scheduling (Cont.)</vt:lpstr>
      <vt:lpstr>FCFS Scheduling (Cont.)</vt:lpstr>
      <vt:lpstr>Shortest-Job-First (SJF) Scheduling</vt:lpstr>
      <vt:lpstr>Example of SJF</vt:lpstr>
      <vt:lpstr>Shortest Remaining Time First Scheduling</vt:lpstr>
      <vt:lpstr>Example of Shortest-remaining-time-first</vt:lpstr>
      <vt:lpstr>Round Robin (RR)</vt:lpstr>
      <vt:lpstr>Round Robin (Cont.)</vt:lpstr>
      <vt:lpstr>Example of RR with Time Quantum = 4</vt:lpstr>
      <vt:lpstr>Time Quantum and Context Switch Time</vt:lpstr>
      <vt:lpstr>Priority Scheduling</vt:lpstr>
      <vt:lpstr>Example of Priority Scheduling</vt:lpstr>
      <vt:lpstr>Priority Scheduling w/ Round-Robin</vt:lpstr>
      <vt:lpstr>Multilevel Queue</vt:lpstr>
      <vt:lpstr>Multilevel Queue</vt:lpstr>
      <vt:lpstr>Multilevel Queue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Operasi</dc:title>
  <dc:creator>MSI GAMING</dc:creator>
  <cp:lastModifiedBy>MSI GAMING</cp:lastModifiedBy>
  <cp:revision>10</cp:revision>
  <dcterms:created xsi:type="dcterms:W3CDTF">2022-02-21T14:56:09Z</dcterms:created>
  <dcterms:modified xsi:type="dcterms:W3CDTF">2022-03-24T01:09:28Z</dcterms:modified>
</cp:coreProperties>
</file>