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handoutMasterIdLst>
    <p:handoutMasterId r:id="rId26"/>
  </p:handoutMasterIdLst>
  <p:sldIdLst>
    <p:sldId id="257" r:id="rId2"/>
    <p:sldId id="258" r:id="rId3"/>
    <p:sldId id="259" r:id="rId4"/>
    <p:sldId id="260" r:id="rId5"/>
    <p:sldId id="263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5BABA6-D80E-452E-81F6-BB9008784F8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putu.artaya85@gmail.com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FBC546-A498-40A5-BD99-4032BD9B3D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25EE8-3544-453E-8140-9FC112279618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putu.artaya85@gmail.com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B303A-1D46-47C8-B136-FAA38C1B2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putu.artaya85@gmail.com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B0747C0-CD31-4E5D-8FE5-E93764FC97C9}" type="datetime1">
              <a:rPr lang="en-US" smtClean="0"/>
              <a:pPr/>
              <a:t>9/30/2014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r>
              <a:rPr lang="en-US" smtClean="0"/>
              <a:t>putu.artaya85@gmail.com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89629CC-7554-4763-9C09-C9C520C6DC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0350F-3263-4B1D-B74A-366E79897E3E}" type="datetime1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putu.artaya85@gmail.com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29CC-7554-4763-9C09-C9C520C6DC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55AC-6352-47F3-9446-918085C875D4}" type="datetime1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putu.artaya85@gmail.com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29CC-7554-4763-9C09-C9C520C6DC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94BE-0F6B-4278-A265-B6300EB1E8B2}" type="datetime1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putu.artaya85@gmail.com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29CC-7554-4763-9C09-C9C520C6DC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3A25E-014B-4F72-A5FD-43599DCD3FF3}" type="datetime1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putu.artaya85@gmail.com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29CC-7554-4763-9C09-C9C520C6DC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4D26-0CA8-4CD6-BAE9-371F07796434}" type="datetime1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putu.artaya85@gmail.com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29CC-7554-4763-9C09-C9C520C6DC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3D274F-8AFC-4ABD-BF08-14F721A8B9A8}" type="datetime1">
              <a:rPr lang="en-US" smtClean="0"/>
              <a:pPr/>
              <a:t>9/30/2014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89629CC-7554-4763-9C09-C9C520C6DC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smtClean="0"/>
              <a:t>putu.artaya85@gmail.com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57771CC-AB58-4ED0-9BBF-4703846D0D77}" type="datetime1">
              <a:rPr lang="en-US" smtClean="0"/>
              <a:pPr/>
              <a:t>9/30/2014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 smtClean="0"/>
              <a:t>putu.artaya85@gmail.com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89629CC-7554-4763-9C09-C9C520C6DC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E991C-C51C-4B16-A8D4-B44F22D59A50}" type="datetime1">
              <a:rPr lang="en-US" smtClean="0"/>
              <a:pPr/>
              <a:t>9/30/2014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putu.artaya85@gmail.com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29CC-7554-4763-9C09-C9C520C6DC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AB5C4-D192-4DFA-815E-CE9FE601DBDB}" type="datetime1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putu.artaya85@gmail.com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29CC-7554-4763-9C09-C9C520C6DC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39AF2-AC29-4149-BD94-CF314FB4CB32}" type="datetime1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putu.artaya85@gmail.com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29CC-7554-4763-9C09-C9C520C6DC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C63440A-D8D6-41FE-B29E-A3108EF94CC6}" type="datetime1">
              <a:rPr lang="en-US" smtClean="0"/>
              <a:pPr/>
              <a:t>9/30/2014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putu.artaya85@gmail.com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89629CC-7554-4763-9C09-C9C520C6DC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6552"/>
            <a:ext cx="8229600" cy="1069848"/>
          </a:xfrm>
        </p:spPr>
        <p:txBody>
          <a:bodyPr/>
          <a:lstStyle/>
          <a:p>
            <a:r>
              <a:rPr lang="en-US" dirty="0" smtClean="0">
                <a:latin typeface="Berlin Sans FB" pitchFamily="34" charset="0"/>
              </a:rPr>
              <a:t>TATAP MUKA 6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371600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Berlin Sans FB" pitchFamily="34" charset="0"/>
              </a:rPr>
              <a:t>UJI VALIDITAS &amp; RELIABILITAS</a:t>
            </a:r>
            <a:endParaRPr lang="en-US" sz="2800" dirty="0">
              <a:latin typeface="Berlin Sans FB" pitchFamily="34" charset="0"/>
            </a:endParaRPr>
          </a:p>
        </p:txBody>
      </p:sp>
      <p:pic>
        <p:nvPicPr>
          <p:cNvPr id="5" name="Picture 4" descr="AG00011_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1255264"/>
            <a:ext cx="4419600" cy="499313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04800" y="228600"/>
            <a:ext cx="8229600" cy="106984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Uji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Faktor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990600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30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dirty="0" err="1" smtClean="0"/>
              <a:t>Masukkan</a:t>
            </a:r>
            <a:r>
              <a:rPr lang="en-US" dirty="0" smtClean="0"/>
              <a:t> data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SPSS data editor.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dirty="0" err="1" smtClean="0"/>
              <a:t>Pilih</a:t>
            </a:r>
            <a:r>
              <a:rPr lang="en-US" dirty="0" smtClean="0"/>
              <a:t> menu &gt; Analyze &gt; Scale &gt; Reliability Analysis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209800"/>
            <a:ext cx="522922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57200" y="5257800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3. </a:t>
            </a:r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1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6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kotak</a:t>
            </a:r>
            <a:r>
              <a:rPr lang="en-US" dirty="0" smtClean="0"/>
              <a:t> </a:t>
            </a:r>
          </a:p>
          <a:p>
            <a:pPr algn="just"/>
            <a:r>
              <a:rPr lang="en-US" dirty="0" smtClean="0"/>
              <a:t>     Items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sebelah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endParaRPr lang="en-US" dirty="0" smtClean="0"/>
          </a:p>
          <a:p>
            <a:pPr algn="just"/>
            <a:r>
              <a:rPr lang="en-US" dirty="0" smtClean="0"/>
              <a:t>4. </a:t>
            </a:r>
            <a:r>
              <a:rPr lang="en-US" dirty="0" err="1" smtClean="0"/>
              <a:t>Klik</a:t>
            </a:r>
            <a:r>
              <a:rPr lang="en-US" dirty="0" smtClean="0"/>
              <a:t> </a:t>
            </a:r>
            <a:r>
              <a:rPr lang="en-US" dirty="0" err="1" smtClean="0"/>
              <a:t>tombol</a:t>
            </a:r>
            <a:r>
              <a:rPr lang="en-US" dirty="0" smtClean="0"/>
              <a:t> &lt;Statistics&gt;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menampilkan</a:t>
            </a:r>
            <a:r>
              <a:rPr lang="en-US" dirty="0" smtClean="0"/>
              <a:t> </a:t>
            </a:r>
            <a:r>
              <a:rPr lang="en-US" dirty="0" err="1" smtClean="0"/>
              <a:t>kotak</a:t>
            </a:r>
            <a:r>
              <a:rPr lang="en-US" dirty="0" smtClean="0"/>
              <a:t> dialog statistic.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04800" y="228600"/>
            <a:ext cx="8229600" cy="106984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Uji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Faktor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990600"/>
            <a:ext cx="800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5.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Descriptives</a:t>
            </a:r>
            <a:r>
              <a:rPr lang="en-US" dirty="0" smtClean="0"/>
              <a:t> for, </a:t>
            </a:r>
            <a:r>
              <a:rPr lang="en-US" dirty="0" err="1" smtClean="0"/>
              <a:t>aktifkan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: Item, </a:t>
            </a:r>
          </a:p>
          <a:p>
            <a:pPr algn="just"/>
            <a:r>
              <a:rPr lang="en-US" dirty="0" smtClean="0"/>
              <a:t>     Scale, Scale if Item deleted </a:t>
            </a:r>
          </a:p>
          <a:p>
            <a:pPr algn="just"/>
            <a:r>
              <a:rPr lang="en-US" dirty="0" smtClean="0"/>
              <a:t>6. </a:t>
            </a:r>
            <a:r>
              <a:rPr lang="en-US" dirty="0" err="1" smtClean="0"/>
              <a:t>Tekan</a:t>
            </a:r>
            <a:r>
              <a:rPr lang="en-US" dirty="0" smtClean="0"/>
              <a:t> </a:t>
            </a:r>
            <a:r>
              <a:rPr lang="en-US" dirty="0" err="1" smtClean="0"/>
              <a:t>tombol</a:t>
            </a:r>
            <a:r>
              <a:rPr lang="en-US" dirty="0" smtClean="0"/>
              <a:t> &lt;Continue&gt;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kotak</a:t>
            </a:r>
            <a:r>
              <a:rPr lang="en-US" dirty="0" smtClean="0"/>
              <a:t> dialog</a:t>
            </a:r>
          </a:p>
          <a:p>
            <a:pPr algn="just"/>
            <a:r>
              <a:rPr lang="en-US" dirty="0" smtClean="0"/>
              <a:t>7. </a:t>
            </a:r>
            <a:r>
              <a:rPr lang="en-US" dirty="0" err="1" smtClean="0"/>
              <a:t>Tekan</a:t>
            </a:r>
            <a:r>
              <a:rPr lang="en-US" dirty="0" smtClean="0"/>
              <a:t> OK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memulai</a:t>
            </a:r>
            <a:r>
              <a:rPr lang="en-US" dirty="0" smtClean="0"/>
              <a:t> </a:t>
            </a:r>
            <a:r>
              <a:rPr lang="en-US" dirty="0" err="1" smtClean="0"/>
              <a:t>memproses</a:t>
            </a:r>
            <a:r>
              <a:rPr lang="en-US" dirty="0" smtClean="0"/>
              <a:t> data.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reliabilitas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disajikan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819400"/>
            <a:ext cx="4114800" cy="3628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505200"/>
            <a:ext cx="8077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/>
              <a:t>Bagian</a:t>
            </a:r>
            <a:r>
              <a:rPr lang="en-US" sz="2000" dirty="0" smtClean="0"/>
              <a:t> </a:t>
            </a:r>
            <a:r>
              <a:rPr lang="en-US" sz="2000" dirty="0" err="1" smtClean="0"/>
              <a:t>pertama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, </a:t>
            </a:r>
            <a:r>
              <a:rPr lang="en-US" sz="2000" dirty="0" err="1" smtClean="0"/>
              <a:t>berisi</a:t>
            </a:r>
            <a:r>
              <a:rPr lang="en-US" sz="2000" dirty="0" smtClean="0"/>
              <a:t> info </a:t>
            </a:r>
            <a:r>
              <a:rPr lang="en-US" sz="2000" dirty="0" err="1" smtClean="0"/>
              <a:t>mengenai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reliabilitas</a:t>
            </a:r>
            <a:r>
              <a:rPr lang="en-US" sz="2000" dirty="0" smtClean="0"/>
              <a:t> total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enam</a:t>
            </a:r>
            <a:r>
              <a:rPr lang="en-US" sz="2000" dirty="0" smtClean="0"/>
              <a:t> </a:t>
            </a:r>
            <a:r>
              <a:rPr lang="en-US" sz="2000" dirty="0" err="1" smtClean="0"/>
              <a:t>butir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uji</a:t>
            </a:r>
            <a:r>
              <a:rPr lang="en-US" sz="2000" dirty="0" smtClean="0"/>
              <a:t> </a:t>
            </a:r>
            <a:r>
              <a:rPr lang="en-US" sz="2000" dirty="0" err="1" smtClean="0"/>
              <a:t>reliabilitasnya</a:t>
            </a:r>
            <a:r>
              <a:rPr lang="en-US" sz="2000" dirty="0" smtClean="0"/>
              <a:t>, </a:t>
            </a:r>
            <a:r>
              <a:rPr lang="en-US" sz="2000" dirty="0" err="1" smtClean="0"/>
              <a:t>angka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tertera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: 0,815</a:t>
            </a:r>
          </a:p>
          <a:p>
            <a:pPr algn="just"/>
            <a:r>
              <a:rPr lang="en-US" sz="2000" dirty="0" err="1" smtClean="0"/>
              <a:t>Dasar</a:t>
            </a:r>
            <a:r>
              <a:rPr lang="en-US" sz="2000" dirty="0" smtClean="0"/>
              <a:t> </a:t>
            </a:r>
            <a:r>
              <a:rPr lang="en-US" sz="2000" dirty="0" err="1" smtClean="0"/>
              <a:t>pengambilan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:</a:t>
            </a:r>
          </a:p>
          <a:p>
            <a:pPr algn="just">
              <a:buFont typeface="Wingdings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l-GR" sz="2000" dirty="0" smtClean="0"/>
              <a:t>α</a:t>
            </a:r>
            <a:r>
              <a:rPr lang="en-US" sz="2000" dirty="0" smtClean="0"/>
              <a:t> </a:t>
            </a:r>
            <a:r>
              <a:rPr lang="en-US" sz="2000" dirty="0" err="1" smtClean="0"/>
              <a:t>positif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l-GR" sz="2000" dirty="0" smtClean="0"/>
              <a:t>α</a:t>
            </a:r>
            <a:r>
              <a:rPr lang="en-US" sz="2000" dirty="0" smtClean="0"/>
              <a:t> &gt; 0,7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dirty="0" err="1" smtClean="0"/>
              <a:t>butir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variabel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reliabel</a:t>
            </a:r>
            <a:endParaRPr lang="en-US" sz="2000" dirty="0" smtClean="0"/>
          </a:p>
          <a:p>
            <a:pPr algn="just">
              <a:buFont typeface="Wingdings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l-GR" sz="2000" dirty="0" smtClean="0"/>
              <a:t>α</a:t>
            </a:r>
            <a:r>
              <a:rPr lang="en-US" sz="2000" dirty="0" smtClean="0"/>
              <a:t> </a:t>
            </a:r>
            <a:r>
              <a:rPr lang="en-US" sz="2000" dirty="0" err="1" smtClean="0"/>
              <a:t>positif</a:t>
            </a:r>
            <a:r>
              <a:rPr lang="en-US" sz="2000" dirty="0" smtClean="0"/>
              <a:t> </a:t>
            </a:r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l-GR" sz="2000" dirty="0" smtClean="0"/>
              <a:t>α</a:t>
            </a:r>
            <a:r>
              <a:rPr lang="en-US" sz="2000" dirty="0" smtClean="0"/>
              <a:t> &lt; r </a:t>
            </a:r>
            <a:r>
              <a:rPr lang="en-US" sz="2000" dirty="0" err="1" smtClean="0"/>
              <a:t>tabel</a:t>
            </a:r>
            <a:r>
              <a:rPr lang="en-US" sz="2000" dirty="0" smtClean="0"/>
              <a:t>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dirty="0" err="1" smtClean="0"/>
              <a:t>butir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variabel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</a:p>
          <a:p>
            <a:pPr algn="just"/>
            <a:r>
              <a:rPr lang="en-US" sz="2000" dirty="0" smtClean="0"/>
              <a:t>    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reliabel</a:t>
            </a:r>
            <a:endParaRPr lang="en-US" sz="20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533400"/>
            <a:ext cx="6842388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762000"/>
            <a:ext cx="8001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	</a:t>
            </a:r>
            <a:r>
              <a:rPr lang="en-US" dirty="0" err="1" smtClean="0"/>
              <a:t>Terlihat</a:t>
            </a:r>
            <a:r>
              <a:rPr lang="en-US" dirty="0" smtClean="0"/>
              <a:t>  </a:t>
            </a:r>
            <a:r>
              <a:rPr lang="el-GR" dirty="0" smtClean="0"/>
              <a:t>α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r </a:t>
            </a:r>
            <a:r>
              <a:rPr lang="en-US" dirty="0" err="1" smtClean="0"/>
              <a:t>tabel</a:t>
            </a:r>
            <a:r>
              <a:rPr lang="en-US" dirty="0" smtClean="0"/>
              <a:t> (0,815 &gt; 0,507),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butir-butir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reliabel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lain </a:t>
            </a:r>
            <a:r>
              <a:rPr lang="en-US" dirty="0" err="1" smtClean="0"/>
              <a:t>jawaban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konsisiten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reliabel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r>
              <a:rPr lang="en-US" dirty="0" smtClean="0"/>
              <a:t> per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. </a:t>
            </a:r>
            <a:r>
              <a:rPr lang="en-US" dirty="0" err="1" smtClean="0"/>
              <a:t>Angka</a:t>
            </a:r>
            <a:r>
              <a:rPr lang="en-US" dirty="0" smtClean="0"/>
              <a:t> 0,7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koefisien</a:t>
            </a:r>
            <a:r>
              <a:rPr lang="en-US" dirty="0" smtClean="0"/>
              <a:t> </a:t>
            </a:r>
            <a:r>
              <a:rPr lang="en-US" i="1" dirty="0" err="1" smtClean="0"/>
              <a:t>Cronbach</a:t>
            </a:r>
            <a:r>
              <a:rPr lang="en-US" i="1" dirty="0" smtClean="0"/>
              <a:t> Alpha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langkah2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endParaRPr lang="en-US" dirty="0" smtClean="0"/>
          </a:p>
          <a:p>
            <a:pPr algn="just"/>
            <a:r>
              <a:rPr lang="en-US" dirty="0" smtClean="0"/>
              <a:t>	Ho : </a:t>
            </a:r>
            <a:r>
              <a:rPr lang="en-US" dirty="0" err="1" smtClean="0"/>
              <a:t>Skor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berkorelasi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skor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endParaRPr lang="en-US" dirty="0" smtClean="0"/>
          </a:p>
          <a:p>
            <a:pPr algn="just"/>
            <a:r>
              <a:rPr lang="en-US" dirty="0" smtClean="0"/>
              <a:t>	Ha : </a:t>
            </a:r>
            <a:r>
              <a:rPr lang="en-US" dirty="0" err="1" smtClean="0"/>
              <a:t>Skor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berkorelasi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skor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</a:p>
          <a:p>
            <a:pPr algn="just"/>
            <a:r>
              <a:rPr lang="en-US" dirty="0" smtClean="0"/>
              <a:t>    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. 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r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: 0,507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koefisien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kolom</a:t>
            </a:r>
            <a:r>
              <a:rPr lang="en-US" dirty="0" smtClean="0"/>
              <a:t> ‘</a:t>
            </a:r>
            <a:r>
              <a:rPr lang="en-US" i="1" dirty="0" smtClean="0"/>
              <a:t>Corrected Item-Total Correlation</a:t>
            </a:r>
            <a:r>
              <a:rPr lang="en-US" dirty="0" smtClean="0"/>
              <a:t>’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838200"/>
            <a:ext cx="8458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r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 &gt; r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valid.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r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 &lt; r </a:t>
            </a:r>
            <a:r>
              <a:rPr lang="en-US" dirty="0" err="1" smtClean="0"/>
              <a:t>tabel</a:t>
            </a:r>
            <a:r>
              <a:rPr lang="en-US" dirty="0" smtClean="0"/>
              <a:t> 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valid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r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 &gt; r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valid.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23738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Keputusan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2895600"/>
          <a:ext cx="7543800" cy="2595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09800"/>
                <a:gridCol w="1981200"/>
                <a:gridCol w="1676400"/>
                <a:gridCol w="1676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Koefisien</a:t>
                      </a:r>
                      <a:r>
                        <a:rPr lang="en-US" dirty="0" smtClean="0"/>
                        <a:t> 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tabel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Keterangan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Butir</a:t>
                      </a:r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0,545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0,507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valid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Butir</a:t>
                      </a:r>
                      <a:r>
                        <a:rPr lang="en-US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0,538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0,507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valid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Butir</a:t>
                      </a:r>
                      <a:r>
                        <a:rPr lang="en-US" dirty="0" smtClean="0"/>
                        <a:t>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0,532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0,507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valid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Butir</a:t>
                      </a:r>
                      <a:r>
                        <a:rPr lang="en-US" dirty="0" smtClean="0"/>
                        <a:t>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0,569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0,507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valid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Butir</a:t>
                      </a:r>
                      <a:r>
                        <a:rPr lang="en-US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0,569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0,507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valid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Butir</a:t>
                      </a:r>
                      <a:r>
                        <a:rPr lang="en-US" dirty="0" smtClean="0"/>
                        <a:t> 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0,667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0,507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valid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838200"/>
            <a:ext cx="762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reliabilitas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disimpulkan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enam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reliabel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valid.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2133600"/>
            <a:ext cx="7391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2060"/>
                </a:solidFill>
              </a:rPr>
              <a:t>Uji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Validitas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Menggunakan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Analisa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Faktor</a:t>
            </a:r>
            <a:endParaRPr lang="en-US" sz="2000" dirty="0" smtClean="0">
              <a:solidFill>
                <a:srgbClr val="002060"/>
              </a:solidFill>
            </a:endParaRPr>
          </a:p>
          <a:p>
            <a:endParaRPr lang="en-US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Selain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menggunakan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korelasi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seperti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yang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telah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di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contohkan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di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atas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uji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validitas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dapat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juga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dilakukan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dengan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analisis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faktor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. 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Sbb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:</a:t>
            </a:r>
          </a:p>
          <a:p>
            <a:pPr marL="342900" indent="-342900" algn="just">
              <a:buAutoNum type="arabicPeriod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Dari data yang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sama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maka</a:t>
            </a:r>
            <a:endParaRPr lang="en-US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AutoNum type="arabicPeriod"/>
            </a:pP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Klik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menu &gt; Analyze &gt; Data reduction &gt; Factor</a:t>
            </a:r>
          </a:p>
          <a:p>
            <a:pPr marL="342900" indent="-342900" algn="just">
              <a:buAutoNum type="arabicPeriod"/>
            </a:pP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Pada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kotak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variables,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masukkan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enam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butir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variabel</a:t>
            </a:r>
            <a:endParaRPr lang="en-US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AutoNum type="arabicPeriod"/>
            </a:pP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Klik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pilihan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&lt;Extraction&gt;,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pada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pilihan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Extrac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pilih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number of factor,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masukkan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angka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1.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hal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ini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berarti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proses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factoring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akan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menghasilkan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satu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faktor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saja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Tekan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Continue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kemudian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tekan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OK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untuk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mulai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memproses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data</a:t>
            </a:r>
          </a:p>
          <a:p>
            <a:pPr marL="342900" indent="-342900" algn="just">
              <a:buAutoNum type="arabicPeriod"/>
            </a:pP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Hasil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uji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akan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tampak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seperti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tampilan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berikut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: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762000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Tampilan</a:t>
            </a:r>
            <a:r>
              <a:rPr lang="en-US" dirty="0" smtClean="0"/>
              <a:t> </a:t>
            </a:r>
            <a:r>
              <a:rPr lang="en-US" dirty="0" err="1" smtClean="0"/>
              <a:t>Kotak</a:t>
            </a:r>
            <a:r>
              <a:rPr lang="en-US" dirty="0" smtClean="0"/>
              <a:t> Dialog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371600"/>
            <a:ext cx="4629150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38650" y="2971800"/>
            <a:ext cx="4019550" cy="3257550"/>
          </a:xfrm>
          <a:prstGeom prst="rect">
            <a:avLst/>
          </a:prstGeom>
          <a:noFill/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685800"/>
            <a:ext cx="3152899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657600" y="1143000"/>
            <a:ext cx="4724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Angka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sebelah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yang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 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terbentuk</a:t>
            </a:r>
            <a:r>
              <a:rPr lang="en-US" dirty="0" smtClean="0"/>
              <a:t>.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valid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koefisien</a:t>
            </a:r>
            <a:r>
              <a:rPr lang="en-US" dirty="0" smtClean="0"/>
              <a:t> yang </a:t>
            </a:r>
            <a:r>
              <a:rPr lang="en-US" dirty="0" err="1" smtClean="0"/>
              <a:t>tampak</a:t>
            </a:r>
            <a:r>
              <a:rPr lang="en-US" dirty="0" smtClean="0"/>
              <a:t> </a:t>
            </a:r>
            <a:r>
              <a:rPr lang="en-US" dirty="0" err="1" smtClean="0"/>
              <a:t>nilainya</a:t>
            </a:r>
            <a:r>
              <a:rPr lang="en-US" dirty="0" smtClean="0"/>
              <a:t> &gt; 0,5.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tampilan</a:t>
            </a:r>
            <a:r>
              <a:rPr lang="en-US" dirty="0" smtClean="0"/>
              <a:t> output </a:t>
            </a:r>
            <a:r>
              <a:rPr lang="en-US" dirty="0" err="1" smtClean="0"/>
              <a:t>analisa</a:t>
            </a:r>
            <a:r>
              <a:rPr lang="en-US" dirty="0" smtClean="0"/>
              <a:t>,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koefisien</a:t>
            </a:r>
            <a:r>
              <a:rPr lang="en-US" dirty="0" smtClean="0"/>
              <a:t> &gt; o,5.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membuktikan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(</a:t>
            </a:r>
            <a:r>
              <a:rPr lang="en-US" dirty="0" err="1" smtClean="0"/>
              <a:t>enam</a:t>
            </a:r>
            <a:r>
              <a:rPr lang="en-US" dirty="0" smtClean="0"/>
              <a:t>)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valid.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menu </a:t>
            </a:r>
            <a:r>
              <a:rPr lang="en-US" i="1" dirty="0" smtClean="0"/>
              <a:t>reliability analysis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bahas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, </a:t>
            </a:r>
            <a:r>
              <a:rPr lang="en-US" dirty="0" err="1" smtClean="0"/>
              <a:t>Cuma</a:t>
            </a:r>
            <a:r>
              <a:rPr lang="en-US" dirty="0" smtClean="0"/>
              <a:t> </a:t>
            </a:r>
            <a:r>
              <a:rPr lang="en-US" dirty="0" err="1" smtClean="0"/>
              <a:t>bedanya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kali/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2800" y="2286000"/>
            <a:ext cx="5562600" cy="1470025"/>
          </a:xfrm>
        </p:spPr>
        <p:txBody>
          <a:bodyPr>
            <a:normAutofit/>
          </a:bodyPr>
          <a:lstStyle/>
          <a:p>
            <a:pPr algn="r"/>
            <a:r>
              <a:rPr lang="en-US" sz="3200" dirty="0" smtClean="0"/>
              <a:t>UJI VALIDITAS KONSTRAK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267200"/>
            <a:ext cx="4953000" cy="1752600"/>
          </a:xfrm>
        </p:spPr>
        <p:txBody>
          <a:bodyPr/>
          <a:lstStyle/>
          <a:p>
            <a:pPr algn="r"/>
            <a:r>
              <a:rPr lang="en-US" dirty="0" smtClean="0"/>
              <a:t>UJI VALIDITAS DUA FAKTOR</a:t>
            </a:r>
            <a:endParaRPr lang="en-US" dirty="0"/>
          </a:p>
        </p:txBody>
      </p:sp>
      <p:pic>
        <p:nvPicPr>
          <p:cNvPr id="5" name="Picture 4" descr="3944230.th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304800"/>
            <a:ext cx="3823411" cy="37338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838200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konstrak</a:t>
            </a:r>
            <a:r>
              <a:rPr lang="en-US" dirty="0" smtClean="0"/>
              <a:t>,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perluas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1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2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67000" y="1981200"/>
            <a:ext cx="3124200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SIKAP KONSUMEN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3163669"/>
            <a:ext cx="2209800" cy="6463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KUALITAS PELAYANAN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0" y="3163669"/>
            <a:ext cx="2209800" cy="6463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HARGA PELAYANAN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848894" y="2552700"/>
            <a:ext cx="3810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362200" y="2743200"/>
            <a:ext cx="4114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2170906" y="29337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6285706" y="2932906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38200" y="4419600"/>
            <a:ext cx="914400" cy="381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Butir</a:t>
            </a:r>
            <a:r>
              <a:rPr lang="en-US" dirty="0" smtClean="0">
                <a:solidFill>
                  <a:schemeClr val="bg1"/>
                </a:solidFill>
              </a:rPr>
              <a:t> 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19600" y="4419600"/>
            <a:ext cx="914400" cy="381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Butir</a:t>
            </a:r>
            <a:r>
              <a:rPr lang="en-US" dirty="0" smtClean="0">
                <a:solidFill>
                  <a:schemeClr val="bg1"/>
                </a:solidFill>
              </a:rPr>
              <a:t> 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77000" y="4419600"/>
            <a:ext cx="914400" cy="381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Butir</a:t>
            </a:r>
            <a:r>
              <a:rPr lang="en-US" dirty="0" smtClean="0">
                <a:solidFill>
                  <a:schemeClr val="bg1"/>
                </a:solidFill>
              </a:rPr>
              <a:t>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543800" y="4419600"/>
            <a:ext cx="914400" cy="381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Butir</a:t>
            </a:r>
            <a:r>
              <a:rPr lang="en-US" dirty="0" smtClean="0">
                <a:solidFill>
                  <a:schemeClr val="bg1"/>
                </a:solidFill>
              </a:rPr>
              <a:t>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81200" y="4419600"/>
            <a:ext cx="914400" cy="381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Butir</a:t>
            </a:r>
            <a:r>
              <a:rPr lang="en-US" dirty="0" smtClean="0">
                <a:solidFill>
                  <a:schemeClr val="bg1"/>
                </a:solidFill>
              </a:rPr>
              <a:t> 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24200" y="4419600"/>
            <a:ext cx="914400" cy="381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Butir</a:t>
            </a:r>
            <a:r>
              <a:rPr lang="en-US" dirty="0" smtClean="0">
                <a:solidFill>
                  <a:schemeClr val="bg1"/>
                </a:solidFill>
              </a:rPr>
              <a:t>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0200" y="4419600"/>
            <a:ext cx="914400" cy="381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Butir</a:t>
            </a:r>
            <a:r>
              <a:rPr lang="en-US" dirty="0" smtClean="0">
                <a:solidFill>
                  <a:schemeClr val="bg1"/>
                </a:solidFill>
              </a:rPr>
              <a:t> 2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rot="5400000">
            <a:off x="2247106" y="39243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6361906" y="3923506"/>
            <a:ext cx="228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219200" y="4038600"/>
            <a:ext cx="2438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1066800" y="41910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>
            <a:off x="3504406" y="41902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>
            <a:off x="2210594" y="41902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800600" y="4038600"/>
            <a:ext cx="3124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4648994" y="41902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>
            <a:off x="5714206" y="41902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>
            <a:off x="6781006" y="41902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>
            <a:off x="7771606" y="41902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81000" y="5020270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Pre-Test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disebarkan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30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r>
              <a:rPr lang="en-US" dirty="0" smtClean="0"/>
              <a:t>, </a:t>
            </a:r>
            <a:r>
              <a:rPr lang="en-US" dirty="0" err="1" smtClean="0"/>
              <a:t>tujuannya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valid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konstrak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069848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Berlin Sans FB" pitchFamily="34" charset="0"/>
              </a:rPr>
              <a:t>PENGERTIAN VALIDITAS </a:t>
            </a:r>
            <a:r>
              <a:rPr lang="en-US" sz="2800" dirty="0" err="1" smtClean="0">
                <a:latin typeface="Berlin Sans FB" pitchFamily="34" charset="0"/>
              </a:rPr>
              <a:t>dan</a:t>
            </a:r>
            <a:r>
              <a:rPr lang="en-US" sz="2800" dirty="0" smtClean="0">
                <a:latin typeface="Berlin Sans FB" pitchFamily="34" charset="0"/>
              </a:rPr>
              <a:t> RELIABILITAS</a:t>
            </a:r>
            <a:endParaRPr lang="en-US" sz="2800" dirty="0">
              <a:latin typeface="Berlin Sans FB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234619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dua</a:t>
            </a:r>
            <a:r>
              <a:rPr lang="en-US" sz="2000" dirty="0" smtClean="0"/>
              <a:t> </a:t>
            </a:r>
            <a:r>
              <a:rPr lang="en-US" sz="2000" dirty="0" err="1" smtClean="0"/>
              <a:t>syarat</a:t>
            </a:r>
            <a:r>
              <a:rPr lang="en-US" sz="2000" dirty="0" smtClean="0"/>
              <a:t> </a:t>
            </a:r>
            <a:r>
              <a:rPr lang="en-US" sz="2000" dirty="0" err="1" smtClean="0"/>
              <a:t>penting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berlaku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sebuah</a:t>
            </a:r>
            <a:r>
              <a:rPr lang="en-US" sz="2000" dirty="0" smtClean="0"/>
              <a:t> </a:t>
            </a:r>
            <a:r>
              <a:rPr lang="en-US" sz="2000" dirty="0" err="1" smtClean="0"/>
              <a:t>angket</a:t>
            </a:r>
            <a:r>
              <a:rPr lang="en-US" sz="2000" dirty="0" smtClean="0"/>
              <a:t>/</a:t>
            </a:r>
            <a:r>
              <a:rPr lang="en-US" sz="2000" dirty="0" err="1" smtClean="0"/>
              <a:t>kuesioner</a:t>
            </a:r>
            <a:r>
              <a:rPr lang="en-US" sz="2000" dirty="0" smtClean="0"/>
              <a:t>, </a:t>
            </a:r>
            <a:r>
              <a:rPr lang="en-US" sz="2000" dirty="0" err="1" smtClean="0"/>
              <a:t>yakni</a:t>
            </a:r>
            <a:r>
              <a:rPr lang="en-US" sz="2000" dirty="0" smtClean="0"/>
              <a:t> </a:t>
            </a:r>
            <a:r>
              <a:rPr lang="en-US" sz="2000" dirty="0" err="1" smtClean="0"/>
              <a:t>keharusan</a:t>
            </a:r>
            <a:r>
              <a:rPr lang="en-US" sz="2000" dirty="0" smtClean="0"/>
              <a:t> </a:t>
            </a:r>
            <a:r>
              <a:rPr lang="en-US" sz="2000" dirty="0" err="1" smtClean="0"/>
              <a:t>sebuah</a:t>
            </a:r>
            <a:r>
              <a:rPr lang="en-US" sz="2000" dirty="0" smtClean="0"/>
              <a:t> </a:t>
            </a:r>
            <a:r>
              <a:rPr lang="en-US" sz="2000" dirty="0" err="1" smtClean="0"/>
              <a:t>angket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Valid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Reliabel</a:t>
            </a:r>
            <a:r>
              <a:rPr lang="en-US" sz="2000" dirty="0" smtClean="0"/>
              <a:t>. </a:t>
            </a:r>
          </a:p>
          <a:p>
            <a:pPr algn="just"/>
            <a:r>
              <a:rPr lang="en-US" sz="2000" dirty="0" err="1" smtClean="0"/>
              <a:t>Angket</a:t>
            </a:r>
            <a:r>
              <a:rPr lang="en-US" sz="2000" dirty="0" smtClean="0"/>
              <a:t> </a:t>
            </a:r>
            <a:r>
              <a:rPr lang="en-US" sz="2000" dirty="0" err="1" smtClean="0"/>
              <a:t>dikatakan</a:t>
            </a:r>
            <a:r>
              <a:rPr lang="en-US" sz="2000" dirty="0" smtClean="0"/>
              <a:t> valid </a:t>
            </a: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terdapat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angket</a:t>
            </a:r>
            <a:r>
              <a:rPr lang="en-US" sz="2000" dirty="0" smtClean="0"/>
              <a:t> </a:t>
            </a:r>
            <a:r>
              <a:rPr lang="en-US" sz="2000" dirty="0" err="1" smtClean="0"/>
              <a:t>mampu</a:t>
            </a:r>
            <a:r>
              <a:rPr lang="en-US" sz="2000" dirty="0" smtClean="0"/>
              <a:t> </a:t>
            </a:r>
            <a:r>
              <a:rPr lang="en-US" sz="2000" dirty="0" err="1" smtClean="0"/>
              <a:t>mengungkap</a:t>
            </a:r>
            <a:r>
              <a:rPr lang="en-US" sz="2000" dirty="0" smtClean="0"/>
              <a:t>  </a:t>
            </a:r>
            <a:r>
              <a:rPr lang="en-US" sz="2000" dirty="0" err="1" smtClean="0"/>
              <a:t>sesuatu</a:t>
            </a:r>
            <a:r>
              <a:rPr lang="en-US" sz="2000" dirty="0" smtClean="0"/>
              <a:t> yang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ukur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angket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. </a:t>
            </a:r>
            <a:r>
              <a:rPr lang="en-US" sz="2000" dirty="0" err="1" smtClean="0"/>
              <a:t>Misal</a:t>
            </a:r>
            <a:r>
              <a:rPr lang="en-US" sz="2000" dirty="0" smtClean="0"/>
              <a:t>: </a:t>
            </a:r>
            <a:r>
              <a:rPr lang="en-US" sz="2000" dirty="0" err="1" smtClean="0"/>
              <a:t>kepuasan</a:t>
            </a:r>
            <a:r>
              <a:rPr lang="en-US" sz="2000" dirty="0" smtClean="0"/>
              <a:t> </a:t>
            </a:r>
            <a:r>
              <a:rPr lang="en-US" sz="2000" dirty="0" err="1" smtClean="0"/>
              <a:t>kerja</a:t>
            </a:r>
            <a:r>
              <a:rPr lang="en-US" sz="2000" dirty="0" smtClean="0"/>
              <a:t> </a:t>
            </a:r>
            <a:r>
              <a:rPr lang="en-US" sz="2000" dirty="0" err="1" smtClean="0"/>
              <a:t>seorang</a:t>
            </a:r>
            <a:r>
              <a:rPr lang="en-US" sz="2000" dirty="0" smtClean="0"/>
              <a:t> </a:t>
            </a:r>
            <a:r>
              <a:rPr lang="en-US" sz="2000" dirty="0" err="1" smtClean="0"/>
              <a:t>karyawan</a:t>
            </a:r>
            <a:r>
              <a:rPr lang="en-US" sz="2000" dirty="0" smtClean="0"/>
              <a:t>, </a:t>
            </a:r>
            <a:r>
              <a:rPr lang="en-US" sz="2000" dirty="0" err="1" smtClean="0"/>
              <a:t>kepuasan</a:t>
            </a:r>
            <a:r>
              <a:rPr lang="en-US" sz="2000" dirty="0" smtClean="0"/>
              <a:t> </a:t>
            </a:r>
            <a:r>
              <a:rPr lang="en-US" sz="2000" dirty="0" err="1" smtClean="0"/>
              <a:t>nasabah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menerima</a:t>
            </a:r>
            <a:r>
              <a:rPr lang="en-US" sz="2000" dirty="0" smtClean="0"/>
              <a:t> </a:t>
            </a:r>
            <a:r>
              <a:rPr lang="en-US" sz="2000" dirty="0" err="1" smtClean="0"/>
              <a:t>pelayanan</a:t>
            </a:r>
            <a:r>
              <a:rPr lang="en-US" sz="2000" dirty="0" smtClean="0"/>
              <a:t> bank, </a:t>
            </a:r>
            <a:r>
              <a:rPr lang="en-US" sz="2000" dirty="0" err="1" smtClean="0"/>
              <a:t>kepuasan</a:t>
            </a:r>
            <a:r>
              <a:rPr lang="en-US" sz="2000" dirty="0" smtClean="0"/>
              <a:t>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menggunakan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kartu</a:t>
            </a:r>
            <a:r>
              <a:rPr lang="en-US" sz="2000" dirty="0" smtClean="0"/>
              <a:t> provider,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kepuasan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ukur</a:t>
            </a:r>
            <a:r>
              <a:rPr lang="en-US" sz="2000" dirty="0" smtClean="0"/>
              <a:t> </a:t>
            </a:r>
            <a:r>
              <a:rPr lang="en-US" sz="2000" dirty="0" err="1" smtClean="0"/>
              <a:t>menggunakan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angket</a:t>
            </a:r>
            <a:r>
              <a:rPr lang="en-US" sz="2000" dirty="0" smtClean="0"/>
              <a:t>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dirty="0" err="1" smtClean="0"/>
              <a:t>angket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mampu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tepat</a:t>
            </a:r>
            <a:r>
              <a:rPr lang="en-US" sz="2000" dirty="0" smtClean="0"/>
              <a:t> </a:t>
            </a:r>
            <a:r>
              <a:rPr lang="en-US" sz="2000" dirty="0" err="1" smtClean="0"/>
              <a:t>mengungkap</a:t>
            </a:r>
            <a:r>
              <a:rPr lang="en-US" sz="2000" dirty="0" smtClean="0"/>
              <a:t> </a:t>
            </a:r>
            <a:r>
              <a:rPr lang="en-US" sz="2000" dirty="0" err="1" smtClean="0"/>
              <a:t>tingkat</a:t>
            </a:r>
            <a:r>
              <a:rPr lang="en-US" sz="2000" dirty="0" smtClean="0"/>
              <a:t> </a:t>
            </a:r>
            <a:r>
              <a:rPr lang="en-US" sz="2000" dirty="0" err="1" smtClean="0"/>
              <a:t>kepuasan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 err="1" smtClean="0"/>
              <a:t>Analogi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penjelasan</a:t>
            </a:r>
            <a:r>
              <a:rPr lang="en-US" sz="2000" dirty="0" smtClean="0"/>
              <a:t> </a:t>
            </a:r>
            <a:r>
              <a:rPr lang="en-US" sz="2000" dirty="0" err="1" smtClean="0"/>
              <a:t>validitas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timbangan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beras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bisa</a:t>
            </a:r>
            <a:r>
              <a:rPr lang="en-US" sz="2000" dirty="0" smtClean="0"/>
              <a:t> (</a:t>
            </a:r>
            <a:r>
              <a:rPr lang="en-US" sz="2000" dirty="0" err="1" smtClean="0"/>
              <a:t>tidak</a:t>
            </a:r>
            <a:r>
              <a:rPr lang="en-US" sz="2000" dirty="0" smtClean="0"/>
              <a:t> valid)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menimbang</a:t>
            </a:r>
            <a:r>
              <a:rPr lang="en-US" sz="2000" dirty="0" smtClean="0"/>
              <a:t> </a:t>
            </a:r>
            <a:r>
              <a:rPr lang="en-US" sz="2000" dirty="0" err="1" smtClean="0"/>
              <a:t>beratnya</a:t>
            </a:r>
            <a:r>
              <a:rPr lang="en-US" sz="2000" dirty="0" smtClean="0"/>
              <a:t> </a:t>
            </a:r>
            <a:r>
              <a:rPr lang="en-US" sz="2000" dirty="0" err="1" smtClean="0"/>
              <a:t>emas</a:t>
            </a:r>
            <a:r>
              <a:rPr lang="en-US" sz="2000" dirty="0" smtClean="0"/>
              <a:t>/</a:t>
            </a:r>
            <a:r>
              <a:rPr lang="en-US" sz="2000" dirty="0" err="1" smtClean="0"/>
              <a:t>perhiasan</a:t>
            </a:r>
            <a:r>
              <a:rPr lang="en-US" sz="2000" dirty="0" smtClean="0"/>
              <a:t>. </a:t>
            </a:r>
            <a:r>
              <a:rPr lang="en-US" sz="2000" dirty="0" err="1" smtClean="0"/>
              <a:t>Mengapa</a:t>
            </a:r>
            <a:r>
              <a:rPr lang="en-US" sz="2000" dirty="0" smtClean="0"/>
              <a:t>?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selisih</a:t>
            </a:r>
            <a:r>
              <a:rPr lang="en-US" sz="2000" dirty="0" smtClean="0"/>
              <a:t> 1 gram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emas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terasa</a:t>
            </a:r>
            <a:r>
              <a:rPr lang="en-US" sz="2000" dirty="0" smtClean="0"/>
              <a:t>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en-US" sz="2000" dirty="0" err="1" smtClean="0"/>
              <a:t>berarti</a:t>
            </a:r>
            <a:r>
              <a:rPr lang="en-US" sz="2000" dirty="0" smtClean="0"/>
              <a:t>, </a:t>
            </a:r>
            <a:r>
              <a:rPr lang="en-US" sz="2000" dirty="0" err="1" smtClean="0"/>
              <a:t>dibanding</a:t>
            </a:r>
            <a:r>
              <a:rPr lang="en-US" sz="2000" dirty="0" smtClean="0"/>
              <a:t> </a:t>
            </a:r>
            <a:r>
              <a:rPr lang="en-US" sz="2000" dirty="0" err="1" smtClean="0"/>
              <a:t>selisih</a:t>
            </a:r>
            <a:r>
              <a:rPr lang="en-US" sz="2000" dirty="0" smtClean="0"/>
              <a:t> 1 gram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beras</a:t>
            </a:r>
            <a:r>
              <a:rPr lang="en-US" sz="2000" dirty="0" smtClean="0"/>
              <a:t> (</a:t>
            </a:r>
            <a:r>
              <a:rPr lang="en-US" sz="2000" dirty="0" err="1" smtClean="0"/>
              <a:t>pasti</a:t>
            </a:r>
            <a:r>
              <a:rPr lang="en-US" sz="2000" dirty="0" smtClean="0"/>
              <a:t> </a:t>
            </a:r>
            <a:r>
              <a:rPr lang="en-US" sz="2000" dirty="0" err="1" smtClean="0"/>
              <a:t>diabaikan</a:t>
            </a:r>
            <a:r>
              <a:rPr lang="en-US" sz="2000" dirty="0" smtClean="0"/>
              <a:t>). </a:t>
            </a:r>
            <a:r>
              <a:rPr lang="en-US" sz="2000" dirty="0" err="1" smtClean="0"/>
              <a:t>Sehingga</a:t>
            </a:r>
            <a:r>
              <a:rPr lang="en-US" sz="2000" dirty="0" smtClean="0"/>
              <a:t> </a:t>
            </a:r>
            <a:r>
              <a:rPr lang="en-US" sz="2000" dirty="0" err="1" smtClean="0"/>
              <a:t>timbangan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emas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valid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menimbang</a:t>
            </a:r>
            <a:r>
              <a:rPr lang="en-US" sz="2000" dirty="0" smtClean="0"/>
              <a:t> </a:t>
            </a:r>
            <a:r>
              <a:rPr lang="en-US" sz="2000" dirty="0" err="1" smtClean="0"/>
              <a:t>emas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timbangan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beras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valid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menimbang</a:t>
            </a:r>
            <a:r>
              <a:rPr lang="en-US" sz="2000" dirty="0" smtClean="0"/>
              <a:t> </a:t>
            </a:r>
            <a:r>
              <a:rPr lang="en-US" sz="2000" dirty="0" err="1" smtClean="0"/>
              <a:t>beras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704671"/>
            <a:ext cx="838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Konstrak</a:t>
            </a:r>
            <a:r>
              <a:rPr lang="en-US" dirty="0" smtClean="0"/>
              <a:t>, </a:t>
            </a:r>
            <a:r>
              <a:rPr lang="en-US" dirty="0" err="1" smtClean="0"/>
              <a:t>sbb</a:t>
            </a:r>
            <a:r>
              <a:rPr lang="en-US" dirty="0" smtClean="0"/>
              <a:t> :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masukkan</a:t>
            </a:r>
            <a:r>
              <a:rPr lang="en-US" dirty="0" smtClean="0"/>
              <a:t> data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data editor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pilih</a:t>
            </a:r>
            <a:r>
              <a:rPr lang="en-US" dirty="0" smtClean="0"/>
              <a:t> menu &gt; </a:t>
            </a:r>
            <a:r>
              <a:rPr lang="en-US" i="1" dirty="0" smtClean="0"/>
              <a:t>Analyze</a:t>
            </a:r>
            <a:r>
              <a:rPr lang="en-US" dirty="0" smtClean="0"/>
              <a:t> &gt; </a:t>
            </a:r>
            <a:r>
              <a:rPr lang="en-US" i="1" dirty="0" smtClean="0"/>
              <a:t>Data Reduction </a:t>
            </a:r>
            <a:r>
              <a:rPr lang="en-US" dirty="0" smtClean="0"/>
              <a:t>&gt; </a:t>
            </a:r>
            <a:r>
              <a:rPr lang="en-US" i="1" dirty="0" smtClean="0"/>
              <a:t>Factor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kotak</a:t>
            </a:r>
            <a:r>
              <a:rPr lang="en-US" dirty="0" smtClean="0"/>
              <a:t> </a:t>
            </a:r>
            <a:r>
              <a:rPr lang="en-US" i="1" dirty="0" smtClean="0"/>
              <a:t>Variables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i="1" dirty="0" smtClean="0"/>
              <a:t>Extraction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i="1" dirty="0" smtClean="0"/>
              <a:t>Number of Factor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2 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klik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i="1" dirty="0" smtClean="0"/>
              <a:t>Rotation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menampilkan</a:t>
            </a:r>
            <a:r>
              <a:rPr lang="en-US" dirty="0" smtClean="0"/>
              <a:t> </a:t>
            </a:r>
            <a:r>
              <a:rPr lang="en-US" dirty="0" err="1" smtClean="0"/>
              <a:t>kotak</a:t>
            </a:r>
            <a:r>
              <a:rPr lang="en-US" dirty="0" smtClean="0"/>
              <a:t> dialog Rotation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rotasi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Varimax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tekan</a:t>
            </a:r>
            <a:r>
              <a:rPr lang="en-US" dirty="0" smtClean="0"/>
              <a:t> Continue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menu </a:t>
            </a:r>
            <a:r>
              <a:rPr lang="en-US" dirty="0" err="1" smtClean="0"/>
              <a:t>utama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tekan</a:t>
            </a:r>
            <a:r>
              <a:rPr lang="en-US" dirty="0" smtClean="0"/>
              <a:t> OK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memproses</a:t>
            </a:r>
            <a:r>
              <a:rPr lang="en-US" dirty="0" smtClean="0"/>
              <a:t> data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95388" y="3823797"/>
            <a:ext cx="3986212" cy="2424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3048000"/>
            <a:ext cx="2919412" cy="3221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646875"/>
            <a:ext cx="3962400" cy="567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533400" y="990600"/>
            <a:ext cx="4343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Terlihat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sebelah</a:t>
            </a:r>
            <a:r>
              <a:rPr lang="en-US" dirty="0" smtClean="0"/>
              <a:t>, </a:t>
            </a:r>
            <a:r>
              <a:rPr lang="en-US" dirty="0" err="1" smtClean="0"/>
              <a:t>perhatikan</a:t>
            </a:r>
            <a:r>
              <a:rPr lang="en-US" dirty="0" smtClean="0"/>
              <a:t> </a:t>
            </a:r>
            <a:r>
              <a:rPr lang="en-US" i="1" dirty="0" smtClean="0"/>
              <a:t>factor loading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kolom</a:t>
            </a:r>
            <a:r>
              <a:rPr lang="en-US" dirty="0" smtClean="0"/>
              <a:t> ‘Component’.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1 (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) </a:t>
            </a:r>
            <a:r>
              <a:rPr lang="en-US" dirty="0" err="1" smtClean="0"/>
              <a:t>yaitu</a:t>
            </a:r>
            <a:r>
              <a:rPr lang="en-US" dirty="0" smtClean="0"/>
              <a:t>: HP_1, HP_2, HP_3, HP_4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i="1" dirty="0" smtClean="0"/>
              <a:t>factor loading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nilainya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0,5. </a:t>
            </a: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2 (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) </a:t>
            </a:r>
            <a:r>
              <a:rPr lang="en-US" dirty="0" err="1" smtClean="0"/>
              <a:t>yaitu</a:t>
            </a:r>
            <a:r>
              <a:rPr lang="en-US" dirty="0" smtClean="0"/>
              <a:t>: KP_1, KP_2, KP_3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i="1" dirty="0" smtClean="0"/>
              <a:t>factor loading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0,5. 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1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HARGA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2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KUALITAS.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1 (HARGA)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2 (KUALITAS) </a:t>
            </a:r>
            <a:r>
              <a:rPr lang="en-US" dirty="0" err="1" smtClean="0"/>
              <a:t>adalah</a:t>
            </a:r>
            <a:r>
              <a:rPr lang="en-US" dirty="0" smtClean="0"/>
              <a:t> valid.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6858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reliabilitasnya</a:t>
            </a:r>
            <a:r>
              <a:rPr lang="en-US" dirty="0" smtClean="0"/>
              <a:t>,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ditampilkan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523999"/>
            <a:ext cx="4953000" cy="476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533400"/>
            <a:ext cx="8001000" cy="384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533400" y="4267200"/>
            <a:ext cx="7315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Terlihat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Cronbach</a:t>
            </a:r>
            <a:r>
              <a:rPr lang="en-US" dirty="0" smtClean="0"/>
              <a:t> Alpha = 0,879 &gt; 0,7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 </a:t>
            </a:r>
            <a:r>
              <a:rPr lang="en-US" dirty="0" err="1" smtClean="0"/>
              <a:t>kuesioner</a:t>
            </a:r>
            <a:r>
              <a:rPr lang="en-US" dirty="0" smtClean="0"/>
              <a:t>/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reliabel</a:t>
            </a:r>
            <a:r>
              <a:rPr lang="en-US" dirty="0" smtClean="0"/>
              <a:t>.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kolom</a:t>
            </a:r>
            <a:r>
              <a:rPr lang="en-US" dirty="0" smtClean="0"/>
              <a:t> ‘Corrected Item-Total Correlation’ </a:t>
            </a:r>
            <a:r>
              <a:rPr lang="en-US" dirty="0" err="1" smtClean="0"/>
              <a:t>tampak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nilainya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0,472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valid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mengungkap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diungkap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terpisah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konstrak</a:t>
            </a:r>
            <a:r>
              <a:rPr lang="en-US" dirty="0" smtClean="0"/>
              <a:t> </a:t>
            </a:r>
            <a:r>
              <a:rPr lang="en-US" dirty="0" err="1" smtClean="0"/>
              <a:t>bernama</a:t>
            </a:r>
            <a:r>
              <a:rPr lang="en-US" dirty="0" smtClean="0"/>
              <a:t> SIKAP KONSUMEN.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1752"/>
            <a:ext cx="8229600" cy="1069848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Jenis</a:t>
            </a:r>
            <a:r>
              <a:rPr lang="en-US" sz="2800" dirty="0" smtClean="0"/>
              <a:t> </a:t>
            </a:r>
            <a:r>
              <a:rPr lang="en-US" sz="2800" dirty="0" err="1" smtClean="0"/>
              <a:t>Validitas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219200"/>
            <a:ext cx="7924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: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b="1" i="1" dirty="0" smtClean="0"/>
              <a:t>Face Validity</a:t>
            </a:r>
            <a:r>
              <a:rPr lang="en-US" dirty="0" smtClean="0"/>
              <a:t>,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ukur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“</a:t>
            </a:r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?”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ahlinya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b="1" i="1" dirty="0" smtClean="0"/>
              <a:t>Construct Validity</a:t>
            </a:r>
            <a:r>
              <a:rPr lang="en-US" dirty="0" smtClean="0"/>
              <a:t>,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konstrak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Misal</a:t>
            </a:r>
            <a:r>
              <a:rPr lang="en-US" dirty="0" smtClean="0"/>
              <a:t>: “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A, B, </a:t>
            </a:r>
            <a:r>
              <a:rPr lang="en-US" dirty="0" err="1" smtClean="0"/>
              <a:t>dan</a:t>
            </a:r>
            <a:r>
              <a:rPr lang="en-US" dirty="0" smtClean="0"/>
              <a:t> C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konstrak</a:t>
            </a:r>
            <a:r>
              <a:rPr lang="en-US" dirty="0" smtClean="0"/>
              <a:t>  Y ?”.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.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b="1" i="1" dirty="0" smtClean="0"/>
              <a:t>Criterion Validity</a:t>
            </a:r>
            <a:r>
              <a:rPr lang="en-US" dirty="0" smtClean="0"/>
              <a:t>,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partisipan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, </a:t>
            </a:r>
            <a:r>
              <a:rPr lang="en-US" dirty="0" err="1" smtClean="0"/>
              <a:t>misal</a:t>
            </a:r>
            <a:r>
              <a:rPr lang="en-US" dirty="0" smtClean="0"/>
              <a:t>: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: </a:t>
            </a:r>
            <a:r>
              <a:rPr lang="en-US" dirty="0" err="1" smtClean="0"/>
              <a:t>berpendidikan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berpendidikan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1069848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Pengertian</a:t>
            </a:r>
            <a:r>
              <a:rPr lang="en-US" sz="2800" dirty="0" smtClean="0"/>
              <a:t> </a:t>
            </a:r>
            <a:r>
              <a:rPr lang="en-US" sz="2800" dirty="0" err="1" smtClean="0"/>
              <a:t>Reliabilitas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542395"/>
            <a:ext cx="7924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angket</a:t>
            </a:r>
            <a:r>
              <a:rPr lang="en-US" sz="2000" dirty="0" smtClean="0"/>
              <a:t> </a:t>
            </a:r>
            <a:r>
              <a:rPr lang="en-US" sz="2000" dirty="0" err="1" smtClean="0"/>
              <a:t>dikatakan</a:t>
            </a:r>
            <a:r>
              <a:rPr lang="en-US" sz="2000" dirty="0" smtClean="0"/>
              <a:t> </a:t>
            </a:r>
            <a:r>
              <a:rPr lang="en-US" sz="2000" dirty="0" err="1" smtClean="0"/>
              <a:t>reliabel</a:t>
            </a:r>
            <a:r>
              <a:rPr lang="en-US" sz="2000" dirty="0" smtClean="0"/>
              <a:t> </a:t>
            </a: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jawaban</a:t>
            </a:r>
            <a:r>
              <a:rPr lang="en-US" sz="2000" dirty="0" smtClean="0"/>
              <a:t> </a:t>
            </a:r>
            <a:r>
              <a:rPr lang="en-US" sz="2000" dirty="0" err="1" smtClean="0"/>
              <a:t>seseorang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konsisten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stabil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berubah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waktu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waktu</a:t>
            </a:r>
            <a:r>
              <a:rPr lang="en-US" sz="2000" dirty="0" smtClean="0"/>
              <a:t>. </a:t>
            </a:r>
            <a:r>
              <a:rPr lang="en-US" sz="2000" dirty="0" err="1" smtClean="0"/>
              <a:t>Jadi</a:t>
            </a:r>
            <a:r>
              <a:rPr lang="en-US" sz="2000" dirty="0" smtClean="0"/>
              <a:t> </a:t>
            </a:r>
            <a:r>
              <a:rPr lang="en-US" sz="2000" dirty="0" err="1" smtClean="0"/>
              <a:t>uji</a:t>
            </a:r>
            <a:r>
              <a:rPr lang="en-US" sz="2000" dirty="0" smtClean="0"/>
              <a:t> </a:t>
            </a:r>
            <a:r>
              <a:rPr lang="en-US" sz="2000" dirty="0" err="1" smtClean="0"/>
              <a:t>reliabilitas</a:t>
            </a:r>
            <a:r>
              <a:rPr lang="en-US" sz="2000" dirty="0" smtClean="0"/>
              <a:t> </a:t>
            </a:r>
            <a:r>
              <a:rPr lang="en-US" sz="2000" dirty="0" err="1" smtClean="0"/>
              <a:t>sebenarnya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mengukur</a:t>
            </a:r>
            <a:r>
              <a:rPr lang="en-US" sz="2000" dirty="0" smtClean="0"/>
              <a:t> </a:t>
            </a:r>
            <a:r>
              <a:rPr lang="en-US" sz="2000" dirty="0" err="1" smtClean="0"/>
              <a:t>konsistensi</a:t>
            </a:r>
            <a:r>
              <a:rPr lang="en-US" sz="2000" dirty="0" smtClean="0"/>
              <a:t> </a:t>
            </a:r>
            <a:r>
              <a:rPr lang="en-US" sz="2000" dirty="0" err="1" smtClean="0"/>
              <a:t>jawaban</a:t>
            </a:r>
            <a:r>
              <a:rPr lang="en-US" sz="2000" dirty="0" smtClean="0"/>
              <a:t> </a:t>
            </a:r>
            <a:r>
              <a:rPr lang="en-US" sz="2000" dirty="0" err="1" smtClean="0"/>
              <a:t>responden</a:t>
            </a:r>
            <a:r>
              <a:rPr lang="en-US" sz="2000" dirty="0" smtClean="0"/>
              <a:t>.  </a:t>
            </a:r>
            <a:r>
              <a:rPr lang="en-US" sz="2000" dirty="0" err="1" smtClean="0"/>
              <a:t>Validitas</a:t>
            </a:r>
            <a:r>
              <a:rPr lang="en-US" sz="2000" dirty="0" smtClean="0"/>
              <a:t> </a:t>
            </a:r>
            <a:r>
              <a:rPr lang="en-US" sz="2000" dirty="0" err="1" smtClean="0"/>
              <a:t>berhubungan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dengankeakuratan</a:t>
            </a:r>
            <a:r>
              <a:rPr lang="en-US" sz="2000" dirty="0" smtClean="0"/>
              <a:t> </a:t>
            </a:r>
            <a:r>
              <a:rPr lang="en-US" sz="2000" dirty="0" err="1" smtClean="0"/>
              <a:t>sebuah</a:t>
            </a:r>
            <a:r>
              <a:rPr lang="en-US" sz="2000" dirty="0" smtClean="0"/>
              <a:t> </a:t>
            </a:r>
            <a:r>
              <a:rPr lang="en-US" sz="2000" dirty="0" err="1" smtClean="0"/>
              <a:t>kuesioner</a:t>
            </a:r>
            <a:r>
              <a:rPr lang="en-US" sz="2000" dirty="0" smtClean="0"/>
              <a:t>, </a:t>
            </a:r>
            <a:r>
              <a:rPr lang="en-US" sz="2000" dirty="0" err="1" smtClean="0"/>
              <a:t>sedangkan</a:t>
            </a:r>
            <a:r>
              <a:rPr lang="en-US" sz="2000" dirty="0" smtClean="0"/>
              <a:t> </a:t>
            </a:r>
            <a:r>
              <a:rPr lang="en-US" sz="2000" dirty="0" err="1" smtClean="0"/>
              <a:t>reliabilitas</a:t>
            </a:r>
            <a:r>
              <a:rPr lang="en-US" sz="2000" dirty="0" smtClean="0"/>
              <a:t> </a:t>
            </a:r>
            <a:r>
              <a:rPr lang="en-US" sz="2000" dirty="0" err="1" smtClean="0"/>
              <a:t>berkaitan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konsistensi</a:t>
            </a:r>
            <a:r>
              <a:rPr lang="en-US" sz="2000" dirty="0" smtClean="0"/>
              <a:t> </a:t>
            </a:r>
            <a:r>
              <a:rPr lang="en-US" sz="2000" dirty="0" err="1" smtClean="0"/>
              <a:t>jawaban</a:t>
            </a:r>
            <a:r>
              <a:rPr lang="en-US" sz="2000" dirty="0" smtClean="0"/>
              <a:t> </a:t>
            </a:r>
            <a:r>
              <a:rPr lang="en-US" sz="2000" dirty="0" err="1" smtClean="0"/>
              <a:t>kuesioner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 err="1" smtClean="0"/>
              <a:t>Pengukuran</a:t>
            </a:r>
            <a:r>
              <a:rPr lang="en-US" sz="2000" dirty="0" smtClean="0"/>
              <a:t> </a:t>
            </a:r>
            <a:r>
              <a:rPr lang="en-US" sz="2000" dirty="0" err="1" smtClean="0"/>
              <a:t>reliabilitas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dua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:</a:t>
            </a:r>
          </a:p>
          <a:p>
            <a:pPr algn="just">
              <a:buFont typeface="Wingdings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i="1" dirty="0" smtClean="0"/>
              <a:t>Repeated Measure</a:t>
            </a:r>
            <a:r>
              <a:rPr lang="en-US" sz="2000" dirty="0" smtClean="0"/>
              <a:t>,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seseorang</a:t>
            </a:r>
            <a:r>
              <a:rPr lang="en-US" sz="2000" dirty="0" smtClean="0"/>
              <a:t> </a:t>
            </a:r>
            <a:r>
              <a:rPr lang="en-US" sz="2000" dirty="0" err="1" smtClean="0"/>
              <a:t>disodori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sama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waktu</a:t>
            </a:r>
            <a:r>
              <a:rPr lang="en-US" sz="2000" dirty="0" smtClean="0"/>
              <a:t> </a:t>
            </a:r>
            <a:r>
              <a:rPr lang="en-US" sz="2000" dirty="0" err="1" smtClean="0"/>
              <a:t>berbeda</a:t>
            </a:r>
            <a:r>
              <a:rPr lang="en-US" sz="2000" dirty="0" smtClean="0"/>
              <a:t>, </a:t>
            </a:r>
            <a:r>
              <a:rPr lang="en-US" sz="2000" dirty="0" err="1" smtClean="0"/>
              <a:t>kemudian</a:t>
            </a:r>
            <a:r>
              <a:rPr lang="en-US" sz="2000" dirty="0" smtClean="0"/>
              <a:t> </a:t>
            </a:r>
            <a:r>
              <a:rPr lang="en-US" sz="2000" dirty="0" err="1" smtClean="0"/>
              <a:t>dilihat</a:t>
            </a:r>
            <a:r>
              <a:rPr lang="en-US" sz="2000" dirty="0" smtClean="0"/>
              <a:t> </a:t>
            </a:r>
            <a:r>
              <a:rPr lang="en-US" sz="2000" dirty="0" err="1" smtClean="0"/>
              <a:t>apakah</a:t>
            </a:r>
            <a:r>
              <a:rPr lang="en-US" sz="2000" dirty="0" smtClean="0"/>
              <a:t> </a:t>
            </a:r>
            <a:r>
              <a:rPr lang="en-US" sz="2000" dirty="0" err="1" smtClean="0"/>
              <a:t>responden</a:t>
            </a:r>
            <a:r>
              <a:rPr lang="en-US" sz="2000" dirty="0" smtClean="0"/>
              <a:t> </a:t>
            </a:r>
            <a:r>
              <a:rPr lang="en-US" sz="2000" dirty="0" err="1" smtClean="0"/>
              <a:t>tetap</a:t>
            </a:r>
            <a:r>
              <a:rPr lang="en-US" sz="2000" dirty="0" smtClean="0"/>
              <a:t> </a:t>
            </a:r>
            <a:r>
              <a:rPr lang="en-US" sz="2000" dirty="0" err="1" smtClean="0"/>
              <a:t>konsisten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jawabannya</a:t>
            </a:r>
            <a:r>
              <a:rPr lang="en-US" sz="2000" dirty="0" smtClean="0"/>
              <a:t>, </a:t>
            </a:r>
            <a:r>
              <a:rPr lang="en-US" sz="2000" dirty="0" err="1" smtClean="0"/>
              <a:t>teknik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sudah</a:t>
            </a:r>
            <a:r>
              <a:rPr lang="en-US" sz="2000" dirty="0" smtClean="0"/>
              <a:t> </a:t>
            </a:r>
            <a:r>
              <a:rPr lang="en-US" sz="2000" dirty="0" err="1" smtClean="0"/>
              <a:t>jarang</a:t>
            </a:r>
            <a:r>
              <a:rPr lang="en-US" sz="2000" dirty="0" smtClean="0"/>
              <a:t> </a:t>
            </a:r>
            <a:r>
              <a:rPr lang="en-US" sz="2000" dirty="0" err="1" smtClean="0"/>
              <a:t>digunakan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boros</a:t>
            </a:r>
            <a:r>
              <a:rPr lang="en-US" sz="2000" dirty="0" smtClean="0"/>
              <a:t> </a:t>
            </a:r>
            <a:r>
              <a:rPr lang="en-US" sz="2000" dirty="0" err="1" smtClean="0"/>
              <a:t>waktu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tenaga</a:t>
            </a:r>
            <a:r>
              <a:rPr lang="en-US" sz="2000" dirty="0" smtClean="0"/>
              <a:t>.</a:t>
            </a:r>
          </a:p>
          <a:p>
            <a:pPr algn="just">
              <a:buFont typeface="Wingdings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i="1" dirty="0" smtClean="0"/>
              <a:t>One Take Measure</a:t>
            </a:r>
            <a:r>
              <a:rPr lang="en-US" sz="2000" dirty="0" smtClean="0"/>
              <a:t>, </a:t>
            </a:r>
            <a:r>
              <a:rPr lang="en-US" sz="2000" dirty="0" err="1" smtClean="0"/>
              <a:t>responden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disodori</a:t>
            </a:r>
            <a:r>
              <a:rPr lang="en-US" sz="2000" dirty="0" smtClean="0"/>
              <a:t> </a:t>
            </a:r>
            <a:r>
              <a:rPr lang="en-US" sz="2000" dirty="0" err="1" smtClean="0"/>
              <a:t>angket</a:t>
            </a:r>
            <a:r>
              <a:rPr lang="en-US" sz="2000" dirty="0" smtClean="0"/>
              <a:t> </a:t>
            </a:r>
            <a:r>
              <a:rPr lang="en-US" sz="2000" dirty="0" err="1" smtClean="0"/>
              <a:t>satu</a:t>
            </a:r>
            <a:r>
              <a:rPr lang="en-US" sz="2000" dirty="0" smtClean="0"/>
              <a:t> kali </a:t>
            </a:r>
            <a:r>
              <a:rPr lang="en-US" sz="2000" dirty="0" err="1" smtClean="0"/>
              <a:t>saja</a:t>
            </a:r>
            <a:r>
              <a:rPr lang="en-US" sz="2000" dirty="0" smtClean="0"/>
              <a:t>, </a:t>
            </a:r>
            <a:r>
              <a:rPr lang="en-US" sz="2000" dirty="0" err="1" smtClean="0"/>
              <a:t>kemudian</a:t>
            </a:r>
            <a:r>
              <a:rPr lang="en-US" sz="2000" dirty="0" smtClean="0"/>
              <a:t> </a:t>
            </a:r>
            <a:r>
              <a:rPr lang="en-US" sz="2000" dirty="0" err="1" smtClean="0"/>
              <a:t>hasil</a:t>
            </a:r>
            <a:r>
              <a:rPr lang="en-US" sz="2000" dirty="0" smtClean="0"/>
              <a:t> </a:t>
            </a:r>
            <a:r>
              <a:rPr lang="en-US" sz="2000" dirty="0" err="1" smtClean="0"/>
              <a:t>jawaban</a:t>
            </a:r>
            <a:r>
              <a:rPr lang="en-US" sz="2000" dirty="0" smtClean="0"/>
              <a:t> </a:t>
            </a:r>
            <a:r>
              <a:rPr lang="en-US" sz="2000" dirty="0" err="1" smtClean="0"/>
              <a:t>diperbandingkan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hasil</a:t>
            </a:r>
            <a:r>
              <a:rPr lang="en-US" sz="2000" dirty="0" smtClean="0"/>
              <a:t> </a:t>
            </a:r>
            <a:r>
              <a:rPr lang="en-US" sz="2000" dirty="0" err="1" smtClean="0"/>
              <a:t>jawaban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lain.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1069848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Bentuk</a:t>
            </a:r>
            <a:r>
              <a:rPr lang="en-US" sz="2800" dirty="0" smtClean="0"/>
              <a:t> </a:t>
            </a:r>
            <a:r>
              <a:rPr lang="en-US" sz="2800" dirty="0" err="1" smtClean="0"/>
              <a:t>Angket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001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dua</a:t>
            </a:r>
            <a:r>
              <a:rPr lang="en-US" sz="2000" dirty="0" smtClean="0"/>
              <a:t> </a:t>
            </a:r>
            <a:r>
              <a:rPr lang="en-US" sz="2000" dirty="0" err="1" smtClean="0"/>
              <a:t>bentuk</a:t>
            </a:r>
            <a:r>
              <a:rPr lang="en-US" sz="2000" dirty="0" smtClean="0"/>
              <a:t> </a:t>
            </a:r>
            <a:r>
              <a:rPr lang="en-US" sz="2000" dirty="0" err="1" smtClean="0"/>
              <a:t>angket</a:t>
            </a:r>
            <a:r>
              <a:rPr lang="en-US" sz="2000" dirty="0" smtClean="0"/>
              <a:t> yang </a:t>
            </a:r>
            <a:r>
              <a:rPr lang="en-US" sz="2000" dirty="0" err="1" smtClean="0"/>
              <a:t>umum</a:t>
            </a:r>
            <a:r>
              <a:rPr lang="en-US" sz="2000" dirty="0" smtClean="0"/>
              <a:t> </a:t>
            </a:r>
            <a:r>
              <a:rPr lang="en-US" sz="2000" dirty="0" err="1" smtClean="0"/>
              <a:t>digunakan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penggalian</a:t>
            </a:r>
            <a:r>
              <a:rPr lang="en-US" sz="2000" dirty="0" smtClean="0"/>
              <a:t> data </a:t>
            </a:r>
            <a:r>
              <a:rPr lang="en-US" sz="2000" dirty="0" err="1" smtClean="0"/>
              <a:t>kepada</a:t>
            </a:r>
            <a:r>
              <a:rPr lang="en-US" sz="2000" dirty="0" smtClean="0"/>
              <a:t> </a:t>
            </a:r>
            <a:r>
              <a:rPr lang="en-US" sz="2000" dirty="0" err="1" smtClean="0"/>
              <a:t>responden</a:t>
            </a:r>
            <a:r>
              <a:rPr lang="en-US" sz="2000" dirty="0" smtClean="0"/>
              <a:t>, </a:t>
            </a:r>
            <a:r>
              <a:rPr lang="en-US" sz="2000" dirty="0" err="1" smtClean="0"/>
              <a:t>yakni</a:t>
            </a:r>
            <a:r>
              <a:rPr lang="en-US" sz="2000" dirty="0" smtClean="0"/>
              <a:t>: </a:t>
            </a:r>
          </a:p>
          <a:p>
            <a:pPr algn="just"/>
            <a:endParaRPr lang="en-US" sz="2000" dirty="0" smtClean="0"/>
          </a:p>
          <a:p>
            <a:pPr algn="just">
              <a:buFont typeface="Wingdings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Bentuk</a:t>
            </a:r>
            <a:r>
              <a:rPr lang="en-US" sz="2000" dirty="0" smtClean="0">
                <a:solidFill>
                  <a:srgbClr val="FF0000"/>
                </a:solidFill>
              </a:rPr>
              <a:t> Terbuka</a:t>
            </a:r>
            <a:r>
              <a:rPr lang="en-US" sz="2000" dirty="0" smtClean="0"/>
              <a:t>,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jenis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responden</a:t>
            </a:r>
            <a:r>
              <a:rPr lang="en-US" sz="2000" dirty="0" smtClean="0"/>
              <a:t> </a:t>
            </a:r>
            <a:r>
              <a:rPr lang="en-US" sz="2000" dirty="0" err="1" smtClean="0"/>
              <a:t>bebas</a:t>
            </a:r>
            <a:r>
              <a:rPr lang="en-US" sz="2000" dirty="0" smtClean="0"/>
              <a:t> </a:t>
            </a:r>
            <a:r>
              <a:rPr lang="en-US" sz="2000" dirty="0" err="1" smtClean="0"/>
              <a:t>menuliskan</a:t>
            </a:r>
            <a:r>
              <a:rPr lang="en-US" sz="2000" dirty="0" smtClean="0"/>
              <a:t> </a:t>
            </a:r>
            <a:r>
              <a:rPr lang="en-US" sz="2000" dirty="0" err="1" smtClean="0"/>
              <a:t>jawaban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disodorkan</a:t>
            </a:r>
            <a:r>
              <a:rPr lang="en-US" sz="2000" dirty="0" smtClean="0"/>
              <a:t> </a:t>
            </a:r>
            <a:r>
              <a:rPr lang="en-US" sz="2000" dirty="0" err="1" smtClean="0"/>
              <a:t>kepadanya</a:t>
            </a:r>
            <a:r>
              <a:rPr lang="en-US" sz="2000" dirty="0" smtClean="0"/>
              <a:t>, </a:t>
            </a:r>
            <a:r>
              <a:rPr lang="en-US" sz="2000" dirty="0" err="1" smtClean="0"/>
              <a:t>jawaban</a:t>
            </a:r>
            <a:r>
              <a:rPr lang="en-US" sz="2000" dirty="0" smtClean="0"/>
              <a:t> </a:t>
            </a:r>
            <a:r>
              <a:rPr lang="en-US" sz="2000" dirty="0" err="1" smtClean="0"/>
              <a:t>ditulis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tempat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disediakan</a:t>
            </a:r>
            <a:r>
              <a:rPr lang="en-US" sz="2000" dirty="0" smtClean="0"/>
              <a:t>.</a:t>
            </a:r>
          </a:p>
          <a:p>
            <a:pPr algn="just">
              <a:buFont typeface="Wingdings" pitchFamily="2" charset="2"/>
              <a:buChar char="q"/>
            </a:pPr>
            <a:endParaRPr lang="en-US" sz="2000" dirty="0" smtClean="0"/>
          </a:p>
          <a:p>
            <a:pPr algn="just">
              <a:buFont typeface="Wingdings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Bentuk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Tertutup</a:t>
            </a:r>
            <a:r>
              <a:rPr lang="en-US" sz="2000" dirty="0" smtClean="0"/>
              <a:t>, </a:t>
            </a:r>
            <a:r>
              <a:rPr lang="en-US" sz="2000" dirty="0" err="1" smtClean="0"/>
              <a:t>responden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bebas</a:t>
            </a:r>
            <a:r>
              <a:rPr lang="en-US" sz="2000" dirty="0" smtClean="0"/>
              <a:t> </a:t>
            </a:r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jawaban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tertulis</a:t>
            </a:r>
            <a:r>
              <a:rPr lang="en-US" sz="2000" dirty="0" smtClean="0"/>
              <a:t> </a:t>
            </a:r>
            <a:r>
              <a:rPr lang="en-US" sz="2000" dirty="0" err="1" smtClean="0"/>
              <a:t>namun</a:t>
            </a:r>
            <a:r>
              <a:rPr lang="en-US" sz="2000" dirty="0" smtClean="0"/>
              <a:t> </a:t>
            </a:r>
            <a:r>
              <a:rPr lang="en-US" sz="2000" dirty="0" err="1" smtClean="0"/>
              <a:t>responden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menjawab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memilih</a:t>
            </a:r>
            <a:r>
              <a:rPr lang="en-US" sz="2000" dirty="0" smtClean="0"/>
              <a:t> </a:t>
            </a:r>
            <a:r>
              <a:rPr lang="en-US" sz="2000" dirty="0" err="1" smtClean="0"/>
              <a:t>jawaban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disediakan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angket</a:t>
            </a:r>
            <a:r>
              <a:rPr lang="en-US" sz="2000" dirty="0" smtClean="0"/>
              <a:t>. </a:t>
            </a:r>
            <a:r>
              <a:rPr lang="en-US" sz="2000" dirty="0" err="1" smtClean="0"/>
              <a:t>Memilih</a:t>
            </a:r>
            <a:r>
              <a:rPr lang="en-US" sz="2000" dirty="0" smtClean="0"/>
              <a:t> </a:t>
            </a:r>
            <a:r>
              <a:rPr lang="en-US" sz="2000" dirty="0" err="1" smtClean="0"/>
              <a:t>jawaban</a:t>
            </a:r>
            <a:r>
              <a:rPr lang="en-US" sz="2000" dirty="0" smtClean="0"/>
              <a:t>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persepsi</a:t>
            </a:r>
            <a:r>
              <a:rPr lang="en-US" sz="2000" dirty="0" smtClean="0"/>
              <a:t>/</a:t>
            </a:r>
            <a:r>
              <a:rPr lang="en-US" sz="2000" dirty="0" err="1" smtClean="0"/>
              <a:t>sikap</a:t>
            </a:r>
            <a:r>
              <a:rPr lang="en-US" sz="2000" dirty="0" smtClean="0"/>
              <a:t> yang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pandangannya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1069848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Uji</a:t>
            </a:r>
            <a:r>
              <a:rPr lang="en-US" sz="2800" dirty="0" smtClean="0"/>
              <a:t> </a:t>
            </a:r>
            <a:r>
              <a:rPr lang="en-US" sz="2800" dirty="0" err="1" smtClean="0"/>
              <a:t>Validitas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Reliabilitas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524000"/>
            <a:ext cx="7772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prinsipnya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,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mengkur</a:t>
            </a:r>
            <a:r>
              <a:rPr lang="en-US" dirty="0" smtClean="0"/>
              <a:t> </a:t>
            </a:r>
            <a:r>
              <a:rPr lang="en-US" dirty="0" err="1" smtClean="0"/>
              <a:t>butir-butir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/</a:t>
            </a:r>
            <a:r>
              <a:rPr lang="en-US" dirty="0" err="1" smtClean="0"/>
              <a:t>pernyataan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,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(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) </a:t>
            </a:r>
            <a:r>
              <a:rPr lang="en-US" dirty="0" err="1" smtClean="0"/>
              <a:t>sudah</a:t>
            </a:r>
            <a:r>
              <a:rPr lang="en-US" dirty="0" smtClean="0"/>
              <a:t> valid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reliabel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valid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reliabel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butir-butir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faktornya</a:t>
            </a:r>
            <a:r>
              <a:rPr lang="en-US" dirty="0" smtClean="0"/>
              <a:t>.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valid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konstraknya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reliabilitas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,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ikuti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reliabel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valid.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valid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ubah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kalimatnya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ditata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 </a:t>
            </a:r>
            <a:r>
              <a:rPr lang="en-US" dirty="0" err="1" smtClean="0"/>
              <a:t>letaknya</a:t>
            </a:r>
            <a:r>
              <a:rPr lang="en-US" dirty="0" smtClean="0"/>
              <a:t>,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. </a:t>
            </a:r>
            <a:r>
              <a:rPr lang="en-US" dirty="0" err="1" smtClean="0"/>
              <a:t>Butir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valid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buang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diganti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pertannyaan</a:t>
            </a:r>
            <a:r>
              <a:rPr lang="en-US" dirty="0" smtClean="0"/>
              <a:t> lain, </a:t>
            </a:r>
            <a:r>
              <a:rPr lang="en-US" dirty="0" err="1" smtClean="0"/>
              <a:t>misal</a:t>
            </a:r>
            <a:r>
              <a:rPr lang="en-US" dirty="0" smtClean="0"/>
              <a:t>: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14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9 </a:t>
            </a:r>
            <a:r>
              <a:rPr lang="en-US" dirty="0" err="1" smtClean="0"/>
              <a:t>saja</a:t>
            </a:r>
            <a:r>
              <a:rPr lang="en-US" dirty="0" smtClean="0"/>
              <a:t> yang valid </a:t>
            </a:r>
            <a:r>
              <a:rPr lang="en-US" dirty="0" err="1" smtClean="0"/>
              <a:t>maka</a:t>
            </a:r>
            <a:r>
              <a:rPr lang="en-US" dirty="0" smtClean="0"/>
              <a:t> 5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dikeluarkan</a:t>
            </a:r>
            <a:r>
              <a:rPr lang="en-US" dirty="0" smtClean="0"/>
              <a:t>/</a:t>
            </a:r>
            <a:r>
              <a:rPr lang="en-US" dirty="0" err="1" smtClean="0"/>
              <a:t>dibuang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ganti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lain.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05400" y="6096000"/>
            <a:ext cx="3124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/>
              <a:t>putu.artaya85@gmail.com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069848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Contoh</a:t>
            </a:r>
            <a:r>
              <a:rPr lang="en-US" sz="2400" dirty="0" smtClean="0"/>
              <a:t> </a:t>
            </a:r>
            <a:r>
              <a:rPr lang="en-US" sz="2400" dirty="0" err="1" smtClean="0"/>
              <a:t>Ilustrasi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seluler</a:t>
            </a:r>
            <a:r>
              <a:rPr lang="en-US" dirty="0" smtClean="0"/>
              <a:t>, </a:t>
            </a:r>
            <a:r>
              <a:rPr lang="en-US" dirty="0" err="1" smtClean="0"/>
              <a:t>perusahaan</a:t>
            </a:r>
            <a:r>
              <a:rPr lang="en-US" dirty="0" smtClean="0"/>
              <a:t> provider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yang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seluler</a:t>
            </a:r>
            <a:r>
              <a:rPr lang="en-US" dirty="0" smtClean="0"/>
              <a:t> yang </a:t>
            </a:r>
            <a:r>
              <a:rPr lang="en-US" dirty="0" err="1" smtClean="0"/>
              <a:t>dijualnya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971800" y="2286000"/>
            <a:ext cx="27432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Sikap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27432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Kualitas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Pelayanan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4343400"/>
            <a:ext cx="14478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Butir</a:t>
            </a:r>
            <a:r>
              <a:rPr lang="en-US" dirty="0" smtClean="0">
                <a:solidFill>
                  <a:schemeClr val="tx1"/>
                </a:solidFill>
              </a:rPr>
              <a:t>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81800" y="4343400"/>
            <a:ext cx="14478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Butir</a:t>
            </a:r>
            <a:r>
              <a:rPr lang="en-US" dirty="0" smtClean="0">
                <a:solidFill>
                  <a:schemeClr val="tx1"/>
                </a:solidFill>
              </a:rPr>
              <a:t> 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00600" y="4343400"/>
            <a:ext cx="14478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Butir</a:t>
            </a:r>
            <a:r>
              <a:rPr lang="en-US" dirty="0" smtClean="0">
                <a:solidFill>
                  <a:schemeClr val="tx1"/>
                </a:solidFill>
              </a:rPr>
              <a:t>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19400" y="4343400"/>
            <a:ext cx="14478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Butir</a:t>
            </a:r>
            <a:r>
              <a:rPr lang="en-US" dirty="0" smtClean="0">
                <a:solidFill>
                  <a:schemeClr val="tx1"/>
                </a:solidFill>
              </a:rPr>
              <a:t> 2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4151709" y="2933303"/>
            <a:ext cx="38179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191794" y="3733800"/>
            <a:ext cx="3048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524000" y="3886200"/>
            <a:ext cx="60198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7314406" y="41148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3277394" y="41140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5333206" y="41140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1296194" y="41140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1295400"/>
            <a:ext cx="8153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6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seluler</a:t>
            </a:r>
            <a:r>
              <a:rPr lang="en-US" dirty="0" smtClean="0"/>
              <a:t>, </a:t>
            </a:r>
            <a:r>
              <a:rPr lang="en-US" dirty="0" err="1" smtClean="0"/>
              <a:t>misal</a:t>
            </a:r>
            <a:r>
              <a:rPr lang="en-US" dirty="0" smtClean="0"/>
              <a:t>:</a:t>
            </a:r>
          </a:p>
          <a:p>
            <a:pPr algn="just"/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1: “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tarif</a:t>
            </a:r>
            <a:r>
              <a:rPr lang="en-US" dirty="0" smtClean="0"/>
              <a:t> </a:t>
            </a:r>
            <a:r>
              <a:rPr lang="en-US" dirty="0" err="1" smtClean="0"/>
              <a:t>murah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provider </a:t>
            </a:r>
            <a:r>
              <a:rPr lang="en-US" dirty="0" err="1" smtClean="0"/>
              <a:t>kami</a:t>
            </a:r>
            <a:r>
              <a:rPr lang="en-US" dirty="0" smtClean="0"/>
              <a:t> ?”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2 : “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tarif</a:t>
            </a:r>
            <a:r>
              <a:rPr lang="en-US" dirty="0" smtClean="0"/>
              <a:t> </a:t>
            </a:r>
            <a:r>
              <a:rPr lang="en-US" dirty="0" err="1" smtClean="0"/>
              <a:t>percakapan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seluler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murah</a:t>
            </a:r>
            <a:r>
              <a:rPr lang="en-US" dirty="0" smtClean="0"/>
              <a:t> </a:t>
            </a:r>
            <a:r>
              <a:rPr lang="en-US" dirty="0" err="1" smtClean="0"/>
              <a:t>dibanding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seluler</a:t>
            </a:r>
            <a:r>
              <a:rPr lang="en-US" dirty="0" smtClean="0"/>
              <a:t> provider lain ?”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3 : “</a:t>
            </a:r>
            <a:r>
              <a:rPr lang="en-US" dirty="0" err="1" smtClean="0"/>
              <a:t>setujukah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seluler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jernih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berkomunikasi</a:t>
            </a:r>
            <a:r>
              <a:rPr lang="en-US" dirty="0" smtClean="0"/>
              <a:t> ?”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4 : “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seluler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,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yang </a:t>
            </a:r>
            <a:r>
              <a:rPr lang="en-US" dirty="0" err="1" smtClean="0"/>
              <a:t>jernih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kehandalan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berkomunikasi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nyaris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 yang </a:t>
            </a:r>
            <a:r>
              <a:rPr lang="en-US" dirty="0" err="1" smtClean="0"/>
              <a:t>berarti</a:t>
            </a:r>
            <a:r>
              <a:rPr lang="en-US" dirty="0" smtClean="0"/>
              <a:t> ?”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5 : “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seluler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berkomunikasi</a:t>
            </a:r>
            <a:r>
              <a:rPr lang="en-US" dirty="0" smtClean="0"/>
              <a:t> via </a:t>
            </a:r>
            <a:r>
              <a:rPr lang="en-US" dirty="0" err="1" smtClean="0"/>
              <a:t>jaringan</a:t>
            </a:r>
            <a:r>
              <a:rPr lang="en-US" dirty="0" smtClean="0"/>
              <a:t> internet”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6 : “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,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seluler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?”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069848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Contoh</a:t>
            </a:r>
            <a:r>
              <a:rPr lang="en-US" sz="2400" dirty="0" smtClean="0"/>
              <a:t> </a:t>
            </a:r>
            <a:r>
              <a:rPr lang="en-US" sz="2400" dirty="0" err="1" smtClean="0"/>
              <a:t>Faktor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Butir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Penyusunan</a:t>
            </a:r>
            <a:r>
              <a:rPr lang="en-US" sz="2400" dirty="0" smtClean="0"/>
              <a:t> </a:t>
            </a:r>
            <a:r>
              <a:rPr lang="en-US" sz="2400" dirty="0" err="1" smtClean="0"/>
              <a:t>Angket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04800" y="304800"/>
            <a:ext cx="8229600" cy="106984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Contoh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Faktor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Butir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Dalam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Penyusunan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Angket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1328678"/>
            <a:ext cx="7848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Likert</a:t>
            </a:r>
            <a:r>
              <a:rPr lang="en-US" dirty="0" smtClean="0"/>
              <a:t> 5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:</a:t>
            </a:r>
          </a:p>
          <a:p>
            <a:pPr algn="just"/>
            <a:r>
              <a:rPr lang="en-US" dirty="0" smtClean="0"/>
              <a:t>		1 =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	2 =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endParaRPr lang="en-US" dirty="0" smtClean="0"/>
          </a:p>
          <a:p>
            <a:pPr algn="just"/>
            <a:r>
              <a:rPr lang="en-US" dirty="0" smtClean="0"/>
              <a:t>		3 =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		4 = </a:t>
            </a:r>
            <a:r>
              <a:rPr lang="en-US" dirty="0" err="1" smtClean="0"/>
              <a:t>setuju</a:t>
            </a:r>
            <a:endParaRPr lang="en-US" dirty="0" smtClean="0"/>
          </a:p>
          <a:p>
            <a:pPr algn="just"/>
            <a:r>
              <a:rPr lang="en-US" dirty="0" smtClean="0"/>
              <a:t>		5 =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endParaRPr lang="en-US" dirty="0" smtClean="0"/>
          </a:p>
          <a:p>
            <a:pPr algn="just"/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edarkan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,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reliabilitasnya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pre-test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menyebarkan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minimal 30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r>
              <a:rPr lang="en-US" dirty="0" smtClean="0"/>
              <a:t>. </a:t>
            </a:r>
            <a:r>
              <a:rPr lang="en-US" dirty="0" err="1" smtClean="0"/>
              <a:t>Tujuannya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ke-enam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valid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reliabel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853</TotalTime>
  <Words>1734</Words>
  <Application>Microsoft Office PowerPoint</Application>
  <PresentationFormat>On-screen Show (4:3)</PresentationFormat>
  <Paragraphs>156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Urban</vt:lpstr>
      <vt:lpstr>TATAP MUKA 6</vt:lpstr>
      <vt:lpstr>PENGERTIAN VALIDITAS dan RELIABILITAS</vt:lpstr>
      <vt:lpstr>Jenis Validitas</vt:lpstr>
      <vt:lpstr>Pengertian Reliabilitas</vt:lpstr>
      <vt:lpstr>Bentuk Angket</vt:lpstr>
      <vt:lpstr>Tujuan Uji Validitas dan Reliabilitas</vt:lpstr>
      <vt:lpstr>Contoh Ilustrasi</vt:lpstr>
      <vt:lpstr>Contoh Faktor dan Butir Dalam Penyusunan Angket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UJI VALIDITAS KONSTRAK</vt:lpstr>
      <vt:lpstr>Slide 19</vt:lpstr>
      <vt:lpstr>Slide 20</vt:lpstr>
      <vt:lpstr>Slide 21</vt:lpstr>
      <vt:lpstr>Slide 22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Ekonometrika</dc:title>
  <dc:creator>RATIH KUMALASARI</dc:creator>
  <cp:lastModifiedBy>USER</cp:lastModifiedBy>
  <cp:revision>111</cp:revision>
  <dcterms:created xsi:type="dcterms:W3CDTF">2010-01-02T18:37:52Z</dcterms:created>
  <dcterms:modified xsi:type="dcterms:W3CDTF">2014-09-30T16:24:23Z</dcterms:modified>
</cp:coreProperties>
</file>