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40"/>
          <p:cNvSpPr/>
          <p:nvPr/>
        </p:nvSpPr>
        <p:spPr>
          <a:xfrm>
            <a:off x="0" y="0"/>
            <a:ext cx="6858000" cy="9144000"/>
          </a:xfrm>
          <a:prstGeom prst="rect">
            <a:avLst/>
          </a:prstGeom>
          <a:solidFill>
            <a:srgbClr val="FFFFFF"/>
          </a:solidFill>
          <a:ln w="0">
            <a:noFill/>
          </a:ln>
        </p:spPr>
      </p:sp>
      <p:sp>
        <p:nvSpPr>
          <p:cNvPr id="42" name="PlaceHolder 1"/>
          <p:cNvSpPr>
            <a:spLocks noGrp="1"/>
          </p:cNvSpPr>
          <p:nvPr>
            <p:ph type="hdr"/>
          </p:nvPr>
        </p:nvSpPr>
        <p:spPr>
          <a:xfrm>
            <a:off x="-360" y="0"/>
            <a:ext cx="297180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43" name="PlaceHolder 2"/>
          <p:cNvSpPr>
            <a:spLocks noGrp="1"/>
          </p:cNvSpPr>
          <p:nvPr>
            <p:ph type="dt"/>
          </p:nvPr>
        </p:nvSpPr>
        <p:spPr>
          <a:xfrm>
            <a:off x="3884400" y="0"/>
            <a:ext cx="297180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44" name="PlaceHolder 3"/>
          <p:cNvSpPr>
            <a:spLocks noGrp="1" noRot="1" noChangeAspect="1"/>
          </p:cNvSpPr>
          <p:nvPr>
            <p:ph type="sldImg"/>
          </p:nvPr>
        </p:nvSpPr>
        <p:spPr>
          <a:xfrm>
            <a:off x="1143000" y="685440"/>
            <a:ext cx="4572000" cy="3429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000000"/>
                </a:solidFill>
                <a:latin typeface="Arial"/>
              </a:rPr>
              <a:t>Click to move the slide</a:t>
            </a:r>
          </a:p>
        </p:txBody>
      </p:sp>
      <p:sp>
        <p:nvSpPr>
          <p:cNvPr id="45" name="PlaceHolder 4"/>
          <p:cNvSpPr>
            <a:spLocks noGrp="1"/>
          </p:cNvSpPr>
          <p:nvPr>
            <p:ph type="body"/>
          </p:nvPr>
        </p:nvSpPr>
        <p:spPr>
          <a:xfrm>
            <a:off x="685800" y="4343400"/>
            <a:ext cx="5486400" cy="4114800"/>
          </a:xfrm>
          <a:prstGeom prst="rect">
            <a:avLst/>
          </a:prstGeom>
        </p:spPr>
        <p:txBody>
          <a:bodyPr lIns="90000" tIns="46800" rIns="90000" bIns="46800">
            <a:noAutofit/>
          </a:bodyPr>
          <a:lstStyle/>
          <a:p>
            <a:r>
              <a:rPr lang="en-US" sz="1200" b="0" strike="noStrike" spc="-1">
                <a:solidFill>
                  <a:srgbClr val="000000"/>
                </a:solidFill>
                <a:latin typeface="Arial"/>
              </a:rPr>
              <a:t>Click to edit the notes format</a:t>
            </a:r>
          </a:p>
        </p:txBody>
      </p:sp>
      <p:sp>
        <p:nvSpPr>
          <p:cNvPr id="46" name="PlaceHolder 5"/>
          <p:cNvSpPr>
            <a:spLocks noGrp="1"/>
          </p:cNvSpPr>
          <p:nvPr>
            <p:ph type="ftr"/>
          </p:nvPr>
        </p:nvSpPr>
        <p:spPr>
          <a:xfrm>
            <a:off x="-360" y="8685360"/>
            <a:ext cx="2971800" cy="45720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47" name="PlaceHolder 6"/>
          <p:cNvSpPr>
            <a:spLocks noGrp="1"/>
          </p:cNvSpPr>
          <p:nvPr>
            <p:ph type="sldNum"/>
          </p:nvPr>
        </p:nvSpPr>
        <p:spPr>
          <a:xfrm>
            <a:off x="3884400" y="8685360"/>
            <a:ext cx="2971800" cy="457200"/>
          </a:xfrm>
          <a:prstGeom prst="rect">
            <a:avLst/>
          </a:prstGeom>
        </p:spPr>
        <p:txBody>
          <a:bodyPr lIns="90000" tIns="46800" rIns="90000" bIns="46800" anchor="b">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FEAEF62-3815-4986-8D31-6C30CA9EFDC2}" type="slidenum">
              <a:rPr lang="en-GB" sz="1200" b="0" strike="noStrike" spc="-1">
                <a:solidFill>
                  <a:srgbClr val="000000"/>
                </a:solidFill>
                <a:latin typeface="Arial"/>
              </a:rPr>
              <a:t>‹#›</a:t>
            </a:fld>
            <a:endParaRPr lang="en-US" sz="12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5BCB86-580D-498F-9CF5-AF5C601116E8}" type="slidenum">
              <a:rPr lang="en-GB" sz="1200" b="0" strike="noStrike" spc="-1">
                <a:solidFill>
                  <a:srgbClr val="000000"/>
                </a:solidFill>
                <a:latin typeface="Arial"/>
              </a:rPr>
              <a:t>1</a:t>
            </a:fld>
            <a:endParaRPr lang="en-US" sz="1200" b="0" strike="noStrike" spc="-1">
              <a:solidFill>
                <a:srgbClr val="000000"/>
              </a:solidFill>
              <a:latin typeface="Arial"/>
            </a:endParaRPr>
          </a:p>
        </p:txBody>
      </p:sp>
      <p:sp>
        <p:nvSpPr>
          <p:cNvPr id="278" name="PlaceHolder 1"/>
          <p:cNvSpPr>
            <a:spLocks noGrp="1" noRot="1" noChangeAspect="1"/>
          </p:cNvSpPr>
          <p:nvPr>
            <p:ph type="sldImg"/>
          </p:nvPr>
        </p:nvSpPr>
        <p:spPr>
          <a:xfrm>
            <a:off x="1143000" y="685800"/>
            <a:ext cx="4572000" cy="3429000"/>
          </a:xfrm>
          <a:prstGeom prst="rect">
            <a:avLst/>
          </a:prstGeom>
        </p:spPr>
      </p:sp>
      <p:sp>
        <p:nvSpPr>
          <p:cNvPr id="279"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64D5210-4DAC-4002-B7E7-6F6DA28863C3}" type="slidenum">
              <a:rPr lang="en-GB" sz="1200" b="0" strike="noStrike" spc="-1">
                <a:solidFill>
                  <a:srgbClr val="000000"/>
                </a:solidFill>
                <a:latin typeface="Arial"/>
              </a:rPr>
              <a:t>12</a:t>
            </a:fld>
            <a:endParaRPr lang="en-US" sz="1200" b="0" strike="noStrike" spc="-1">
              <a:solidFill>
                <a:srgbClr val="000000"/>
              </a:solidFill>
              <a:latin typeface="Arial"/>
            </a:endParaRPr>
          </a:p>
        </p:txBody>
      </p:sp>
      <p:sp>
        <p:nvSpPr>
          <p:cNvPr id="305" name="PlaceHolder 1"/>
          <p:cNvSpPr>
            <a:spLocks noGrp="1" noRot="1" noChangeAspect="1"/>
          </p:cNvSpPr>
          <p:nvPr>
            <p:ph type="sldImg"/>
          </p:nvPr>
        </p:nvSpPr>
        <p:spPr>
          <a:xfrm>
            <a:off x="1143000" y="685800"/>
            <a:ext cx="4572000" cy="3429000"/>
          </a:xfrm>
          <a:prstGeom prst="rect">
            <a:avLst/>
          </a:prstGeom>
        </p:spPr>
      </p:sp>
      <p:sp>
        <p:nvSpPr>
          <p:cNvPr id="306"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877DDE9-1435-4310-AC87-5B3479F30A05}" type="slidenum">
              <a:rPr lang="en-GB" sz="1200" b="0" strike="noStrike" spc="-1">
                <a:solidFill>
                  <a:srgbClr val="000000"/>
                </a:solidFill>
                <a:latin typeface="Arial"/>
              </a:rPr>
              <a:t>13</a:t>
            </a:fld>
            <a:endParaRPr lang="en-US" sz="1200" b="0" strike="noStrike" spc="-1">
              <a:solidFill>
                <a:srgbClr val="000000"/>
              </a:solidFill>
              <a:latin typeface="Arial"/>
            </a:endParaRPr>
          </a:p>
        </p:txBody>
      </p:sp>
      <p:sp>
        <p:nvSpPr>
          <p:cNvPr id="308" name="PlaceHolder 1"/>
          <p:cNvSpPr>
            <a:spLocks noGrp="1" noRot="1" noChangeAspect="1"/>
          </p:cNvSpPr>
          <p:nvPr>
            <p:ph type="sldImg"/>
          </p:nvPr>
        </p:nvSpPr>
        <p:spPr>
          <a:xfrm>
            <a:off x="1143000" y="685800"/>
            <a:ext cx="4572000" cy="3429000"/>
          </a:xfrm>
          <a:prstGeom prst="rect">
            <a:avLst/>
          </a:prstGeom>
        </p:spPr>
      </p:sp>
      <p:sp>
        <p:nvSpPr>
          <p:cNvPr id="309"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91F225-8DBA-4B25-82A2-C10C646D4D20}" type="slidenum">
              <a:rPr lang="en-GB" sz="1200" b="0" strike="noStrike" spc="-1">
                <a:solidFill>
                  <a:srgbClr val="000000"/>
                </a:solidFill>
                <a:latin typeface="Arial"/>
              </a:rPr>
              <a:t>14</a:t>
            </a:fld>
            <a:endParaRPr lang="en-US" sz="1200" b="0" strike="noStrike" spc="-1">
              <a:solidFill>
                <a:srgbClr val="000000"/>
              </a:solidFill>
              <a:latin typeface="Arial"/>
            </a:endParaRPr>
          </a:p>
        </p:txBody>
      </p:sp>
      <p:sp>
        <p:nvSpPr>
          <p:cNvPr id="311" name="PlaceHolder 1"/>
          <p:cNvSpPr>
            <a:spLocks noGrp="1" noRot="1" noChangeAspect="1"/>
          </p:cNvSpPr>
          <p:nvPr>
            <p:ph type="sldImg"/>
          </p:nvPr>
        </p:nvSpPr>
        <p:spPr>
          <a:xfrm>
            <a:off x="1143000" y="685800"/>
            <a:ext cx="4572000" cy="3429000"/>
          </a:xfrm>
          <a:prstGeom prst="rect">
            <a:avLst/>
          </a:prstGeom>
        </p:spPr>
      </p:sp>
      <p:sp>
        <p:nvSpPr>
          <p:cNvPr id="312" name="PlaceHolder 2"/>
          <p:cNvSpPr>
            <a:spLocks noGrp="1"/>
          </p:cNvSpPr>
          <p:nvPr>
            <p:ph type="body"/>
          </p:nvPr>
        </p:nvSpPr>
        <p:spPr>
          <a:xfrm>
            <a:off x="914400" y="4343400"/>
            <a:ext cx="50292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D1F7848-5C4D-41A6-9B09-DDF5ECBB2CDA}" type="slidenum">
              <a:rPr lang="en-GB" sz="1200" b="0" strike="noStrike" spc="-1">
                <a:solidFill>
                  <a:srgbClr val="000000"/>
                </a:solidFill>
                <a:latin typeface="Arial"/>
              </a:rPr>
              <a:t>15</a:t>
            </a:fld>
            <a:endParaRPr lang="en-US" sz="1200" b="0" strike="noStrike" spc="-1">
              <a:solidFill>
                <a:srgbClr val="000000"/>
              </a:solidFill>
              <a:latin typeface="Arial"/>
            </a:endParaRPr>
          </a:p>
        </p:txBody>
      </p:sp>
      <p:sp>
        <p:nvSpPr>
          <p:cNvPr id="314" name="PlaceHolder 1"/>
          <p:cNvSpPr>
            <a:spLocks noGrp="1" noRot="1" noChangeAspect="1"/>
          </p:cNvSpPr>
          <p:nvPr>
            <p:ph type="sldImg"/>
          </p:nvPr>
        </p:nvSpPr>
        <p:spPr>
          <a:xfrm>
            <a:off x="1143000" y="685800"/>
            <a:ext cx="4572000" cy="3429000"/>
          </a:xfrm>
          <a:prstGeom prst="rect">
            <a:avLst/>
          </a:prstGeom>
        </p:spPr>
      </p:sp>
      <p:sp>
        <p:nvSpPr>
          <p:cNvPr id="315"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99DB075-49C3-4A9D-B603-157316C3F91B}" type="slidenum">
              <a:rPr lang="en-GB" sz="1200" b="0" strike="noStrike" spc="-1">
                <a:solidFill>
                  <a:srgbClr val="000000"/>
                </a:solidFill>
                <a:latin typeface="Arial"/>
              </a:rPr>
              <a:t>16</a:t>
            </a:fld>
            <a:endParaRPr lang="en-US" sz="1200" b="0" strike="noStrike" spc="-1">
              <a:solidFill>
                <a:srgbClr val="000000"/>
              </a:solidFill>
              <a:latin typeface="Arial"/>
            </a:endParaRPr>
          </a:p>
        </p:txBody>
      </p:sp>
      <p:sp>
        <p:nvSpPr>
          <p:cNvPr id="317" name="PlaceHolder 1"/>
          <p:cNvSpPr>
            <a:spLocks noGrp="1" noRot="1" noChangeAspect="1"/>
          </p:cNvSpPr>
          <p:nvPr>
            <p:ph type="sldImg"/>
          </p:nvPr>
        </p:nvSpPr>
        <p:spPr>
          <a:xfrm>
            <a:off x="1143000" y="685800"/>
            <a:ext cx="4572000" cy="3429000"/>
          </a:xfrm>
          <a:prstGeom prst="rect">
            <a:avLst/>
          </a:prstGeom>
        </p:spPr>
      </p:sp>
      <p:sp>
        <p:nvSpPr>
          <p:cNvPr id="318" name="PlaceHolder 2"/>
          <p:cNvSpPr>
            <a:spLocks noGrp="1"/>
          </p:cNvSpPr>
          <p:nvPr>
            <p:ph type="body"/>
          </p:nvPr>
        </p:nvSpPr>
        <p:spPr>
          <a:xfrm>
            <a:off x="685800" y="4343400"/>
            <a:ext cx="5486400" cy="4114800"/>
          </a:xfrm>
          <a:prstGeom prst="rect">
            <a:avLst/>
          </a:prstGeom>
        </p:spPr>
        <p:txBody>
          <a:bodyPr>
            <a:noAutofit/>
          </a:bodyPr>
          <a:lstStyle/>
          <a:p>
            <a:pPr marL="56880" algn="l" rtl="0">
              <a:spcBef>
                <a:spcPts val="58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000000"/>
                </a:solidFill>
                <a:latin typeface="Arial"/>
                <a:ea typeface="Arial"/>
              </a:rPr>
              <a:t>Pada tahun 2005, total ekspor ikan dan produk perikanan dunia meningkat hingga mencapai US$78 miliar. Meskipun terdapat perdagangan ikan dan produk perikanan yang kuat di antara negara-negara yang lebih maju (kebanyakan spesies demersal, herring, makerel, dan salmon), perdagangan cenderung mengalir dari negara-negara yang kurang berkembang ke negara-negara yang lebih maju (terutama tuna, pelagis kecil, udang dan udang galah, lobster batu, dan sefalopoda). Pangsa negara-negara berkembang dalam total ekspor perikanan pada (2003?) adalah 49% berdasarkan nilai dan 56% berdasarkan kuantitas (setara bobot hidup). Mengingat persyaratan higiene yang ketat dari para importir terbesar, hal ini merupakan pencapaian yang luar biasa.</a:t>
            </a:r>
            <a:endParaRPr lang="en-US" sz="1600" b="0" strike="noStrike" spc="-1">
              <a:solidFill>
                <a:srgbClr val="000000"/>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297122-B7FA-4131-ADD0-3138D515BCC6}" type="slidenum">
              <a:rPr lang="en-GB" sz="1200" b="0" strike="noStrike" spc="-1">
                <a:solidFill>
                  <a:srgbClr val="000000"/>
                </a:solidFill>
                <a:latin typeface="Arial"/>
              </a:rPr>
              <a:t>17</a:t>
            </a:fld>
            <a:endParaRPr lang="en-US" sz="1200" b="0" strike="noStrike" spc="-1">
              <a:solidFill>
                <a:srgbClr val="000000"/>
              </a:solidFill>
              <a:latin typeface="Arial"/>
            </a:endParaRPr>
          </a:p>
        </p:txBody>
      </p:sp>
      <p:sp>
        <p:nvSpPr>
          <p:cNvPr id="320" name="PlaceHolder 1"/>
          <p:cNvSpPr>
            <a:spLocks noGrp="1" noRot="1" noChangeAspect="1"/>
          </p:cNvSpPr>
          <p:nvPr>
            <p:ph type="sldImg"/>
          </p:nvPr>
        </p:nvSpPr>
        <p:spPr>
          <a:xfrm>
            <a:off x="1143000" y="685800"/>
            <a:ext cx="4572000" cy="3429000"/>
          </a:xfrm>
          <a:prstGeom prst="rect">
            <a:avLst/>
          </a:prstGeom>
        </p:spPr>
      </p:sp>
      <p:sp>
        <p:nvSpPr>
          <p:cNvPr id="321" name="PlaceHolder 2"/>
          <p:cNvSpPr>
            <a:spLocks noGrp="1"/>
          </p:cNvSpPr>
          <p:nvPr>
            <p:ph type="body"/>
          </p:nvPr>
        </p:nvSpPr>
        <p:spPr>
          <a:xfrm>
            <a:off x="914400" y="4343400"/>
            <a:ext cx="50292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4DBED33-744B-4F36-B9D4-AC5AD3CE60EC}" type="slidenum">
              <a:rPr lang="en-GB" sz="1200" b="0" strike="noStrike" spc="-1">
                <a:solidFill>
                  <a:srgbClr val="000000"/>
                </a:solidFill>
                <a:latin typeface="Arial"/>
              </a:rPr>
              <a:t>18</a:t>
            </a:fld>
            <a:endParaRPr lang="en-US" sz="1200" b="0" strike="noStrike" spc="-1">
              <a:solidFill>
                <a:srgbClr val="000000"/>
              </a:solidFill>
              <a:latin typeface="Arial"/>
            </a:endParaRPr>
          </a:p>
        </p:txBody>
      </p:sp>
      <p:sp>
        <p:nvSpPr>
          <p:cNvPr id="323" name="PlaceHolder 1"/>
          <p:cNvSpPr>
            <a:spLocks noGrp="1" noRot="1" noChangeAspect="1"/>
          </p:cNvSpPr>
          <p:nvPr>
            <p:ph type="sldImg"/>
          </p:nvPr>
        </p:nvSpPr>
        <p:spPr>
          <a:xfrm>
            <a:off x="1143000" y="685800"/>
            <a:ext cx="4572000" cy="3429000"/>
          </a:xfrm>
          <a:prstGeom prst="rect">
            <a:avLst/>
          </a:prstGeom>
        </p:spPr>
      </p:sp>
      <p:sp>
        <p:nvSpPr>
          <p:cNvPr id="324"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3D0B037-D7F8-451E-A4A5-21DB6D50CC8C}" type="slidenum">
              <a:rPr lang="en-GB" sz="1200" b="0" strike="noStrike" spc="-1">
                <a:solidFill>
                  <a:srgbClr val="000000"/>
                </a:solidFill>
                <a:latin typeface="Arial"/>
              </a:rPr>
              <a:t>19</a:t>
            </a:fld>
            <a:endParaRPr lang="en-US" sz="1200" b="0" strike="noStrike" spc="-1">
              <a:solidFill>
                <a:srgbClr val="000000"/>
              </a:solidFill>
              <a:latin typeface="Arial"/>
            </a:endParaRPr>
          </a:p>
        </p:txBody>
      </p:sp>
      <p:sp>
        <p:nvSpPr>
          <p:cNvPr id="326" name="PlaceHolder 1"/>
          <p:cNvSpPr>
            <a:spLocks noGrp="1" noRot="1" noChangeAspect="1"/>
          </p:cNvSpPr>
          <p:nvPr>
            <p:ph type="sldImg"/>
          </p:nvPr>
        </p:nvSpPr>
        <p:spPr>
          <a:xfrm>
            <a:off x="1143000" y="685800"/>
            <a:ext cx="4572000" cy="3429000"/>
          </a:xfrm>
          <a:prstGeom prst="rect">
            <a:avLst/>
          </a:prstGeom>
        </p:spPr>
      </p:sp>
      <p:sp>
        <p:nvSpPr>
          <p:cNvPr id="327"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A6DE8C-83BA-4591-83C7-361057DCAC77}" type="slidenum">
              <a:rPr lang="en-GB" sz="1200" b="0" strike="noStrike" spc="-1">
                <a:solidFill>
                  <a:srgbClr val="000000"/>
                </a:solidFill>
                <a:latin typeface="Arial"/>
              </a:rPr>
              <a:t>20</a:t>
            </a:fld>
            <a:endParaRPr lang="en-US" sz="1200" b="0" strike="noStrike" spc="-1">
              <a:solidFill>
                <a:srgbClr val="000000"/>
              </a:solidFill>
              <a:latin typeface="Arial"/>
            </a:endParaRPr>
          </a:p>
        </p:txBody>
      </p:sp>
      <p:sp>
        <p:nvSpPr>
          <p:cNvPr id="329" name="PlaceHolder 1"/>
          <p:cNvSpPr>
            <a:spLocks noGrp="1" noRot="1" noChangeAspect="1"/>
          </p:cNvSpPr>
          <p:nvPr>
            <p:ph type="sldImg"/>
          </p:nvPr>
        </p:nvSpPr>
        <p:spPr>
          <a:xfrm>
            <a:off x="1143000" y="685800"/>
            <a:ext cx="4572000" cy="3429000"/>
          </a:xfrm>
          <a:prstGeom prst="rect">
            <a:avLst/>
          </a:prstGeom>
        </p:spPr>
      </p:sp>
      <p:sp>
        <p:nvSpPr>
          <p:cNvPr id="330"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8AB90D4-1995-47E5-B345-D5CF05291335}" type="slidenum">
              <a:rPr lang="en-GB" sz="1200" b="0" strike="noStrike" spc="-1">
                <a:solidFill>
                  <a:srgbClr val="000000"/>
                </a:solidFill>
                <a:latin typeface="Arial"/>
              </a:rPr>
              <a:t>21</a:t>
            </a:fld>
            <a:endParaRPr lang="en-US" sz="1200" b="0" strike="noStrike" spc="-1">
              <a:solidFill>
                <a:srgbClr val="000000"/>
              </a:solidFill>
              <a:latin typeface="Arial"/>
            </a:endParaRPr>
          </a:p>
        </p:txBody>
      </p:sp>
      <p:sp>
        <p:nvSpPr>
          <p:cNvPr id="332" name="PlaceHolder 1"/>
          <p:cNvSpPr>
            <a:spLocks noGrp="1" noRot="1" noChangeAspect="1"/>
          </p:cNvSpPr>
          <p:nvPr>
            <p:ph type="sldImg"/>
          </p:nvPr>
        </p:nvSpPr>
        <p:spPr>
          <a:xfrm>
            <a:off x="1143000" y="685800"/>
            <a:ext cx="4572000" cy="3429000"/>
          </a:xfrm>
          <a:prstGeom prst="rect">
            <a:avLst/>
          </a:prstGeom>
        </p:spPr>
      </p:sp>
      <p:sp>
        <p:nvSpPr>
          <p:cNvPr id="333"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7889D3-C308-4E2A-824E-AA6FD6330B0F}" type="slidenum">
              <a:rPr lang="en-GB" sz="1200" b="0" strike="noStrike" spc="-1">
                <a:solidFill>
                  <a:srgbClr val="000000"/>
                </a:solidFill>
                <a:latin typeface="Arial"/>
              </a:rPr>
              <a:t>2</a:t>
            </a:fld>
            <a:endParaRPr lang="en-US" sz="1200" b="0" strike="noStrike" spc="-1">
              <a:solidFill>
                <a:srgbClr val="000000"/>
              </a:solidFill>
              <a:latin typeface="Arial"/>
            </a:endParaRPr>
          </a:p>
        </p:txBody>
      </p:sp>
      <p:sp>
        <p:nvSpPr>
          <p:cNvPr id="281" name="PlaceHolder 1"/>
          <p:cNvSpPr>
            <a:spLocks noGrp="1" noRot="1" noChangeAspect="1"/>
          </p:cNvSpPr>
          <p:nvPr>
            <p:ph type="sldImg"/>
          </p:nvPr>
        </p:nvSpPr>
        <p:spPr>
          <a:xfrm>
            <a:off x="1143000" y="685800"/>
            <a:ext cx="4572000" cy="3429000"/>
          </a:xfrm>
          <a:prstGeom prst="rect">
            <a:avLst/>
          </a:prstGeom>
        </p:spPr>
      </p:sp>
      <p:sp>
        <p:nvSpPr>
          <p:cNvPr id="282"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ADEF75-7DA3-4C3E-B0B6-BE440C2A54E0}" type="slidenum">
              <a:rPr lang="en-GB" sz="1200" b="0" strike="noStrike" spc="-1">
                <a:solidFill>
                  <a:srgbClr val="000000"/>
                </a:solidFill>
                <a:latin typeface="Arial"/>
              </a:rPr>
              <a:t>22</a:t>
            </a:fld>
            <a:endParaRPr lang="en-US" sz="1200" b="0" strike="noStrike" spc="-1">
              <a:solidFill>
                <a:srgbClr val="000000"/>
              </a:solidFill>
              <a:latin typeface="Arial"/>
            </a:endParaRPr>
          </a:p>
        </p:txBody>
      </p:sp>
      <p:sp>
        <p:nvSpPr>
          <p:cNvPr id="335" name="PlaceHolder 1"/>
          <p:cNvSpPr>
            <a:spLocks noGrp="1" noRot="1" noChangeAspect="1"/>
          </p:cNvSpPr>
          <p:nvPr>
            <p:ph type="sldImg"/>
          </p:nvPr>
        </p:nvSpPr>
        <p:spPr>
          <a:xfrm>
            <a:off x="1143000" y="685800"/>
            <a:ext cx="4572000" cy="3429000"/>
          </a:xfrm>
          <a:prstGeom prst="rect">
            <a:avLst/>
          </a:prstGeom>
        </p:spPr>
      </p:sp>
      <p:sp>
        <p:nvSpPr>
          <p:cNvPr id="336"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B8F899F-0D1D-42D9-977C-554A159FC764}" type="slidenum">
              <a:rPr lang="en-GB" sz="1200" b="0" strike="noStrike" spc="-1">
                <a:solidFill>
                  <a:srgbClr val="000000"/>
                </a:solidFill>
                <a:latin typeface="Arial"/>
              </a:rPr>
              <a:t>23</a:t>
            </a:fld>
            <a:endParaRPr lang="en-US" sz="1200" b="0" strike="noStrike" spc="-1">
              <a:solidFill>
                <a:srgbClr val="000000"/>
              </a:solidFill>
              <a:latin typeface="Arial"/>
            </a:endParaRPr>
          </a:p>
        </p:txBody>
      </p:sp>
      <p:sp>
        <p:nvSpPr>
          <p:cNvPr id="338" name="PlaceHolder 1"/>
          <p:cNvSpPr>
            <a:spLocks noGrp="1" noRot="1" noChangeAspect="1"/>
          </p:cNvSpPr>
          <p:nvPr>
            <p:ph type="sldImg"/>
          </p:nvPr>
        </p:nvSpPr>
        <p:spPr>
          <a:xfrm>
            <a:off x="1143000" y="685800"/>
            <a:ext cx="4572000" cy="3429000"/>
          </a:xfrm>
          <a:prstGeom prst="rect">
            <a:avLst/>
          </a:prstGeom>
        </p:spPr>
      </p:sp>
      <p:sp>
        <p:nvSpPr>
          <p:cNvPr id="339"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1554DEB-83F2-4FFF-96A4-8E173D0224CF}" type="slidenum">
              <a:rPr lang="en-GB" sz="1200" b="0" strike="noStrike" spc="-1">
                <a:solidFill>
                  <a:srgbClr val="000000"/>
                </a:solidFill>
                <a:latin typeface="Arial"/>
              </a:rPr>
              <a:t>24</a:t>
            </a:fld>
            <a:endParaRPr lang="en-US" sz="1200" b="0" strike="noStrike" spc="-1">
              <a:solidFill>
                <a:srgbClr val="000000"/>
              </a:solidFill>
              <a:latin typeface="Arial"/>
            </a:endParaRPr>
          </a:p>
        </p:txBody>
      </p:sp>
      <p:sp>
        <p:nvSpPr>
          <p:cNvPr id="341" name="PlaceHolder 1"/>
          <p:cNvSpPr>
            <a:spLocks noGrp="1" noRot="1" noChangeAspect="1"/>
          </p:cNvSpPr>
          <p:nvPr>
            <p:ph type="sldImg"/>
          </p:nvPr>
        </p:nvSpPr>
        <p:spPr>
          <a:xfrm>
            <a:off x="1143000" y="685800"/>
            <a:ext cx="4572000" cy="3429000"/>
          </a:xfrm>
          <a:prstGeom prst="rect">
            <a:avLst/>
          </a:prstGeom>
        </p:spPr>
      </p:sp>
      <p:sp>
        <p:nvSpPr>
          <p:cNvPr id="342"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ACFA399-645E-424F-8609-11B1DEAD4FFB}" type="slidenum">
              <a:rPr lang="en-GB" sz="1200" b="0" strike="noStrike" spc="-1">
                <a:solidFill>
                  <a:srgbClr val="000000"/>
                </a:solidFill>
                <a:latin typeface="Arial"/>
              </a:rPr>
              <a:t>25</a:t>
            </a:fld>
            <a:endParaRPr lang="en-US" sz="1200" b="0" strike="noStrike" spc="-1">
              <a:solidFill>
                <a:srgbClr val="000000"/>
              </a:solidFill>
              <a:latin typeface="Arial"/>
            </a:endParaRPr>
          </a:p>
        </p:txBody>
      </p:sp>
      <p:sp>
        <p:nvSpPr>
          <p:cNvPr id="344" name="PlaceHolder 1"/>
          <p:cNvSpPr>
            <a:spLocks noGrp="1" noRot="1" noChangeAspect="1"/>
          </p:cNvSpPr>
          <p:nvPr>
            <p:ph type="sldImg"/>
          </p:nvPr>
        </p:nvSpPr>
        <p:spPr>
          <a:xfrm>
            <a:off x="1143000" y="685800"/>
            <a:ext cx="4572000" cy="3429000"/>
          </a:xfrm>
          <a:prstGeom prst="rect">
            <a:avLst/>
          </a:prstGeom>
        </p:spPr>
      </p:sp>
      <p:sp>
        <p:nvSpPr>
          <p:cNvPr id="345"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49B512-B16D-49C7-ABD6-22F7B19FB606}" type="slidenum">
              <a:rPr lang="en-GB" sz="1200" b="0" strike="noStrike" spc="-1">
                <a:solidFill>
                  <a:srgbClr val="000000"/>
                </a:solidFill>
                <a:latin typeface="Arial"/>
              </a:rPr>
              <a:t>26</a:t>
            </a:fld>
            <a:endParaRPr lang="en-US" sz="1200" b="0" strike="noStrike" spc="-1">
              <a:solidFill>
                <a:srgbClr val="000000"/>
              </a:solidFill>
              <a:latin typeface="Arial"/>
            </a:endParaRPr>
          </a:p>
        </p:txBody>
      </p:sp>
      <p:sp>
        <p:nvSpPr>
          <p:cNvPr id="347" name="PlaceHolder 1"/>
          <p:cNvSpPr>
            <a:spLocks noGrp="1" noRot="1" noChangeAspect="1"/>
          </p:cNvSpPr>
          <p:nvPr>
            <p:ph type="sldImg"/>
          </p:nvPr>
        </p:nvSpPr>
        <p:spPr>
          <a:xfrm>
            <a:off x="1143000" y="685800"/>
            <a:ext cx="4572000" cy="3429000"/>
          </a:xfrm>
          <a:prstGeom prst="rect">
            <a:avLst/>
          </a:prstGeom>
        </p:spPr>
      </p:sp>
      <p:sp>
        <p:nvSpPr>
          <p:cNvPr id="348"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703011-151D-43D7-BC28-51A724A7AB91}" type="slidenum">
              <a:rPr lang="en-GB" sz="1200" b="0" strike="noStrike" spc="-1">
                <a:solidFill>
                  <a:srgbClr val="000000"/>
                </a:solidFill>
                <a:latin typeface="Arial"/>
              </a:rPr>
              <a:t>27</a:t>
            </a:fld>
            <a:endParaRPr lang="en-US" sz="1200" b="0" strike="noStrike" spc="-1">
              <a:solidFill>
                <a:srgbClr val="000000"/>
              </a:solidFill>
              <a:latin typeface="Arial"/>
            </a:endParaRPr>
          </a:p>
        </p:txBody>
      </p:sp>
      <p:sp>
        <p:nvSpPr>
          <p:cNvPr id="350" name="PlaceHolder 1"/>
          <p:cNvSpPr>
            <a:spLocks noGrp="1" noRot="1" noChangeAspect="1"/>
          </p:cNvSpPr>
          <p:nvPr>
            <p:ph type="sldImg"/>
          </p:nvPr>
        </p:nvSpPr>
        <p:spPr>
          <a:xfrm>
            <a:off x="1143000" y="685800"/>
            <a:ext cx="4572000" cy="3429000"/>
          </a:xfrm>
          <a:prstGeom prst="rect">
            <a:avLst/>
          </a:prstGeom>
        </p:spPr>
      </p:sp>
      <p:sp>
        <p:nvSpPr>
          <p:cNvPr id="351" name="PlaceHolder 2"/>
          <p:cNvSpPr>
            <a:spLocks noGrp="1"/>
          </p:cNvSpPr>
          <p:nvPr>
            <p:ph type="body"/>
          </p:nvPr>
        </p:nvSpPr>
        <p:spPr>
          <a:xfrm>
            <a:off x="914400" y="4343400"/>
            <a:ext cx="50292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1CFA78-61F0-44F6-909D-5C685A8430AC}" type="slidenum">
              <a:rPr lang="en-GB" sz="1200" b="0" strike="noStrike" spc="-1">
                <a:solidFill>
                  <a:srgbClr val="000000"/>
                </a:solidFill>
                <a:latin typeface="Arial"/>
              </a:rPr>
              <a:t>28</a:t>
            </a:fld>
            <a:endParaRPr lang="en-US" sz="1200" b="0" strike="noStrike" spc="-1">
              <a:solidFill>
                <a:srgbClr val="000000"/>
              </a:solidFill>
              <a:latin typeface="Arial"/>
            </a:endParaRPr>
          </a:p>
        </p:txBody>
      </p:sp>
      <p:sp>
        <p:nvSpPr>
          <p:cNvPr id="353" name="PlaceHolder 1"/>
          <p:cNvSpPr>
            <a:spLocks noGrp="1" noRot="1" noChangeAspect="1"/>
          </p:cNvSpPr>
          <p:nvPr>
            <p:ph type="sldImg"/>
          </p:nvPr>
        </p:nvSpPr>
        <p:spPr>
          <a:xfrm>
            <a:off x="1143000" y="685800"/>
            <a:ext cx="4572000" cy="3429000"/>
          </a:xfrm>
          <a:prstGeom prst="rect">
            <a:avLst/>
          </a:prstGeom>
        </p:spPr>
      </p:sp>
      <p:sp>
        <p:nvSpPr>
          <p:cNvPr id="354"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722DC1-2798-4645-ABDE-577CF68DF6B5}" type="slidenum">
              <a:rPr lang="en-GB" sz="1200" b="0" strike="noStrike" spc="-1">
                <a:solidFill>
                  <a:srgbClr val="000000"/>
                </a:solidFill>
                <a:latin typeface="Arial"/>
              </a:rPr>
              <a:t>29</a:t>
            </a:fld>
            <a:endParaRPr lang="en-US" sz="1200" b="0" strike="noStrike" spc="-1">
              <a:solidFill>
                <a:srgbClr val="000000"/>
              </a:solidFill>
              <a:latin typeface="Arial"/>
            </a:endParaRPr>
          </a:p>
        </p:txBody>
      </p:sp>
      <p:sp>
        <p:nvSpPr>
          <p:cNvPr id="356" name="PlaceHolder 1"/>
          <p:cNvSpPr>
            <a:spLocks noGrp="1" noRot="1" noChangeAspect="1"/>
          </p:cNvSpPr>
          <p:nvPr>
            <p:ph type="sldImg"/>
          </p:nvPr>
        </p:nvSpPr>
        <p:spPr>
          <a:xfrm>
            <a:off x="1143000" y="685800"/>
            <a:ext cx="4572000" cy="3429000"/>
          </a:xfrm>
          <a:prstGeom prst="rect">
            <a:avLst/>
          </a:prstGeom>
        </p:spPr>
      </p:sp>
      <p:sp>
        <p:nvSpPr>
          <p:cNvPr id="357"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0194D0A-DF34-4831-875D-6D81FD1CEE85}" type="slidenum">
              <a:rPr lang="en-GB" sz="1200" b="0" strike="noStrike" spc="-1">
                <a:solidFill>
                  <a:srgbClr val="000000"/>
                </a:solidFill>
                <a:latin typeface="Arial"/>
              </a:rPr>
              <a:t>30</a:t>
            </a:fld>
            <a:endParaRPr lang="en-US" sz="1200" b="0" strike="noStrike" spc="-1">
              <a:solidFill>
                <a:srgbClr val="000000"/>
              </a:solidFill>
              <a:latin typeface="Arial"/>
            </a:endParaRPr>
          </a:p>
        </p:txBody>
      </p:sp>
      <p:sp>
        <p:nvSpPr>
          <p:cNvPr id="359" name="PlaceHolder 1"/>
          <p:cNvSpPr>
            <a:spLocks noGrp="1" noRot="1" noChangeAspect="1"/>
          </p:cNvSpPr>
          <p:nvPr>
            <p:ph type="sldImg"/>
          </p:nvPr>
        </p:nvSpPr>
        <p:spPr>
          <a:xfrm>
            <a:off x="1143000" y="685800"/>
            <a:ext cx="4572000" cy="3429000"/>
          </a:xfrm>
          <a:prstGeom prst="rect">
            <a:avLst/>
          </a:prstGeom>
        </p:spPr>
      </p:sp>
      <p:sp>
        <p:nvSpPr>
          <p:cNvPr id="360"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BB4F999-AD0A-4A9D-BD37-C998C9EEF77F}" type="slidenum">
              <a:rPr lang="en-GB" sz="1200" b="0" strike="noStrike" spc="-1">
                <a:solidFill>
                  <a:srgbClr val="000000"/>
                </a:solidFill>
                <a:latin typeface="Arial"/>
              </a:rPr>
              <a:t>31</a:t>
            </a:fld>
            <a:endParaRPr lang="en-US" sz="1200" b="0" strike="noStrike" spc="-1">
              <a:solidFill>
                <a:srgbClr val="000000"/>
              </a:solidFill>
              <a:latin typeface="Arial"/>
            </a:endParaRPr>
          </a:p>
        </p:txBody>
      </p:sp>
      <p:sp>
        <p:nvSpPr>
          <p:cNvPr id="362" name="PlaceHolder 1"/>
          <p:cNvSpPr>
            <a:spLocks noGrp="1" noRot="1" noChangeAspect="1"/>
          </p:cNvSpPr>
          <p:nvPr>
            <p:ph type="sldImg"/>
          </p:nvPr>
        </p:nvSpPr>
        <p:spPr>
          <a:xfrm>
            <a:off x="1143000" y="685800"/>
            <a:ext cx="4572000" cy="3429000"/>
          </a:xfrm>
          <a:prstGeom prst="rect">
            <a:avLst/>
          </a:prstGeom>
        </p:spPr>
      </p:sp>
      <p:sp>
        <p:nvSpPr>
          <p:cNvPr id="363"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B97501C-407F-4B87-939E-096AEEF3B8BB}" type="slidenum">
              <a:rPr lang="en-GB" sz="1200" b="0" strike="noStrike" spc="-1">
                <a:solidFill>
                  <a:srgbClr val="000000"/>
                </a:solidFill>
                <a:latin typeface="Arial"/>
              </a:rPr>
              <a:t>3</a:t>
            </a:fld>
            <a:endParaRPr lang="en-US" sz="1200" b="0" strike="noStrike" spc="-1">
              <a:solidFill>
                <a:srgbClr val="000000"/>
              </a:solidFill>
              <a:latin typeface="Arial"/>
            </a:endParaRPr>
          </a:p>
        </p:txBody>
      </p:sp>
      <p:sp>
        <p:nvSpPr>
          <p:cNvPr id="284" name="PlaceHolder 1"/>
          <p:cNvSpPr>
            <a:spLocks noGrp="1" noRot="1" noChangeAspect="1"/>
          </p:cNvSpPr>
          <p:nvPr>
            <p:ph type="sldImg"/>
          </p:nvPr>
        </p:nvSpPr>
        <p:spPr>
          <a:xfrm>
            <a:off x="1143000" y="685800"/>
            <a:ext cx="4572000" cy="3429000"/>
          </a:xfrm>
          <a:prstGeom prst="rect">
            <a:avLst/>
          </a:prstGeom>
        </p:spPr>
      </p:sp>
      <p:sp>
        <p:nvSpPr>
          <p:cNvPr id="285"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3C6C405-2954-4024-9400-B2F3BAC7E712}" type="slidenum">
              <a:rPr lang="en-GB" sz="1200" b="0" strike="noStrike" spc="-1">
                <a:solidFill>
                  <a:srgbClr val="000000"/>
                </a:solidFill>
                <a:latin typeface="Arial"/>
              </a:rPr>
              <a:t>32</a:t>
            </a:fld>
            <a:endParaRPr lang="en-US" sz="1200" b="0" strike="noStrike" spc="-1">
              <a:solidFill>
                <a:srgbClr val="000000"/>
              </a:solidFill>
              <a:latin typeface="Arial"/>
            </a:endParaRPr>
          </a:p>
        </p:txBody>
      </p:sp>
      <p:sp>
        <p:nvSpPr>
          <p:cNvPr id="365" name="PlaceHolder 1"/>
          <p:cNvSpPr>
            <a:spLocks noGrp="1" noRot="1" noChangeAspect="1"/>
          </p:cNvSpPr>
          <p:nvPr>
            <p:ph type="sldImg"/>
          </p:nvPr>
        </p:nvSpPr>
        <p:spPr>
          <a:xfrm>
            <a:off x="1143000" y="685800"/>
            <a:ext cx="4572000" cy="3429000"/>
          </a:xfrm>
          <a:prstGeom prst="rect">
            <a:avLst/>
          </a:prstGeom>
        </p:spPr>
      </p:sp>
      <p:sp>
        <p:nvSpPr>
          <p:cNvPr id="366"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415CFE-1E32-4278-8D02-871F20DDE67E}" type="slidenum">
              <a:rPr lang="en-GB" sz="1200" b="0" strike="noStrike" spc="-1">
                <a:solidFill>
                  <a:srgbClr val="000000"/>
                </a:solidFill>
                <a:latin typeface="Arial"/>
              </a:rPr>
              <a:t>33</a:t>
            </a:fld>
            <a:endParaRPr lang="en-US" sz="1200" b="0" strike="noStrike" spc="-1">
              <a:solidFill>
                <a:srgbClr val="000000"/>
              </a:solidFill>
              <a:latin typeface="Arial"/>
            </a:endParaRPr>
          </a:p>
        </p:txBody>
      </p:sp>
      <p:sp>
        <p:nvSpPr>
          <p:cNvPr id="368" name="PlaceHolder 1"/>
          <p:cNvSpPr>
            <a:spLocks noGrp="1" noRot="1" noChangeAspect="1"/>
          </p:cNvSpPr>
          <p:nvPr>
            <p:ph type="sldImg"/>
          </p:nvPr>
        </p:nvSpPr>
        <p:spPr>
          <a:xfrm>
            <a:off x="1143000" y="685800"/>
            <a:ext cx="4572000" cy="3429000"/>
          </a:xfrm>
          <a:prstGeom prst="rect">
            <a:avLst/>
          </a:prstGeom>
        </p:spPr>
      </p:sp>
      <p:sp>
        <p:nvSpPr>
          <p:cNvPr id="369"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5535AA-C860-45DF-8D32-48F54DBBDD63}" type="slidenum">
              <a:rPr lang="en-GB" sz="1200" b="0" strike="noStrike" spc="-1">
                <a:solidFill>
                  <a:srgbClr val="000000"/>
                </a:solidFill>
                <a:latin typeface="Arial"/>
              </a:rPr>
              <a:t>34</a:t>
            </a:fld>
            <a:endParaRPr lang="en-US" sz="1200" b="0" strike="noStrike" spc="-1">
              <a:solidFill>
                <a:srgbClr val="000000"/>
              </a:solidFill>
              <a:latin typeface="Arial"/>
            </a:endParaRPr>
          </a:p>
        </p:txBody>
      </p:sp>
      <p:sp>
        <p:nvSpPr>
          <p:cNvPr id="371" name="PlaceHolder 1"/>
          <p:cNvSpPr>
            <a:spLocks noGrp="1" noRot="1" noChangeAspect="1"/>
          </p:cNvSpPr>
          <p:nvPr>
            <p:ph type="sldImg"/>
          </p:nvPr>
        </p:nvSpPr>
        <p:spPr>
          <a:xfrm>
            <a:off x="1143000" y="685800"/>
            <a:ext cx="4572000" cy="3429000"/>
          </a:xfrm>
          <a:prstGeom prst="rect">
            <a:avLst/>
          </a:prstGeom>
        </p:spPr>
      </p:sp>
      <p:sp>
        <p:nvSpPr>
          <p:cNvPr id="372"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B5C010-65EF-464A-89C1-3D553751C4D5}" type="slidenum">
              <a:rPr lang="en-GB" sz="1200" b="0" strike="noStrike" spc="-1">
                <a:solidFill>
                  <a:srgbClr val="000000"/>
                </a:solidFill>
                <a:latin typeface="Arial"/>
              </a:rPr>
              <a:t>35</a:t>
            </a:fld>
            <a:endParaRPr lang="en-US" sz="1200" b="0" strike="noStrike" spc="-1">
              <a:solidFill>
                <a:srgbClr val="000000"/>
              </a:solidFill>
              <a:latin typeface="Arial"/>
            </a:endParaRPr>
          </a:p>
        </p:txBody>
      </p:sp>
      <p:sp>
        <p:nvSpPr>
          <p:cNvPr id="374" name="PlaceHolder 1"/>
          <p:cNvSpPr>
            <a:spLocks noGrp="1" noRot="1" noChangeAspect="1"/>
          </p:cNvSpPr>
          <p:nvPr>
            <p:ph type="sldImg"/>
          </p:nvPr>
        </p:nvSpPr>
        <p:spPr>
          <a:xfrm>
            <a:off x="1143000" y="685800"/>
            <a:ext cx="4572000" cy="3429000"/>
          </a:xfrm>
          <a:prstGeom prst="rect">
            <a:avLst/>
          </a:prstGeom>
        </p:spPr>
      </p:sp>
      <p:sp>
        <p:nvSpPr>
          <p:cNvPr id="375"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CAD17AD-B059-4736-B88E-A312C6F2BBCB}" type="slidenum">
              <a:rPr lang="en-GB" sz="1200" b="0" strike="noStrike" spc="-1">
                <a:solidFill>
                  <a:srgbClr val="000000"/>
                </a:solidFill>
                <a:latin typeface="Arial"/>
              </a:rPr>
              <a:t>36</a:t>
            </a:fld>
            <a:endParaRPr lang="en-US" sz="1200" b="0" strike="noStrike" spc="-1">
              <a:solidFill>
                <a:srgbClr val="000000"/>
              </a:solidFill>
              <a:latin typeface="Arial"/>
            </a:endParaRPr>
          </a:p>
        </p:txBody>
      </p:sp>
      <p:sp>
        <p:nvSpPr>
          <p:cNvPr id="377" name="PlaceHolder 1"/>
          <p:cNvSpPr>
            <a:spLocks noGrp="1" noRot="1" noChangeAspect="1"/>
          </p:cNvSpPr>
          <p:nvPr>
            <p:ph type="sldImg"/>
          </p:nvPr>
        </p:nvSpPr>
        <p:spPr>
          <a:xfrm>
            <a:off x="1143000" y="685800"/>
            <a:ext cx="4572000" cy="3429000"/>
          </a:xfrm>
          <a:prstGeom prst="rect">
            <a:avLst/>
          </a:prstGeom>
        </p:spPr>
      </p:sp>
      <p:sp>
        <p:nvSpPr>
          <p:cNvPr id="378"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2E1DEE1-85F7-4C34-B7C1-DB879AC3EC34}" type="slidenum">
              <a:rPr lang="en-GB" sz="1200" b="0" strike="noStrike" spc="-1">
                <a:solidFill>
                  <a:srgbClr val="000000"/>
                </a:solidFill>
                <a:latin typeface="Arial"/>
              </a:rPr>
              <a:t>37</a:t>
            </a:fld>
            <a:endParaRPr lang="en-US" sz="1200" b="0" strike="noStrike" spc="-1">
              <a:solidFill>
                <a:srgbClr val="000000"/>
              </a:solidFill>
              <a:latin typeface="Arial"/>
            </a:endParaRPr>
          </a:p>
        </p:txBody>
      </p:sp>
      <p:sp>
        <p:nvSpPr>
          <p:cNvPr id="380" name="PlaceHolder 1"/>
          <p:cNvSpPr>
            <a:spLocks noGrp="1" noRot="1" noChangeAspect="1"/>
          </p:cNvSpPr>
          <p:nvPr>
            <p:ph type="sldImg"/>
          </p:nvPr>
        </p:nvSpPr>
        <p:spPr>
          <a:xfrm>
            <a:off x="1143000" y="685800"/>
            <a:ext cx="4572000" cy="3429000"/>
          </a:xfrm>
          <a:prstGeom prst="rect">
            <a:avLst/>
          </a:prstGeom>
        </p:spPr>
      </p:sp>
      <p:sp>
        <p:nvSpPr>
          <p:cNvPr id="381"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3047CFA-B52E-4F91-9F4E-AAC9559C878F}" type="slidenum">
              <a:rPr lang="en-GB" sz="1200" b="0" strike="noStrike" spc="-1">
                <a:solidFill>
                  <a:srgbClr val="000000"/>
                </a:solidFill>
                <a:latin typeface="Arial"/>
              </a:rPr>
              <a:t>38</a:t>
            </a:fld>
            <a:endParaRPr lang="en-US" sz="1200" b="0" strike="noStrike" spc="-1">
              <a:solidFill>
                <a:srgbClr val="000000"/>
              </a:solidFill>
              <a:latin typeface="Arial"/>
            </a:endParaRPr>
          </a:p>
        </p:txBody>
      </p:sp>
      <p:sp>
        <p:nvSpPr>
          <p:cNvPr id="383" name="PlaceHolder 1"/>
          <p:cNvSpPr>
            <a:spLocks noGrp="1" noRot="1" noChangeAspect="1"/>
          </p:cNvSpPr>
          <p:nvPr>
            <p:ph type="sldImg"/>
          </p:nvPr>
        </p:nvSpPr>
        <p:spPr>
          <a:xfrm>
            <a:off x="1143000" y="685800"/>
            <a:ext cx="4572000" cy="3429000"/>
          </a:xfrm>
          <a:prstGeom prst="rect">
            <a:avLst/>
          </a:prstGeom>
        </p:spPr>
      </p:sp>
      <p:sp>
        <p:nvSpPr>
          <p:cNvPr id="384"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03B7CE6-E2C6-4DA0-AC7C-00A5798B5798}" type="slidenum">
              <a:rPr lang="en-GB" sz="1200" b="0" strike="noStrike" spc="-1">
                <a:solidFill>
                  <a:srgbClr val="000000"/>
                </a:solidFill>
                <a:latin typeface="Arial"/>
              </a:rPr>
              <a:t>39</a:t>
            </a:fld>
            <a:endParaRPr lang="en-US" sz="1200" b="0" strike="noStrike" spc="-1">
              <a:solidFill>
                <a:srgbClr val="000000"/>
              </a:solidFill>
              <a:latin typeface="Arial"/>
            </a:endParaRPr>
          </a:p>
        </p:txBody>
      </p:sp>
      <p:sp>
        <p:nvSpPr>
          <p:cNvPr id="386" name="PlaceHolder 1"/>
          <p:cNvSpPr>
            <a:spLocks noGrp="1" noRot="1" noChangeAspect="1"/>
          </p:cNvSpPr>
          <p:nvPr>
            <p:ph type="sldImg"/>
          </p:nvPr>
        </p:nvSpPr>
        <p:spPr>
          <a:xfrm>
            <a:off x="1143000" y="685800"/>
            <a:ext cx="4572000" cy="3429000"/>
          </a:xfrm>
          <a:prstGeom prst="rect">
            <a:avLst/>
          </a:prstGeom>
        </p:spPr>
      </p:sp>
      <p:sp>
        <p:nvSpPr>
          <p:cNvPr id="387"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F5F48F1-152E-4424-B891-F90BED8E9413}" type="slidenum">
              <a:rPr lang="en-GB" sz="1200" b="0" strike="noStrike" spc="-1">
                <a:solidFill>
                  <a:srgbClr val="000000"/>
                </a:solidFill>
                <a:latin typeface="Arial"/>
              </a:rPr>
              <a:t>40</a:t>
            </a:fld>
            <a:endParaRPr lang="en-US" sz="1200" b="0" strike="noStrike" spc="-1">
              <a:solidFill>
                <a:srgbClr val="000000"/>
              </a:solidFill>
              <a:latin typeface="Arial"/>
            </a:endParaRPr>
          </a:p>
        </p:txBody>
      </p:sp>
      <p:sp>
        <p:nvSpPr>
          <p:cNvPr id="389" name="PlaceHolder 1"/>
          <p:cNvSpPr>
            <a:spLocks noGrp="1" noRot="1" noChangeAspect="1"/>
          </p:cNvSpPr>
          <p:nvPr>
            <p:ph type="sldImg"/>
          </p:nvPr>
        </p:nvSpPr>
        <p:spPr>
          <a:xfrm>
            <a:off x="1143000" y="685800"/>
            <a:ext cx="4572000" cy="3429000"/>
          </a:xfrm>
          <a:prstGeom prst="rect">
            <a:avLst/>
          </a:prstGeom>
        </p:spPr>
      </p:sp>
      <p:sp>
        <p:nvSpPr>
          <p:cNvPr id="390"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7B733F6-6E85-4187-BFCF-965920DE90DD}" type="slidenum">
              <a:rPr lang="en-GB" sz="1200" b="0" strike="noStrike" spc="-1">
                <a:solidFill>
                  <a:srgbClr val="000000"/>
                </a:solidFill>
                <a:latin typeface="Arial"/>
              </a:rPr>
              <a:t>41</a:t>
            </a:fld>
            <a:endParaRPr lang="en-US" sz="1200" b="0" strike="noStrike" spc="-1">
              <a:solidFill>
                <a:srgbClr val="000000"/>
              </a:solidFill>
              <a:latin typeface="Arial"/>
            </a:endParaRPr>
          </a:p>
        </p:txBody>
      </p:sp>
      <p:sp>
        <p:nvSpPr>
          <p:cNvPr id="392" name="PlaceHolder 1"/>
          <p:cNvSpPr>
            <a:spLocks noGrp="1" noRot="1" noChangeAspect="1"/>
          </p:cNvSpPr>
          <p:nvPr>
            <p:ph type="sldImg"/>
          </p:nvPr>
        </p:nvSpPr>
        <p:spPr>
          <a:xfrm>
            <a:off x="1143000" y="685800"/>
            <a:ext cx="4572000" cy="3429000"/>
          </a:xfrm>
          <a:prstGeom prst="rect">
            <a:avLst/>
          </a:prstGeom>
        </p:spPr>
      </p:sp>
      <p:sp>
        <p:nvSpPr>
          <p:cNvPr id="393"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5E5B74-BBDC-4A8D-A5F4-0A0A304B7417}" type="slidenum">
              <a:rPr lang="en-GB" sz="1200" b="0" strike="noStrike" spc="-1">
                <a:solidFill>
                  <a:srgbClr val="000000"/>
                </a:solidFill>
                <a:latin typeface="Arial"/>
              </a:rPr>
              <a:t>4</a:t>
            </a:fld>
            <a:endParaRPr lang="en-US" sz="1200" b="0" strike="noStrike" spc="-1">
              <a:solidFill>
                <a:srgbClr val="000000"/>
              </a:solidFill>
              <a:latin typeface="Arial"/>
            </a:endParaRPr>
          </a:p>
        </p:txBody>
      </p:sp>
      <p:sp>
        <p:nvSpPr>
          <p:cNvPr id="287" name="PlaceHolder 1"/>
          <p:cNvSpPr>
            <a:spLocks noGrp="1" noRot="1" noChangeAspect="1"/>
          </p:cNvSpPr>
          <p:nvPr>
            <p:ph type="sldImg"/>
          </p:nvPr>
        </p:nvSpPr>
        <p:spPr>
          <a:xfrm>
            <a:off x="1143000" y="685800"/>
            <a:ext cx="4572000" cy="3429000"/>
          </a:xfrm>
          <a:prstGeom prst="rect">
            <a:avLst/>
          </a:prstGeom>
        </p:spPr>
      </p:sp>
      <p:sp>
        <p:nvSpPr>
          <p:cNvPr id="288"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58061BF-6F7E-4CE5-8AB5-A182506732D1}" type="slidenum">
              <a:rPr lang="en-GB" sz="1200" b="0" strike="noStrike" spc="-1">
                <a:solidFill>
                  <a:srgbClr val="000000"/>
                </a:solidFill>
                <a:latin typeface="Arial"/>
              </a:rPr>
              <a:t>42</a:t>
            </a:fld>
            <a:endParaRPr lang="en-US" sz="1200" b="0" strike="noStrike" spc="-1">
              <a:solidFill>
                <a:srgbClr val="000000"/>
              </a:solidFill>
              <a:latin typeface="Arial"/>
            </a:endParaRPr>
          </a:p>
        </p:txBody>
      </p:sp>
      <p:sp>
        <p:nvSpPr>
          <p:cNvPr id="395" name="PlaceHolder 1"/>
          <p:cNvSpPr>
            <a:spLocks noGrp="1" noRot="1" noChangeAspect="1"/>
          </p:cNvSpPr>
          <p:nvPr>
            <p:ph type="sldImg"/>
          </p:nvPr>
        </p:nvSpPr>
        <p:spPr>
          <a:xfrm>
            <a:off x="1143000" y="685800"/>
            <a:ext cx="4572000" cy="3429000"/>
          </a:xfrm>
          <a:prstGeom prst="rect">
            <a:avLst/>
          </a:prstGeom>
        </p:spPr>
      </p:sp>
      <p:sp>
        <p:nvSpPr>
          <p:cNvPr id="396"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BD013D1-49E1-484B-B272-361C087121BF}" type="slidenum">
              <a:rPr lang="en-GB" sz="1200" b="0" strike="noStrike" spc="-1">
                <a:solidFill>
                  <a:srgbClr val="000000"/>
                </a:solidFill>
                <a:latin typeface="Arial"/>
              </a:rPr>
              <a:t>43</a:t>
            </a:fld>
            <a:endParaRPr lang="en-US" sz="1200" b="0" strike="noStrike" spc="-1">
              <a:solidFill>
                <a:srgbClr val="000000"/>
              </a:solidFill>
              <a:latin typeface="Arial"/>
            </a:endParaRPr>
          </a:p>
        </p:txBody>
      </p:sp>
      <p:sp>
        <p:nvSpPr>
          <p:cNvPr id="398" name="PlaceHolder 1"/>
          <p:cNvSpPr>
            <a:spLocks noGrp="1" noRot="1" noChangeAspect="1"/>
          </p:cNvSpPr>
          <p:nvPr>
            <p:ph type="sldImg"/>
          </p:nvPr>
        </p:nvSpPr>
        <p:spPr>
          <a:xfrm>
            <a:off x="1143000" y="685800"/>
            <a:ext cx="4572000" cy="3429000"/>
          </a:xfrm>
          <a:prstGeom prst="rect">
            <a:avLst/>
          </a:prstGeom>
        </p:spPr>
      </p:sp>
      <p:sp>
        <p:nvSpPr>
          <p:cNvPr id="399"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B4B149E-2634-4226-B2A6-0E4A8EC5D19B}" type="slidenum">
              <a:rPr lang="en-GB" sz="1200" b="0" strike="noStrike" spc="-1">
                <a:solidFill>
                  <a:srgbClr val="000000"/>
                </a:solidFill>
                <a:latin typeface="Arial"/>
              </a:rPr>
              <a:t>44</a:t>
            </a:fld>
            <a:endParaRPr lang="en-US" sz="1200" b="0" strike="noStrike" spc="-1">
              <a:solidFill>
                <a:srgbClr val="000000"/>
              </a:solidFill>
              <a:latin typeface="Arial"/>
            </a:endParaRPr>
          </a:p>
        </p:txBody>
      </p:sp>
      <p:sp>
        <p:nvSpPr>
          <p:cNvPr id="401" name="PlaceHolder 1"/>
          <p:cNvSpPr>
            <a:spLocks noGrp="1" noRot="1" noChangeAspect="1"/>
          </p:cNvSpPr>
          <p:nvPr>
            <p:ph type="sldImg"/>
          </p:nvPr>
        </p:nvSpPr>
        <p:spPr>
          <a:xfrm>
            <a:off x="1143000" y="685800"/>
            <a:ext cx="4572000" cy="3429000"/>
          </a:xfrm>
          <a:prstGeom prst="rect">
            <a:avLst/>
          </a:prstGeom>
        </p:spPr>
      </p:sp>
      <p:sp>
        <p:nvSpPr>
          <p:cNvPr id="402"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CE793F0-256C-4F45-B699-F320A0FD7480}" type="slidenum">
              <a:rPr lang="en-GB" sz="1200" b="0" strike="noStrike" spc="-1">
                <a:solidFill>
                  <a:srgbClr val="000000"/>
                </a:solidFill>
                <a:latin typeface="Arial"/>
              </a:rPr>
              <a:t>45</a:t>
            </a:fld>
            <a:endParaRPr lang="en-US" sz="1200" b="0" strike="noStrike" spc="-1">
              <a:solidFill>
                <a:srgbClr val="000000"/>
              </a:solidFill>
              <a:latin typeface="Arial"/>
            </a:endParaRPr>
          </a:p>
        </p:txBody>
      </p:sp>
      <p:sp>
        <p:nvSpPr>
          <p:cNvPr id="404" name="PlaceHolder 1"/>
          <p:cNvSpPr>
            <a:spLocks noGrp="1" noRot="1" noChangeAspect="1"/>
          </p:cNvSpPr>
          <p:nvPr>
            <p:ph type="sldImg"/>
          </p:nvPr>
        </p:nvSpPr>
        <p:spPr>
          <a:xfrm>
            <a:off x="1143000" y="685800"/>
            <a:ext cx="4572000" cy="3429000"/>
          </a:xfrm>
          <a:prstGeom prst="rect">
            <a:avLst/>
          </a:prstGeom>
        </p:spPr>
      </p:sp>
      <p:sp>
        <p:nvSpPr>
          <p:cNvPr id="405"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E813D8-D77D-40A2-99F7-7CD108F8769C}" type="slidenum">
              <a:rPr lang="en-GB" sz="1200" b="0" strike="noStrike" spc="-1">
                <a:solidFill>
                  <a:srgbClr val="000000"/>
                </a:solidFill>
                <a:latin typeface="Arial"/>
              </a:rPr>
              <a:t>5</a:t>
            </a:fld>
            <a:endParaRPr lang="en-US" sz="1200" b="0" strike="noStrike" spc="-1">
              <a:solidFill>
                <a:srgbClr val="000000"/>
              </a:solidFill>
              <a:latin typeface="Arial"/>
            </a:endParaRPr>
          </a:p>
        </p:txBody>
      </p:sp>
      <p:sp>
        <p:nvSpPr>
          <p:cNvPr id="290" name="PlaceHolder 1"/>
          <p:cNvSpPr>
            <a:spLocks noGrp="1" noRot="1" noChangeAspect="1"/>
          </p:cNvSpPr>
          <p:nvPr>
            <p:ph type="sldImg"/>
          </p:nvPr>
        </p:nvSpPr>
        <p:spPr>
          <a:xfrm>
            <a:off x="1143000" y="685800"/>
            <a:ext cx="4572000" cy="3429000"/>
          </a:xfrm>
          <a:prstGeom prst="rect">
            <a:avLst/>
          </a:prstGeom>
        </p:spPr>
      </p:sp>
      <p:sp>
        <p:nvSpPr>
          <p:cNvPr id="291"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9EB2EB-1ECB-4AB4-814C-232F718CE1CB}" type="slidenum">
              <a:rPr lang="en-GB" sz="1200" b="0" strike="noStrike" spc="-1">
                <a:solidFill>
                  <a:srgbClr val="000000"/>
                </a:solidFill>
                <a:latin typeface="Arial"/>
              </a:rPr>
              <a:t>6</a:t>
            </a:fld>
            <a:endParaRPr lang="en-US" sz="1200" b="0" strike="noStrike" spc="-1">
              <a:solidFill>
                <a:srgbClr val="000000"/>
              </a:solidFill>
              <a:latin typeface="Arial"/>
            </a:endParaRPr>
          </a:p>
        </p:txBody>
      </p:sp>
      <p:sp>
        <p:nvSpPr>
          <p:cNvPr id="293" name="PlaceHolder 1"/>
          <p:cNvSpPr>
            <a:spLocks noGrp="1" noRot="1" noChangeAspect="1"/>
          </p:cNvSpPr>
          <p:nvPr>
            <p:ph type="sldImg"/>
          </p:nvPr>
        </p:nvSpPr>
        <p:spPr>
          <a:xfrm>
            <a:off x="1143000" y="685800"/>
            <a:ext cx="4572000" cy="3429000"/>
          </a:xfrm>
          <a:prstGeom prst="rect">
            <a:avLst/>
          </a:prstGeom>
        </p:spPr>
      </p:sp>
      <p:sp>
        <p:nvSpPr>
          <p:cNvPr id="294" name="PlaceHolder 2"/>
          <p:cNvSpPr>
            <a:spLocks noGrp="1"/>
          </p:cNvSpPr>
          <p:nvPr>
            <p:ph type="body"/>
          </p:nvPr>
        </p:nvSpPr>
        <p:spPr>
          <a:xfrm>
            <a:off x="914400" y="4343400"/>
            <a:ext cx="50292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40CC9AE-6337-4DCC-91B1-A6D198022F34}" type="slidenum">
              <a:rPr lang="en-GB" sz="1200" b="0" strike="noStrike" spc="-1">
                <a:solidFill>
                  <a:srgbClr val="000000"/>
                </a:solidFill>
                <a:latin typeface="Arial"/>
              </a:rPr>
              <a:t>7</a:t>
            </a:fld>
            <a:endParaRPr lang="en-US" sz="1200" b="0" strike="noStrike" spc="-1">
              <a:solidFill>
                <a:srgbClr val="000000"/>
              </a:solidFill>
              <a:latin typeface="Arial"/>
            </a:endParaRPr>
          </a:p>
        </p:txBody>
      </p:sp>
      <p:sp>
        <p:nvSpPr>
          <p:cNvPr id="296" name="PlaceHolder 1"/>
          <p:cNvSpPr>
            <a:spLocks noGrp="1" noRot="1" noChangeAspect="1"/>
          </p:cNvSpPr>
          <p:nvPr>
            <p:ph type="sldImg"/>
          </p:nvPr>
        </p:nvSpPr>
        <p:spPr>
          <a:xfrm>
            <a:off x="1143000" y="685800"/>
            <a:ext cx="4572000" cy="3429000"/>
          </a:xfrm>
          <a:prstGeom prst="rect">
            <a:avLst/>
          </a:prstGeom>
        </p:spPr>
      </p:sp>
      <p:sp>
        <p:nvSpPr>
          <p:cNvPr id="297"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13033F-A0F3-43C5-8AF0-056BB9123C0F}" type="slidenum">
              <a:rPr lang="en-GB" sz="1200" b="0" strike="noStrike" spc="-1">
                <a:solidFill>
                  <a:srgbClr val="000000"/>
                </a:solidFill>
                <a:latin typeface="Arial"/>
              </a:rPr>
              <a:t>8</a:t>
            </a:fld>
            <a:endParaRPr lang="en-US" sz="1200" b="0" strike="noStrike" spc="-1">
              <a:solidFill>
                <a:srgbClr val="000000"/>
              </a:solidFill>
              <a:latin typeface="Arial"/>
            </a:endParaRPr>
          </a:p>
        </p:txBody>
      </p:sp>
      <p:sp>
        <p:nvSpPr>
          <p:cNvPr id="299" name="PlaceHolder 1"/>
          <p:cNvSpPr>
            <a:spLocks noGrp="1" noRot="1" noChangeAspect="1"/>
          </p:cNvSpPr>
          <p:nvPr>
            <p:ph type="sldImg"/>
          </p:nvPr>
        </p:nvSpPr>
        <p:spPr>
          <a:xfrm>
            <a:off x="1143000" y="685800"/>
            <a:ext cx="4572000" cy="3429000"/>
          </a:xfrm>
          <a:prstGeom prst="rect">
            <a:avLst/>
          </a:prstGeom>
        </p:spPr>
      </p:sp>
      <p:sp>
        <p:nvSpPr>
          <p:cNvPr id="300" name="PlaceHolder 2"/>
          <p:cNvSpPr>
            <a:spLocks noGrp="1"/>
          </p:cNvSpPr>
          <p:nvPr>
            <p:ph type="body"/>
          </p:nvPr>
        </p:nvSpPr>
        <p:spPr>
          <a:xfrm>
            <a:off x="685800" y="4343400"/>
            <a:ext cx="54864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Rectangle 7"/>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931B63E-E83A-4AD3-A777-9648F87FFF95}" type="slidenum">
              <a:rPr lang="en-GB" sz="1200" b="0" strike="noStrike" spc="-1">
                <a:solidFill>
                  <a:srgbClr val="000000"/>
                </a:solidFill>
                <a:latin typeface="Arial"/>
              </a:rPr>
              <a:t>9</a:t>
            </a:fld>
            <a:endParaRPr lang="en-US" sz="1200" b="0" strike="noStrike" spc="-1">
              <a:solidFill>
                <a:srgbClr val="000000"/>
              </a:solidFill>
              <a:latin typeface="Arial"/>
            </a:endParaRPr>
          </a:p>
        </p:txBody>
      </p:sp>
      <p:sp>
        <p:nvSpPr>
          <p:cNvPr id="302" name="PlaceHolder 1"/>
          <p:cNvSpPr>
            <a:spLocks noGrp="1" noRot="1" noChangeAspect="1"/>
          </p:cNvSpPr>
          <p:nvPr>
            <p:ph type="sldImg"/>
          </p:nvPr>
        </p:nvSpPr>
        <p:spPr>
          <a:xfrm>
            <a:off x="1143000" y="685800"/>
            <a:ext cx="4572000" cy="3429000"/>
          </a:xfrm>
          <a:prstGeom prst="rect">
            <a:avLst/>
          </a:prstGeom>
        </p:spPr>
      </p:sp>
      <p:sp>
        <p:nvSpPr>
          <p:cNvPr id="303" name="PlaceHolder 2"/>
          <p:cNvSpPr>
            <a:spLocks noGrp="1"/>
          </p:cNvSpPr>
          <p:nvPr>
            <p:ph type="body"/>
          </p:nvPr>
        </p:nvSpPr>
        <p:spPr>
          <a:xfrm>
            <a:off x="914400" y="4343400"/>
            <a:ext cx="5029200" cy="4114800"/>
          </a:xfrm>
          <a:prstGeom prst="rect">
            <a:avLst/>
          </a:prstGeom>
        </p:spPr>
        <p:txBody>
          <a:bodyPr lIns="0" tIns="0" rIns="0" bIns="0">
            <a:noAutofit/>
          </a:bodyPr>
          <a:lstStyle/>
          <a:p>
            <a:pPr algn="l" rtl="0"/>
            <a:endParaRPr lang="en-US" sz="12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35" name="PlaceHolder 2"/>
          <p:cNvSpPr>
            <a:spLocks noGrp="1"/>
          </p:cNvSpPr>
          <p:nvPr>
            <p:ph type="body"/>
          </p:nvPr>
        </p:nvSpPr>
        <p:spPr>
          <a:xfrm>
            <a:off x="45720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23964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02208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45720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23964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02208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Arial"/>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rgbClr val="333399"/>
            </a:gs>
          </a:gsLst>
          <a:lin ang="5400000"/>
        </a:gra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pPr marL="342720" indent="-34272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Arial"/>
              </a:rPr>
              <a:t>Click to edit the outline text format</a:t>
            </a:r>
          </a:p>
          <a:p>
            <a:pPr marL="742680" lvl="1" indent="-28548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Arial"/>
              </a:rPr>
              <a:t>Second Outline Level</a:t>
            </a:r>
          </a:p>
          <a:p>
            <a:pPr marL="1143000" lvl="2"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Arial"/>
              </a:rPr>
              <a:t>Third Outline Level</a:t>
            </a:r>
          </a:p>
          <a:p>
            <a:pPr marL="1600200" lvl="3"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Arial"/>
              </a:rPr>
              <a:t>Fourth Outline Level</a:t>
            </a:r>
          </a:p>
          <a:p>
            <a:pPr marL="2057400" lvl="4"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Arial"/>
              </a:rPr>
              <a:t>Fifth Outline Level</a:t>
            </a:r>
          </a:p>
          <a:p>
            <a:pPr marL="2057400" lvl="5"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Arial"/>
              </a:rPr>
              <a:t>Sixth Outline Level</a:t>
            </a:r>
          </a:p>
          <a:p>
            <a:pPr marL="2057400" lvl="6"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Arial"/>
              </a:rPr>
              <a:t>Seventh Outline Level</a:t>
            </a:r>
          </a:p>
        </p:txBody>
      </p:sp>
      <p:sp>
        <p:nvSpPr>
          <p:cNvPr id="2" name="PlaceHolder 3"/>
          <p:cNvSpPr>
            <a:spLocks noGrp="1"/>
          </p:cNvSpPr>
          <p:nvPr>
            <p:ph type="dt"/>
          </p:nvPr>
        </p:nvSpPr>
        <p:spPr>
          <a:xfrm>
            <a:off x="456840" y="6244920"/>
            <a:ext cx="2133720" cy="47628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3" name="PlaceHolder 4"/>
          <p:cNvSpPr>
            <a:spLocks noGrp="1"/>
          </p:cNvSpPr>
          <p:nvPr>
            <p:ph type="ftr"/>
          </p:nvPr>
        </p:nvSpPr>
        <p:spPr>
          <a:xfrm>
            <a:off x="3124080" y="6244920"/>
            <a:ext cx="2895840" cy="47628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4" name="PlaceHolder 5"/>
          <p:cNvSpPr>
            <a:spLocks noGrp="1"/>
          </p:cNvSpPr>
          <p:nvPr>
            <p:ph type="sldNum"/>
          </p:nvPr>
        </p:nvSpPr>
        <p:spPr>
          <a:xfrm>
            <a:off x="6552720" y="6244920"/>
            <a:ext cx="2133720" cy="476280"/>
          </a:xfrm>
          <a:prstGeom prst="rect">
            <a:avLst/>
          </a:prstGeom>
        </p:spPr>
        <p:txBody>
          <a:bodyPr lIns="90000" tIns="46800" rIns="90000" bIns="46800">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B7C28C-B17F-4689-B6E4-E1A5040E68F3}" type="slidenum">
              <a:rPr lang="en-GB" sz="1400" b="0" strike="noStrike" spc="-1">
                <a:solidFill>
                  <a:srgbClr val="000000"/>
                </a:solidFill>
                <a:latin typeface="Arial"/>
              </a:rPr>
              <a:t>‹#›</a:t>
            </a:fld>
            <a:endParaRPr lang="en-US" sz="1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onlinedoctranslator.com/id/?utm_source=onlinedoctranslator&amp;utm_medium=ppt&amp;utm_campaign=attribution"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jpeg"/><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2.png"/></Relationships>
</file>

<file path=ppt/slides/_rels/slide3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w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60.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hyperlink" Target="http://www.fao.org/fi"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www.enaca.org/certification" TargetMode="External"/><Relationship Id="rId5" Type="http://schemas.openxmlformats.org/officeDocument/2006/relationships/image" Target="../media/image78.jpeg"/><Relationship Id="rId4" Type="http://schemas.openxmlformats.org/officeDocument/2006/relationships/image" Target="../media/image7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package" Target="../embeddings/Microsoft_Excel_Worksheet.xlsx"/><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p:nvPr/>
        </p:nvSpPr>
        <p:spPr>
          <a:xfrm>
            <a:off x="241200" y="1181160"/>
            <a:ext cx="6591240" cy="2064284"/>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strike="noStrike" spc="-1" dirty="0" err="1">
                <a:solidFill>
                  <a:srgbClr val="FFFFFF"/>
                </a:solidFill>
                <a:latin typeface="Arial"/>
                <a:ea typeface="Angsana New"/>
              </a:rPr>
              <a:t>Perdagangan</a:t>
            </a:r>
            <a:r>
              <a:rPr lang="en-GB" sz="3200" b="1" i="1" strike="noStrike" spc="-1" dirty="0">
                <a:solidFill>
                  <a:srgbClr val="FFFFFF"/>
                </a:solidFill>
                <a:latin typeface="Arial"/>
                <a:ea typeface="Angsana New"/>
              </a:rPr>
              <a:t> </a:t>
            </a:r>
            <a:r>
              <a:rPr lang="en-GB" sz="3200" b="1" i="1" strike="noStrike" spc="-1" dirty="0" err="1">
                <a:solidFill>
                  <a:srgbClr val="FFFFFF"/>
                </a:solidFill>
                <a:latin typeface="Arial"/>
                <a:ea typeface="Angsana New"/>
              </a:rPr>
              <a:t>Makanan</a:t>
            </a:r>
            <a:r>
              <a:rPr lang="en-GB" sz="3200" b="1" i="1" strike="noStrike" spc="-1" dirty="0">
                <a:solidFill>
                  <a:srgbClr val="FFFFFF"/>
                </a:solidFill>
                <a:latin typeface="Arial"/>
                <a:ea typeface="Angsana New"/>
              </a:rPr>
              <a:t> Laut yang Pro-Poor: </a:t>
            </a:r>
            <a:r>
              <a:rPr lang="en-GB" sz="3200" b="1" i="1" strike="noStrike" spc="-1" dirty="0" err="1">
                <a:solidFill>
                  <a:srgbClr val="FFFFFF"/>
                </a:solidFill>
                <a:latin typeface="Arial"/>
                <a:ea typeface="Angsana New"/>
              </a:rPr>
              <a:t>Tantangan</a:t>
            </a:r>
            <a:r>
              <a:rPr lang="en-GB" sz="3200" b="1" i="1" strike="noStrike" spc="-1" dirty="0">
                <a:solidFill>
                  <a:srgbClr val="FFFFFF"/>
                </a:solidFill>
                <a:latin typeface="Arial"/>
                <a:ea typeface="Angsana New"/>
              </a:rPr>
              <a:t> dan </a:t>
            </a:r>
            <a:r>
              <a:rPr lang="en-GB" sz="3200" b="1" i="1" strike="noStrike" spc="-1" dirty="0" err="1">
                <a:solidFill>
                  <a:srgbClr val="FFFFFF"/>
                </a:solidFill>
                <a:latin typeface="Arial"/>
                <a:ea typeface="Angsana New"/>
              </a:rPr>
              <a:t>Peluang</a:t>
            </a:r>
            <a:r>
              <a:rPr lang="en-GB" sz="3200" b="1" i="1" strike="noStrike" spc="-1" dirty="0">
                <a:solidFill>
                  <a:srgbClr val="FFFFFF"/>
                </a:solidFill>
                <a:latin typeface="Arial"/>
                <a:ea typeface="Angsana New"/>
              </a:rPr>
              <a:t> </a:t>
            </a:r>
            <a:r>
              <a:rPr lang="en-GB" sz="3200" b="1" i="1" strike="noStrike" spc="-1" dirty="0" err="1">
                <a:solidFill>
                  <a:srgbClr val="FFFFFF"/>
                </a:solidFill>
                <a:latin typeface="Arial"/>
                <a:ea typeface="Angsana New"/>
              </a:rPr>
              <a:t>Investasi</a:t>
            </a:r>
            <a:r>
              <a:rPr lang="en-GB" sz="3200" b="1" i="1" strike="noStrike" spc="-1" dirty="0">
                <a:solidFill>
                  <a:srgbClr val="FFFFFF"/>
                </a:solidFill>
                <a:latin typeface="Arial"/>
                <a:ea typeface="Angsana New"/>
              </a:rPr>
              <a:t> </a:t>
            </a:r>
            <a:r>
              <a:rPr lang="en-GB" sz="3200" b="1" i="1" strike="noStrike" spc="-1" dirty="0" err="1">
                <a:solidFill>
                  <a:srgbClr val="FFFFFF"/>
                </a:solidFill>
                <a:latin typeface="Arial"/>
                <a:ea typeface="Angsana New"/>
              </a:rPr>
              <a:t>bagi</a:t>
            </a:r>
            <a:r>
              <a:rPr lang="en-GB" sz="3200" b="1" i="1" strike="noStrike" spc="-1" dirty="0">
                <a:solidFill>
                  <a:srgbClr val="FFFFFF"/>
                </a:solidFill>
                <a:latin typeface="Arial"/>
                <a:ea typeface="Angsana New"/>
              </a:rPr>
              <a:t> </a:t>
            </a:r>
            <a:r>
              <a:rPr lang="en-GB" sz="3200" b="1" i="1" strike="noStrike" spc="-1" dirty="0" err="1">
                <a:solidFill>
                  <a:srgbClr val="FFFFFF"/>
                </a:solidFill>
                <a:latin typeface="Arial"/>
                <a:ea typeface="Angsana New"/>
              </a:rPr>
              <a:t>Petani</a:t>
            </a:r>
            <a:r>
              <a:rPr lang="en-GB" sz="3200" b="1" i="1" strike="noStrike" spc="-1" dirty="0">
                <a:solidFill>
                  <a:srgbClr val="FFFFFF"/>
                </a:solidFill>
                <a:latin typeface="Arial"/>
                <a:ea typeface="Angsana New"/>
              </a:rPr>
              <a:t> </a:t>
            </a:r>
            <a:r>
              <a:rPr lang="en-GB" sz="3200" b="1" i="1" strike="noStrike" spc="-1" dirty="0" err="1">
                <a:solidFill>
                  <a:srgbClr val="FFFFFF"/>
                </a:solidFill>
                <a:latin typeface="Arial"/>
                <a:ea typeface="Angsana New"/>
              </a:rPr>
              <a:t>Akuakultur</a:t>
            </a:r>
            <a:r>
              <a:rPr lang="en-GB" sz="3200" b="1" i="1" strike="noStrike" spc="-1" dirty="0">
                <a:solidFill>
                  <a:srgbClr val="FFFFFF"/>
                </a:solidFill>
                <a:latin typeface="Arial"/>
                <a:ea typeface="Angsana New"/>
              </a:rPr>
              <a:t> Skala Kecil</a:t>
            </a:r>
            <a:endParaRPr lang="en-US" sz="3200" b="0" strike="noStrike" spc="-1" dirty="0">
              <a:solidFill>
                <a:srgbClr val="000000"/>
              </a:solidFill>
              <a:latin typeface="Arial"/>
            </a:endParaRPr>
          </a:p>
        </p:txBody>
      </p:sp>
      <p:sp>
        <p:nvSpPr>
          <p:cNvPr id="49" name="Rectangle 3"/>
          <p:cNvSpPr/>
          <p:nvPr/>
        </p:nvSpPr>
        <p:spPr>
          <a:xfrm>
            <a:off x="179280" y="4005360"/>
            <a:ext cx="6782040" cy="2331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ea typeface="Angsana New"/>
              </a:rPr>
              <a:t>Rohana Subasinghe</a:t>
            </a:r>
            <a:endParaRPr lang="en-US" sz="1600" b="0" strike="noStrike" spc="-1">
              <a:solidFill>
                <a:srgbClr val="000000"/>
              </a:solidFill>
              <a:latin typeface="Arial"/>
            </a:endParaRPr>
          </a:p>
          <a:p>
            <a:pPr algn="l"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ea typeface="Angsana New"/>
              </a:rPr>
              <a:t>Organisasi Pangan dan Pertanian Perserikatan Bangsa-Bangsa (FAO)</a:t>
            </a:r>
            <a:endParaRPr lang="en-US" sz="1600" b="0" strike="noStrike" spc="-1">
              <a:solidFill>
                <a:srgbClr val="000000"/>
              </a:solidFill>
              <a:latin typeface="Arial"/>
            </a:endParaRPr>
          </a:p>
          <a:p>
            <a:pPr algn="l"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b="0" strike="noStrike" spc="-1">
              <a:solidFill>
                <a:srgbClr val="000000"/>
              </a:solidFill>
              <a:latin typeface="Arial"/>
            </a:endParaRPr>
          </a:p>
          <a:p>
            <a:pPr algn="l"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ea typeface="Angsana New"/>
              </a:rPr>
              <a:t>Michael J. Phillips</a:t>
            </a:r>
            <a:endParaRPr lang="en-US" sz="16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ea typeface="Angsana New"/>
              </a:rPr>
              <a:t>Jaringan Pusat Akuakultur di Asia-Pasifik (NACA)</a:t>
            </a:r>
            <a:endParaRPr lang="en-US" sz="16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ea typeface="Angsana New"/>
              </a:rPr>
              <a:t>WorldFish Center (WfC), Penang, Malaysia</a:t>
            </a:r>
            <a:endParaRPr lang="en-US" sz="1600" b="0" strike="noStrike" spc="-1">
              <a:solidFill>
                <a:srgbClr val="000000"/>
              </a:solidFill>
              <a:latin typeface="Arial"/>
            </a:endParaRPr>
          </a:p>
          <a:p>
            <a:pPr algn="l"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b="0" strike="noStrike" spc="-1">
              <a:solidFill>
                <a:srgbClr val="000000"/>
              </a:solidFill>
              <a:latin typeface="Arial"/>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ea typeface="Angsana New"/>
              </a:rPr>
              <a:t>Presentasi bersama dari pengalaman FAO dan NACA</a:t>
            </a:r>
            <a:endParaRPr lang="en-US" sz="1800" b="0" strike="noStrike" spc="-1">
              <a:solidFill>
                <a:srgbClr val="000000"/>
              </a:solidFill>
              <a:latin typeface="Arial"/>
            </a:endParaRPr>
          </a:p>
        </p:txBody>
      </p:sp>
      <p:pic>
        <p:nvPicPr>
          <p:cNvPr id="50" name="Picture 4" descr="UNH mussel ropes"/>
          <p:cNvPicPr/>
          <p:nvPr/>
        </p:nvPicPr>
        <p:blipFill>
          <a:blip r:embed="rId3"/>
          <a:stretch/>
        </p:blipFill>
        <p:spPr>
          <a:xfrm>
            <a:off x="7162920" y="1905120"/>
            <a:ext cx="1981080" cy="2514600"/>
          </a:xfrm>
          <a:prstGeom prst="rect">
            <a:avLst/>
          </a:prstGeom>
          <a:ln w="9360">
            <a:solidFill>
              <a:srgbClr val="FF5050"/>
            </a:solidFill>
            <a:miter/>
          </a:ln>
        </p:spPr>
      </p:pic>
      <p:pic>
        <p:nvPicPr>
          <p:cNvPr id="51" name="Picture 5"/>
          <p:cNvPicPr/>
          <p:nvPr/>
        </p:nvPicPr>
        <p:blipFill>
          <a:blip r:embed="rId4"/>
          <a:stretch/>
        </p:blipFill>
        <p:spPr>
          <a:xfrm>
            <a:off x="6458040" y="4419720"/>
            <a:ext cx="2685960" cy="2019240"/>
          </a:xfrm>
          <a:prstGeom prst="rect">
            <a:avLst/>
          </a:prstGeom>
          <a:ln w="0">
            <a:noFill/>
          </a:ln>
        </p:spPr>
      </p:pic>
      <p:pic>
        <p:nvPicPr>
          <p:cNvPr id="52" name="Picture 6"/>
          <p:cNvPicPr/>
          <p:nvPr/>
        </p:nvPicPr>
        <p:blipFill>
          <a:blip r:embed="rId5"/>
          <a:stretch/>
        </p:blipFill>
        <p:spPr>
          <a:xfrm>
            <a:off x="8632800" y="6346800"/>
            <a:ext cx="304920" cy="304920"/>
          </a:xfrm>
          <a:prstGeom prst="rect">
            <a:avLst/>
          </a:prstGeom>
          <a:ln w="0">
            <a:noFill/>
          </a:ln>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Diterjemahkan dari bahasa Inggris ke bahasa Indonesia - </a:t>
            </a:r>
            <a:r>
              <a:rPr lang="en-US" sz="1000" u="sng" dirty="0">
                <a:solidFill>
                  <a:srgbClr val="0F2B46"/>
                </a:solidFill>
                <a:effectLst/>
                <a:latin typeface="Roboto" panose="02000000000000000000" pitchFamily="2" charset="0"/>
                <a:hlinkClick r:id="rId6"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mediacall" fill="hold" nodeType="afterEffect">
                                  <p:stCondLst>
                                    <p:cond delay="0"/>
                                  </p:stCondLst>
                                  <p:childTnLst>
                                    <p:cmd type="call" cmd="play">
                                      <p:cBhvr>
                                        <p:cTn id="6" dur="1"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1"/>
          <p:cNvSpPr/>
          <p:nvPr/>
        </p:nvSpPr>
        <p:spPr>
          <a:xfrm>
            <a:off x="385920" y="620640"/>
            <a:ext cx="840096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FFFF00"/>
                </a:solidFill>
                <a:latin typeface="Arial"/>
              </a:rPr>
              <a:t>Perikanan dunia dan produksi akuakultur hewan air (1950-2022)</a:t>
            </a:r>
            <a:endParaRPr lang="en-US" sz="1800" b="0" strike="noStrike" spc="-1">
              <a:solidFill>
                <a:srgbClr val="000000"/>
              </a:solidFill>
              <a:latin typeface="Arial"/>
            </a:endParaRPr>
          </a:p>
        </p:txBody>
      </p:sp>
      <p:pic>
        <p:nvPicPr>
          <p:cNvPr id="81" name="Picture 5"/>
          <p:cNvPicPr/>
          <p:nvPr/>
        </p:nvPicPr>
        <p:blipFill>
          <a:blip r:embed="rId2"/>
          <a:stretch/>
        </p:blipFill>
        <p:spPr>
          <a:xfrm>
            <a:off x="441360" y="1197000"/>
            <a:ext cx="8386560" cy="525636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2"/>
          <p:cNvSpPr/>
          <p:nvPr/>
        </p:nvSpPr>
        <p:spPr>
          <a:xfrm>
            <a:off x="826920" y="404640"/>
            <a:ext cx="73454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00"/>
                </a:solidFill>
                <a:latin typeface="trade-gothic-next-condensed"/>
              </a:rPr>
              <a:t>Tren </a:t>
            </a:r>
            <a:r>
              <a:rPr lang="en-US" sz="1800" b="1" strike="noStrike" spc="-1" dirty="0" err="1">
                <a:solidFill>
                  <a:srgbClr val="FFFF00"/>
                </a:solidFill>
                <a:latin typeface="trade-gothic-next-condensed"/>
              </a:rPr>
              <a:t>perikanan</a:t>
            </a:r>
            <a:r>
              <a:rPr lang="en-US" sz="1800" b="1" strike="noStrike" spc="-1" dirty="0">
                <a:solidFill>
                  <a:srgbClr val="FFFF00"/>
                </a:solidFill>
                <a:latin typeface="trade-gothic-next-condensed"/>
              </a:rPr>
              <a:t> dan </a:t>
            </a:r>
            <a:r>
              <a:rPr lang="en-US" sz="1800" b="1" strike="noStrike" spc="-1" dirty="0" err="1">
                <a:solidFill>
                  <a:srgbClr val="FFFF00"/>
                </a:solidFill>
                <a:latin typeface="trade-gothic-next-condensed"/>
              </a:rPr>
              <a:t>akuakultur</a:t>
            </a:r>
            <a:r>
              <a:rPr lang="en-US" sz="1800" b="1" strike="noStrike" spc="-1" dirty="0">
                <a:solidFill>
                  <a:srgbClr val="FFFF00"/>
                </a:solidFill>
                <a:latin typeface="trade-gothic-next-condensed"/>
              </a:rPr>
              <a:t> dunia</a:t>
            </a:r>
            <a:endParaRPr lang="en-US" sz="1800" b="0" strike="noStrike" spc="-1" dirty="0">
              <a:solidFill>
                <a:srgbClr val="000000"/>
              </a:solidFill>
              <a:latin typeface="Arial"/>
            </a:endParaRPr>
          </a:p>
        </p:txBody>
      </p:sp>
      <p:pic>
        <p:nvPicPr>
          <p:cNvPr id="83" name="Picture 4"/>
          <p:cNvPicPr/>
          <p:nvPr/>
        </p:nvPicPr>
        <p:blipFill>
          <a:blip r:embed="rId2"/>
          <a:stretch/>
        </p:blipFill>
        <p:spPr>
          <a:xfrm>
            <a:off x="971640" y="907920"/>
            <a:ext cx="5607000" cy="582300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TextBox 83"/>
          <p:cNvSpPr txBox="1"/>
          <p:nvPr/>
        </p:nvSpPr>
        <p:spPr>
          <a:xfrm>
            <a:off x="457200" y="274320"/>
            <a:ext cx="8229600" cy="11430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000099"/>
                </a:solidFill>
                <a:latin typeface="Arial"/>
              </a:rPr>
              <a:t>Produksi Akuakultur</a:t>
            </a:r>
            <a:endParaRPr lang="en-US" sz="4400" b="0" strike="noStrike" spc="-1">
              <a:solidFill>
                <a:srgbClr val="000000"/>
              </a:solidFill>
              <a:latin typeface="Arial"/>
            </a:endParaRPr>
          </a:p>
        </p:txBody>
      </p:sp>
      <p:graphicFrame>
        <p:nvGraphicFramePr>
          <p:cNvPr id="85" name="Object 3"/>
          <p:cNvGraphicFramePr/>
          <p:nvPr/>
        </p:nvGraphicFramePr>
        <p:xfrm>
          <a:off x="0" y="1297080"/>
          <a:ext cx="9144000" cy="556092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86" name="Object 3"/>
                      <p:cNvPicPr/>
                      <p:nvPr/>
                    </p:nvPicPr>
                    <p:blipFill>
                      <a:blip r:embed="rId4"/>
                      <a:stretch/>
                    </p:blipFill>
                    <p:spPr>
                      <a:xfrm>
                        <a:off x="0" y="1297080"/>
                        <a:ext cx="9144000" cy="5560920"/>
                      </a:xfrm>
                      <a:prstGeom prst="rect">
                        <a:avLst/>
                      </a:prstGeom>
                      <a:ln w="0">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TextBox 86"/>
          <p:cNvSpPr txBox="1"/>
          <p:nvPr/>
        </p:nvSpPr>
        <p:spPr>
          <a:xfrm>
            <a:off x="457200" y="274320"/>
            <a:ext cx="8229600" cy="11430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000099"/>
                </a:solidFill>
                <a:latin typeface="Arial"/>
              </a:rPr>
              <a:t>Produksi Akuakultur</a:t>
            </a:r>
            <a:endParaRPr lang="en-US" sz="4400" b="0" strike="noStrike" spc="-1">
              <a:solidFill>
                <a:srgbClr val="000000"/>
              </a:solidFill>
              <a:latin typeface="Arial"/>
            </a:endParaRPr>
          </a:p>
        </p:txBody>
      </p:sp>
      <p:graphicFrame>
        <p:nvGraphicFramePr>
          <p:cNvPr id="88" name="Object 3"/>
          <p:cNvGraphicFramePr/>
          <p:nvPr/>
        </p:nvGraphicFramePr>
        <p:xfrm>
          <a:off x="0" y="1297080"/>
          <a:ext cx="9144000" cy="556092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89" name="Object 3"/>
                      <p:cNvPicPr/>
                      <p:nvPr/>
                    </p:nvPicPr>
                    <p:blipFill>
                      <a:blip r:embed="rId4"/>
                      <a:stretch/>
                    </p:blipFill>
                    <p:spPr>
                      <a:xfrm>
                        <a:off x="0" y="1297080"/>
                        <a:ext cx="9144000" cy="5560920"/>
                      </a:xfrm>
                      <a:prstGeom prst="rect">
                        <a:avLst/>
                      </a:prstGeom>
                      <a:ln w="0">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2"/>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91" name="Object 2"/>
                      <p:cNvPicPr/>
                      <p:nvPr/>
                    </p:nvPicPr>
                    <p:blipFill>
                      <a:blip r:embed="rId4"/>
                      <a:stretch/>
                    </p:blipFill>
                    <p:spPr>
                      <a:xfrm>
                        <a:off x="0" y="0"/>
                        <a:ext cx="9144000" cy="6858000"/>
                      </a:xfrm>
                      <a:prstGeom prst="rect">
                        <a:avLst/>
                      </a:prstGeom>
                      <a:ln w="0">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TextBox 91"/>
          <p:cNvSpPr txBox="1"/>
          <p:nvPr/>
        </p:nvSpPr>
        <p:spPr>
          <a:xfrm>
            <a:off x="0" y="115920"/>
            <a:ext cx="9144000" cy="936720"/>
          </a:xfrm>
          <a:prstGeom prst="rect">
            <a:avLst/>
          </a:prstGeom>
          <a:noFill/>
          <a:ln w="0">
            <a:noFill/>
          </a:ln>
        </p:spPr>
        <p:txBody>
          <a:bodyPr>
            <a:normAutofit fontScale="92500"/>
          </a:bodyPr>
          <a:lstStyle/>
          <a:p>
            <a:pPr marL="342720" indent="-342720" algn="ctr" rtl="0">
              <a:lnSpc>
                <a:spcPct val="8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a:solidFill>
                  <a:srgbClr val="333399"/>
                </a:solidFill>
                <a:latin typeface="Arial"/>
              </a:rPr>
              <a:t>Ikan merupakan komoditas pertanian paling berharga yang diekspor dari negara-negara berkembang.</a:t>
            </a:r>
            <a:endParaRPr lang="en-US" sz="2800" b="0" strike="noStrike" spc="-1">
              <a:solidFill>
                <a:srgbClr val="000000"/>
              </a:solidFill>
              <a:latin typeface="Arial"/>
            </a:endParaRPr>
          </a:p>
          <a:p>
            <a:pPr marL="342720" indent="-342720" algn="l" rtl="0">
              <a:lnSpc>
                <a:spcPct val="8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Arial"/>
            </a:endParaRPr>
          </a:p>
        </p:txBody>
      </p:sp>
      <p:pic>
        <p:nvPicPr>
          <p:cNvPr id="93" name="Picture 3"/>
          <p:cNvPicPr/>
          <p:nvPr/>
        </p:nvPicPr>
        <p:blipFill>
          <a:blip r:embed="rId3"/>
          <a:stretch/>
        </p:blipFill>
        <p:spPr>
          <a:xfrm>
            <a:off x="179280" y="1001880"/>
            <a:ext cx="8964720" cy="58561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 name="TextBox 93"/>
          <p:cNvSpPr txBox="1"/>
          <p:nvPr/>
        </p:nvSpPr>
        <p:spPr>
          <a:xfrm>
            <a:off x="457200" y="274320"/>
            <a:ext cx="8229600" cy="1143000"/>
          </a:xfrm>
          <a:prstGeom prst="rect">
            <a:avLst/>
          </a:prstGeom>
          <a:noFill/>
          <a:ln w="0">
            <a:noFill/>
          </a:ln>
        </p:spPr>
        <p:txBody>
          <a:bodyPr lIns="96480" tIns="0" rIns="115560" bIns="0" anchor="ctr">
            <a:no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900" b="1" strike="noStrike" spc="-1">
                <a:solidFill>
                  <a:srgbClr val="333399"/>
                </a:solidFill>
                <a:latin typeface="Trebuchet MS"/>
              </a:rPr>
              <a:t>Ekspor ikan (1976–2005)</a:t>
            </a:r>
            <a:endParaRPr lang="en-US" sz="3900" b="0" strike="noStrike" spc="-1">
              <a:solidFill>
                <a:srgbClr val="000000"/>
              </a:solidFill>
              <a:latin typeface="Arial"/>
            </a:endParaRPr>
          </a:p>
        </p:txBody>
      </p:sp>
      <p:sp>
        <p:nvSpPr>
          <p:cNvPr id="95" name="Rectangle 3"/>
          <p:cNvSpPr/>
          <p:nvPr/>
        </p:nvSpPr>
        <p:spPr>
          <a:xfrm>
            <a:off x="825480" y="1741320"/>
            <a:ext cx="1581120" cy="29556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ormAutofit/>
          </a:bodyPr>
          <a:lstStyle/>
          <a:p>
            <a:pPr marL="39600" algn="l" rtl="0">
              <a:lnSpc>
                <a:spcPct val="100000"/>
              </a:lnSpc>
              <a:spcBef>
                <a:spcPts val="774"/>
              </a:spcBef>
              <a:tabLst>
                <a:tab pos="0" algn="l"/>
                <a:tab pos="642600" algn="l"/>
                <a:tab pos="1285560" algn="l"/>
                <a:tab pos="1928520" algn="l"/>
                <a:tab pos="2571480" algn="l"/>
                <a:tab pos="3214440" algn="l"/>
                <a:tab pos="3857400" algn="l"/>
                <a:tab pos="4500360" algn="l"/>
                <a:tab pos="5143320" algn="l"/>
                <a:tab pos="5786280" algn="l"/>
                <a:tab pos="6429240" algn="l"/>
                <a:tab pos="7072200" algn="l"/>
                <a:tab pos="7715160" algn="l"/>
                <a:tab pos="8358120" algn="l"/>
                <a:tab pos="9001080" algn="l"/>
                <a:tab pos="9644040" algn="l"/>
                <a:tab pos="10287000" algn="l"/>
                <a:tab pos="10929600" algn="l"/>
              </a:tabLst>
            </a:pPr>
            <a:r>
              <a:rPr lang="en-US" sz="1300" b="0" strike="noStrike" spc="-1">
                <a:solidFill>
                  <a:srgbClr val="FFFFFF"/>
                </a:solidFill>
                <a:latin typeface="Trebuchet MS"/>
              </a:rPr>
              <a:t>miliar dolar AS</a:t>
            </a:r>
            <a:endParaRPr lang="en-US" sz="1300" b="0" strike="noStrike" spc="-1">
              <a:solidFill>
                <a:srgbClr val="000000"/>
              </a:solidFill>
              <a:latin typeface="Arial"/>
            </a:endParaRPr>
          </a:p>
        </p:txBody>
      </p:sp>
      <p:graphicFrame>
        <p:nvGraphicFramePr>
          <p:cNvPr id="96" name="Object 4"/>
          <p:cNvGraphicFramePr/>
          <p:nvPr/>
        </p:nvGraphicFramePr>
        <p:xfrm>
          <a:off x="0" y="1557360"/>
          <a:ext cx="9144000" cy="5300640"/>
        </p:xfrm>
        <a:graphic>
          <a:graphicData uri="http://schemas.openxmlformats.org/presentationml/2006/ole">
            <mc:AlternateContent xmlns:mc="http://schemas.openxmlformats.org/markup-compatibility/2006">
              <mc:Choice xmlns:v="urn:schemas-microsoft-com:vml" Requires="v">
                <p:oleObj r:id="rId3" imgW="0" imgH="0" progId="">
                  <p:embed/>
                </p:oleObj>
              </mc:Choice>
              <mc:Fallback>
                <p:oleObj r:id="rId3" imgW="0" imgH="0" progId="">
                  <p:embed/>
                  <p:pic>
                    <p:nvPicPr>
                      <p:cNvPr id="97" name="Object 4"/>
                      <p:cNvPicPr/>
                      <p:nvPr/>
                    </p:nvPicPr>
                    <p:blipFill>
                      <a:blip r:embed="rId4"/>
                      <a:stretch/>
                    </p:blipFill>
                    <p:spPr>
                      <a:xfrm>
                        <a:off x="0" y="1557360"/>
                        <a:ext cx="9144000" cy="5300640"/>
                      </a:xfrm>
                      <a:prstGeom prst="rect">
                        <a:avLst/>
                      </a:prstGeom>
                      <a:ln w="0">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98" name="Object 2"/>
          <p:cNvGraphicFramePr/>
          <p:nvPr/>
        </p:nvGraphicFramePr>
        <p:xfrm>
          <a:off x="250920" y="1720800"/>
          <a:ext cx="4830840" cy="4372200"/>
        </p:xfrm>
        <a:graphic>
          <a:graphicData uri="http://schemas.openxmlformats.org/presentationml/2006/ole">
            <mc:AlternateContent xmlns:mc="http://schemas.openxmlformats.org/markup-compatibility/2006">
              <mc:Choice xmlns:v="urn:schemas-microsoft-com:vml" Requires="v">
                <p:oleObj r:id="rId3" imgW="0" imgH="0" progId="">
                  <p:embed/>
                </p:oleObj>
              </mc:Choice>
              <mc:Fallback>
                <p:oleObj r:id="rId3" imgW="0" imgH="0" progId="">
                  <p:embed/>
                  <p:pic>
                    <p:nvPicPr>
                      <p:cNvPr id="99" name="Object 2"/>
                      <p:cNvPicPr/>
                      <p:nvPr/>
                    </p:nvPicPr>
                    <p:blipFill>
                      <a:blip r:embed="rId4"/>
                      <a:stretch/>
                    </p:blipFill>
                    <p:spPr>
                      <a:xfrm>
                        <a:off x="250920" y="1720800"/>
                        <a:ext cx="4830840" cy="4372200"/>
                      </a:xfrm>
                      <a:prstGeom prst="rect">
                        <a:avLst/>
                      </a:prstGeom>
                      <a:ln w="0">
                        <a:noFill/>
                      </a:ln>
                    </p:spPr>
                  </p:pic>
                </p:oleObj>
              </mc:Fallback>
            </mc:AlternateContent>
          </a:graphicData>
        </a:graphic>
      </p:graphicFrame>
      <p:graphicFrame>
        <p:nvGraphicFramePr>
          <p:cNvPr id="100" name="Object 3"/>
          <p:cNvGraphicFramePr/>
          <p:nvPr/>
        </p:nvGraphicFramePr>
        <p:xfrm>
          <a:off x="4500720" y="1698480"/>
          <a:ext cx="4465440" cy="4572000"/>
        </p:xfrm>
        <a:graphic>
          <a:graphicData uri="http://schemas.openxmlformats.org/presentationml/2006/ole">
            <mc:AlternateContent xmlns:mc="http://schemas.openxmlformats.org/markup-compatibility/2006">
              <mc:Choice xmlns:v="urn:schemas-microsoft-com:vml" Requires="v">
                <p:oleObj r:id="rId5" imgW="0" imgH="0" progId="">
                  <p:embed/>
                </p:oleObj>
              </mc:Choice>
              <mc:Fallback>
                <p:oleObj r:id="rId5" imgW="0" imgH="0" progId="">
                  <p:embed/>
                  <p:pic>
                    <p:nvPicPr>
                      <p:cNvPr id="101" name="Object 3"/>
                      <p:cNvPicPr/>
                      <p:nvPr/>
                    </p:nvPicPr>
                    <p:blipFill>
                      <a:blip r:embed="rId6"/>
                      <a:stretch/>
                    </p:blipFill>
                    <p:spPr>
                      <a:xfrm>
                        <a:off x="4500720" y="1698480"/>
                        <a:ext cx="4465440" cy="4572000"/>
                      </a:xfrm>
                      <a:prstGeom prst="rect">
                        <a:avLst/>
                      </a:prstGeom>
                      <a:ln w="0">
                        <a:noFill/>
                      </a:ln>
                    </p:spPr>
                  </p:pic>
                </p:oleObj>
              </mc:Fallback>
            </mc:AlternateContent>
          </a:graphicData>
        </a:graphic>
      </p:graphicFrame>
      <p:sp>
        <p:nvSpPr>
          <p:cNvPr id="102" name="Text Box 4"/>
          <p:cNvSpPr/>
          <p:nvPr/>
        </p:nvSpPr>
        <p:spPr>
          <a:xfrm>
            <a:off x="826920" y="836640"/>
            <a:ext cx="7446960" cy="1068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1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000099"/>
                </a:solidFill>
                <a:latin typeface="Tahoma"/>
              </a:rPr>
              <a:t>Perdagangan Ikan Dunia 2005 (berdasarkan nilai)</a:t>
            </a:r>
            <a:endParaRPr lang="en-US" sz="32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 name="TextBox 102"/>
          <p:cNvSpPr txBox="1"/>
          <p:nvPr/>
        </p:nvSpPr>
        <p:spPr>
          <a:xfrm>
            <a:off x="457200" y="274320"/>
            <a:ext cx="8229600" cy="1143000"/>
          </a:xfrm>
          <a:prstGeom prst="rect">
            <a:avLst/>
          </a:prstGeom>
          <a:noFill/>
          <a:ln w="0">
            <a:noFill/>
          </a:ln>
        </p:spPr>
        <p:txBody>
          <a:bodyPr anchor="ctr">
            <a:no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trike="noStrike" spc="-1">
                <a:solidFill>
                  <a:srgbClr val="990000"/>
                </a:solidFill>
                <a:latin typeface="Tahoma"/>
              </a:rPr>
              <a:t>Rincian Komoditas (Perdagangan)</a:t>
            </a:r>
            <a:endParaRPr lang="en-US" sz="4000" b="0" strike="noStrike" spc="-1">
              <a:solidFill>
                <a:srgbClr val="000000"/>
              </a:solidFill>
              <a:latin typeface="Arial"/>
            </a:endParaRPr>
          </a:p>
        </p:txBody>
      </p:sp>
      <p:graphicFrame>
        <p:nvGraphicFramePr>
          <p:cNvPr id="104" name="Object 3"/>
          <p:cNvGraphicFramePr/>
          <p:nvPr/>
        </p:nvGraphicFramePr>
        <p:xfrm>
          <a:off x="304920" y="669960"/>
          <a:ext cx="8534160" cy="6504120"/>
        </p:xfrm>
        <a:graphic>
          <a:graphicData uri="http://schemas.openxmlformats.org/presentationml/2006/ole">
            <mc:AlternateContent xmlns:mc="http://schemas.openxmlformats.org/markup-compatibility/2006">
              <mc:Choice xmlns:v="urn:schemas-microsoft-com:vml" Requires="v">
                <p:oleObj r:id="rId3" imgW="0" imgH="0" progId="">
                  <p:embed/>
                </p:oleObj>
              </mc:Choice>
              <mc:Fallback>
                <p:oleObj r:id="rId3" imgW="0" imgH="0" progId="">
                  <p:embed/>
                  <p:pic>
                    <p:nvPicPr>
                      <p:cNvPr id="105" name="Object 3"/>
                      <p:cNvPicPr/>
                      <p:nvPr/>
                    </p:nvPicPr>
                    <p:blipFill>
                      <a:blip r:embed="rId4"/>
                      <a:stretch/>
                    </p:blipFill>
                    <p:spPr>
                      <a:xfrm>
                        <a:off x="304920" y="669960"/>
                        <a:ext cx="8534160" cy="6504120"/>
                      </a:xfrm>
                      <a:prstGeom prst="rect">
                        <a:avLst/>
                      </a:prstGeom>
                      <a:ln w="0">
                        <a:noFill/>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539280" y="476280"/>
            <a:ext cx="7643880" cy="5937120"/>
          </a:xfrm>
          <a:prstGeom prst="rect">
            <a:avLst/>
          </a:prstGeom>
          <a:noFill/>
          <a:ln w="0">
            <a:noFill/>
          </a:ln>
        </p:spPr>
        <p:txBody>
          <a:bodyPr>
            <a:normAutofit lnSpcReduction="10000"/>
          </a:bodyPr>
          <a:lstStyle/>
          <a:p>
            <a:pPr marL="342720" indent="-342720" algn="l" rtl="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strike="noStrike" spc="-1" dirty="0" err="1">
                <a:solidFill>
                  <a:srgbClr val="FFFFFF"/>
                </a:solidFill>
                <a:latin typeface="Arial"/>
              </a:rPr>
              <a:t>Akuakultur</a:t>
            </a:r>
            <a:r>
              <a:rPr lang="en-GB" sz="2800" b="1" strike="noStrike" spc="-1" dirty="0">
                <a:solidFill>
                  <a:srgbClr val="FFFFFF"/>
                </a:solidFill>
                <a:latin typeface="Arial"/>
              </a:rPr>
              <a:t> </a:t>
            </a:r>
            <a:r>
              <a:rPr lang="en-GB" sz="2800" b="1" strike="noStrike" spc="-1" dirty="0" err="1">
                <a:solidFill>
                  <a:srgbClr val="FFFFFF"/>
                </a:solidFill>
                <a:latin typeface="Arial"/>
              </a:rPr>
              <a:t>masih</a:t>
            </a:r>
            <a:r>
              <a:rPr lang="en-GB" sz="2800" b="1" strike="noStrike" spc="-1" dirty="0">
                <a:solidFill>
                  <a:srgbClr val="FFFFFF"/>
                </a:solidFill>
                <a:latin typeface="Arial"/>
              </a:rPr>
              <a:t> </a:t>
            </a:r>
            <a:r>
              <a:rPr lang="en-GB" sz="2800" b="1" strike="noStrike" spc="-1" dirty="0" err="1">
                <a:solidFill>
                  <a:srgbClr val="FFFFFF"/>
                </a:solidFill>
                <a:latin typeface="Arial"/>
              </a:rPr>
              <a:t>merupakan</a:t>
            </a:r>
            <a:r>
              <a:rPr lang="en-GB" sz="2800" b="1" strike="noStrike" spc="-1" dirty="0">
                <a:solidFill>
                  <a:srgbClr val="FFFFFF"/>
                </a:solidFill>
                <a:latin typeface="Arial"/>
              </a:rPr>
              <a:t> </a:t>
            </a:r>
            <a:r>
              <a:rPr lang="en-GB" sz="2800" b="1" strike="noStrike" spc="-1" dirty="0" err="1">
                <a:solidFill>
                  <a:srgbClr val="FF9900"/>
                </a:solidFill>
                <a:latin typeface="Arial"/>
              </a:rPr>
              <a:t>pertumbuhan</a:t>
            </a:r>
            <a:r>
              <a:rPr lang="en-GB" sz="2800" b="1" strike="noStrike" spc="-1" dirty="0">
                <a:solidFill>
                  <a:srgbClr val="FF9900"/>
                </a:solidFill>
                <a:latin typeface="Arial"/>
              </a:rPr>
              <a:t> </a:t>
            </a:r>
            <a:r>
              <a:rPr lang="en-GB" sz="2800" b="1" strike="noStrike" spc="-1" dirty="0" err="1">
                <a:solidFill>
                  <a:srgbClr val="FF9900"/>
                </a:solidFill>
                <a:latin typeface="Arial"/>
              </a:rPr>
              <a:t>tercepat</a:t>
            </a:r>
            <a:r>
              <a:rPr lang="en-GB" sz="2800" b="1" strike="noStrike" spc="-1" dirty="0">
                <a:solidFill>
                  <a:srgbClr val="FF9900"/>
                </a:solidFill>
                <a:latin typeface="Arial"/>
              </a:rPr>
              <a:t> </a:t>
            </a:r>
            <a:r>
              <a:rPr lang="en-GB" sz="2800" b="1" strike="noStrike" spc="-1" dirty="0" err="1">
                <a:solidFill>
                  <a:srgbClr val="FFFFFF"/>
                </a:solidFill>
                <a:latin typeface="Arial"/>
              </a:rPr>
              <a:t>sektor</a:t>
            </a:r>
            <a:r>
              <a:rPr lang="en-GB" sz="2800" b="1" strike="noStrike" spc="-1" dirty="0">
                <a:solidFill>
                  <a:srgbClr val="FFFFFF"/>
                </a:solidFill>
                <a:latin typeface="Arial"/>
              </a:rPr>
              <a:t> </a:t>
            </a:r>
            <a:r>
              <a:rPr lang="en-GB" sz="2800" b="1" strike="noStrike" spc="-1" dirty="0" err="1">
                <a:solidFill>
                  <a:srgbClr val="FFFFFF"/>
                </a:solidFill>
                <a:latin typeface="Arial"/>
              </a:rPr>
              <a:t>produksi</a:t>
            </a:r>
            <a:r>
              <a:rPr lang="en-GB" sz="2800" b="1" strike="noStrike" spc="-1" dirty="0">
                <a:solidFill>
                  <a:srgbClr val="FFFFFF"/>
                </a:solidFill>
                <a:latin typeface="Arial"/>
              </a:rPr>
              <a:t> </a:t>
            </a:r>
            <a:r>
              <a:rPr lang="en-GB" sz="2800" b="1" strike="noStrike" spc="-1" dirty="0" err="1">
                <a:solidFill>
                  <a:srgbClr val="FFFFFF"/>
                </a:solidFill>
                <a:latin typeface="Arial"/>
              </a:rPr>
              <a:t>makanan</a:t>
            </a:r>
            <a:r>
              <a:rPr lang="en-GB" sz="2800" b="1" strike="noStrike" spc="-1" dirty="0">
                <a:solidFill>
                  <a:srgbClr val="FFFFFF"/>
                </a:solidFill>
                <a:latin typeface="Arial"/>
              </a:rPr>
              <a:t> di dunia.</a:t>
            </a:r>
            <a:endParaRPr lang="en-US" sz="2800" b="0" strike="noStrike" spc="-1" dirty="0">
              <a:solidFill>
                <a:srgbClr val="000000"/>
              </a:solidFill>
              <a:latin typeface="Arial"/>
            </a:endParaRPr>
          </a:p>
          <a:p>
            <a:pPr marL="342720" indent="-342720" algn="l" rtl="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dirty="0">
              <a:solidFill>
                <a:srgbClr val="000000"/>
              </a:solidFill>
              <a:latin typeface="Arial"/>
            </a:endParaRPr>
          </a:p>
          <a:p>
            <a:pPr marL="342720" indent="-34272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strike="noStrike" spc="-1" dirty="0" err="1">
                <a:solidFill>
                  <a:srgbClr val="FFFFFF"/>
                </a:solidFill>
                <a:latin typeface="Arial"/>
              </a:rPr>
              <a:t>Akuakultur</a:t>
            </a:r>
            <a:r>
              <a:rPr lang="en-GB" sz="2800" b="1" strike="noStrike" spc="-1" dirty="0">
                <a:solidFill>
                  <a:srgbClr val="FFFFFF"/>
                </a:solidFill>
                <a:latin typeface="Arial"/>
              </a:rPr>
              <a:t> </a:t>
            </a:r>
            <a:r>
              <a:rPr lang="en-GB" sz="2800" b="1" strike="noStrike" spc="-1" dirty="0" err="1">
                <a:solidFill>
                  <a:srgbClr val="FFFFFF"/>
                </a:solidFill>
                <a:latin typeface="Arial"/>
              </a:rPr>
              <a:t>sekarang</a:t>
            </a:r>
            <a:r>
              <a:rPr lang="en-GB" sz="2800" b="1" strike="noStrike" spc="-1" dirty="0">
                <a:solidFill>
                  <a:srgbClr val="FFFFFF"/>
                </a:solidFill>
                <a:latin typeface="Arial"/>
              </a:rPr>
              <a:t> </a:t>
            </a:r>
            <a:r>
              <a:rPr lang="en-GB" sz="2800" b="1" strike="noStrike" spc="-1" dirty="0" err="1">
                <a:solidFill>
                  <a:srgbClr val="FFFFFF"/>
                </a:solidFill>
                <a:latin typeface="Arial"/>
              </a:rPr>
              <a:t>menyumbang</a:t>
            </a:r>
            <a:r>
              <a:rPr lang="en-GB" sz="2800" b="1" strike="noStrike" spc="-1" dirty="0">
                <a:solidFill>
                  <a:srgbClr val="FFFFFF"/>
                </a:solidFill>
                <a:latin typeface="Arial"/>
              </a:rPr>
              <a:t> </a:t>
            </a:r>
            <a:r>
              <a:rPr lang="en-GB" sz="2800" b="1" strike="noStrike" spc="-1" dirty="0" err="1">
                <a:solidFill>
                  <a:srgbClr val="FF9900"/>
                </a:solidFill>
                <a:latin typeface="Arial"/>
              </a:rPr>
              <a:t>hampir</a:t>
            </a:r>
            <a:r>
              <a:rPr lang="en-GB" sz="2800" b="1" strike="noStrike" spc="-1" dirty="0">
                <a:solidFill>
                  <a:srgbClr val="FF9900"/>
                </a:solidFill>
                <a:latin typeface="Arial"/>
              </a:rPr>
              <a:t> 50% </a:t>
            </a:r>
            <a:r>
              <a:rPr lang="en-GB" sz="2800" b="1" strike="noStrike" spc="-1" dirty="0" err="1">
                <a:solidFill>
                  <a:srgbClr val="FFFFFF"/>
                </a:solidFill>
                <a:latin typeface="Arial"/>
              </a:rPr>
              <a:t>dari</a:t>
            </a:r>
            <a:r>
              <a:rPr lang="en-GB" sz="2800" b="1" strike="noStrike" spc="-1" dirty="0">
                <a:solidFill>
                  <a:srgbClr val="FFFFFF"/>
                </a:solidFill>
                <a:latin typeface="Arial"/>
              </a:rPr>
              <a:t> </a:t>
            </a:r>
            <a:r>
              <a:rPr lang="en-GB" sz="2800" b="1" strike="noStrike" spc="-1" dirty="0" err="1">
                <a:solidFill>
                  <a:srgbClr val="FFFFFF"/>
                </a:solidFill>
                <a:latin typeface="Arial"/>
              </a:rPr>
              <a:t>pangan</a:t>
            </a:r>
            <a:r>
              <a:rPr lang="en-GB" sz="2800" b="1" strike="noStrike" spc="-1" dirty="0">
                <a:solidFill>
                  <a:srgbClr val="FFFFFF"/>
                </a:solidFill>
                <a:latin typeface="Arial"/>
              </a:rPr>
              <a:t> </a:t>
            </a:r>
            <a:r>
              <a:rPr lang="en-GB" sz="2800" b="1" strike="noStrike" spc="-1" dirty="0">
                <a:solidFill>
                  <a:srgbClr val="FF9900"/>
                </a:solidFill>
                <a:latin typeface="Arial"/>
              </a:rPr>
              <a:t>ikan </a:t>
            </a:r>
            <a:r>
              <a:rPr lang="en-GB" sz="2800" b="1" strike="noStrike" spc="-1" dirty="0" err="1">
                <a:solidFill>
                  <a:srgbClr val="FF9900"/>
                </a:solidFill>
                <a:latin typeface="Arial"/>
              </a:rPr>
              <a:t>scr</a:t>
            </a:r>
            <a:r>
              <a:rPr lang="en-GB" sz="2800" b="1" strike="noStrike" spc="-1" dirty="0">
                <a:solidFill>
                  <a:srgbClr val="FF9900"/>
                </a:solidFill>
                <a:latin typeface="Arial"/>
              </a:rPr>
              <a:t> </a:t>
            </a:r>
            <a:r>
              <a:rPr lang="en-GB" sz="2800" b="1" spc="-1" dirty="0">
                <a:solidFill>
                  <a:srgbClr val="FFFFFF"/>
                </a:solidFill>
              </a:rPr>
              <a:t>global</a:t>
            </a:r>
            <a:r>
              <a:rPr lang="en-GB" sz="2800" b="1" strike="noStrike" spc="-1" dirty="0">
                <a:solidFill>
                  <a:srgbClr val="FFFFFF"/>
                </a:solidFill>
                <a:latin typeface="Arial"/>
              </a:rPr>
              <a:t>.</a:t>
            </a:r>
            <a:endParaRPr lang="en-US" sz="2800" b="0" strike="noStrike" spc="-1" dirty="0">
              <a:solidFill>
                <a:srgbClr val="000000"/>
              </a:solidFill>
              <a:latin typeface="Arial"/>
            </a:endParaRPr>
          </a:p>
          <a:p>
            <a:pPr marL="342720" indent="-342720" algn="l" rtl="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dirty="0">
              <a:solidFill>
                <a:srgbClr val="000000"/>
              </a:solidFill>
              <a:latin typeface="Arial"/>
            </a:endParaRPr>
          </a:p>
          <a:p>
            <a:pPr marL="342720" indent="-342720" algn="l" rtl="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strike="noStrike" spc="-1" dirty="0">
                <a:solidFill>
                  <a:srgbClr val="FFFFFF"/>
                </a:solidFill>
                <a:latin typeface="Arial"/>
              </a:rPr>
              <a:t>Pada </a:t>
            </a:r>
            <a:r>
              <a:rPr lang="en-GB" sz="2800" b="1" strike="noStrike" spc="-1" dirty="0" err="1">
                <a:solidFill>
                  <a:srgbClr val="FFFFFF"/>
                </a:solidFill>
                <a:latin typeface="Arial"/>
              </a:rPr>
              <a:t>tahun</a:t>
            </a:r>
            <a:r>
              <a:rPr lang="en-GB" sz="2800" b="1" strike="noStrike" spc="-1" dirty="0">
                <a:solidFill>
                  <a:srgbClr val="FFFFFF"/>
                </a:solidFill>
                <a:latin typeface="Arial"/>
              </a:rPr>
              <a:t> 2006 </a:t>
            </a:r>
            <a:r>
              <a:rPr lang="en-GB" sz="2800" b="1" strike="noStrike" spc="-1" dirty="0">
                <a:solidFill>
                  <a:srgbClr val="FF9900"/>
                </a:solidFill>
                <a:latin typeface="Arial"/>
              </a:rPr>
              <a:t>51,7 </a:t>
            </a:r>
            <a:r>
              <a:rPr lang="en-GB" sz="2800" b="1" strike="noStrike" spc="-1" dirty="0" err="1">
                <a:solidFill>
                  <a:srgbClr val="FF9900"/>
                </a:solidFill>
                <a:latin typeface="Arial"/>
              </a:rPr>
              <a:t>juta</a:t>
            </a:r>
            <a:r>
              <a:rPr lang="en-GB" sz="2800" b="1" strike="noStrike" spc="-1" dirty="0">
                <a:solidFill>
                  <a:srgbClr val="FF9900"/>
                </a:solidFill>
                <a:latin typeface="Arial"/>
              </a:rPr>
              <a:t> </a:t>
            </a:r>
            <a:r>
              <a:rPr lang="en-GB" sz="2800" b="1" strike="noStrike" spc="-1" dirty="0">
                <a:solidFill>
                  <a:srgbClr val="FFFFFF"/>
                </a:solidFill>
                <a:latin typeface="Arial"/>
              </a:rPr>
              <a:t>ton </a:t>
            </a:r>
            <a:r>
              <a:rPr lang="en-GB" sz="2800" b="1" strike="noStrike" spc="-1" dirty="0" err="1">
                <a:solidFill>
                  <a:srgbClr val="FFFFFF"/>
                </a:solidFill>
                <a:latin typeface="Arial"/>
              </a:rPr>
              <a:t>hewan</a:t>
            </a:r>
            <a:r>
              <a:rPr lang="en-GB" sz="2800" b="1" strike="noStrike" spc="-1" dirty="0">
                <a:solidFill>
                  <a:srgbClr val="FFFFFF"/>
                </a:solidFill>
                <a:latin typeface="Arial"/>
              </a:rPr>
              <a:t> air </a:t>
            </a:r>
            <a:r>
              <a:rPr lang="en-GB" sz="2800" b="1" strike="noStrike" spc="-1" dirty="0" err="1">
                <a:solidFill>
                  <a:srgbClr val="FFFFFF"/>
                </a:solidFill>
                <a:latin typeface="Arial"/>
              </a:rPr>
              <a:t>senilai</a:t>
            </a:r>
            <a:r>
              <a:rPr lang="en-GB" sz="2800" b="1" strike="noStrike" spc="-1" dirty="0">
                <a:solidFill>
                  <a:srgbClr val="FFFFFF"/>
                </a:solidFill>
                <a:latin typeface="Arial"/>
              </a:rPr>
              <a:t> </a:t>
            </a:r>
            <a:r>
              <a:rPr lang="en-GB" sz="2800" b="1" strike="noStrike" spc="-1" dirty="0">
                <a:solidFill>
                  <a:srgbClr val="FF9900"/>
                </a:solidFill>
                <a:latin typeface="Arial"/>
              </a:rPr>
              <a:t>USD 78,8 </a:t>
            </a:r>
            <a:r>
              <a:rPr lang="en-GB" sz="2800" b="1" strike="noStrike" spc="-1" dirty="0" err="1">
                <a:solidFill>
                  <a:srgbClr val="FF9900"/>
                </a:solidFill>
                <a:latin typeface="Arial"/>
              </a:rPr>
              <a:t>miliar</a:t>
            </a:r>
            <a:r>
              <a:rPr lang="en-GB" sz="2800" b="1" strike="noStrike" spc="-1" dirty="0">
                <a:solidFill>
                  <a:srgbClr val="FF9900"/>
                </a:solidFill>
                <a:latin typeface="Arial"/>
              </a:rPr>
              <a:t> </a:t>
            </a:r>
            <a:r>
              <a:rPr lang="en-GB" sz="2800" b="1" strike="noStrike" spc="-1" dirty="0" err="1">
                <a:solidFill>
                  <a:srgbClr val="FFFFFF"/>
                </a:solidFill>
                <a:latin typeface="Arial"/>
              </a:rPr>
              <a:t>diproduksi</a:t>
            </a:r>
            <a:r>
              <a:rPr lang="en-GB" sz="2800" b="1" strike="noStrike" spc="-1" dirty="0">
                <a:solidFill>
                  <a:srgbClr val="FFFFFF"/>
                </a:solidFill>
                <a:latin typeface="Arial"/>
              </a:rPr>
              <a:t> </a:t>
            </a:r>
            <a:r>
              <a:rPr lang="en-GB" sz="2800" b="1" strike="noStrike" spc="-1" dirty="0" err="1">
                <a:solidFill>
                  <a:srgbClr val="FFFFFF"/>
                </a:solidFill>
                <a:latin typeface="Arial"/>
              </a:rPr>
              <a:t>secara</a:t>
            </a:r>
            <a:r>
              <a:rPr lang="en-GB" sz="2800" b="1" strike="noStrike" spc="-1" dirty="0">
                <a:solidFill>
                  <a:srgbClr val="FFFFFF"/>
                </a:solidFill>
                <a:latin typeface="Arial"/>
              </a:rPr>
              <a:t> global.</a:t>
            </a:r>
            <a:endParaRPr lang="en-US" sz="2800" b="0" strike="noStrike" spc="-1" dirty="0">
              <a:solidFill>
                <a:srgbClr val="000000"/>
              </a:solidFill>
              <a:latin typeface="Arial"/>
            </a:endParaRPr>
          </a:p>
          <a:p>
            <a:pPr marL="342720" indent="-342720" algn="l" rtl="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dirty="0">
              <a:solidFill>
                <a:srgbClr val="000000"/>
              </a:solidFill>
              <a:latin typeface="Arial"/>
            </a:endParaRPr>
          </a:p>
          <a:p>
            <a:pPr marL="342720" indent="-342720" algn="l" rtl="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dirty="0" err="1">
                <a:solidFill>
                  <a:srgbClr val="FFFFFF"/>
                </a:solidFill>
                <a:latin typeface="Arial"/>
              </a:rPr>
              <a:t>Mengingat</a:t>
            </a:r>
            <a:r>
              <a:rPr lang="en-US" sz="2800" b="1" strike="noStrike" spc="-1" dirty="0">
                <a:solidFill>
                  <a:srgbClr val="FFFFFF"/>
                </a:solidFill>
                <a:latin typeface="Arial"/>
              </a:rPr>
              <a:t> </a:t>
            </a:r>
            <a:r>
              <a:rPr lang="en-US" sz="2800" b="1" strike="noStrike" spc="-1" dirty="0" err="1">
                <a:solidFill>
                  <a:srgbClr val="FFFFFF"/>
                </a:solidFill>
                <a:latin typeface="Arial"/>
              </a:rPr>
              <a:t>proyeksi</a:t>
            </a:r>
            <a:r>
              <a:rPr lang="en-US" sz="2800" b="1" strike="noStrike" spc="-1" dirty="0">
                <a:solidFill>
                  <a:srgbClr val="FFFFFF"/>
                </a:solidFill>
                <a:latin typeface="Arial"/>
              </a:rPr>
              <a:t> </a:t>
            </a:r>
            <a:r>
              <a:rPr lang="en-US" sz="2800" b="1" strike="noStrike" spc="-1" dirty="0" err="1">
                <a:solidFill>
                  <a:srgbClr val="FFFFFF"/>
                </a:solidFill>
                <a:latin typeface="Arial"/>
              </a:rPr>
              <a:t>pertumbuhan</a:t>
            </a:r>
            <a:r>
              <a:rPr lang="en-US" sz="2800" b="1" strike="noStrike" spc="-1" dirty="0">
                <a:solidFill>
                  <a:srgbClr val="FFFFFF"/>
                </a:solidFill>
                <a:latin typeface="Arial"/>
              </a:rPr>
              <a:t> </a:t>
            </a:r>
            <a:r>
              <a:rPr lang="en-US" sz="2800" b="1" strike="noStrike" spc="-1" dirty="0" err="1">
                <a:solidFill>
                  <a:srgbClr val="FFFFFF"/>
                </a:solidFill>
                <a:latin typeface="Arial"/>
              </a:rPr>
              <a:t>populasi</a:t>
            </a:r>
            <a:r>
              <a:rPr lang="en-US" sz="2800" b="1" strike="noStrike" spc="-1" dirty="0">
                <a:solidFill>
                  <a:srgbClr val="FFFFFF"/>
                </a:solidFill>
                <a:latin typeface="Arial"/>
              </a:rPr>
              <a:t>, </a:t>
            </a:r>
            <a:r>
              <a:rPr lang="en-US" sz="2800" b="1" strike="noStrike" spc="-1" dirty="0" err="1">
                <a:solidFill>
                  <a:srgbClr val="FFFFFF"/>
                </a:solidFill>
                <a:latin typeface="Arial"/>
              </a:rPr>
              <a:t>tambahan</a:t>
            </a:r>
            <a:r>
              <a:rPr lang="en-US" sz="2800" b="1" strike="noStrike" spc="-1" dirty="0">
                <a:solidFill>
                  <a:srgbClr val="FFFFFF"/>
                </a:solidFill>
                <a:latin typeface="Arial"/>
              </a:rPr>
              <a:t> </a:t>
            </a:r>
            <a:r>
              <a:rPr lang="en-US" sz="2800" b="1" strike="noStrike" spc="-1" dirty="0">
                <a:solidFill>
                  <a:srgbClr val="FF9900"/>
                </a:solidFill>
                <a:latin typeface="Arial"/>
              </a:rPr>
              <a:t>27 </a:t>
            </a:r>
            <a:r>
              <a:rPr lang="en-US" sz="2800" b="1" strike="noStrike" spc="-1" dirty="0" err="1">
                <a:solidFill>
                  <a:srgbClr val="FF9900"/>
                </a:solidFill>
                <a:latin typeface="Arial"/>
              </a:rPr>
              <a:t>juta</a:t>
            </a:r>
            <a:r>
              <a:rPr lang="en-US" sz="2800" b="1" strike="noStrike" spc="-1" dirty="0">
                <a:solidFill>
                  <a:srgbClr val="FF9900"/>
                </a:solidFill>
                <a:latin typeface="Arial"/>
              </a:rPr>
              <a:t> ton </a:t>
            </a:r>
            <a:r>
              <a:rPr lang="en-US" sz="2800" b="1" strike="noStrike" spc="-1" dirty="0" err="1">
                <a:solidFill>
                  <a:srgbClr val="FFFFFF"/>
                </a:solidFill>
                <a:latin typeface="Arial"/>
              </a:rPr>
              <a:t>dari</a:t>
            </a:r>
            <a:r>
              <a:rPr lang="en-US" sz="2800" b="1" strike="noStrike" spc="-1" dirty="0">
                <a:solidFill>
                  <a:srgbClr val="FFFFFF"/>
                </a:solidFill>
                <a:latin typeface="Arial"/>
              </a:rPr>
              <a:t> </a:t>
            </a:r>
            <a:r>
              <a:rPr lang="en-US" sz="2800" b="1" strike="noStrike" spc="-1" dirty="0" err="1">
                <a:solidFill>
                  <a:srgbClr val="FF9900"/>
                </a:solidFill>
                <a:latin typeface="Arial"/>
              </a:rPr>
              <a:t>makanan</a:t>
            </a:r>
            <a:r>
              <a:rPr lang="en-US" sz="2800" b="1" strike="noStrike" spc="-1" dirty="0">
                <a:solidFill>
                  <a:srgbClr val="FF9900"/>
                </a:solidFill>
                <a:latin typeface="Arial"/>
              </a:rPr>
              <a:t> </a:t>
            </a:r>
            <a:r>
              <a:rPr lang="en-US" sz="2800" b="1" strike="noStrike" spc="-1" dirty="0" err="1">
                <a:solidFill>
                  <a:srgbClr val="FF9900"/>
                </a:solidFill>
                <a:latin typeface="Arial"/>
              </a:rPr>
              <a:t>akuatik</a:t>
            </a:r>
            <a:r>
              <a:rPr lang="en-US" sz="2800" b="1" strike="noStrike" spc="-1" dirty="0">
                <a:solidFill>
                  <a:srgbClr val="FF9900"/>
                </a:solidFill>
                <a:latin typeface="Arial"/>
              </a:rPr>
              <a:t> </a:t>
            </a:r>
            <a:r>
              <a:rPr lang="en-US" sz="2800" b="1" strike="noStrike" spc="-1" dirty="0" err="1">
                <a:solidFill>
                  <a:srgbClr val="FFFFFF"/>
                </a:solidFill>
                <a:latin typeface="Arial"/>
              </a:rPr>
              <a:t>akan</a:t>
            </a:r>
            <a:r>
              <a:rPr lang="en-US" sz="2800" b="1" strike="noStrike" spc="-1" dirty="0">
                <a:solidFill>
                  <a:srgbClr val="FFFFFF"/>
                </a:solidFill>
                <a:latin typeface="Arial"/>
              </a:rPr>
              <a:t> </a:t>
            </a:r>
            <a:r>
              <a:rPr lang="en-US" sz="2800" b="1" strike="noStrike" spc="-1" dirty="0" err="1">
                <a:solidFill>
                  <a:srgbClr val="FFFFFF"/>
                </a:solidFill>
                <a:latin typeface="Arial"/>
              </a:rPr>
              <a:t>dibutuhkan</a:t>
            </a:r>
            <a:r>
              <a:rPr lang="en-US" sz="2800" b="1" strike="noStrike" spc="-1" dirty="0">
                <a:solidFill>
                  <a:srgbClr val="FFFFFF"/>
                </a:solidFill>
                <a:latin typeface="Arial"/>
              </a:rPr>
              <a:t> di </a:t>
            </a:r>
            <a:r>
              <a:rPr lang="en-US" sz="2800" b="1" strike="noStrike" spc="-1" dirty="0" err="1">
                <a:solidFill>
                  <a:srgbClr val="FF9900"/>
                </a:solidFill>
                <a:latin typeface="Arial"/>
              </a:rPr>
              <a:t>tahun</a:t>
            </a:r>
            <a:r>
              <a:rPr lang="en-US" sz="2800" b="1" strike="noStrike" spc="-1" dirty="0">
                <a:solidFill>
                  <a:srgbClr val="FF9900"/>
                </a:solidFill>
                <a:latin typeface="Arial"/>
              </a:rPr>
              <a:t> 2030</a:t>
            </a:r>
            <a:r>
              <a:rPr lang="en-US" sz="2800" b="1" strike="noStrike" spc="-1" dirty="0">
                <a:solidFill>
                  <a:srgbClr val="FFFFFF"/>
                </a:solidFill>
                <a:latin typeface="Arial"/>
              </a:rPr>
              <a:t>, </a:t>
            </a:r>
            <a:r>
              <a:rPr lang="en-US" sz="2800" b="1" strike="noStrike" spc="-1" dirty="0" err="1">
                <a:solidFill>
                  <a:srgbClr val="FFFFFF"/>
                </a:solidFill>
                <a:latin typeface="Arial"/>
              </a:rPr>
              <a:t>setidaknya</a:t>
            </a:r>
            <a:r>
              <a:rPr lang="en-US" sz="2800" b="1" strike="noStrike" spc="-1" dirty="0">
                <a:solidFill>
                  <a:srgbClr val="FFFFFF"/>
                </a:solidFill>
                <a:latin typeface="Arial"/>
              </a:rPr>
              <a:t> </a:t>
            </a:r>
            <a:r>
              <a:rPr lang="en-US" sz="2800" b="1" strike="noStrike" spc="-1" dirty="0" err="1">
                <a:solidFill>
                  <a:srgbClr val="FFFFFF"/>
                </a:solidFill>
                <a:latin typeface="Arial"/>
              </a:rPr>
              <a:t>untuk</a:t>
            </a:r>
            <a:r>
              <a:rPr lang="en-US" sz="2800" b="1" strike="noStrike" spc="-1" dirty="0">
                <a:solidFill>
                  <a:srgbClr val="FFFFFF"/>
                </a:solidFill>
                <a:latin typeface="Arial"/>
              </a:rPr>
              <a:t> </a:t>
            </a:r>
            <a:r>
              <a:rPr lang="en-US" sz="2800" b="1" strike="noStrike" spc="-1" dirty="0" err="1">
                <a:solidFill>
                  <a:srgbClr val="FFFFFF"/>
                </a:solidFill>
                <a:latin typeface="Arial"/>
              </a:rPr>
              <a:t>mempertahankan</a:t>
            </a:r>
            <a:r>
              <a:rPr lang="en-US" sz="2800" b="1" strike="noStrike" spc="-1" dirty="0">
                <a:solidFill>
                  <a:srgbClr val="FFFFFF"/>
                </a:solidFill>
                <a:latin typeface="Arial"/>
              </a:rPr>
              <a:t> </a:t>
            </a:r>
            <a:r>
              <a:rPr lang="en-US" sz="2800" b="1" strike="noStrike" spc="-1" dirty="0" err="1">
                <a:solidFill>
                  <a:srgbClr val="FFFFFF"/>
                </a:solidFill>
                <a:latin typeface="Arial"/>
              </a:rPr>
              <a:t>konsumsi</a:t>
            </a:r>
            <a:r>
              <a:rPr lang="en-US" sz="2800" b="1" strike="noStrike" spc="-1" dirty="0">
                <a:solidFill>
                  <a:srgbClr val="FFFFFF"/>
                </a:solidFill>
                <a:latin typeface="Arial"/>
              </a:rPr>
              <a:t> per </a:t>
            </a:r>
            <a:r>
              <a:rPr lang="en-US" sz="2800" b="1" strike="noStrike" spc="-1" dirty="0" err="1">
                <a:solidFill>
                  <a:srgbClr val="FFFFFF"/>
                </a:solidFill>
                <a:latin typeface="Arial"/>
              </a:rPr>
              <a:t>kapita</a:t>
            </a:r>
            <a:r>
              <a:rPr lang="en-US" sz="2800" b="1" strike="noStrike" spc="-1" dirty="0">
                <a:solidFill>
                  <a:srgbClr val="FFFFFF"/>
                </a:solidFill>
                <a:latin typeface="Arial"/>
              </a:rPr>
              <a:t> </a:t>
            </a:r>
            <a:r>
              <a:rPr lang="en-US" sz="2800" b="1" strike="noStrike" spc="-1" dirty="0" err="1">
                <a:solidFill>
                  <a:srgbClr val="FFFFFF"/>
                </a:solidFill>
                <a:latin typeface="Arial"/>
              </a:rPr>
              <a:t>saat</a:t>
            </a:r>
            <a:r>
              <a:rPr lang="en-US" sz="2800" b="1" strike="noStrike" spc="-1" dirty="0">
                <a:solidFill>
                  <a:srgbClr val="FFFFFF"/>
                </a:solidFill>
                <a:latin typeface="Arial"/>
              </a:rPr>
              <a:t> </a:t>
            </a:r>
            <a:r>
              <a:rPr lang="en-US" sz="2800" b="1" strike="noStrike" spc="-1" dirty="0" err="1">
                <a:solidFill>
                  <a:srgbClr val="FFFFFF"/>
                </a:solidFill>
                <a:latin typeface="Arial"/>
              </a:rPr>
              <a:t>ini</a:t>
            </a:r>
            <a:r>
              <a:rPr lang="en-US" sz="2800" b="1" strike="noStrike" spc="-1" dirty="0">
                <a:solidFill>
                  <a:srgbClr val="FFFFFF"/>
                </a:solidFill>
                <a:latin typeface="Arial"/>
              </a:rPr>
              <a:t>.</a:t>
            </a:r>
            <a:endParaRPr lang="en-US" sz="28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animClr clrSpc="rgb" dir="cw">
                                <p:cBhvr>
                                  <p:cTn id="11" dur="1" fill="hold">
                                    <p:stCondLst>
                                      <p:cond delay="0"/>
                                    </p:stCondLst>
                                  </p:cTn>
                                  <p:tgtEl>
                                    <p:spTgt spid="106">
                                      <p:txEl>
                                        <p:pRg st="0" end="0"/>
                                      </p:txEl>
                                    </p:spTgt>
                                  </p:tgtEl>
                                  <p:attrNameLst>
                                    <p:attrName>ppt_c</p:attrName>
                                  </p:attrNameLst>
                                </p:cBhvr>
                                <p:to>
                                  <a:srgbClr val="808080"/>
                                </p:to>
                              </p:animClr>
                            </p:childTnLst>
                          </p:cTn>
                        </p:par>
                      </p:childTnLst>
                    </p:cTn>
                  </p:par>
                  <p:par>
                    <p:cTn id="12" fill="hold" nodeType="clickEffect">
                      <p:stCondLst>
                        <p:cond delay="indefinite"/>
                      </p:stCondLst>
                      <p:childTnLst>
                        <p:par>
                          <p:cTn id="13" fill="hold" nodeType="withEffect">
                            <p:stCondLst>
                              <p:cond delay="0"/>
                            </p:stCondLst>
                            <p:childTnLst>
                              <p:par>
                                <p:cTn id="14" presetID="1" presetClass="entr" fill="hold" nodeType="clickEffect">
                                  <p:stCondLst>
                                    <p:cond delay="0"/>
                                  </p:stCondLst>
                                  <p:childTnLst>
                                    <p:set>
                                      <p:cBhvr>
                                        <p:cTn id="15" dur="1" fill="hold">
                                          <p:stCondLst>
                                            <p:cond delay="0"/>
                                          </p:stCondLst>
                                        </p:cTn>
                                        <p:tgtEl>
                                          <p:spTgt spid="106">
                                            <p:txEl>
                                              <p:pRg st="4" end="4"/>
                                            </p:txEl>
                                          </p:spTgt>
                                        </p:tgtEl>
                                        <p:attrNameLst>
                                          <p:attrName>style.visibility</p:attrName>
                                        </p:attrNameLst>
                                      </p:cBhvr>
                                      <p:to>
                                        <p:strVal val="visible"/>
                                      </p:to>
                                    </p:set>
                                  </p:childTnLst>
                                </p:cTn>
                              </p:par>
                              <p:animClr clrSpc="rgb" dir="cw">
                                <p:cBhvr>
                                  <p:cTn id="16" dur="1" fill="hold">
                                    <p:stCondLst>
                                      <p:cond delay="0"/>
                                    </p:stCondLst>
                                  </p:cTn>
                                  <p:tgtEl>
                                    <p:spTgt spid="106">
                                      <p:txEl>
                                        <p:pRg st="2" end="2"/>
                                      </p:txEl>
                                    </p:spTgt>
                                  </p:tgtEl>
                                  <p:attrNameLst>
                                    <p:attrName>ppt_c</p:attrName>
                                  </p:attrNameLst>
                                </p:cBhvr>
                                <p:to>
                                  <a:srgbClr val="808080"/>
                                </p:to>
                              </p:animClr>
                            </p:childTnLst>
                          </p:cTn>
                        </p:par>
                      </p:childTnLst>
                    </p:cTn>
                  </p:par>
                  <p:par>
                    <p:cTn id="17" fill="hold" nodeType="clickEffect">
                      <p:stCondLst>
                        <p:cond delay="indefinite"/>
                      </p:stCondLst>
                      <p:childTnLst>
                        <p:par>
                          <p:cTn id="18" fill="hold" nodeType="withEffect">
                            <p:stCondLst>
                              <p:cond delay="0"/>
                            </p:stCondLst>
                            <p:childTnLst>
                              <p:par>
                                <p:cTn id="19" presetID="1" presetClass="entr" fill="hold" nodeType="clickEffect">
                                  <p:stCondLst>
                                    <p:cond delay="0"/>
                                  </p:stCondLst>
                                  <p:childTnLst>
                                    <p:set>
                                      <p:cBhvr>
                                        <p:cTn id="20" dur="1" fill="hold">
                                          <p:stCondLst>
                                            <p:cond delay="0"/>
                                          </p:stCondLst>
                                        </p:cTn>
                                        <p:tgtEl>
                                          <p:spTgt spid="106">
                                            <p:txEl>
                                              <p:pRg st="6" end="6"/>
                                            </p:txEl>
                                          </p:spTgt>
                                        </p:tgtEl>
                                        <p:attrNameLst>
                                          <p:attrName>style.visibility</p:attrName>
                                        </p:attrNameLst>
                                      </p:cBhvr>
                                      <p:to>
                                        <p:strVal val="visible"/>
                                      </p:to>
                                    </p:set>
                                  </p:childTnLst>
                                </p:cTn>
                              </p:par>
                              <p:animClr clrSpc="rgb" dir="cw">
                                <p:cBhvr>
                                  <p:cTn id="21" dur="1" fill="hold">
                                    <p:stCondLst>
                                      <p:cond delay="0"/>
                                    </p:stCondLst>
                                  </p:cTn>
                                  <p:tgtEl>
                                    <p:spTgt spid="106">
                                      <p:txEl>
                                        <p:pRg st="4" end="4"/>
                                      </p:txEl>
                                    </p:spTgt>
                                  </p:tgtEl>
                                  <p:attrNameLst>
                                    <p:attrName>ppt_c</p:attrName>
                                  </p:attrNameLst>
                                </p:cBhvr>
                                <p:to>
                                  <a:srgbClr val="808080"/>
                                </p:to>
                              </p:animClr>
                            </p:childTnLst>
                          </p:cTn>
                        </p:par>
                      </p:childTnLst>
                    </p:cTn>
                  </p:par>
                  <p:par>
                    <p:cTn id="22" fill="hold">
                      <p:stCondLst>
                        <p:cond delay="indefinite"/>
                      </p:stCondLst>
                      <p:childTnLst>
                        <p:par>
                          <p:cTn id="23" fill="hold">
                            <p:stCondLst>
                              <p:cond delay="0"/>
                            </p:stCondLst>
                            <p:childTnLst>
                              <p:animClr clrSpc="rgb" dir="cw">
                                <p:cBhvr>
                                  <p:cTn id="24" dur="1" fill="hold"/>
                                  <p:tgtEl>
                                    <p:spTgt spid="106">
                                      <p:txEl>
                                        <p:pRg st="6" end="6"/>
                                      </p:txEl>
                                    </p:spTgt>
                                  </p:tgtEl>
                                  <p:attrNameLst>
                                    <p:attrName>ppt_c</p:attrName>
                                  </p:attrNameLst>
                                </p:cBhvr>
                                <p:to>
                                  <a:srgbClr val="808080"/>
                                </p:to>
                              </p:animCl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457200" y="1600200"/>
            <a:ext cx="8229600" cy="4525920"/>
          </a:xfrm>
          <a:prstGeom prst="rect">
            <a:avLst/>
          </a:prstGeom>
          <a:noFill/>
          <a:ln w="0">
            <a:noFill/>
          </a:ln>
        </p:spPr>
        <p:txBody>
          <a:bodyPr>
            <a:normAutofit/>
          </a:bodyPr>
          <a:lstStyle/>
          <a:p>
            <a:pPr marL="342720" indent="-342720" algn="ctr" rtl="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Arial"/>
            </a:endParaRPr>
          </a:p>
          <a:p>
            <a:pPr marL="342720" indent="-342720" algn="ctr" rtl="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Arial"/>
            </a:endParaRPr>
          </a:p>
          <a:p>
            <a:pPr marL="342720" indent="-342720" algn="ctr" rtl="0">
              <a:spcBef>
                <a:spcPts val="1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strike="noStrike" spc="-1">
                <a:solidFill>
                  <a:srgbClr val="FF9933"/>
                </a:solidFill>
                <a:latin typeface="Arial"/>
              </a:rPr>
              <a:t>Bagian – 1</a:t>
            </a:r>
            <a:endParaRPr lang="en-US" sz="5400" b="0" strike="noStrike" spc="-1">
              <a:solidFill>
                <a:srgbClr val="000000"/>
              </a:solidFill>
              <a:latin typeface="Arial"/>
            </a:endParaRPr>
          </a:p>
          <a:p>
            <a:pPr marL="342720" indent="-342720" algn="ctr" rtl="0">
              <a:spcBef>
                <a:spcPts val="1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strike="noStrike" spc="-1">
                <a:solidFill>
                  <a:srgbClr val="FF9933"/>
                </a:solidFill>
                <a:latin typeface="Arial"/>
              </a:rPr>
              <a:t>Tinjauan Umum Akuakultur</a:t>
            </a:r>
            <a:endParaRPr lang="en-US" sz="54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57200" y="260280"/>
            <a:ext cx="8229600" cy="5865840"/>
          </a:xfrm>
          <a:prstGeom prst="rect">
            <a:avLst/>
          </a:prstGeom>
          <a:noFill/>
          <a:ln w="0">
            <a:noFill/>
          </a:ln>
        </p:spPr>
        <p:txBody>
          <a:bodyPr>
            <a:normAutofit lnSpcReduction="10000"/>
          </a:bodyPr>
          <a:lstStyle/>
          <a:p>
            <a:pPr marL="342720" indent="-342720" algn="l" rtl="0">
              <a:spcBef>
                <a:spcPts val="7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Arial"/>
              </a:rPr>
              <a:t>Sejak tahun 1970, sektor akuakultur mempertahankan tingkat pertumbuhan tahunan rata-rata sebesar</a:t>
            </a:r>
            <a:r>
              <a:rPr lang="en-US" sz="3200" b="1" strike="noStrike" spc="-1">
                <a:solidFill>
                  <a:srgbClr val="FF9933"/>
                </a:solidFill>
                <a:latin typeface="Arial"/>
              </a:rPr>
              <a:t>8,7 persen</a:t>
            </a:r>
            <a:r>
              <a:rPr lang="en-US" sz="3200" b="1" strike="noStrike" spc="-1">
                <a:solidFill>
                  <a:srgbClr val="FFFFFF"/>
                </a:solidFill>
                <a:latin typeface="Arial"/>
              </a:rPr>
              <a:t>di seluruh dunia, dan</a:t>
            </a:r>
            <a:endParaRPr lang="en-US" sz="3200" b="0" strike="noStrike" spc="-1">
              <a:solidFill>
                <a:srgbClr val="000000"/>
              </a:solidFill>
              <a:latin typeface="Arial"/>
            </a:endParaRPr>
          </a:p>
          <a:p>
            <a:pPr marL="342720" indent="-342720" algn="l" rtl="0">
              <a:spcBef>
                <a:spcPts val="7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Arial"/>
            </a:endParaRPr>
          </a:p>
          <a:p>
            <a:pPr marL="342720" indent="-342720" algn="l" rtl="0">
              <a:spcBef>
                <a:spcPts val="799"/>
              </a:spcBef>
              <a:buClr>
                <a:srgbClr val="FF9933"/>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9933"/>
                </a:solidFill>
                <a:latin typeface="Arial"/>
              </a:rPr>
              <a:t>6,5 persen</a:t>
            </a:r>
            <a:r>
              <a:rPr lang="en-US" sz="3200" b="1" strike="noStrike" spc="-1">
                <a:solidFill>
                  <a:srgbClr val="FFFFFF"/>
                </a:solidFill>
                <a:latin typeface="Arial"/>
              </a:rPr>
              <a:t>per tahun ketika</a:t>
            </a:r>
            <a:r>
              <a:rPr lang="en-US" sz="3200" b="1" strike="noStrike" spc="-1">
                <a:solidFill>
                  <a:srgbClr val="FF9933"/>
                </a:solidFill>
                <a:latin typeface="Arial"/>
              </a:rPr>
              <a:t>tidak termasuk Cina.</a:t>
            </a:r>
            <a:r>
              <a:rPr lang="en-US" sz="3200" b="1" strike="noStrike" spc="-1">
                <a:solidFill>
                  <a:srgbClr val="FFFFFF"/>
                </a:solidFill>
                <a:latin typeface="Arial"/>
              </a:rPr>
              <a:t> </a:t>
            </a:r>
            <a:endParaRPr lang="en-US" sz="3200" b="0" strike="noStrike" spc="-1">
              <a:solidFill>
                <a:srgbClr val="000000"/>
              </a:solidFill>
              <a:latin typeface="Arial"/>
            </a:endParaRPr>
          </a:p>
          <a:p>
            <a:pPr marL="342720" indent="-342720" algn="l" rtl="0">
              <a:spcBef>
                <a:spcPts val="7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Arial"/>
            </a:endParaRPr>
          </a:p>
          <a:p>
            <a:pPr marL="342720" indent="-342720" algn="l" rtl="0">
              <a:spcBef>
                <a:spcPts val="7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Arial"/>
              </a:rPr>
              <a:t>Laju pertumbuhan produksi akuakultur</a:t>
            </a:r>
            <a:r>
              <a:rPr lang="en-US" sz="3200" b="1" strike="noStrike" spc="-1">
                <a:solidFill>
                  <a:srgbClr val="FF9933"/>
                </a:solidFill>
                <a:latin typeface="Arial"/>
              </a:rPr>
              <a:t>antara tahun 2004 dan 2006</a:t>
            </a:r>
            <a:r>
              <a:rPr lang="en-US" sz="3200" b="1" strike="noStrike" spc="-1">
                <a:solidFill>
                  <a:srgbClr val="FFFFFF"/>
                </a:solidFill>
                <a:latin typeface="Arial"/>
              </a:rPr>
              <a:t>adalah</a:t>
            </a:r>
            <a:r>
              <a:rPr lang="en-US" sz="3200" b="1" strike="noStrike" spc="-1">
                <a:solidFill>
                  <a:srgbClr val="FF9933"/>
                </a:solidFill>
                <a:latin typeface="Arial"/>
              </a:rPr>
              <a:t>6,1 persen dalam volume</a:t>
            </a:r>
            <a:r>
              <a:rPr lang="en-US" sz="3200" b="1" strike="noStrike" spc="-1">
                <a:solidFill>
                  <a:srgbClr val="FFFFFF"/>
                </a:solidFill>
                <a:latin typeface="Arial"/>
              </a:rPr>
              <a:t>Dan</a:t>
            </a:r>
            <a:r>
              <a:rPr lang="en-US" sz="3200" b="1" strike="noStrike" spc="-1">
                <a:solidFill>
                  <a:srgbClr val="FF9933"/>
                </a:solidFill>
                <a:latin typeface="Arial"/>
              </a:rPr>
              <a:t>11,0 persen nilainya</a:t>
            </a:r>
            <a:r>
              <a:rPr lang="en-US" sz="3200" b="1" strike="noStrike" spc="-1">
                <a:solidFill>
                  <a:srgbClr val="FFFFFF"/>
                </a:solidFill>
                <a:latin typeface="Arial"/>
              </a:rPr>
              <a:t>.</a:t>
            </a:r>
            <a:endParaRPr lang="en-US" sz="32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107">
                                            <p:txEl>
                                              <p:pRg st="2" end="2"/>
                                            </p:txEl>
                                          </p:spTgt>
                                        </p:tgtEl>
                                        <p:attrNameLst>
                                          <p:attrName>style.visibility</p:attrName>
                                        </p:attrNameLst>
                                      </p:cBhvr>
                                      <p:to>
                                        <p:strVal val="visible"/>
                                      </p:to>
                                    </p:set>
                                  </p:childTnLst>
                                </p:cTn>
                              </p:par>
                              <p:animClr clrSpc="rgb" dir="cw">
                                <p:cBhvr>
                                  <p:cTn id="11" dur="1" fill="hold">
                                    <p:stCondLst>
                                      <p:cond delay="0"/>
                                    </p:stCondLst>
                                  </p:cTn>
                                  <p:tgtEl>
                                    <p:spTgt spid="107">
                                      <p:txEl>
                                        <p:pRg st="0" end="0"/>
                                      </p:txEl>
                                    </p:spTgt>
                                  </p:tgtEl>
                                  <p:attrNameLst>
                                    <p:attrName>ppt_c</p:attrName>
                                  </p:attrNameLst>
                                </p:cBhvr>
                                <p:to>
                                  <a:srgbClr val="808080"/>
                                </p:to>
                              </p:animClr>
                            </p:childTnLst>
                          </p:cTn>
                        </p:par>
                      </p:childTnLst>
                    </p:cTn>
                  </p:par>
                  <p:par>
                    <p:cTn id="12" fill="hold" nodeType="clickEffect">
                      <p:stCondLst>
                        <p:cond delay="indefinite"/>
                      </p:stCondLst>
                      <p:childTnLst>
                        <p:par>
                          <p:cTn id="13" fill="hold" nodeType="withEffect">
                            <p:stCondLst>
                              <p:cond delay="0"/>
                            </p:stCondLst>
                            <p:childTnLst>
                              <p:par>
                                <p:cTn id="14" presetID="1" presetClass="entr" fill="hold" nodeType="clickEffect">
                                  <p:stCondLst>
                                    <p:cond delay="0"/>
                                  </p:stCondLst>
                                  <p:childTnLst>
                                    <p:set>
                                      <p:cBhvr>
                                        <p:cTn id="15" dur="1" fill="hold">
                                          <p:stCondLst>
                                            <p:cond delay="0"/>
                                          </p:stCondLst>
                                        </p:cTn>
                                        <p:tgtEl>
                                          <p:spTgt spid="107">
                                            <p:txEl>
                                              <p:pRg st="4" end="4"/>
                                            </p:txEl>
                                          </p:spTgt>
                                        </p:tgtEl>
                                        <p:attrNameLst>
                                          <p:attrName>style.visibility</p:attrName>
                                        </p:attrNameLst>
                                      </p:cBhvr>
                                      <p:to>
                                        <p:strVal val="visible"/>
                                      </p:to>
                                    </p:set>
                                  </p:childTnLst>
                                </p:cTn>
                              </p:par>
                              <p:animClr clrSpc="rgb" dir="cw">
                                <p:cBhvr>
                                  <p:cTn id="16" dur="1" fill="hold">
                                    <p:stCondLst>
                                      <p:cond delay="0"/>
                                    </p:stCondLst>
                                  </p:cTn>
                                  <p:tgtEl>
                                    <p:spTgt spid="107">
                                      <p:txEl>
                                        <p:pRg st="2" end="2"/>
                                      </p:txEl>
                                    </p:spTgt>
                                  </p:tgtEl>
                                  <p:attrNameLst>
                                    <p:attrName>ppt_c</p:attrName>
                                  </p:attrNameLst>
                                </p:cBhvr>
                                <p:to>
                                  <a:srgbClr val="808080"/>
                                </p:to>
                              </p:animClr>
                            </p:childTnLst>
                          </p:cTn>
                        </p:par>
                      </p:childTnLst>
                    </p:cTn>
                  </p:par>
                  <p:par>
                    <p:cTn id="17" fill="hold">
                      <p:stCondLst>
                        <p:cond delay="indefinite"/>
                      </p:stCondLst>
                      <p:childTnLst>
                        <p:par>
                          <p:cTn id="18" fill="hold">
                            <p:stCondLst>
                              <p:cond delay="0"/>
                            </p:stCondLst>
                            <p:childTnLst>
                              <p:animClr clrSpc="rgb" dir="cw">
                                <p:cBhvr>
                                  <p:cTn id="19" dur="1" fill="hold"/>
                                  <p:tgtEl>
                                    <p:spTgt spid="107">
                                      <p:txEl>
                                        <p:pRg st="4" end="4"/>
                                      </p:txEl>
                                    </p:spTgt>
                                  </p:tgtEl>
                                  <p:attrNameLst>
                                    <p:attrName>ppt_c</p:attrName>
                                  </p:attrNameLst>
                                </p:cBhvr>
                                <p:to>
                                  <a:srgbClr val="808080"/>
                                </p:to>
                              </p:animCl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457200" y="274320"/>
            <a:ext cx="8229600" cy="11430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trike="noStrike" spc="-1">
                <a:solidFill>
                  <a:srgbClr val="FF9933"/>
                </a:solidFill>
                <a:latin typeface="Arial"/>
              </a:rPr>
              <a:t>Tren dan perkiraan akuakultur</a:t>
            </a:r>
            <a:endParaRPr lang="en-US" sz="4000" b="0" strike="noStrike" spc="-1">
              <a:solidFill>
                <a:srgbClr val="000000"/>
              </a:solidFill>
              <a:latin typeface="Arial"/>
            </a:endParaRPr>
          </a:p>
        </p:txBody>
      </p:sp>
      <p:sp>
        <p:nvSpPr>
          <p:cNvPr id="109" name="TextBox 108"/>
          <p:cNvSpPr txBox="1"/>
          <p:nvPr/>
        </p:nvSpPr>
        <p:spPr>
          <a:xfrm>
            <a:off x="457200" y="1600200"/>
            <a:ext cx="8229600" cy="4525920"/>
          </a:xfrm>
          <a:prstGeom prst="rect">
            <a:avLst/>
          </a:prstGeom>
          <a:noFill/>
          <a:ln w="0">
            <a:noFill/>
          </a:ln>
        </p:spPr>
        <p:txBody>
          <a:bodyPr>
            <a:normAutofit fontScale="92500" lnSpcReduction="10000"/>
          </a:bodyPr>
          <a:lstStyle/>
          <a:p>
            <a:pPr marL="342720" indent="-342720" algn="l" rtl="0">
              <a:lnSpc>
                <a:spcPct val="9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Arial"/>
              </a:rPr>
              <a:t>Akuakultur akan</a:t>
            </a:r>
            <a:r>
              <a:rPr lang="en-US" sz="2800" b="0" strike="noStrike" spc="-1">
                <a:solidFill>
                  <a:srgbClr val="000000"/>
                </a:solidFill>
                <a:latin typeface="Arial"/>
              </a:rPr>
              <a:t> </a:t>
            </a:r>
            <a:r>
              <a:rPr lang="en-US" sz="2800" b="0" strike="noStrike" spc="-1">
                <a:solidFill>
                  <a:srgbClr val="FF9933"/>
                </a:solidFill>
                <a:latin typeface="Arial"/>
              </a:rPr>
              <a:t>mengintensifkan, mendiversifikasi, dan memperluas</a:t>
            </a:r>
            <a:endParaRPr lang="en-US" sz="2800" b="0" strike="noStrike" spc="-1">
              <a:solidFill>
                <a:srgbClr val="000000"/>
              </a:solidFill>
              <a:latin typeface="Arial"/>
            </a:endParaRPr>
          </a:p>
          <a:p>
            <a:pPr marL="342720" indent="-342720" algn="l" rtl="0">
              <a:lnSpc>
                <a:spcPct val="9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Arial"/>
              </a:rPr>
              <a:t>Produksi</a:t>
            </a:r>
            <a:r>
              <a:rPr lang="en-US" sz="2800" b="0" strike="noStrike" spc="-1">
                <a:solidFill>
                  <a:srgbClr val="000000"/>
                </a:solidFill>
                <a:latin typeface="Arial"/>
              </a:rPr>
              <a:t> </a:t>
            </a:r>
            <a:r>
              <a:rPr lang="en-US" sz="2800" b="0" strike="noStrike" spc="-1">
                <a:solidFill>
                  <a:srgbClr val="FF9933"/>
                </a:solidFill>
                <a:latin typeface="Arial"/>
              </a:rPr>
              <a:t>semua kelompok spesies</a:t>
            </a:r>
            <a:r>
              <a:rPr lang="en-US" sz="2800" b="0" strike="noStrike" spc="-1">
                <a:solidFill>
                  <a:srgbClr val="000000"/>
                </a:solidFill>
                <a:latin typeface="Arial"/>
              </a:rPr>
              <a:t> </a:t>
            </a:r>
            <a:r>
              <a:rPr lang="en-US" sz="2800" b="0" strike="noStrike" spc="-1">
                <a:solidFill>
                  <a:srgbClr val="FFFFFF"/>
                </a:solidFill>
                <a:latin typeface="Arial"/>
              </a:rPr>
              <a:t>(termasuk rumput laut) akan ditingkatkan</a:t>
            </a:r>
            <a:endParaRPr lang="en-US" sz="2800" b="0" strike="noStrike" spc="-1">
              <a:solidFill>
                <a:srgbClr val="000000"/>
              </a:solidFill>
              <a:latin typeface="Arial"/>
            </a:endParaRPr>
          </a:p>
          <a:p>
            <a:pPr marL="342720" indent="-342720" algn="l" rtl="0">
              <a:lnSpc>
                <a:spcPct val="90000"/>
              </a:lnSpc>
              <a:spcBef>
                <a:spcPts val="697"/>
              </a:spcBef>
              <a:buClr>
                <a:srgbClr val="FF9933"/>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9933"/>
                </a:solidFill>
                <a:latin typeface="Arial"/>
              </a:rPr>
              <a:t>Spesies baru</a:t>
            </a:r>
            <a:r>
              <a:rPr lang="en-US" sz="2800" b="0" strike="noStrike" spc="-1">
                <a:solidFill>
                  <a:srgbClr val="000000"/>
                </a:solidFill>
                <a:latin typeface="Arial"/>
              </a:rPr>
              <a:t> </a:t>
            </a:r>
            <a:r>
              <a:rPr lang="en-US" sz="2800" b="0" strike="noStrike" spc="-1">
                <a:solidFill>
                  <a:srgbClr val="FFFFFF"/>
                </a:solidFill>
                <a:latin typeface="Arial"/>
              </a:rPr>
              <a:t>akan muncul</a:t>
            </a:r>
            <a:endParaRPr lang="en-US" sz="2800" b="0" strike="noStrike" spc="-1">
              <a:solidFill>
                <a:srgbClr val="000000"/>
              </a:solidFill>
              <a:latin typeface="Arial"/>
            </a:endParaRPr>
          </a:p>
          <a:p>
            <a:pPr marL="342720" indent="-342720" algn="l" rtl="0">
              <a:lnSpc>
                <a:spcPct val="90000"/>
              </a:lnSpc>
              <a:spcBef>
                <a:spcPts val="697"/>
              </a:spcBef>
              <a:buClr>
                <a:srgbClr val="FF9933"/>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9933"/>
                </a:solidFill>
                <a:latin typeface="Arial"/>
              </a:rPr>
              <a:t>Semua lingkungan</a:t>
            </a:r>
            <a:r>
              <a:rPr lang="en-US" sz="2800" b="0" strike="noStrike" spc="-1">
                <a:solidFill>
                  <a:srgbClr val="000000"/>
                </a:solidFill>
                <a:latin typeface="Arial"/>
              </a:rPr>
              <a:t> </a:t>
            </a:r>
            <a:r>
              <a:rPr lang="en-US" sz="2800" b="0" strike="noStrike" spc="-1">
                <a:solidFill>
                  <a:srgbClr val="FFFFFF"/>
                </a:solidFill>
                <a:latin typeface="Arial"/>
              </a:rPr>
              <a:t>akan semakin banyak digunakan</a:t>
            </a:r>
            <a:endParaRPr lang="en-US" sz="2800" b="0" strike="noStrike" spc="-1">
              <a:solidFill>
                <a:srgbClr val="000000"/>
              </a:solidFill>
              <a:latin typeface="Arial"/>
            </a:endParaRPr>
          </a:p>
          <a:p>
            <a:pPr marL="342720" indent="-342720" algn="l" rtl="0">
              <a:lnSpc>
                <a:spcPct val="9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Arial"/>
              </a:rPr>
              <a:t>Semakin</a:t>
            </a:r>
            <a:r>
              <a:rPr lang="en-US" sz="2800" b="0" strike="noStrike" spc="-1">
                <a:solidFill>
                  <a:srgbClr val="000000"/>
                </a:solidFill>
                <a:latin typeface="Arial"/>
              </a:rPr>
              <a:t> </a:t>
            </a:r>
            <a:r>
              <a:rPr lang="en-US" sz="2800" b="0" strike="noStrike" spc="-1">
                <a:solidFill>
                  <a:srgbClr val="FF9933"/>
                </a:solidFill>
                <a:latin typeface="Arial"/>
              </a:rPr>
              <a:t>sumber daya</a:t>
            </a:r>
            <a:r>
              <a:rPr lang="en-US" sz="2800" b="0" strike="noStrike" spc="-1">
                <a:solidFill>
                  <a:srgbClr val="000000"/>
                </a:solidFill>
                <a:latin typeface="Arial"/>
              </a:rPr>
              <a:t> </a:t>
            </a:r>
            <a:r>
              <a:rPr lang="en-US" sz="2800" b="0" strike="noStrike" spc="-1">
                <a:solidFill>
                  <a:srgbClr val="FFFFFF"/>
                </a:solidFill>
                <a:latin typeface="Arial"/>
              </a:rPr>
              <a:t>akan digunakan dalam jumlah yang semakin meningkat.</a:t>
            </a:r>
            <a:endParaRPr lang="en-US" sz="2800" b="0" strike="noStrike" spc="-1">
              <a:solidFill>
                <a:srgbClr val="000000"/>
              </a:solidFill>
              <a:latin typeface="Arial"/>
            </a:endParaRPr>
          </a:p>
          <a:p>
            <a:pPr marL="342720" indent="-342720" algn="l" rtl="0">
              <a:lnSpc>
                <a:spcPct val="90000"/>
              </a:lnSpc>
              <a:spcBef>
                <a:spcPts val="697"/>
              </a:spcBef>
              <a:buClr>
                <a:srgbClr val="FF9933"/>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9933"/>
                </a:solidFill>
                <a:latin typeface="Arial"/>
              </a:rPr>
              <a:t>Lebih banyak orang</a:t>
            </a:r>
            <a:r>
              <a:rPr lang="en-US" sz="2800" b="0" strike="noStrike" spc="-1">
                <a:solidFill>
                  <a:srgbClr val="FFFFFF"/>
                </a:solidFill>
                <a:latin typeface="Arial"/>
              </a:rPr>
              <a:t>akan terlibat dalam produksi akuakultur.</a:t>
            </a:r>
            <a:endParaRPr lang="en-US" sz="2800" b="0" strike="noStrike" spc="-1">
              <a:solidFill>
                <a:srgbClr val="000000"/>
              </a:solidFill>
              <a:latin typeface="Arial"/>
            </a:endParaRPr>
          </a:p>
          <a:p>
            <a:pPr marL="342720" indent="-342720" algn="l" rtl="0">
              <a:lnSpc>
                <a:spcPct val="9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Arial"/>
              </a:rPr>
              <a:t>Semakin banyak kendala yang harus dihadapi!</a:t>
            </a:r>
            <a:endParaRPr lang="en-US" sz="28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457200" y="1600200"/>
            <a:ext cx="8229600" cy="4525920"/>
          </a:xfrm>
          <a:prstGeom prst="rect">
            <a:avLst/>
          </a:prstGeom>
          <a:noFill/>
          <a:ln w="0">
            <a:noFill/>
          </a:ln>
        </p:spPr>
        <p:txBody>
          <a:bodyPr>
            <a:normAutofit/>
          </a:bodyPr>
          <a:lstStyle/>
          <a:p>
            <a:pPr marL="342720" indent="-342720" algn="ctr" rtl="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dirty="0">
              <a:solidFill>
                <a:srgbClr val="000000"/>
              </a:solidFill>
              <a:latin typeface="Arial"/>
            </a:endParaRPr>
          </a:p>
          <a:p>
            <a:pPr marL="342720" indent="-342720" algn="ctr" rtl="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dirty="0">
              <a:solidFill>
                <a:srgbClr val="000000"/>
              </a:solidFill>
              <a:latin typeface="Arial"/>
            </a:endParaRPr>
          </a:p>
          <a:p>
            <a:pPr marL="342720" indent="-342720" algn="ctr" rtl="0">
              <a:lnSpc>
                <a:spcPct val="90000"/>
              </a:lnSpc>
              <a:spcBef>
                <a:spcPts val="11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strike="noStrike" spc="-1" dirty="0">
                <a:solidFill>
                  <a:srgbClr val="FF9933"/>
                </a:solidFill>
                <a:latin typeface="Arial"/>
              </a:rPr>
              <a:t>Bagian – 2</a:t>
            </a:r>
            <a:endParaRPr lang="en-US" sz="4800" b="0" strike="noStrike" spc="-1" dirty="0">
              <a:solidFill>
                <a:srgbClr val="000000"/>
              </a:solidFill>
              <a:latin typeface="Arial"/>
            </a:endParaRPr>
          </a:p>
          <a:p>
            <a:pPr marL="342720" indent="-342720" algn="ctr" rtl="0">
              <a:lnSpc>
                <a:spcPct val="90000"/>
              </a:lnSpc>
              <a:spcBef>
                <a:spcPts val="11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strike="noStrike" spc="-1" dirty="0" err="1">
                <a:solidFill>
                  <a:srgbClr val="FF9933"/>
                </a:solidFill>
                <a:latin typeface="Arial"/>
              </a:rPr>
              <a:t>Akuakultur</a:t>
            </a:r>
            <a:r>
              <a:rPr lang="en-US" sz="4800" b="1" strike="noStrike" spc="-1" dirty="0">
                <a:solidFill>
                  <a:srgbClr val="FF9933"/>
                </a:solidFill>
                <a:latin typeface="Arial"/>
              </a:rPr>
              <a:t> Pro-Poor</a:t>
            </a:r>
            <a:endParaRPr lang="en-US" sz="4800" b="0" strike="noStrike" spc="-1" dirty="0">
              <a:solidFill>
                <a:srgbClr val="000000"/>
              </a:solidFill>
              <a:latin typeface="Arial"/>
            </a:endParaRPr>
          </a:p>
          <a:p>
            <a:pPr marL="342720" indent="-342720" algn="ctr" rtl="0">
              <a:lnSpc>
                <a:spcPct val="90000"/>
              </a:lnSpc>
              <a:spcBef>
                <a:spcPts val="11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strike="noStrike" spc="-1" dirty="0">
                <a:solidFill>
                  <a:srgbClr val="FF9933"/>
                </a:solidFill>
                <a:latin typeface="Arial"/>
              </a:rPr>
              <a:t>dan </a:t>
            </a:r>
            <a:r>
              <a:rPr lang="en-US" sz="4800" b="1" spc="-1" dirty="0" err="1">
                <a:solidFill>
                  <a:srgbClr val="FF9933"/>
                </a:solidFill>
                <a:latin typeface="Arial"/>
              </a:rPr>
              <a:t>P</a:t>
            </a:r>
            <a:r>
              <a:rPr lang="en-US" sz="4800" b="1" strike="noStrike" spc="-1" dirty="0" err="1">
                <a:solidFill>
                  <a:srgbClr val="FF9933"/>
                </a:solidFill>
                <a:latin typeface="Arial"/>
              </a:rPr>
              <a:t>erdagangan</a:t>
            </a:r>
            <a:endParaRPr lang="en-US" sz="4800" b="0" strike="noStrike" spc="-1" dirty="0">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457200" y="274320"/>
            <a:ext cx="8229600" cy="11430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err="1">
                <a:solidFill>
                  <a:srgbClr val="FF9933"/>
                </a:solidFill>
                <a:latin typeface="Arial"/>
              </a:rPr>
              <a:t>Akuakultur</a:t>
            </a:r>
            <a:r>
              <a:rPr lang="en-US" sz="3200" b="1" strike="noStrike" spc="-1" dirty="0">
                <a:solidFill>
                  <a:srgbClr val="FF9933"/>
                </a:solidFill>
                <a:latin typeface="Arial"/>
              </a:rPr>
              <a:t> </a:t>
            </a:r>
            <a:r>
              <a:rPr lang="en-US" sz="3200" b="1" strike="noStrike" spc="-1" dirty="0" err="1">
                <a:solidFill>
                  <a:srgbClr val="FF9933"/>
                </a:solidFill>
                <a:latin typeface="Arial"/>
              </a:rPr>
              <a:t>untuk</a:t>
            </a:r>
            <a:r>
              <a:rPr lang="en-US" sz="3200" b="1" strike="noStrike" spc="-1" dirty="0">
                <a:solidFill>
                  <a:srgbClr val="FF9933"/>
                </a:solidFill>
                <a:latin typeface="Arial"/>
              </a:rPr>
              <a:t> </a:t>
            </a:r>
            <a:r>
              <a:rPr lang="en-US" sz="3200" b="1" strike="noStrike" spc="-1" dirty="0" err="1">
                <a:solidFill>
                  <a:srgbClr val="FF9933"/>
                </a:solidFill>
                <a:latin typeface="Arial"/>
              </a:rPr>
              <a:t>Pengentasan</a:t>
            </a:r>
            <a:r>
              <a:rPr lang="en-US" sz="3200" b="1" strike="noStrike" spc="-1" dirty="0">
                <a:solidFill>
                  <a:srgbClr val="FF9933"/>
                </a:solidFill>
                <a:latin typeface="Arial"/>
              </a:rPr>
              <a:t> </a:t>
            </a:r>
            <a:r>
              <a:rPr lang="en-US" sz="3200" b="1" strike="noStrike" spc="-1" dirty="0" err="1">
                <a:solidFill>
                  <a:srgbClr val="FF9933"/>
                </a:solidFill>
                <a:latin typeface="Arial"/>
              </a:rPr>
              <a:t>Kemiskinan</a:t>
            </a:r>
            <a:r>
              <a:rPr lang="en-US" sz="3200" b="1" strike="noStrike" spc="-1" dirty="0">
                <a:solidFill>
                  <a:srgbClr val="FF9933"/>
                </a:solidFill>
                <a:latin typeface="Arial"/>
              </a:rPr>
              <a:t> dan </a:t>
            </a:r>
            <a:r>
              <a:rPr lang="en-US" sz="3200" b="1" strike="noStrike" spc="-1" dirty="0" err="1">
                <a:solidFill>
                  <a:srgbClr val="FF9933"/>
                </a:solidFill>
                <a:latin typeface="Arial"/>
              </a:rPr>
              <a:t>Ketahanan</a:t>
            </a:r>
            <a:r>
              <a:rPr lang="en-US" sz="3200" b="1" strike="noStrike" spc="-1" dirty="0">
                <a:solidFill>
                  <a:srgbClr val="FF9933"/>
                </a:solidFill>
                <a:latin typeface="Arial"/>
              </a:rPr>
              <a:t> Pangan</a:t>
            </a:r>
            <a:endParaRPr lang="en-US" sz="3200" b="0" strike="noStrike" spc="-1" dirty="0">
              <a:solidFill>
                <a:srgbClr val="000000"/>
              </a:solidFill>
              <a:latin typeface="Arial"/>
            </a:endParaRPr>
          </a:p>
        </p:txBody>
      </p:sp>
      <p:sp>
        <p:nvSpPr>
          <p:cNvPr id="112" name="TextBox 111"/>
          <p:cNvSpPr txBox="1"/>
          <p:nvPr/>
        </p:nvSpPr>
        <p:spPr>
          <a:xfrm>
            <a:off x="457200" y="1599840"/>
            <a:ext cx="8229600" cy="4853160"/>
          </a:xfrm>
          <a:prstGeom prst="rect">
            <a:avLst/>
          </a:prstGeom>
          <a:noFill/>
          <a:ln w="0">
            <a:noFill/>
          </a:ln>
        </p:spPr>
        <p:txBody>
          <a:bodyPr>
            <a:normAutofit lnSpcReduction="10000"/>
          </a:bodyPr>
          <a:lstStyle/>
          <a:p>
            <a:pPr marL="342720" indent="-342720" algn="l" rtl="0">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a:solidFill>
                  <a:srgbClr val="FFFFFF"/>
                </a:solidFill>
                <a:latin typeface="Arial"/>
              </a:rPr>
              <a:t>80% </a:t>
            </a:r>
            <a:r>
              <a:rPr lang="en-US" sz="2800" b="0" strike="noStrike" spc="-1" dirty="0" err="1">
                <a:solidFill>
                  <a:srgbClr val="FFFFFF"/>
                </a:solidFill>
                <a:latin typeface="Arial"/>
              </a:rPr>
              <a:t>produksi</a:t>
            </a:r>
            <a:r>
              <a:rPr lang="en-US" sz="2800" b="0" strike="noStrike" spc="-1" dirty="0">
                <a:solidFill>
                  <a:srgbClr val="FFFFFF"/>
                </a:solidFill>
                <a:latin typeface="Arial"/>
              </a:rPr>
              <a:t> </a:t>
            </a:r>
            <a:r>
              <a:rPr lang="en-US" sz="2800" b="0" strike="noStrike" spc="-1" dirty="0" err="1">
                <a:solidFill>
                  <a:srgbClr val="FFFFFF"/>
                </a:solidFill>
                <a:latin typeface="Arial"/>
              </a:rPr>
              <a:t>akuakultur</a:t>
            </a:r>
            <a:r>
              <a:rPr lang="en-US" sz="2800" b="0" strike="noStrike" spc="-1" dirty="0">
                <a:solidFill>
                  <a:srgbClr val="FFFFFF"/>
                </a:solidFill>
                <a:latin typeface="Arial"/>
              </a:rPr>
              <a:t> (50 </a:t>
            </a:r>
            <a:r>
              <a:rPr lang="en-US" sz="2800" b="0" strike="noStrike" spc="-1" dirty="0" err="1">
                <a:solidFill>
                  <a:srgbClr val="FFFFFF"/>
                </a:solidFill>
                <a:latin typeface="Arial"/>
              </a:rPr>
              <a:t>juta</a:t>
            </a:r>
            <a:r>
              <a:rPr lang="en-US" sz="2800" b="0" strike="noStrike" spc="-1" dirty="0">
                <a:solidFill>
                  <a:srgbClr val="FFFFFF"/>
                </a:solidFill>
                <a:latin typeface="Arial"/>
              </a:rPr>
              <a:t> ton) </a:t>
            </a:r>
            <a:r>
              <a:rPr lang="en-US" sz="2800" b="0" strike="noStrike" spc="-1" dirty="0" err="1">
                <a:solidFill>
                  <a:srgbClr val="FFFFFF"/>
                </a:solidFill>
                <a:latin typeface="Arial"/>
              </a:rPr>
              <a:t>dihasilkan</a:t>
            </a:r>
            <a:r>
              <a:rPr lang="en-US" sz="2800" b="0" strike="noStrike" spc="-1" dirty="0">
                <a:solidFill>
                  <a:srgbClr val="FFFFFF"/>
                </a:solidFill>
                <a:latin typeface="Arial"/>
              </a:rPr>
              <a:t> oleh </a:t>
            </a:r>
            <a:r>
              <a:rPr lang="en-US" sz="2800" b="0" strike="noStrike" spc="-1" dirty="0" err="1">
                <a:solidFill>
                  <a:srgbClr val="FFFFFF"/>
                </a:solidFill>
                <a:latin typeface="Arial"/>
              </a:rPr>
              <a:t>petani</a:t>
            </a:r>
            <a:r>
              <a:rPr lang="en-US" sz="2800" b="0" strike="noStrike" spc="-1" dirty="0">
                <a:solidFill>
                  <a:srgbClr val="FFFFFF"/>
                </a:solidFill>
                <a:latin typeface="Arial"/>
              </a:rPr>
              <a:t> </a:t>
            </a:r>
            <a:r>
              <a:rPr lang="en-US" sz="2800" b="0" strike="noStrike" spc="-1" dirty="0" err="1">
                <a:solidFill>
                  <a:srgbClr val="FFFFFF"/>
                </a:solidFill>
                <a:latin typeface="Arial"/>
              </a:rPr>
              <a:t>skala</a:t>
            </a:r>
            <a:r>
              <a:rPr lang="en-US" sz="2800" b="0" strike="noStrike" spc="-1" dirty="0">
                <a:solidFill>
                  <a:srgbClr val="FFFFFF"/>
                </a:solidFill>
                <a:latin typeface="Arial"/>
              </a:rPr>
              <a:t> </a:t>
            </a:r>
            <a:r>
              <a:rPr lang="en-US" sz="2800" b="0" strike="noStrike" spc="-1" dirty="0" err="1">
                <a:solidFill>
                  <a:srgbClr val="FFFFFF"/>
                </a:solidFill>
                <a:latin typeface="Arial"/>
              </a:rPr>
              <a:t>kecil</a:t>
            </a:r>
            <a:endParaRPr lang="en-US" sz="2800" b="0" strike="noStrike" spc="-1" dirty="0">
              <a:solidFill>
                <a:srgbClr val="000000"/>
              </a:solidFill>
              <a:latin typeface="Arial"/>
            </a:endParaRPr>
          </a:p>
          <a:p>
            <a:pPr marL="342720" indent="-342720" algn="l" rtl="0">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err="1">
                <a:solidFill>
                  <a:srgbClr val="FFFFFF"/>
                </a:solidFill>
                <a:latin typeface="Arial"/>
              </a:rPr>
              <a:t>Lebih</a:t>
            </a:r>
            <a:r>
              <a:rPr lang="en-US" sz="2800" b="0" strike="noStrike" spc="-1" dirty="0">
                <a:solidFill>
                  <a:srgbClr val="FFFFFF"/>
                </a:solidFill>
                <a:latin typeface="Arial"/>
              </a:rPr>
              <a:t> </a:t>
            </a:r>
            <a:r>
              <a:rPr lang="en-US" sz="2800" b="0" strike="noStrike" spc="-1" dirty="0" err="1">
                <a:solidFill>
                  <a:srgbClr val="FFFFFF"/>
                </a:solidFill>
                <a:latin typeface="Arial"/>
              </a:rPr>
              <a:t>dari</a:t>
            </a:r>
            <a:r>
              <a:rPr lang="en-US" sz="2800" b="0" strike="noStrike" spc="-1" dirty="0">
                <a:solidFill>
                  <a:srgbClr val="FFFFFF"/>
                </a:solidFill>
                <a:latin typeface="Arial"/>
              </a:rPr>
              <a:t> 80% </a:t>
            </a:r>
            <a:r>
              <a:rPr lang="en-US" sz="2800" b="0" strike="noStrike" spc="-1" dirty="0" err="1">
                <a:solidFill>
                  <a:srgbClr val="FFFFFF"/>
                </a:solidFill>
                <a:latin typeface="Arial"/>
              </a:rPr>
              <a:t>petani</a:t>
            </a:r>
            <a:r>
              <a:rPr lang="en-US" sz="2800" b="0" strike="noStrike" spc="-1" dirty="0">
                <a:solidFill>
                  <a:srgbClr val="FFFFFF"/>
                </a:solidFill>
                <a:latin typeface="Arial"/>
              </a:rPr>
              <a:t> </a:t>
            </a:r>
            <a:r>
              <a:rPr lang="en-US" sz="2800" b="0" strike="noStrike" spc="-1" dirty="0" err="1">
                <a:solidFill>
                  <a:srgbClr val="FFFFFF"/>
                </a:solidFill>
                <a:latin typeface="Arial"/>
              </a:rPr>
              <a:t>perairan</a:t>
            </a:r>
            <a:r>
              <a:rPr lang="en-US" sz="2800" b="0" strike="noStrike" spc="-1" dirty="0">
                <a:solidFill>
                  <a:srgbClr val="FFFFFF"/>
                </a:solidFill>
                <a:latin typeface="Arial"/>
              </a:rPr>
              <a:t> di Asia </a:t>
            </a:r>
            <a:r>
              <a:rPr lang="en-US" sz="2800" b="0" strike="noStrike" spc="-1" dirty="0" err="1">
                <a:solidFill>
                  <a:srgbClr val="FFFFFF"/>
                </a:solidFill>
                <a:latin typeface="Arial"/>
              </a:rPr>
              <a:t>berskala</a:t>
            </a:r>
            <a:r>
              <a:rPr lang="en-US" sz="2800" b="0" strike="noStrike" spc="-1" dirty="0">
                <a:solidFill>
                  <a:srgbClr val="FFFFFF"/>
                </a:solidFill>
                <a:latin typeface="Arial"/>
              </a:rPr>
              <a:t> </a:t>
            </a:r>
            <a:r>
              <a:rPr lang="en-US" sz="2800" b="0" strike="noStrike" spc="-1" dirty="0" err="1">
                <a:solidFill>
                  <a:srgbClr val="FFFFFF"/>
                </a:solidFill>
                <a:latin typeface="Arial"/>
              </a:rPr>
              <a:t>kecil</a:t>
            </a:r>
            <a:r>
              <a:rPr lang="en-US" sz="2800" b="0" strike="noStrike" spc="-1" dirty="0">
                <a:solidFill>
                  <a:srgbClr val="FFFFFF"/>
                </a:solidFill>
                <a:latin typeface="Arial"/>
              </a:rPr>
              <a:t>.</a:t>
            </a:r>
            <a:endParaRPr lang="en-US" sz="2800" b="0" strike="noStrike" spc="-1" dirty="0">
              <a:solidFill>
                <a:srgbClr val="000000"/>
              </a:solidFill>
              <a:latin typeface="Arial"/>
            </a:endParaRPr>
          </a:p>
          <a:p>
            <a:pPr marL="342720" indent="-342720" algn="l" rtl="0">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err="1">
                <a:solidFill>
                  <a:srgbClr val="FFFFFF"/>
                </a:solidFill>
                <a:latin typeface="Arial"/>
              </a:rPr>
              <a:t>Hampir</a:t>
            </a:r>
            <a:r>
              <a:rPr lang="en-US" sz="2800" b="0" strike="noStrike" spc="-1" dirty="0">
                <a:solidFill>
                  <a:srgbClr val="FFFFFF"/>
                </a:solidFill>
                <a:latin typeface="Arial"/>
              </a:rPr>
              <a:t> </a:t>
            </a:r>
            <a:r>
              <a:rPr lang="en-US" sz="2800" b="0" strike="noStrike" spc="-1" dirty="0" err="1">
                <a:solidFill>
                  <a:srgbClr val="FFFFFF"/>
                </a:solidFill>
                <a:latin typeface="Arial"/>
              </a:rPr>
              <a:t>semua</a:t>
            </a:r>
            <a:r>
              <a:rPr lang="en-US" sz="2800" b="0" strike="noStrike" spc="-1" dirty="0">
                <a:solidFill>
                  <a:srgbClr val="FFFFFF"/>
                </a:solidFill>
                <a:latin typeface="Arial"/>
              </a:rPr>
              <a:t> </a:t>
            </a:r>
            <a:r>
              <a:rPr lang="en-US" sz="2800" b="0" strike="noStrike" spc="-1" dirty="0" err="1">
                <a:solidFill>
                  <a:srgbClr val="FFFFFF"/>
                </a:solidFill>
                <a:latin typeface="Arial"/>
              </a:rPr>
              <a:t>pembudidaya</a:t>
            </a:r>
            <a:r>
              <a:rPr lang="en-US" sz="2800" b="0" strike="noStrike" spc="-1" dirty="0">
                <a:solidFill>
                  <a:srgbClr val="FFFFFF"/>
                </a:solidFill>
                <a:latin typeface="Arial"/>
              </a:rPr>
              <a:t> air di Afrika, </a:t>
            </a:r>
            <a:r>
              <a:rPr lang="en-US" sz="2800" b="0" strike="noStrike" spc="-1" dirty="0" err="1">
                <a:solidFill>
                  <a:srgbClr val="FFFFFF"/>
                </a:solidFill>
                <a:latin typeface="Arial"/>
              </a:rPr>
              <a:t>kecuali</a:t>
            </a:r>
            <a:r>
              <a:rPr lang="en-US" sz="2800" b="0" strike="noStrike" spc="-1" dirty="0">
                <a:solidFill>
                  <a:srgbClr val="FFFFFF"/>
                </a:solidFill>
                <a:latin typeface="Arial"/>
              </a:rPr>
              <a:t> </a:t>
            </a:r>
            <a:r>
              <a:rPr lang="en-US" sz="2800" b="0" strike="noStrike" spc="-1" dirty="0" err="1">
                <a:solidFill>
                  <a:srgbClr val="FFFFFF"/>
                </a:solidFill>
                <a:latin typeface="Arial"/>
              </a:rPr>
              <a:t>beberapa</a:t>
            </a:r>
            <a:r>
              <a:rPr lang="en-US" sz="2800" b="0" strike="noStrike" spc="-1" dirty="0">
                <a:solidFill>
                  <a:srgbClr val="FFFFFF"/>
                </a:solidFill>
                <a:latin typeface="Arial"/>
              </a:rPr>
              <a:t> </a:t>
            </a:r>
            <a:r>
              <a:rPr lang="en-US" sz="2800" b="0" strike="noStrike" spc="-1" dirty="0" err="1">
                <a:solidFill>
                  <a:srgbClr val="FFFFFF"/>
                </a:solidFill>
                <a:latin typeface="Arial"/>
              </a:rPr>
              <a:t>usaha</a:t>
            </a:r>
            <a:r>
              <a:rPr lang="en-US" sz="2800" b="0" strike="noStrike" spc="-1" dirty="0">
                <a:solidFill>
                  <a:srgbClr val="FFFFFF"/>
                </a:solidFill>
                <a:latin typeface="Arial"/>
              </a:rPr>
              <a:t> </a:t>
            </a:r>
            <a:r>
              <a:rPr lang="en-US" sz="2800" b="0" strike="noStrike" spc="-1" dirty="0" err="1">
                <a:solidFill>
                  <a:srgbClr val="FFFFFF"/>
                </a:solidFill>
                <a:latin typeface="Arial"/>
              </a:rPr>
              <a:t>komersial</a:t>
            </a:r>
            <a:r>
              <a:rPr lang="en-US" sz="2800" b="0" strike="noStrike" spc="-1" dirty="0">
                <a:solidFill>
                  <a:srgbClr val="FFFFFF"/>
                </a:solidFill>
                <a:latin typeface="Arial"/>
              </a:rPr>
              <a:t>, </a:t>
            </a:r>
            <a:r>
              <a:rPr lang="en-US" sz="2800" b="0" strike="noStrike" spc="-1" dirty="0" err="1">
                <a:solidFill>
                  <a:srgbClr val="FFFFFF"/>
                </a:solidFill>
                <a:latin typeface="Arial"/>
              </a:rPr>
              <a:t>berskala</a:t>
            </a:r>
            <a:r>
              <a:rPr lang="en-US" sz="2800" b="0" strike="noStrike" spc="-1" dirty="0">
                <a:solidFill>
                  <a:srgbClr val="FFFFFF"/>
                </a:solidFill>
                <a:latin typeface="Arial"/>
              </a:rPr>
              <a:t> </a:t>
            </a:r>
            <a:r>
              <a:rPr lang="en-US" sz="2800" b="0" strike="noStrike" spc="-1" dirty="0" err="1">
                <a:solidFill>
                  <a:srgbClr val="FFFFFF"/>
                </a:solidFill>
                <a:latin typeface="Arial"/>
              </a:rPr>
              <a:t>kecil</a:t>
            </a:r>
            <a:r>
              <a:rPr lang="en-US" sz="2800" b="0" strike="noStrike" spc="-1" dirty="0">
                <a:solidFill>
                  <a:srgbClr val="FFFFFF"/>
                </a:solidFill>
                <a:latin typeface="Arial"/>
              </a:rPr>
              <a:t>.</a:t>
            </a:r>
            <a:endParaRPr lang="en-US" sz="2800" b="0" strike="noStrike" spc="-1" dirty="0">
              <a:solidFill>
                <a:srgbClr val="000000"/>
              </a:solidFill>
              <a:latin typeface="Arial"/>
            </a:endParaRPr>
          </a:p>
          <a:p>
            <a:pPr marL="342720" indent="-342720" algn="l" rtl="0">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a:solidFill>
                  <a:srgbClr val="FFFFFF"/>
                </a:solidFill>
                <a:latin typeface="Arial"/>
              </a:rPr>
              <a:t>Angka </a:t>
            </a:r>
            <a:r>
              <a:rPr lang="en-US" sz="2800" b="0" strike="noStrike" spc="-1" dirty="0" err="1">
                <a:solidFill>
                  <a:srgbClr val="FFFFFF"/>
                </a:solidFill>
                <a:latin typeface="Arial"/>
              </a:rPr>
              <a:t>absolutnya</a:t>
            </a:r>
            <a:r>
              <a:rPr lang="en-US" sz="2800" b="0" strike="noStrike" spc="-1" dirty="0">
                <a:solidFill>
                  <a:srgbClr val="FFFFFF"/>
                </a:solidFill>
                <a:latin typeface="Arial"/>
              </a:rPr>
              <a:t> </a:t>
            </a:r>
            <a:r>
              <a:rPr lang="en-US" sz="2800" b="0" strike="noStrike" spc="-1" dirty="0" err="1">
                <a:solidFill>
                  <a:srgbClr val="FFFFFF"/>
                </a:solidFill>
                <a:latin typeface="Arial"/>
              </a:rPr>
              <a:t>langka</a:t>
            </a:r>
            <a:r>
              <a:rPr lang="en-US" sz="2800" b="0" strike="noStrike" spc="-1" dirty="0">
                <a:solidFill>
                  <a:srgbClr val="FFFFFF"/>
                </a:solidFill>
                <a:latin typeface="Arial"/>
              </a:rPr>
              <a:t>!</a:t>
            </a:r>
            <a:endParaRPr lang="en-US" sz="2800" b="0" strike="noStrike" spc="-1" dirty="0">
              <a:solidFill>
                <a:srgbClr val="000000"/>
              </a:solidFill>
              <a:latin typeface="Arial"/>
            </a:endParaRPr>
          </a:p>
          <a:p>
            <a:pPr marL="742680" lvl="1" indent="-285480" algn="l" rtl="0">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a:solidFill>
                  <a:srgbClr val="FFFFFF"/>
                </a:solidFill>
                <a:latin typeface="Arial"/>
              </a:rPr>
              <a:t>17-20 </a:t>
            </a:r>
            <a:r>
              <a:rPr lang="en-US" sz="2400" b="0" strike="noStrike" spc="-1" dirty="0" err="1">
                <a:solidFill>
                  <a:srgbClr val="FFFFFF"/>
                </a:solidFill>
                <a:latin typeface="Arial"/>
              </a:rPr>
              <a:t>juta</a:t>
            </a:r>
            <a:r>
              <a:rPr lang="en-US" sz="2400" b="0" strike="noStrike" spc="-1" dirty="0">
                <a:solidFill>
                  <a:srgbClr val="FFFFFF"/>
                </a:solidFill>
                <a:latin typeface="Arial"/>
              </a:rPr>
              <a:t> </a:t>
            </a:r>
            <a:r>
              <a:rPr lang="en-US" sz="2400" b="0" strike="noStrike" spc="-1" dirty="0" err="1">
                <a:solidFill>
                  <a:srgbClr val="FFFFFF"/>
                </a:solidFill>
                <a:latin typeface="Arial"/>
              </a:rPr>
              <a:t>petani</a:t>
            </a:r>
            <a:r>
              <a:rPr lang="en-US" sz="2400" b="0" strike="noStrike" spc="-1" dirty="0">
                <a:solidFill>
                  <a:srgbClr val="FFFFFF"/>
                </a:solidFill>
                <a:latin typeface="Arial"/>
              </a:rPr>
              <a:t> di Asia?</a:t>
            </a:r>
            <a:endParaRPr lang="en-US" sz="2400" b="0" strike="noStrike" spc="-1" dirty="0">
              <a:solidFill>
                <a:srgbClr val="000000"/>
              </a:solidFill>
              <a:latin typeface="Arial"/>
            </a:endParaRPr>
          </a:p>
          <a:p>
            <a:pPr marL="742680" lvl="1" indent="-285480" algn="l" rtl="0">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a:solidFill>
                  <a:srgbClr val="FFFFFF"/>
                </a:solidFill>
                <a:latin typeface="Arial"/>
              </a:rPr>
              <a:t>100 </a:t>
            </a:r>
            <a:r>
              <a:rPr lang="en-US" sz="2400" b="0" strike="noStrike" spc="-1" dirty="0" err="1">
                <a:solidFill>
                  <a:srgbClr val="FFFFFF"/>
                </a:solidFill>
                <a:latin typeface="Arial"/>
              </a:rPr>
              <a:t>juta</a:t>
            </a:r>
            <a:r>
              <a:rPr lang="en-US" sz="2400" b="0" strike="noStrike" spc="-1" dirty="0">
                <a:solidFill>
                  <a:srgbClr val="FFFFFF"/>
                </a:solidFill>
                <a:latin typeface="Arial"/>
              </a:rPr>
              <a:t> </a:t>
            </a:r>
            <a:r>
              <a:rPr lang="en-US" sz="2400" b="0" strike="noStrike" spc="-1" dirty="0" err="1">
                <a:solidFill>
                  <a:srgbClr val="FFFFFF"/>
                </a:solidFill>
                <a:latin typeface="Arial"/>
              </a:rPr>
              <a:t>dalam</a:t>
            </a:r>
            <a:r>
              <a:rPr lang="en-US" sz="2400" b="0" strike="noStrike" spc="-1" dirty="0">
                <a:solidFill>
                  <a:srgbClr val="FFFFFF"/>
                </a:solidFill>
                <a:latin typeface="Arial"/>
              </a:rPr>
              <a:t> </a:t>
            </a:r>
            <a:r>
              <a:rPr lang="en-US" sz="2400" b="0" strike="noStrike" spc="-1" dirty="0" err="1">
                <a:solidFill>
                  <a:srgbClr val="FFFFFF"/>
                </a:solidFill>
                <a:latin typeface="Arial"/>
              </a:rPr>
              <a:t>rantai</a:t>
            </a:r>
            <a:r>
              <a:rPr lang="en-US" sz="2400" b="0" strike="noStrike" spc="-1" dirty="0">
                <a:solidFill>
                  <a:srgbClr val="FFFFFF"/>
                </a:solidFill>
                <a:latin typeface="Arial"/>
              </a:rPr>
              <a:t> </a:t>
            </a:r>
            <a:r>
              <a:rPr lang="en-US" sz="2400" b="0" strike="noStrike" spc="-1" dirty="0" err="1">
                <a:solidFill>
                  <a:srgbClr val="FFFFFF"/>
                </a:solidFill>
                <a:latin typeface="Arial"/>
              </a:rPr>
              <a:t>pasokan</a:t>
            </a:r>
            <a:r>
              <a:rPr lang="en-US" sz="2400" b="0" strike="noStrike" spc="-1" dirty="0">
                <a:solidFill>
                  <a:srgbClr val="FFFFFF"/>
                </a:solidFill>
                <a:latin typeface="Arial"/>
              </a:rPr>
              <a:t> dan </a:t>
            </a:r>
            <a:r>
              <a:rPr lang="en-US" sz="2400" b="0" strike="noStrike" spc="-1" dirty="0" err="1">
                <a:solidFill>
                  <a:srgbClr val="FFFFFF"/>
                </a:solidFill>
                <a:latin typeface="Arial"/>
              </a:rPr>
              <a:t>layanan</a:t>
            </a:r>
            <a:r>
              <a:rPr lang="en-US" sz="2400" b="0" strike="noStrike" spc="-1" dirty="0">
                <a:solidFill>
                  <a:srgbClr val="FFFFFF"/>
                </a:solidFill>
                <a:latin typeface="Arial"/>
              </a:rPr>
              <a:t>?</a:t>
            </a:r>
            <a:endParaRPr lang="en-US" sz="2400" b="0" strike="noStrike" spc="-1" dirty="0">
              <a:solidFill>
                <a:srgbClr val="000000"/>
              </a:solidFill>
              <a:latin typeface="Arial"/>
            </a:endParaRPr>
          </a:p>
          <a:p>
            <a:pPr marL="742680" lvl="1" indent="-285480" algn="l" rtl="0">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err="1">
                <a:solidFill>
                  <a:srgbClr val="FFFFFF"/>
                </a:solidFill>
                <a:latin typeface="Arial"/>
              </a:rPr>
              <a:t>Lebih</a:t>
            </a:r>
            <a:r>
              <a:rPr lang="en-US" sz="2400" b="0" strike="noStrike" spc="-1" dirty="0">
                <a:solidFill>
                  <a:srgbClr val="FFFFFF"/>
                </a:solidFill>
                <a:latin typeface="Arial"/>
              </a:rPr>
              <a:t> </a:t>
            </a:r>
            <a:r>
              <a:rPr lang="en-US" sz="2400" b="0" strike="noStrike" spc="-1" dirty="0" err="1">
                <a:solidFill>
                  <a:srgbClr val="FFFFFF"/>
                </a:solidFill>
                <a:latin typeface="Arial"/>
              </a:rPr>
              <a:t>dari</a:t>
            </a:r>
            <a:r>
              <a:rPr lang="en-US" sz="2400" b="0" strike="noStrike" spc="-1" dirty="0">
                <a:solidFill>
                  <a:srgbClr val="FFFFFF"/>
                </a:solidFill>
                <a:latin typeface="Arial"/>
              </a:rPr>
              <a:t> 2 </a:t>
            </a:r>
            <a:r>
              <a:rPr lang="en-US" sz="2400" b="0" strike="noStrike" spc="-1" dirty="0" err="1">
                <a:solidFill>
                  <a:srgbClr val="FFFFFF"/>
                </a:solidFill>
                <a:latin typeface="Arial"/>
              </a:rPr>
              <a:t>miliar</a:t>
            </a:r>
            <a:r>
              <a:rPr lang="en-US" sz="2400" b="0" strike="noStrike" spc="-1" dirty="0">
                <a:solidFill>
                  <a:srgbClr val="FFFFFF"/>
                </a:solidFill>
                <a:latin typeface="Arial"/>
              </a:rPr>
              <a:t> </a:t>
            </a:r>
            <a:r>
              <a:rPr lang="en-US" sz="2400" b="0" strike="noStrike" spc="-1" dirty="0" err="1">
                <a:solidFill>
                  <a:srgbClr val="FFFFFF"/>
                </a:solidFill>
                <a:latin typeface="Arial"/>
              </a:rPr>
              <a:t>konsumen</a:t>
            </a:r>
            <a:r>
              <a:rPr lang="en-US" sz="2400" b="0" strike="noStrike" spc="-1" dirty="0">
                <a:solidFill>
                  <a:srgbClr val="FFFFFF"/>
                </a:solidFill>
                <a:latin typeface="Arial"/>
              </a:rPr>
              <a:t>?</a:t>
            </a:r>
            <a:endParaRPr lang="en-US" sz="2400" b="0" strike="noStrike" spc="-1" dirty="0">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p:cNvSpPr txBox="1"/>
          <p:nvPr/>
        </p:nvSpPr>
        <p:spPr>
          <a:xfrm>
            <a:off x="457200" y="274320"/>
            <a:ext cx="8229600" cy="11430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trike="noStrike" spc="-1">
                <a:solidFill>
                  <a:srgbClr val="FF9933"/>
                </a:solidFill>
                <a:latin typeface="Arial"/>
              </a:rPr>
              <a:t>Akuakultur untuk Pengentasan Kemiskinan dan Ketahanan Pangan</a:t>
            </a:r>
            <a:endParaRPr lang="en-US" sz="4000" b="0" strike="noStrike" spc="-1">
              <a:solidFill>
                <a:srgbClr val="000000"/>
              </a:solidFill>
              <a:latin typeface="Arial"/>
            </a:endParaRPr>
          </a:p>
        </p:txBody>
      </p:sp>
      <p:sp>
        <p:nvSpPr>
          <p:cNvPr id="114" name="TextBox 113"/>
          <p:cNvSpPr txBox="1"/>
          <p:nvPr/>
        </p:nvSpPr>
        <p:spPr>
          <a:xfrm>
            <a:off x="457200" y="1600200"/>
            <a:ext cx="8229600" cy="4525920"/>
          </a:xfrm>
          <a:prstGeom prst="rect">
            <a:avLst/>
          </a:prstGeom>
          <a:noFill/>
          <a:ln w="0">
            <a:noFill/>
          </a:ln>
        </p:spPr>
        <p:txBody>
          <a:bodyPr>
            <a:normAutofit/>
          </a:bodyPr>
          <a:lstStyle/>
          <a:p>
            <a:pPr marL="342720" indent="-342720" algn="l" rtl="0">
              <a:lnSpc>
                <a:spcPct val="9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strike="noStrike" spc="-1">
                <a:solidFill>
                  <a:srgbClr val="FFFFFF"/>
                </a:solidFill>
                <a:latin typeface="Arial"/>
              </a:rPr>
              <a:t>Ada perkembangan dan komitmen internasional yang signifikan terkait dengan pengurangan kemiskinan dan ketahanan pangan.</a:t>
            </a:r>
            <a:endParaRPr lang="en-US" sz="2400" b="0" strike="noStrike" spc="-1">
              <a:solidFill>
                <a:srgbClr val="000000"/>
              </a:solidFill>
              <a:latin typeface="Arial"/>
            </a:endParaRPr>
          </a:p>
          <a:p>
            <a:pPr marL="342720" indent="-342720" algn="l" rtl="0">
              <a:lnSpc>
                <a:spcPct val="9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a:p>
            <a:pPr marL="342720" indent="-342720" algn="l" rtl="0">
              <a:lnSpc>
                <a:spcPct val="9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strike="noStrike" spc="-1">
                <a:solidFill>
                  <a:srgbClr val="FFFFFF"/>
                </a:solidFill>
                <a:latin typeface="Arial"/>
              </a:rPr>
              <a:t>Ada pula pengakuan yang lebih besar terhadap pentingnya dan potensi perikanan skala kecil dan akuakultur dalam mengurangi kemiskinan dan meningkatkan ketahanan pangan.</a:t>
            </a:r>
            <a:endParaRPr lang="en-US" sz="2400" b="0" strike="noStrike" spc="-1">
              <a:solidFill>
                <a:srgbClr val="000000"/>
              </a:solidFill>
              <a:latin typeface="Arial"/>
            </a:endParaRPr>
          </a:p>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strike="noStrike" spc="-1">
                <a:solidFill>
                  <a:srgbClr val="FFFFFF"/>
                </a:solidFill>
                <a:latin typeface="Arial"/>
              </a:rPr>
              <a:t> </a:t>
            </a:r>
            <a:endParaRPr lang="en-US" sz="2400" b="0" strike="noStrike" spc="-1">
              <a:solidFill>
                <a:srgbClr val="000000"/>
              </a:solidFill>
              <a:latin typeface="Arial"/>
            </a:endParaRPr>
          </a:p>
          <a:p>
            <a:pPr marL="342720" indent="-342720" algn="l" rtl="0">
              <a:lnSpc>
                <a:spcPct val="9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strike="noStrike" spc="-1">
                <a:solidFill>
                  <a:srgbClr val="FFFFFF"/>
                </a:solidFill>
                <a:latin typeface="Arial"/>
              </a:rPr>
              <a:t>Namun, tingkat kemiskinan tetap tinggi, tidak hanya di masyarakat nelayan dan pembudidaya ikan skala kecil, tetapi juga di negara berkembang secara umum.</a:t>
            </a:r>
            <a:endParaRPr lang="en-US" sz="24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p:cNvSpPr txBox="1"/>
          <p:nvPr/>
        </p:nvSpPr>
        <p:spPr>
          <a:xfrm>
            <a:off x="457200" y="274320"/>
            <a:ext cx="8229600" cy="11430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dirty="0" err="1">
                <a:solidFill>
                  <a:srgbClr val="FF9933"/>
                </a:solidFill>
                <a:latin typeface="Arial"/>
              </a:rPr>
              <a:t>Akuakultur</a:t>
            </a:r>
            <a:r>
              <a:rPr lang="en-US" sz="3600" b="1" strike="noStrike" spc="-1" dirty="0">
                <a:solidFill>
                  <a:srgbClr val="FF9933"/>
                </a:solidFill>
                <a:latin typeface="Arial"/>
              </a:rPr>
              <a:t> </a:t>
            </a:r>
            <a:r>
              <a:rPr lang="en-US" sz="3600" b="1" strike="noStrike" spc="-1" dirty="0" err="1">
                <a:solidFill>
                  <a:srgbClr val="FF9933"/>
                </a:solidFill>
                <a:latin typeface="Arial"/>
              </a:rPr>
              <a:t>untuk</a:t>
            </a:r>
            <a:r>
              <a:rPr lang="en-US" sz="3600" b="1" strike="noStrike" spc="-1" dirty="0">
                <a:solidFill>
                  <a:srgbClr val="FF9933"/>
                </a:solidFill>
                <a:latin typeface="Arial"/>
              </a:rPr>
              <a:t> </a:t>
            </a:r>
            <a:r>
              <a:rPr lang="en-US" sz="3600" b="1" strike="noStrike" spc="-1" dirty="0" err="1">
                <a:solidFill>
                  <a:srgbClr val="FF9933"/>
                </a:solidFill>
                <a:latin typeface="Arial"/>
              </a:rPr>
              <a:t>Pengentasan</a:t>
            </a:r>
            <a:r>
              <a:rPr lang="en-US" sz="3600" b="1" strike="noStrike" spc="-1" dirty="0">
                <a:solidFill>
                  <a:srgbClr val="FF9933"/>
                </a:solidFill>
                <a:latin typeface="Arial"/>
              </a:rPr>
              <a:t> </a:t>
            </a:r>
            <a:r>
              <a:rPr lang="en-US" sz="3600" b="1" strike="noStrike" spc="-1" dirty="0" err="1">
                <a:solidFill>
                  <a:srgbClr val="FF9933"/>
                </a:solidFill>
                <a:latin typeface="Arial"/>
              </a:rPr>
              <a:t>Kemiskinan</a:t>
            </a:r>
            <a:r>
              <a:rPr lang="en-US" sz="3600" b="1" strike="noStrike" spc="-1" dirty="0">
                <a:solidFill>
                  <a:srgbClr val="FF9933"/>
                </a:solidFill>
                <a:latin typeface="Arial"/>
              </a:rPr>
              <a:t> dan </a:t>
            </a:r>
            <a:r>
              <a:rPr lang="en-US" sz="3600" b="1" strike="noStrike" spc="-1" dirty="0" err="1">
                <a:solidFill>
                  <a:srgbClr val="FF9933"/>
                </a:solidFill>
                <a:latin typeface="Arial"/>
              </a:rPr>
              <a:t>Ketahanan</a:t>
            </a:r>
            <a:r>
              <a:rPr lang="en-US" sz="3600" b="1" strike="noStrike" spc="-1" dirty="0">
                <a:solidFill>
                  <a:srgbClr val="FF9933"/>
                </a:solidFill>
                <a:latin typeface="Arial"/>
              </a:rPr>
              <a:t> Pangan</a:t>
            </a:r>
            <a:endParaRPr lang="en-US" sz="3600" b="0" strike="noStrike" spc="-1" dirty="0">
              <a:solidFill>
                <a:srgbClr val="000000"/>
              </a:solidFill>
              <a:latin typeface="Arial"/>
            </a:endParaRPr>
          </a:p>
        </p:txBody>
      </p:sp>
      <p:sp>
        <p:nvSpPr>
          <p:cNvPr id="116" name="TextBox 115"/>
          <p:cNvSpPr txBox="1"/>
          <p:nvPr/>
        </p:nvSpPr>
        <p:spPr>
          <a:xfrm>
            <a:off x="457200" y="1600200"/>
            <a:ext cx="8229600" cy="4525920"/>
          </a:xfrm>
          <a:prstGeom prst="rect">
            <a:avLst/>
          </a:prstGeom>
          <a:noFill/>
          <a:ln w="0">
            <a:noFill/>
          </a:ln>
        </p:spPr>
        <p:txBody>
          <a:bodyPr>
            <a:normAutofit fontScale="97000"/>
          </a:bodyPr>
          <a:lstStyle/>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strike="noStrike" spc="-1" dirty="0" err="1">
                <a:solidFill>
                  <a:srgbClr val="FFFFFF"/>
                </a:solidFill>
                <a:latin typeface="Arial"/>
              </a:rPr>
              <a:t>Meskipun</a:t>
            </a:r>
            <a:r>
              <a:rPr lang="en-GB" sz="2400" b="0" strike="noStrike" spc="-1" dirty="0">
                <a:solidFill>
                  <a:srgbClr val="FFFFFF"/>
                </a:solidFill>
                <a:latin typeface="Arial"/>
              </a:rPr>
              <a:t> </a:t>
            </a:r>
            <a:r>
              <a:rPr lang="en-GB" sz="2400" b="0" strike="noStrike" spc="-1" dirty="0" err="1">
                <a:solidFill>
                  <a:srgbClr val="FFFFFF"/>
                </a:solidFill>
                <a:latin typeface="Arial"/>
              </a:rPr>
              <a:t>pertumbuhan</a:t>
            </a:r>
            <a:r>
              <a:rPr lang="en-GB" sz="2400" b="0" strike="noStrike" spc="-1" dirty="0">
                <a:solidFill>
                  <a:srgbClr val="FFFFFF"/>
                </a:solidFill>
                <a:latin typeface="Arial"/>
              </a:rPr>
              <a:t> </a:t>
            </a:r>
            <a:r>
              <a:rPr lang="en-GB" sz="2400" b="0" strike="noStrike" spc="-1" dirty="0" err="1">
                <a:solidFill>
                  <a:srgbClr val="FFFFFF"/>
                </a:solidFill>
                <a:latin typeface="Arial"/>
              </a:rPr>
              <a:t>ekonomi</a:t>
            </a:r>
            <a:r>
              <a:rPr lang="en-GB" sz="2400" b="0" strike="noStrike" spc="-1" dirty="0">
                <a:solidFill>
                  <a:srgbClr val="FFFFFF"/>
                </a:solidFill>
                <a:latin typeface="Arial"/>
              </a:rPr>
              <a:t> </a:t>
            </a:r>
            <a:r>
              <a:rPr lang="en-GB" sz="2400" b="0" strike="noStrike" spc="-1" dirty="0" err="1">
                <a:solidFill>
                  <a:srgbClr val="FFFFFF"/>
                </a:solidFill>
                <a:latin typeface="Arial"/>
              </a:rPr>
              <a:t>mungkin</a:t>
            </a:r>
            <a:r>
              <a:rPr lang="en-GB" sz="2400" b="0" strike="noStrike" spc="-1" dirty="0">
                <a:solidFill>
                  <a:srgbClr val="FFFFFF"/>
                </a:solidFill>
                <a:latin typeface="Arial"/>
              </a:rPr>
              <a:t> </a:t>
            </a:r>
            <a:r>
              <a:rPr lang="en-GB" sz="2400" b="0" strike="noStrike" spc="-1" dirty="0" err="1">
                <a:solidFill>
                  <a:srgbClr val="FFFFFF"/>
                </a:solidFill>
                <a:latin typeface="Arial"/>
              </a:rPr>
              <a:t>telah</a:t>
            </a:r>
            <a:r>
              <a:rPr lang="en-GB" sz="2400" b="0" strike="noStrike" spc="-1" dirty="0">
                <a:solidFill>
                  <a:srgbClr val="FFFFFF"/>
                </a:solidFill>
                <a:latin typeface="Arial"/>
              </a:rPr>
              <a:t> </a:t>
            </a:r>
            <a:r>
              <a:rPr lang="en-GB" sz="2400" b="0" strike="noStrike" spc="-1" dirty="0" err="1">
                <a:solidFill>
                  <a:srgbClr val="FFFFFF"/>
                </a:solidFill>
                <a:latin typeface="Arial"/>
              </a:rPr>
              <a:t>membantu</a:t>
            </a:r>
            <a:r>
              <a:rPr lang="en-GB" sz="2400" b="0" strike="noStrike" spc="-1" dirty="0">
                <a:solidFill>
                  <a:srgbClr val="FFFFFF"/>
                </a:solidFill>
                <a:latin typeface="Arial"/>
              </a:rPr>
              <a:t> </a:t>
            </a:r>
            <a:r>
              <a:rPr lang="en-GB" sz="2400" b="0" strike="noStrike" spc="-1" dirty="0" err="1">
                <a:solidFill>
                  <a:srgbClr val="FFFFFF"/>
                </a:solidFill>
                <a:latin typeface="Arial"/>
              </a:rPr>
              <a:t>mengurangi</a:t>
            </a:r>
            <a:r>
              <a:rPr lang="en-GB" sz="2400" b="0" strike="noStrike" spc="-1" dirty="0">
                <a:solidFill>
                  <a:srgbClr val="FFFFFF"/>
                </a:solidFill>
                <a:latin typeface="Arial"/>
              </a:rPr>
              <a:t> </a:t>
            </a:r>
            <a:r>
              <a:rPr lang="en-GB" sz="2400" b="0" strike="noStrike" spc="-1" dirty="0" err="1">
                <a:solidFill>
                  <a:srgbClr val="FFFFFF"/>
                </a:solidFill>
                <a:latin typeface="Arial"/>
              </a:rPr>
              <a:t>jumlah</a:t>
            </a:r>
            <a:r>
              <a:rPr lang="en-GB" sz="2400" b="0" strike="noStrike" spc="-1" dirty="0">
                <a:solidFill>
                  <a:srgbClr val="FFFFFF"/>
                </a:solidFill>
                <a:latin typeface="Arial"/>
              </a:rPr>
              <a:t> orang miskin di dunia, </a:t>
            </a:r>
            <a:r>
              <a:rPr lang="en-GB" sz="2400" b="0" strike="noStrike" spc="-1" dirty="0" err="1">
                <a:solidFill>
                  <a:srgbClr val="FFFFFF"/>
                </a:solidFill>
                <a:latin typeface="Arial"/>
              </a:rPr>
              <a:t>dampak</a:t>
            </a:r>
            <a:r>
              <a:rPr lang="en-GB" sz="2400" b="0" strike="noStrike" spc="-1" dirty="0">
                <a:solidFill>
                  <a:srgbClr val="FFFFFF"/>
                </a:solidFill>
                <a:latin typeface="Arial"/>
              </a:rPr>
              <a:t> </a:t>
            </a:r>
            <a:r>
              <a:rPr lang="en-GB" sz="2400" b="0" strike="noStrike" spc="-1" dirty="0" err="1">
                <a:solidFill>
                  <a:srgbClr val="FFFFFF"/>
                </a:solidFill>
                <a:latin typeface="Arial"/>
              </a:rPr>
              <a:t>positif</a:t>
            </a:r>
            <a:r>
              <a:rPr lang="en-GB" sz="2400" b="0" strike="noStrike" spc="-1" dirty="0">
                <a:solidFill>
                  <a:srgbClr val="FFFFFF"/>
                </a:solidFill>
                <a:latin typeface="Arial"/>
              </a:rPr>
              <a:t> </a:t>
            </a:r>
            <a:r>
              <a:rPr lang="en-GB" sz="2400" b="0" strike="noStrike" spc="-1" dirty="0" err="1">
                <a:solidFill>
                  <a:srgbClr val="FFFFFF"/>
                </a:solidFill>
                <a:latin typeface="Arial"/>
              </a:rPr>
              <a:t>pertumbuhan</a:t>
            </a:r>
            <a:r>
              <a:rPr lang="en-GB" sz="2400" b="0" strike="noStrike" spc="-1" dirty="0">
                <a:solidFill>
                  <a:srgbClr val="FFFFFF"/>
                </a:solidFill>
                <a:latin typeface="Arial"/>
              </a:rPr>
              <a:t> </a:t>
            </a:r>
            <a:r>
              <a:rPr lang="en-GB" sz="2400" b="0" strike="noStrike" spc="-1" dirty="0" err="1">
                <a:solidFill>
                  <a:srgbClr val="FFFFFF"/>
                </a:solidFill>
                <a:latin typeface="Arial"/>
              </a:rPr>
              <a:t>terhadap</a:t>
            </a:r>
            <a:r>
              <a:rPr lang="en-GB" sz="2400" b="0" strike="noStrike" spc="-1" dirty="0">
                <a:solidFill>
                  <a:srgbClr val="FFFFFF"/>
                </a:solidFill>
                <a:latin typeface="Arial"/>
              </a:rPr>
              <a:t> </a:t>
            </a:r>
            <a:r>
              <a:rPr lang="en-GB" sz="2400" b="0" strike="noStrike" spc="-1" dirty="0" err="1">
                <a:solidFill>
                  <a:srgbClr val="FFFFFF"/>
                </a:solidFill>
                <a:latin typeface="Arial"/>
              </a:rPr>
              <a:t>kemiskinan</a:t>
            </a:r>
            <a:r>
              <a:rPr lang="en-GB" sz="2400" b="0" strike="noStrike" spc="-1" dirty="0">
                <a:solidFill>
                  <a:srgbClr val="FFFFFF"/>
                </a:solidFill>
                <a:latin typeface="Arial"/>
              </a:rPr>
              <a:t> dan </a:t>
            </a:r>
            <a:r>
              <a:rPr lang="en-GB" sz="2400" b="0" strike="noStrike" spc="-1" dirty="0" err="1">
                <a:solidFill>
                  <a:srgbClr val="FFFFFF"/>
                </a:solidFill>
                <a:latin typeface="Arial"/>
              </a:rPr>
              <a:t>kerawanan</a:t>
            </a:r>
            <a:r>
              <a:rPr lang="en-GB" sz="2400" b="0" strike="noStrike" spc="-1" dirty="0">
                <a:solidFill>
                  <a:srgbClr val="FFFFFF"/>
                </a:solidFill>
                <a:latin typeface="Arial"/>
              </a:rPr>
              <a:t> </a:t>
            </a:r>
            <a:r>
              <a:rPr lang="en-GB" sz="2400" b="0" strike="noStrike" spc="-1" dirty="0" err="1">
                <a:solidFill>
                  <a:srgbClr val="FFFFFF"/>
                </a:solidFill>
                <a:latin typeface="Arial"/>
              </a:rPr>
              <a:t>pangan</a:t>
            </a:r>
            <a:r>
              <a:rPr lang="en-GB" sz="2400" b="0" strike="noStrike" spc="-1" dirty="0">
                <a:solidFill>
                  <a:srgbClr val="FFFFFF"/>
                </a:solidFill>
                <a:latin typeface="Arial"/>
              </a:rPr>
              <a:t> </a:t>
            </a:r>
            <a:r>
              <a:rPr lang="en-GB" sz="2400" b="0" strike="noStrike" spc="-1" dirty="0" err="1">
                <a:solidFill>
                  <a:srgbClr val="FFFFFF"/>
                </a:solidFill>
                <a:latin typeface="Arial"/>
              </a:rPr>
              <a:t>kurang</a:t>
            </a:r>
            <a:r>
              <a:rPr lang="en-GB" sz="2400" b="0" strike="noStrike" spc="-1" dirty="0">
                <a:solidFill>
                  <a:srgbClr val="FFFFFF"/>
                </a:solidFill>
                <a:latin typeface="Arial"/>
              </a:rPr>
              <a:t> </a:t>
            </a:r>
            <a:r>
              <a:rPr lang="en-GB" sz="2400" b="0" strike="noStrike" spc="-1" dirty="0" err="1">
                <a:solidFill>
                  <a:srgbClr val="FFFFFF"/>
                </a:solidFill>
                <a:latin typeface="Arial"/>
              </a:rPr>
              <a:t>dari</a:t>
            </a:r>
            <a:r>
              <a:rPr lang="en-GB" sz="2400" b="0" strike="noStrike" spc="-1" dirty="0">
                <a:solidFill>
                  <a:srgbClr val="FFFFFF"/>
                </a:solidFill>
                <a:latin typeface="Arial"/>
              </a:rPr>
              <a:t> yang </a:t>
            </a:r>
            <a:r>
              <a:rPr lang="en-GB" sz="2400" b="0" strike="noStrike" spc="-1" dirty="0" err="1">
                <a:solidFill>
                  <a:srgbClr val="FFFFFF"/>
                </a:solidFill>
                <a:latin typeface="Arial"/>
              </a:rPr>
              <a:t>diharapkan</a:t>
            </a:r>
            <a:r>
              <a:rPr lang="en-GB" sz="2400" b="0" strike="noStrike" spc="-1" dirty="0">
                <a:solidFill>
                  <a:srgbClr val="FFFFFF"/>
                </a:solidFill>
                <a:latin typeface="Arial"/>
              </a:rPr>
              <a:t>.</a:t>
            </a:r>
            <a:endParaRPr lang="en-US" sz="2400" b="0" strike="noStrike" spc="-1" dirty="0">
              <a:solidFill>
                <a:srgbClr val="000000"/>
              </a:solidFill>
              <a:latin typeface="Arial"/>
            </a:endParaRPr>
          </a:p>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dirty="0">
              <a:solidFill>
                <a:srgbClr val="000000"/>
              </a:solidFill>
              <a:latin typeface="Arial"/>
            </a:endParaRPr>
          </a:p>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strike="noStrike" spc="-1" dirty="0" err="1">
                <a:solidFill>
                  <a:srgbClr val="FFFFFF"/>
                </a:solidFill>
                <a:latin typeface="Arial"/>
              </a:rPr>
              <a:t>terutama</a:t>
            </a:r>
            <a:r>
              <a:rPr lang="en-GB" sz="2400" b="0" strike="noStrike" spc="-1" dirty="0">
                <a:solidFill>
                  <a:srgbClr val="FFFFFF"/>
                </a:solidFill>
                <a:latin typeface="Arial"/>
              </a:rPr>
              <a:t> </a:t>
            </a:r>
            <a:r>
              <a:rPr lang="en-GB" sz="2400" b="0" strike="noStrike" spc="-1" dirty="0" err="1">
                <a:solidFill>
                  <a:srgbClr val="FFFFFF"/>
                </a:solidFill>
                <a:latin typeface="Arial"/>
              </a:rPr>
              <a:t>disebabkan</a:t>
            </a:r>
            <a:r>
              <a:rPr lang="en-GB" sz="2400" b="0" strike="noStrike" spc="-1" dirty="0">
                <a:solidFill>
                  <a:srgbClr val="FFFFFF"/>
                </a:solidFill>
                <a:latin typeface="Arial"/>
              </a:rPr>
              <a:t> oleh </a:t>
            </a:r>
            <a:r>
              <a:rPr lang="en-GB" sz="2400" b="0" strike="noStrike" spc="-1" dirty="0" err="1">
                <a:solidFill>
                  <a:srgbClr val="FFFFFF"/>
                </a:solidFill>
                <a:latin typeface="Arial"/>
              </a:rPr>
              <a:t>distribusi</a:t>
            </a:r>
            <a:r>
              <a:rPr lang="en-GB" sz="2400" b="0" strike="noStrike" spc="-1" dirty="0">
                <a:solidFill>
                  <a:srgbClr val="FFFFFF"/>
                </a:solidFill>
                <a:latin typeface="Arial"/>
              </a:rPr>
              <a:t> </a:t>
            </a:r>
            <a:r>
              <a:rPr lang="en-GB" sz="2400" b="0" strike="noStrike" spc="-1" dirty="0" err="1">
                <a:solidFill>
                  <a:srgbClr val="FFFFFF"/>
                </a:solidFill>
                <a:latin typeface="Arial"/>
              </a:rPr>
              <a:t>manfaat</a:t>
            </a:r>
            <a:r>
              <a:rPr lang="en-GB" sz="2400" b="0" strike="noStrike" spc="-1" dirty="0">
                <a:solidFill>
                  <a:srgbClr val="FFFFFF"/>
                </a:solidFill>
                <a:latin typeface="Arial"/>
              </a:rPr>
              <a:t> yang </a:t>
            </a:r>
            <a:r>
              <a:rPr lang="en-GB" sz="2400" b="0" strike="noStrike" spc="-1" dirty="0" err="1">
                <a:solidFill>
                  <a:srgbClr val="FFFFFF"/>
                </a:solidFill>
                <a:latin typeface="Arial"/>
              </a:rPr>
              <a:t>tidak</a:t>
            </a:r>
            <a:r>
              <a:rPr lang="en-GB" sz="2400" b="0" strike="noStrike" spc="-1" dirty="0">
                <a:solidFill>
                  <a:srgbClr val="FFFFFF"/>
                </a:solidFill>
                <a:latin typeface="Arial"/>
              </a:rPr>
              <a:t> </a:t>
            </a:r>
            <a:r>
              <a:rPr lang="en-GB" sz="2400" b="0" strike="noStrike" spc="-1" dirty="0" err="1">
                <a:solidFill>
                  <a:srgbClr val="FFFFFF"/>
                </a:solidFill>
                <a:latin typeface="Arial"/>
              </a:rPr>
              <a:t>merata</a:t>
            </a:r>
            <a:r>
              <a:rPr lang="en-GB" sz="2400" b="0" strike="noStrike" spc="-1" dirty="0">
                <a:solidFill>
                  <a:srgbClr val="FFFFFF"/>
                </a:solidFill>
                <a:latin typeface="Arial"/>
              </a:rPr>
              <a:t>, </a:t>
            </a:r>
            <a:r>
              <a:rPr lang="en-GB" sz="2400" b="0" strike="noStrike" spc="-1" dirty="0" err="1">
                <a:solidFill>
                  <a:srgbClr val="FFFFFF"/>
                </a:solidFill>
                <a:latin typeface="Arial"/>
              </a:rPr>
              <a:t>pertambahan</a:t>
            </a:r>
            <a:r>
              <a:rPr lang="en-GB" sz="2400" b="0" strike="noStrike" spc="-1" dirty="0">
                <a:solidFill>
                  <a:srgbClr val="FFFFFF"/>
                </a:solidFill>
                <a:latin typeface="Arial"/>
              </a:rPr>
              <a:t> </a:t>
            </a:r>
            <a:r>
              <a:rPr lang="en-GB" sz="2400" b="0" strike="noStrike" spc="-1" dirty="0" err="1">
                <a:solidFill>
                  <a:srgbClr val="FFFFFF"/>
                </a:solidFill>
                <a:latin typeface="Arial"/>
              </a:rPr>
              <a:t>populasi</a:t>
            </a:r>
            <a:r>
              <a:rPr lang="en-GB" sz="2400" b="0" strike="noStrike" spc="-1" dirty="0">
                <a:solidFill>
                  <a:srgbClr val="FFFFFF"/>
                </a:solidFill>
                <a:latin typeface="Arial"/>
              </a:rPr>
              <a:t>, </a:t>
            </a:r>
            <a:r>
              <a:rPr lang="en-GB" sz="2400" b="0" strike="noStrike" spc="-1" dirty="0" err="1">
                <a:solidFill>
                  <a:srgbClr val="FFFFFF"/>
                </a:solidFill>
                <a:latin typeface="Arial"/>
              </a:rPr>
              <a:t>ketidakstabilan</a:t>
            </a:r>
            <a:r>
              <a:rPr lang="en-GB" sz="2400" b="0" strike="noStrike" spc="-1" dirty="0">
                <a:solidFill>
                  <a:srgbClr val="FFFFFF"/>
                </a:solidFill>
                <a:latin typeface="Arial"/>
              </a:rPr>
              <a:t> </a:t>
            </a:r>
            <a:r>
              <a:rPr lang="en-GB" sz="2400" b="0" strike="noStrike" spc="-1" dirty="0" err="1">
                <a:solidFill>
                  <a:srgbClr val="FFFFFF"/>
                </a:solidFill>
                <a:latin typeface="Arial"/>
              </a:rPr>
              <a:t>politik</a:t>
            </a:r>
            <a:r>
              <a:rPr lang="en-GB" sz="2400" b="0" strike="noStrike" spc="-1" dirty="0">
                <a:solidFill>
                  <a:srgbClr val="FFFFFF"/>
                </a:solidFill>
                <a:latin typeface="Arial"/>
              </a:rPr>
              <a:t>, dan di </a:t>
            </a:r>
            <a:r>
              <a:rPr lang="en-GB" sz="2400" b="0" strike="noStrike" spc="-1" dirty="0" err="1">
                <a:solidFill>
                  <a:srgbClr val="FFFFFF"/>
                </a:solidFill>
                <a:latin typeface="Arial"/>
              </a:rPr>
              <a:t>beberapa</a:t>
            </a:r>
            <a:r>
              <a:rPr lang="en-GB" sz="2400" b="0" strike="noStrike" spc="-1" dirty="0">
                <a:solidFill>
                  <a:srgbClr val="FFFFFF"/>
                </a:solidFill>
                <a:latin typeface="Arial"/>
              </a:rPr>
              <a:t> </a:t>
            </a:r>
            <a:r>
              <a:rPr lang="en-GB" sz="2400" b="0" strike="noStrike" spc="-1" dirty="0" err="1">
                <a:solidFill>
                  <a:srgbClr val="FFFFFF"/>
                </a:solidFill>
                <a:latin typeface="Arial"/>
              </a:rPr>
              <a:t>bagian</a:t>
            </a:r>
            <a:r>
              <a:rPr lang="en-GB" sz="2400" b="0" strike="noStrike" spc="-1" dirty="0">
                <a:solidFill>
                  <a:srgbClr val="FFFFFF"/>
                </a:solidFill>
                <a:latin typeface="Arial"/>
              </a:rPr>
              <a:t> dunia, </a:t>
            </a:r>
            <a:r>
              <a:rPr lang="en-GB" sz="2400" b="0" strike="noStrike" spc="-1" dirty="0" err="1">
                <a:solidFill>
                  <a:srgbClr val="FFFFFF"/>
                </a:solidFill>
                <a:latin typeface="Arial"/>
              </a:rPr>
              <a:t>dampak</a:t>
            </a:r>
            <a:r>
              <a:rPr lang="en-GB" sz="2400" b="0" strike="noStrike" spc="-1" dirty="0">
                <a:solidFill>
                  <a:srgbClr val="FFFFFF"/>
                </a:solidFill>
                <a:latin typeface="Arial"/>
              </a:rPr>
              <a:t> </a:t>
            </a:r>
            <a:r>
              <a:rPr lang="en-GB" sz="2400" b="0" strike="noStrike" spc="-1" dirty="0" err="1">
                <a:solidFill>
                  <a:srgbClr val="FFFFFF"/>
                </a:solidFill>
                <a:latin typeface="Arial"/>
              </a:rPr>
              <a:t>buruk</a:t>
            </a:r>
            <a:r>
              <a:rPr lang="en-GB" sz="2400" b="0" strike="noStrike" spc="-1" dirty="0">
                <a:solidFill>
                  <a:srgbClr val="FFFFFF"/>
                </a:solidFill>
                <a:latin typeface="Arial"/>
              </a:rPr>
              <a:t> </a:t>
            </a:r>
            <a:r>
              <a:rPr lang="en-GB" sz="2400" b="0" strike="noStrike" spc="-1" dirty="0" err="1">
                <a:solidFill>
                  <a:srgbClr val="FFFFFF"/>
                </a:solidFill>
                <a:latin typeface="Arial"/>
              </a:rPr>
              <a:t>epidemi</a:t>
            </a:r>
            <a:r>
              <a:rPr lang="en-GB" sz="2400" b="0" strike="noStrike" spc="-1" dirty="0">
                <a:solidFill>
                  <a:srgbClr val="FFFFFF"/>
                </a:solidFill>
                <a:latin typeface="Arial"/>
              </a:rPr>
              <a:t> HIV/ AIDS.</a:t>
            </a:r>
            <a:endParaRPr lang="en-US" sz="2400" b="0" strike="noStrike" spc="-1" dirty="0">
              <a:solidFill>
                <a:srgbClr val="000000"/>
              </a:solidFill>
              <a:latin typeface="Arial"/>
            </a:endParaRPr>
          </a:p>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dirty="0">
              <a:solidFill>
                <a:srgbClr val="000000"/>
              </a:solidFill>
              <a:latin typeface="Arial"/>
            </a:endParaRPr>
          </a:p>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strike="noStrike" spc="-1" dirty="0">
                <a:solidFill>
                  <a:srgbClr val="FFFFFF"/>
                </a:solidFill>
                <a:latin typeface="Arial"/>
              </a:rPr>
              <a:t>Oleh </a:t>
            </a:r>
            <a:r>
              <a:rPr lang="en-GB" sz="2400" b="0" strike="noStrike" spc="-1" dirty="0" err="1">
                <a:solidFill>
                  <a:srgbClr val="FFFFFF"/>
                </a:solidFill>
                <a:latin typeface="Arial"/>
              </a:rPr>
              <a:t>karena</a:t>
            </a:r>
            <a:r>
              <a:rPr lang="en-GB" sz="2400" b="0" strike="noStrike" spc="-1" dirty="0">
                <a:solidFill>
                  <a:srgbClr val="FFFFFF"/>
                </a:solidFill>
                <a:latin typeface="Arial"/>
              </a:rPr>
              <a:t> </a:t>
            </a:r>
            <a:r>
              <a:rPr lang="en-GB" sz="2400" b="0" strike="noStrike" spc="-1" dirty="0" err="1">
                <a:solidFill>
                  <a:srgbClr val="FFFFFF"/>
                </a:solidFill>
                <a:latin typeface="Arial"/>
              </a:rPr>
              <a:t>itu</a:t>
            </a:r>
            <a:r>
              <a:rPr lang="en-GB" sz="2400" b="0" strike="noStrike" spc="-1" dirty="0">
                <a:solidFill>
                  <a:srgbClr val="FFFFFF"/>
                </a:solidFill>
                <a:latin typeface="Arial"/>
              </a:rPr>
              <a:t>, </a:t>
            </a:r>
            <a:r>
              <a:rPr lang="en-GB" sz="2400" b="0" strike="noStrike" spc="-1" dirty="0" err="1">
                <a:solidFill>
                  <a:srgbClr val="FFFFFF"/>
                </a:solidFill>
                <a:latin typeface="Arial"/>
              </a:rPr>
              <a:t>masyarakat</a:t>
            </a:r>
            <a:r>
              <a:rPr lang="en-GB" sz="2400" b="0" strike="noStrike" spc="-1" dirty="0">
                <a:solidFill>
                  <a:srgbClr val="FFFFFF"/>
                </a:solidFill>
                <a:latin typeface="Arial"/>
              </a:rPr>
              <a:t> </a:t>
            </a:r>
            <a:r>
              <a:rPr lang="en-GB" sz="2400" b="0" strike="noStrike" spc="-1" dirty="0" err="1">
                <a:solidFill>
                  <a:srgbClr val="FFFFFF"/>
                </a:solidFill>
                <a:latin typeface="Arial"/>
              </a:rPr>
              <a:t>internasional</a:t>
            </a:r>
            <a:r>
              <a:rPr lang="en-GB" sz="2400" b="0" strike="noStrike" spc="-1" dirty="0">
                <a:solidFill>
                  <a:srgbClr val="FFFFFF"/>
                </a:solidFill>
                <a:latin typeface="Arial"/>
              </a:rPr>
              <a:t> </a:t>
            </a:r>
            <a:r>
              <a:rPr lang="en-GB" sz="2400" b="0" strike="noStrike" spc="-1" dirty="0" err="1">
                <a:solidFill>
                  <a:srgbClr val="FFFFFF"/>
                </a:solidFill>
                <a:latin typeface="Arial"/>
              </a:rPr>
              <a:t>mulai</a:t>
            </a:r>
            <a:r>
              <a:rPr lang="en-GB" sz="2400" b="0" strike="noStrike" spc="-1" dirty="0">
                <a:solidFill>
                  <a:srgbClr val="FFFFFF"/>
                </a:solidFill>
                <a:latin typeface="Arial"/>
              </a:rPr>
              <a:t> </a:t>
            </a:r>
            <a:r>
              <a:rPr lang="en-GB" sz="2400" b="0" strike="noStrike" spc="-1" dirty="0" err="1">
                <a:solidFill>
                  <a:srgbClr val="FFFFFF"/>
                </a:solidFill>
                <a:latin typeface="Arial"/>
              </a:rPr>
              <a:t>memfokus-kan</a:t>
            </a:r>
            <a:r>
              <a:rPr lang="en-GB" sz="2400" b="0" strike="noStrike" spc="-1" dirty="0">
                <a:solidFill>
                  <a:srgbClr val="FFFFFF"/>
                </a:solidFill>
                <a:latin typeface="Arial"/>
              </a:rPr>
              <a:t> </a:t>
            </a:r>
            <a:r>
              <a:rPr lang="en-GB" sz="2400" b="0" strike="noStrike" spc="-1" dirty="0" err="1">
                <a:solidFill>
                  <a:srgbClr val="FFFFFF"/>
                </a:solidFill>
                <a:latin typeface="Arial"/>
              </a:rPr>
              <a:t>kembali</a:t>
            </a:r>
            <a:r>
              <a:rPr lang="en-GB" sz="2400" b="0" strike="noStrike" spc="-1" dirty="0">
                <a:solidFill>
                  <a:srgbClr val="FFFFFF"/>
                </a:solidFill>
                <a:latin typeface="Arial"/>
              </a:rPr>
              <a:t> </a:t>
            </a:r>
            <a:r>
              <a:rPr lang="en-GB" sz="2400" b="0" strike="noStrike" spc="-1" dirty="0" err="1">
                <a:solidFill>
                  <a:srgbClr val="FFFFFF"/>
                </a:solidFill>
                <a:latin typeface="Arial"/>
              </a:rPr>
              <a:t>perhatiannya</a:t>
            </a:r>
            <a:r>
              <a:rPr lang="en-GB" sz="2400" b="0" strike="noStrike" spc="-1" dirty="0">
                <a:solidFill>
                  <a:srgbClr val="FFFFFF"/>
                </a:solidFill>
                <a:latin typeface="Arial"/>
              </a:rPr>
              <a:t> pada </a:t>
            </a:r>
            <a:r>
              <a:rPr lang="en-GB" sz="2400" b="0" strike="noStrike" spc="-1" dirty="0" err="1">
                <a:solidFill>
                  <a:srgbClr val="FFFFFF"/>
                </a:solidFill>
                <a:latin typeface="Arial"/>
              </a:rPr>
              <a:t>pengurangan</a:t>
            </a:r>
            <a:r>
              <a:rPr lang="en-GB" sz="2400" b="0" strike="noStrike" spc="-1" dirty="0">
                <a:solidFill>
                  <a:srgbClr val="FFFFFF"/>
                </a:solidFill>
                <a:latin typeface="Arial"/>
              </a:rPr>
              <a:t> </a:t>
            </a:r>
            <a:r>
              <a:rPr lang="en-GB" sz="2400" b="0" strike="noStrike" spc="-1" dirty="0" err="1">
                <a:solidFill>
                  <a:srgbClr val="FFFFFF"/>
                </a:solidFill>
                <a:latin typeface="Arial"/>
              </a:rPr>
              <a:t>kemiskinan</a:t>
            </a:r>
            <a:r>
              <a:rPr lang="en-GB" sz="2400" b="0" strike="noStrike" spc="-1" dirty="0">
                <a:solidFill>
                  <a:srgbClr val="FFFFFF"/>
                </a:solidFill>
                <a:latin typeface="Arial"/>
              </a:rPr>
              <a:t> dan </a:t>
            </a:r>
            <a:r>
              <a:rPr lang="en-GB" sz="2400" b="0" strike="noStrike" spc="-1" dirty="0" err="1">
                <a:solidFill>
                  <a:srgbClr val="FFFFFF"/>
                </a:solidFill>
                <a:latin typeface="Arial"/>
              </a:rPr>
              <a:t>ketahanan</a:t>
            </a:r>
            <a:r>
              <a:rPr lang="en-GB" sz="2400" b="0" strike="noStrike" spc="-1" dirty="0">
                <a:solidFill>
                  <a:srgbClr val="FFFFFF"/>
                </a:solidFill>
                <a:latin typeface="Arial"/>
              </a:rPr>
              <a:t> </a:t>
            </a:r>
            <a:r>
              <a:rPr lang="en-GB" sz="2400" b="0" strike="noStrike" spc="-1" dirty="0" err="1">
                <a:solidFill>
                  <a:srgbClr val="FFFFFF"/>
                </a:solidFill>
                <a:latin typeface="Arial"/>
              </a:rPr>
              <a:t>pangan</a:t>
            </a:r>
            <a:r>
              <a:rPr lang="en-GB" sz="2400" b="0" strike="noStrike" spc="-1" dirty="0">
                <a:solidFill>
                  <a:srgbClr val="FFFFFF"/>
                </a:solidFill>
                <a:latin typeface="Arial"/>
              </a:rPr>
              <a:t> </a:t>
            </a:r>
            <a:r>
              <a:rPr lang="en-GB" sz="2400" b="0" strike="noStrike" spc="-1" dirty="0" err="1">
                <a:solidFill>
                  <a:srgbClr val="FFFFFF"/>
                </a:solidFill>
                <a:latin typeface="Arial"/>
              </a:rPr>
              <a:t>melalui</a:t>
            </a:r>
            <a:r>
              <a:rPr lang="en-GB" sz="2400" b="0" strike="noStrike" spc="-1" dirty="0">
                <a:solidFill>
                  <a:srgbClr val="FFFFFF"/>
                </a:solidFill>
                <a:latin typeface="Arial"/>
              </a:rPr>
              <a:t>, </a:t>
            </a:r>
            <a:r>
              <a:rPr lang="en-GB" sz="2400" b="0" strike="noStrike" spc="-1" dirty="0" err="1">
                <a:solidFill>
                  <a:srgbClr val="FFFFFF"/>
                </a:solidFill>
                <a:latin typeface="Arial"/>
              </a:rPr>
              <a:t>antara</a:t>
            </a:r>
            <a:r>
              <a:rPr lang="en-GB" sz="2400" b="0" strike="noStrike" spc="-1" dirty="0">
                <a:solidFill>
                  <a:srgbClr val="FFFFFF"/>
                </a:solidFill>
                <a:latin typeface="Arial"/>
              </a:rPr>
              <a:t> lain, strategi </a:t>
            </a:r>
            <a:r>
              <a:rPr lang="en-GB" sz="2400" b="0" strike="noStrike" spc="-1" dirty="0" err="1">
                <a:solidFill>
                  <a:srgbClr val="FFFFFF"/>
                </a:solidFill>
                <a:latin typeface="Arial"/>
              </a:rPr>
              <a:t>pengurangan</a:t>
            </a:r>
            <a:r>
              <a:rPr lang="en-GB" sz="2400" b="0" strike="noStrike" spc="-1" dirty="0">
                <a:solidFill>
                  <a:srgbClr val="FFFFFF"/>
                </a:solidFill>
                <a:latin typeface="Arial"/>
              </a:rPr>
              <a:t> </a:t>
            </a:r>
            <a:r>
              <a:rPr lang="en-GB" sz="2400" b="0" strike="noStrike" spc="-1" dirty="0" err="1">
                <a:solidFill>
                  <a:srgbClr val="FFFFFF"/>
                </a:solidFill>
                <a:latin typeface="Arial"/>
              </a:rPr>
              <a:t>kemiskinan</a:t>
            </a:r>
            <a:r>
              <a:rPr lang="en-GB" sz="2400" b="0" strike="noStrike" spc="-1" dirty="0">
                <a:solidFill>
                  <a:srgbClr val="FFFFFF"/>
                </a:solidFill>
                <a:latin typeface="Arial"/>
              </a:rPr>
              <a:t> </a:t>
            </a:r>
            <a:r>
              <a:rPr lang="en-GB" sz="2400" b="0" strike="noStrike" spc="-1" dirty="0" err="1">
                <a:solidFill>
                  <a:srgbClr val="FFFFFF"/>
                </a:solidFill>
                <a:latin typeface="Arial"/>
              </a:rPr>
              <a:t>nasional</a:t>
            </a:r>
            <a:r>
              <a:rPr lang="en-GB" sz="2400" b="0" strike="noStrike" spc="-1" dirty="0">
                <a:solidFill>
                  <a:srgbClr val="FFFFFF"/>
                </a:solidFill>
                <a:latin typeface="Arial"/>
              </a:rPr>
              <a:t>.</a:t>
            </a:r>
            <a:r>
              <a:rPr lang="en-GB" sz="2400" b="0" strike="noStrike" spc="-1" dirty="0">
                <a:solidFill>
                  <a:srgbClr val="000000"/>
                </a:solidFill>
                <a:latin typeface="Arial"/>
              </a:rPr>
              <a:t>.</a:t>
            </a:r>
            <a:endParaRPr lang="en-US" sz="2400" b="0" strike="noStrike" spc="-1" dirty="0">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457200" y="274320"/>
            <a:ext cx="8229600" cy="11430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dirty="0" err="1">
                <a:solidFill>
                  <a:srgbClr val="FF9933"/>
                </a:solidFill>
                <a:latin typeface="Arial"/>
              </a:rPr>
              <a:t>Akuakultur</a:t>
            </a:r>
            <a:r>
              <a:rPr lang="en-US" sz="3600" b="1" strike="noStrike" spc="-1" dirty="0">
                <a:solidFill>
                  <a:srgbClr val="FF9933"/>
                </a:solidFill>
                <a:latin typeface="Arial"/>
              </a:rPr>
              <a:t> </a:t>
            </a:r>
            <a:r>
              <a:rPr lang="en-US" sz="3600" b="1" strike="noStrike" spc="-1" dirty="0" err="1">
                <a:solidFill>
                  <a:srgbClr val="FF9933"/>
                </a:solidFill>
                <a:latin typeface="Arial"/>
              </a:rPr>
              <a:t>untuk</a:t>
            </a:r>
            <a:r>
              <a:rPr lang="en-US" sz="3600" b="1" strike="noStrike" spc="-1" dirty="0">
                <a:solidFill>
                  <a:srgbClr val="FF9933"/>
                </a:solidFill>
                <a:latin typeface="Arial"/>
              </a:rPr>
              <a:t> </a:t>
            </a:r>
            <a:r>
              <a:rPr lang="en-US" sz="3600" b="1" strike="noStrike" spc="-1" dirty="0" err="1">
                <a:solidFill>
                  <a:srgbClr val="FF9933"/>
                </a:solidFill>
                <a:latin typeface="Arial"/>
              </a:rPr>
              <a:t>Pengentasan</a:t>
            </a:r>
            <a:r>
              <a:rPr lang="en-US" sz="3600" b="1" strike="noStrike" spc="-1" dirty="0">
                <a:solidFill>
                  <a:srgbClr val="FF9933"/>
                </a:solidFill>
                <a:latin typeface="Arial"/>
              </a:rPr>
              <a:t> </a:t>
            </a:r>
            <a:r>
              <a:rPr lang="en-US" sz="3600" b="1" strike="noStrike" spc="-1" dirty="0" err="1">
                <a:solidFill>
                  <a:srgbClr val="FF9933"/>
                </a:solidFill>
                <a:latin typeface="Arial"/>
              </a:rPr>
              <a:t>Kemiskinan</a:t>
            </a:r>
            <a:r>
              <a:rPr lang="en-US" sz="3600" b="1" strike="noStrike" spc="-1" dirty="0">
                <a:solidFill>
                  <a:srgbClr val="FF9933"/>
                </a:solidFill>
                <a:latin typeface="Arial"/>
              </a:rPr>
              <a:t> dan </a:t>
            </a:r>
            <a:r>
              <a:rPr lang="en-US" sz="3600" b="1" strike="noStrike" spc="-1" dirty="0" err="1">
                <a:solidFill>
                  <a:srgbClr val="FF9933"/>
                </a:solidFill>
                <a:latin typeface="Arial"/>
              </a:rPr>
              <a:t>Ketahanan</a:t>
            </a:r>
            <a:r>
              <a:rPr lang="en-US" sz="3600" b="1" strike="noStrike" spc="-1" dirty="0">
                <a:solidFill>
                  <a:srgbClr val="FF9933"/>
                </a:solidFill>
                <a:latin typeface="Arial"/>
              </a:rPr>
              <a:t> Pangan</a:t>
            </a:r>
            <a:endParaRPr lang="en-US" sz="3600" b="0" strike="noStrike" spc="-1" dirty="0">
              <a:solidFill>
                <a:srgbClr val="000000"/>
              </a:solidFill>
              <a:latin typeface="Arial"/>
            </a:endParaRPr>
          </a:p>
        </p:txBody>
      </p:sp>
      <p:sp>
        <p:nvSpPr>
          <p:cNvPr id="118" name="TextBox 117"/>
          <p:cNvSpPr txBox="1"/>
          <p:nvPr/>
        </p:nvSpPr>
        <p:spPr>
          <a:xfrm>
            <a:off x="457200" y="1600200"/>
            <a:ext cx="8229600" cy="4525920"/>
          </a:xfrm>
          <a:prstGeom prst="rect">
            <a:avLst/>
          </a:prstGeom>
          <a:noFill/>
          <a:ln w="0">
            <a:noFill/>
          </a:ln>
        </p:spPr>
        <p:txBody>
          <a:bodyPr>
            <a:normAutofit fontScale="94000"/>
          </a:bodyPr>
          <a:lstStyle/>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strike="noStrike" spc="-1">
                <a:solidFill>
                  <a:srgbClr val="FFFFFF"/>
                </a:solidFill>
                <a:latin typeface="Arial"/>
              </a:rPr>
              <a:t>Meskipun intervensi pembangunan di bidang perikanan dan akuakultur di masa lalu seringkali secara implisit bertujuan untuk mengurangi kemiskinan, namun sebagian besar tidak secara eksplisit berfokus pada peningkatan kondisi kehidupan masyarakat miskin.</a:t>
            </a: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strike="noStrike" spc="-1">
                <a:solidFill>
                  <a:srgbClr val="FFFFFF"/>
                </a:solidFill>
                <a:latin typeface="Arial"/>
              </a:rPr>
              <a:t>Sebaliknya, mereka bertujuan untuk mempercepat pertumbuhan ekonomi melalui pengembangan teknologi dan infrastruktur dan melalui kebijakan ekonomi yang dipimpin pasar secara umum.</a:t>
            </a: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strike="noStrike" spc="-1">
                <a:solidFill>
                  <a:srgbClr val="FFFFFF"/>
                </a:solidFill>
                <a:latin typeface="Arial"/>
              </a:rPr>
              <a:t>Kurangnya fokus yang eksplisit pada kemiskinan dan dampak distribusi yang tidak merata dari program pembangunan mungkin telah menyebabkan tidak efektifnya banyak intervensi untuk mengurangi kemiskinan.</a:t>
            </a: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strike="noStrike" spc="-1">
                <a:solidFill>
                  <a:srgbClr val="FFFFFF"/>
                </a:solidFill>
                <a:latin typeface="Arial"/>
              </a:rPr>
              <a:t>Terkait ketahanan pangan, prediksi kenaikan populasi global dan peningkatan permintaan pangan dan ikan yang sesuai, berarti banyak masalah ketahanan pangan yang ada saat ini kemungkinan akan terus berlanjut.</a:t>
            </a: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strike="noStrike" spc="-1">
                <a:solidFill>
                  <a:srgbClr val="FFFFFF"/>
                </a:solidFill>
                <a:latin typeface="Arial"/>
              </a:rPr>
              <a:t>Perkiraan menunjukkan bahwa 840 juta orang di seluruh dunia masih tergolong kekurangan gizi.</a:t>
            </a:r>
            <a:r>
              <a:rPr lang="en-GB" sz="1800" b="0" strike="noStrike" spc="-1">
                <a:solidFill>
                  <a:srgbClr val="000000"/>
                </a:solidFill>
                <a:latin typeface="Arial"/>
              </a:rPr>
              <a:t>.</a:t>
            </a:r>
            <a:endParaRPr lang="en-US" sz="18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179280" y="1483920"/>
            <a:ext cx="5616720" cy="3097080"/>
          </a:xfrm>
          <a:prstGeom prst="rect">
            <a:avLst/>
          </a:prstGeom>
          <a:noFill/>
          <a:ln w="0">
            <a:noFill/>
          </a:ln>
        </p:spPr>
        <p:txBody>
          <a:bodyPr>
            <a:normAutofit/>
          </a:bodyPr>
          <a:lstStyle/>
          <a:p>
            <a:pPr marL="380880" indent="-380880" algn="l" rtl="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Arial"/>
              </a:rPr>
              <a:t>Ada banyak peluang, tetapi juga tantangan, bagi petani akuakultur skala kecil!</a:t>
            </a:r>
            <a:endParaRPr lang="en-US" sz="3200" b="0" strike="noStrike" spc="-1">
              <a:solidFill>
                <a:srgbClr val="000000"/>
              </a:solidFill>
              <a:latin typeface="Arial"/>
            </a:endParaRPr>
          </a:p>
          <a:p>
            <a:pPr marL="799920" lvl="1" indent="-342720" algn="l" rtl="0">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Arial"/>
            </a:endParaRPr>
          </a:p>
        </p:txBody>
      </p:sp>
      <p:pic>
        <p:nvPicPr>
          <p:cNvPr id="120" name="Picture 3"/>
          <p:cNvPicPr/>
          <p:nvPr/>
        </p:nvPicPr>
        <p:blipFill>
          <a:blip r:embed="rId3"/>
          <a:stretch/>
        </p:blipFill>
        <p:spPr>
          <a:xfrm>
            <a:off x="5724360" y="1197000"/>
            <a:ext cx="3229200" cy="431784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 Box 2"/>
          <p:cNvSpPr/>
          <p:nvPr/>
        </p:nvSpPr>
        <p:spPr>
          <a:xfrm>
            <a:off x="2209680" y="685800"/>
            <a:ext cx="5029200" cy="366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pic>
        <p:nvPicPr>
          <p:cNvPr id="122" name="Picture 3" descr="5b"/>
          <p:cNvPicPr/>
          <p:nvPr/>
        </p:nvPicPr>
        <p:blipFill>
          <a:blip r:embed="rId3"/>
          <a:stretch/>
        </p:blipFill>
        <p:spPr>
          <a:xfrm>
            <a:off x="7543800" y="2651040"/>
            <a:ext cx="1600200" cy="1320840"/>
          </a:xfrm>
          <a:prstGeom prst="rect">
            <a:avLst/>
          </a:prstGeom>
          <a:ln w="9360">
            <a:solidFill>
              <a:srgbClr val="FF6600"/>
            </a:solidFill>
            <a:miter/>
          </a:ln>
        </p:spPr>
      </p:pic>
      <p:sp>
        <p:nvSpPr>
          <p:cNvPr id="123" name="Rectangle 4"/>
          <p:cNvSpPr/>
          <p:nvPr/>
        </p:nvSpPr>
        <p:spPr>
          <a:xfrm>
            <a:off x="0" y="260280"/>
            <a:ext cx="7451640" cy="5470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rmAutofit fontScale="92000"/>
          </a:bodyPr>
          <a:lstStyle/>
          <a:p>
            <a:pPr marL="742680" lvl="1" indent="-285480" algn="l" rtl="0">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Arial"/>
              </a:rPr>
              <a:t>Petani akuakultur skala kecil memiliki ciri-ciri:</a:t>
            </a:r>
            <a:endParaRPr lang="en-US" sz="24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Wilayah daratan dan perairan yang kecil</a:t>
            </a:r>
            <a:endParaRPr lang="en-US" sz="20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Operasi/bisnis skala keluarga</a:t>
            </a:r>
            <a:endParaRPr lang="en-US" sz="20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Sering menggunakan tenaga kerja keluarga</a:t>
            </a:r>
            <a:endParaRPr lang="en-US" sz="20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Seringkali berdasarkan tanah keluarga (dengan luas yang menurun…)</a:t>
            </a:r>
            <a:endParaRPr lang="en-US" sz="2000" b="0" strike="noStrike" spc="-1">
              <a:solidFill>
                <a:srgbClr val="000000"/>
              </a:solidFill>
              <a:latin typeface="Arial"/>
            </a:endParaRPr>
          </a:p>
          <a:p>
            <a:pPr marL="1600200" lvl="3" indent="-228600" algn="l" rtl="0">
              <a:spcBef>
                <a:spcPts val="400"/>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FFFFFF"/>
                </a:solidFill>
                <a:latin typeface="Arial"/>
              </a:rPr>
              <a:t>Tiongkok memiliki 240 juta petani pertanian, dengan &lt; 0,1 ha.</a:t>
            </a:r>
            <a:endParaRPr lang="en-US" sz="16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Kerentanan</a:t>
            </a:r>
            <a:endParaRPr lang="en-US" sz="2000" b="0" strike="noStrike" spc="-1">
              <a:solidFill>
                <a:srgbClr val="000000"/>
              </a:solidFill>
              <a:latin typeface="Arial"/>
            </a:endParaRPr>
          </a:p>
          <a:p>
            <a:pPr marL="742680" lvl="1" indent="-285480" algn="l" rtl="0">
              <a:lnSpc>
                <a:spcPct val="80000"/>
              </a:lnSpc>
              <a:spcBef>
                <a:spcPts val="62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Arial"/>
            </a:endParaRPr>
          </a:p>
          <a:p>
            <a:pPr marL="742680" lvl="1" indent="-285480" algn="l" rtl="0">
              <a:lnSpc>
                <a:spcPct val="80000"/>
              </a:lnSpc>
              <a:spcBef>
                <a:spcPts val="62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b="0" strike="noStrike" spc="-1">
                <a:solidFill>
                  <a:srgbClr val="FFFFFF"/>
                </a:solidFill>
                <a:latin typeface="Arial"/>
              </a:rPr>
              <a:t>Mereka adalah:</a:t>
            </a:r>
            <a:endParaRPr lang="en-US" sz="2500" b="0" strike="noStrike" spc="-1">
              <a:solidFill>
                <a:srgbClr val="000000"/>
              </a:solidFill>
              <a:latin typeface="Arial"/>
            </a:endParaRPr>
          </a:p>
          <a:p>
            <a:pPr marL="1143000" lvl="2" indent="-228600" algn="l" rtl="0">
              <a:lnSpc>
                <a:spcPct val="80000"/>
              </a:lnSpc>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100" b="0" strike="noStrike" spc="-1">
                <a:solidFill>
                  <a:srgbClr val="FFFFFF"/>
                </a:solidFill>
                <a:latin typeface="Arial"/>
              </a:rPr>
              <a:t>&gt;80% dari perkiraan</a:t>
            </a:r>
            <a:r>
              <a:rPr lang="en-US" sz="2000" b="0" strike="noStrike" spc="-1">
                <a:solidFill>
                  <a:srgbClr val="FFFFFF"/>
                </a:solidFill>
                <a:latin typeface="Arial"/>
              </a:rPr>
              <a:t>17-20 juta petani akuakultur di Asia</a:t>
            </a:r>
            <a:endParaRPr lang="en-US" sz="2000" b="0" strike="noStrike" spc="-1">
              <a:solidFill>
                <a:srgbClr val="000000"/>
              </a:solidFill>
              <a:latin typeface="Arial"/>
            </a:endParaRPr>
          </a:p>
          <a:p>
            <a:pPr marL="1143000" lvl="2" indent="-228600" algn="l" rtl="0">
              <a:lnSpc>
                <a:spcPct val="80000"/>
              </a:lnSpc>
              <a:spcBef>
                <a:spcPts val="524"/>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100" b="0" strike="noStrike" spc="-1">
                <a:solidFill>
                  <a:srgbClr val="FFFFFF"/>
                </a:solidFill>
                <a:latin typeface="Arial"/>
              </a:rPr>
              <a:t>Kontributor utama produksi pangan di banyak negara</a:t>
            </a:r>
            <a:endParaRPr lang="en-US" sz="2100" b="0" strike="noStrike" spc="-1">
              <a:solidFill>
                <a:srgbClr val="000000"/>
              </a:solidFill>
              <a:latin typeface="Arial"/>
            </a:endParaRPr>
          </a:p>
          <a:p>
            <a:pPr marL="1143000" lvl="2" indent="-228600" algn="l" rtl="0">
              <a:lnSpc>
                <a:spcPct val="80000"/>
              </a:lnSpc>
              <a:spcBef>
                <a:spcPts val="524"/>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100" b="0" strike="noStrike" spc="-1">
                <a:solidFill>
                  <a:srgbClr val="FFFFFF"/>
                </a:solidFill>
                <a:latin typeface="Arial"/>
              </a:rPr>
              <a:t>Kontributor utama pasokan ikan budidaya global</a:t>
            </a:r>
            <a:endParaRPr lang="en-US" sz="2100" b="0" strike="noStrike" spc="-1">
              <a:solidFill>
                <a:srgbClr val="000000"/>
              </a:solidFill>
              <a:latin typeface="Arial"/>
            </a:endParaRPr>
          </a:p>
          <a:p>
            <a:pPr marL="1143000" lvl="2" indent="-228600" algn="l" rtl="0">
              <a:lnSpc>
                <a:spcPct val="80000"/>
              </a:lnSpc>
              <a:spcBef>
                <a:spcPts val="524"/>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100" b="0" strike="noStrike" spc="-1">
                <a:solidFill>
                  <a:srgbClr val="FFFFFF"/>
                </a:solidFill>
                <a:latin typeface="Arial"/>
              </a:rPr>
              <a:t>Sektor yang sangat inovatif</a:t>
            </a:r>
            <a:endParaRPr lang="en-US" sz="2100" b="0" strike="noStrike" spc="-1">
              <a:solidFill>
                <a:srgbClr val="000000"/>
              </a:solidFill>
              <a:latin typeface="Arial"/>
            </a:endParaRPr>
          </a:p>
          <a:p>
            <a:pPr marL="1143000" lvl="2" indent="-228600" algn="l" rtl="0">
              <a:lnSpc>
                <a:spcPct val="80000"/>
              </a:lnSpc>
              <a:spcBef>
                <a:spcPts val="524"/>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100" b="0" strike="noStrike" spc="-1">
                <a:solidFill>
                  <a:srgbClr val="FFFFFF"/>
                </a:solidFill>
                <a:latin typeface="Arial"/>
              </a:rPr>
              <a:t>Penting bagi pembangunan pedesaan, masyarakat, lapangan kerja, pengurangan kemiskinan dan keberlanjutan lingkungan.</a:t>
            </a:r>
            <a:endParaRPr lang="en-US" sz="2100" b="0" strike="noStrike" spc="-1">
              <a:solidFill>
                <a:srgbClr val="000000"/>
              </a:solidFill>
              <a:latin typeface="Arial"/>
            </a:endParaRPr>
          </a:p>
        </p:txBody>
      </p:sp>
      <p:pic>
        <p:nvPicPr>
          <p:cNvPr id="124" name="Picture 5"/>
          <p:cNvPicPr/>
          <p:nvPr/>
        </p:nvPicPr>
        <p:blipFill>
          <a:blip r:embed="rId4"/>
          <a:stretch/>
        </p:blipFill>
        <p:spPr>
          <a:xfrm>
            <a:off x="7543800" y="3975120"/>
            <a:ext cx="1600200" cy="1201680"/>
          </a:xfrm>
          <a:prstGeom prst="rect">
            <a:avLst/>
          </a:prstGeom>
          <a:ln w="0">
            <a:noFill/>
          </a:ln>
        </p:spPr>
      </p:pic>
      <p:pic>
        <p:nvPicPr>
          <p:cNvPr id="125" name="Picture 6"/>
          <p:cNvPicPr/>
          <p:nvPr/>
        </p:nvPicPr>
        <p:blipFill>
          <a:blip r:embed="rId5"/>
          <a:stretch/>
        </p:blipFill>
        <p:spPr>
          <a:xfrm>
            <a:off x="7543800" y="5186520"/>
            <a:ext cx="1600200" cy="1328760"/>
          </a:xfrm>
          <a:prstGeom prst="rect">
            <a:avLst/>
          </a:prstGeom>
          <a:ln w="0">
            <a:noFill/>
          </a:ln>
        </p:spPr>
      </p:pic>
      <p:pic>
        <p:nvPicPr>
          <p:cNvPr id="126" name="Picture 7"/>
          <p:cNvPicPr/>
          <p:nvPr/>
        </p:nvPicPr>
        <p:blipFill>
          <a:blip r:embed="rId6"/>
          <a:stretch/>
        </p:blipFill>
        <p:spPr>
          <a:xfrm>
            <a:off x="7543800" y="1434960"/>
            <a:ext cx="1600200" cy="120024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6"/>
          <p:cNvSpPr txBox="1"/>
          <p:nvPr/>
        </p:nvSpPr>
        <p:spPr>
          <a:xfrm>
            <a:off x="250560" y="260280"/>
            <a:ext cx="6769080" cy="6337440"/>
          </a:xfrm>
          <a:prstGeom prst="rect">
            <a:avLst/>
          </a:prstGeom>
          <a:noFill/>
          <a:ln w="0">
            <a:noFill/>
          </a:ln>
        </p:spPr>
        <p:txBody>
          <a:bodyPr>
            <a:normAutofit fontScale="97000"/>
          </a:bodyPr>
          <a:lstStyle/>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Pasar dan perdagangan internasional merugikan sektor akuakultur skala kecil:</a:t>
            </a:r>
            <a:endParaRPr lang="en-US" sz="2000" b="0" strike="noStrike" spc="-1">
              <a:solidFill>
                <a:srgbClr val="000000"/>
              </a:solidFill>
              <a:latin typeface="Arial"/>
            </a:endParaRPr>
          </a:p>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Biaya produksi</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Struktur bisnis akuakultur berorientasi ekspor</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Strategi manajemen risiko pedagang dan pembeli besar yang merugikan petani kecil</a:t>
            </a:r>
            <a:endParaRPr lang="en-US" sz="1800" b="0" strike="noStrike" spc="-1">
              <a:solidFill>
                <a:srgbClr val="000000"/>
              </a:solidFill>
              <a:latin typeface="Arial"/>
            </a:endParaRPr>
          </a:p>
          <a:p>
            <a:pPr marL="1143000" lvl="2" indent="-228600" algn="l" rtl="0">
              <a:lnSpc>
                <a:spcPct val="80000"/>
              </a:lnSpc>
              <a:spcBef>
                <a:spcPts val="44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Lebih mudah bagi pembeli besar untuk berurusan dengan pertanian besar dengan volume produk besar!</a:t>
            </a:r>
            <a:endParaRPr lang="en-US" sz="1800" b="0" strike="noStrike" spc="-1">
              <a:solidFill>
                <a:srgbClr val="000000"/>
              </a:solidFill>
              <a:latin typeface="Arial"/>
            </a:endParaRPr>
          </a:p>
          <a:p>
            <a:pPr marL="1143000" lvl="2" indent="-228600" algn="l" rtl="0">
              <a:lnSpc>
                <a:spcPct val="80000"/>
              </a:lnSpc>
              <a:spcBef>
                <a:spcPts val="44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Jumlah produk sedikit – tidak nyaman bagi pembeli dalam jumlah besar</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Persyaratan dan standar akses pasar untuk sertifikasi, ketertelusuran, dan jaminan kualitas</a:t>
            </a:r>
            <a:endParaRPr lang="en-US" sz="1800" b="0" strike="noStrike" spc="-1">
              <a:solidFill>
                <a:srgbClr val="000000"/>
              </a:solidFill>
              <a:latin typeface="Arial"/>
            </a:endParaRPr>
          </a:p>
          <a:p>
            <a:pPr marL="1143000" lvl="2" indent="-228600" algn="l" rtl="0">
              <a:lnSpc>
                <a:spcPct val="80000"/>
              </a:lnSpc>
              <a:spcBef>
                <a:spcPts val="44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342720" indent="-342720" algn="l" rtl="0">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Kemampuan beradaptasi dan berpartisipasi dalam rantai pasar modern juga dibatasi oleh fitur khusus sektor akuakultur skala kecil yang meliputi:</a:t>
            </a:r>
            <a:endParaRPr lang="en-US" sz="20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Akses terhadap sumber daya keuangan untuk berinvestasi dalam perubahan</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Akses ke pasar, pengetahuan teknis dan bisnis</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Orientasi kelembagaan dan kebijakan</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Lembaga dan layanan komersial/pemerintah yang kurang berorientasi pada petani skala kecil</a:t>
            </a: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pic>
        <p:nvPicPr>
          <p:cNvPr id="128" name="Picture 3"/>
          <p:cNvPicPr/>
          <p:nvPr/>
        </p:nvPicPr>
        <p:blipFill>
          <a:blip r:embed="rId3"/>
          <a:stretch/>
        </p:blipFill>
        <p:spPr>
          <a:xfrm>
            <a:off x="7095960" y="1905120"/>
            <a:ext cx="2048040" cy="1542960"/>
          </a:xfrm>
          <a:prstGeom prst="rect">
            <a:avLst/>
          </a:prstGeom>
          <a:ln w="0">
            <a:noFill/>
          </a:ln>
        </p:spPr>
      </p:pic>
      <p:pic>
        <p:nvPicPr>
          <p:cNvPr id="129" name="Picture 4"/>
          <p:cNvPicPr/>
          <p:nvPr/>
        </p:nvPicPr>
        <p:blipFill>
          <a:blip r:embed="rId4"/>
          <a:stretch/>
        </p:blipFill>
        <p:spPr>
          <a:xfrm>
            <a:off x="7095960" y="3505320"/>
            <a:ext cx="2048040" cy="1542960"/>
          </a:xfrm>
          <a:prstGeom prst="rect">
            <a:avLst/>
          </a:prstGeom>
          <a:ln w="0">
            <a:noFill/>
          </a:ln>
        </p:spPr>
      </p:pic>
      <p:pic>
        <p:nvPicPr>
          <p:cNvPr id="130" name="Picture 5"/>
          <p:cNvPicPr/>
          <p:nvPr/>
        </p:nvPicPr>
        <p:blipFill>
          <a:blip r:embed="rId5"/>
          <a:stretch/>
        </p:blipFill>
        <p:spPr>
          <a:xfrm>
            <a:off x="7086600" y="5029200"/>
            <a:ext cx="2057400" cy="15429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p:nvPr/>
        </p:nvSpPr>
        <p:spPr>
          <a:xfrm>
            <a:off x="468360" y="549000"/>
            <a:ext cx="8424720" cy="13737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strike="noStrike" spc="-1">
                <a:solidFill>
                  <a:srgbClr val="FFFFFF"/>
                </a:solidFill>
                <a:latin typeface="Antique Olive Roman"/>
              </a:rPr>
              <a:t>Rata-rata konsumsi ikan dan produk perikanan per kapita dunia per tahun</a:t>
            </a:r>
            <a:endParaRPr lang="en-US" sz="2800" b="0" strike="noStrike" spc="-1">
              <a:solidFill>
                <a:srgbClr val="000000"/>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a:solidFill>
                  <a:srgbClr val="FFFFFF"/>
                </a:solidFill>
                <a:latin typeface="Antique Olive Roman"/>
              </a:rPr>
              <a:t>(kg/kapita)</a:t>
            </a:r>
            <a:endParaRPr lang="en-US" sz="2800" b="0" strike="noStrike" spc="-1">
              <a:solidFill>
                <a:srgbClr val="000000"/>
              </a:solidFill>
              <a:latin typeface="Arial"/>
            </a:endParaRPr>
          </a:p>
        </p:txBody>
      </p:sp>
      <p:sp>
        <p:nvSpPr>
          <p:cNvPr id="55" name="Oval 8"/>
          <p:cNvSpPr/>
          <p:nvPr/>
        </p:nvSpPr>
        <p:spPr>
          <a:xfrm>
            <a:off x="611280" y="4581360"/>
            <a:ext cx="1008000" cy="1440000"/>
          </a:xfrm>
          <a:prstGeom prst="ellipse">
            <a:avLst/>
          </a:prstGeom>
          <a:solidFill>
            <a:srgbClr val="FF99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FFFFFF"/>
                </a:solidFill>
                <a:latin typeface="Arial"/>
              </a:rPr>
              <a:t>11.5</a:t>
            </a:r>
            <a:endParaRPr lang="en-US" sz="2000" b="0" strike="noStrike" spc="-1">
              <a:solidFill>
                <a:srgbClr val="000000"/>
              </a:solidFill>
              <a:latin typeface="Arial"/>
            </a:endParaRPr>
          </a:p>
        </p:txBody>
      </p:sp>
      <p:sp>
        <p:nvSpPr>
          <p:cNvPr id="56" name="Oval 9"/>
          <p:cNvSpPr/>
          <p:nvPr/>
        </p:nvSpPr>
        <p:spPr>
          <a:xfrm>
            <a:off x="2050920" y="4365720"/>
            <a:ext cx="1152720" cy="1727280"/>
          </a:xfrm>
          <a:prstGeom prst="ellipse">
            <a:avLst/>
          </a:prstGeom>
          <a:solidFill>
            <a:srgbClr val="FF99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FFFFFF"/>
                </a:solidFill>
                <a:latin typeface="Arial"/>
              </a:rPr>
              <a:t>12.5</a:t>
            </a:r>
            <a:endParaRPr lang="en-US" sz="2000" b="0" strike="noStrike" spc="-1">
              <a:solidFill>
                <a:srgbClr val="000000"/>
              </a:solidFill>
              <a:latin typeface="Arial"/>
            </a:endParaRPr>
          </a:p>
        </p:txBody>
      </p:sp>
      <p:sp>
        <p:nvSpPr>
          <p:cNvPr id="57" name="Oval 10"/>
          <p:cNvSpPr/>
          <p:nvPr/>
        </p:nvSpPr>
        <p:spPr>
          <a:xfrm>
            <a:off x="5508720" y="3573360"/>
            <a:ext cx="1657080" cy="2448000"/>
          </a:xfrm>
          <a:prstGeom prst="ellipse">
            <a:avLst/>
          </a:prstGeom>
          <a:solidFill>
            <a:srgbClr val="FF99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FFFFFF"/>
                </a:solidFill>
                <a:latin typeface="Arial"/>
              </a:rPr>
              <a:t>16.7</a:t>
            </a:r>
            <a:endParaRPr lang="en-US" sz="2000" b="0" strike="noStrike" spc="-1">
              <a:solidFill>
                <a:srgbClr val="000000"/>
              </a:solidFill>
              <a:latin typeface="Arial"/>
            </a:endParaRPr>
          </a:p>
        </p:txBody>
      </p:sp>
      <p:sp>
        <p:nvSpPr>
          <p:cNvPr id="58" name="Text Box 11"/>
          <p:cNvSpPr/>
          <p:nvPr/>
        </p:nvSpPr>
        <p:spPr>
          <a:xfrm>
            <a:off x="687240" y="6157800"/>
            <a:ext cx="8132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FFFFFF"/>
                </a:solidFill>
                <a:latin typeface="Arial"/>
              </a:rPr>
              <a:t>tahun 1970-an</a:t>
            </a:r>
            <a:endParaRPr lang="en-US" sz="1800" b="0" strike="noStrike" spc="-1">
              <a:solidFill>
                <a:srgbClr val="000000"/>
              </a:solidFill>
              <a:latin typeface="Arial"/>
            </a:endParaRPr>
          </a:p>
        </p:txBody>
      </p:sp>
      <p:sp>
        <p:nvSpPr>
          <p:cNvPr id="59" name="Text Box 12"/>
          <p:cNvSpPr/>
          <p:nvPr/>
        </p:nvSpPr>
        <p:spPr>
          <a:xfrm>
            <a:off x="2198520" y="6165720"/>
            <a:ext cx="8132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FFFFFF"/>
                </a:solidFill>
                <a:latin typeface="Arial"/>
              </a:rPr>
              <a:t>tahun 1980-an</a:t>
            </a:r>
            <a:endParaRPr lang="en-US" sz="1800" b="0" strike="noStrike" spc="-1">
              <a:solidFill>
                <a:srgbClr val="000000"/>
              </a:solidFill>
              <a:latin typeface="Arial"/>
            </a:endParaRPr>
          </a:p>
        </p:txBody>
      </p:sp>
      <p:sp>
        <p:nvSpPr>
          <p:cNvPr id="60" name="Text Box 13"/>
          <p:cNvSpPr/>
          <p:nvPr/>
        </p:nvSpPr>
        <p:spPr>
          <a:xfrm>
            <a:off x="6014520" y="6157800"/>
            <a:ext cx="6865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FFFFFF"/>
                </a:solidFill>
                <a:latin typeface="Arial"/>
              </a:rPr>
              <a:t>tahun 2006</a:t>
            </a:r>
            <a:endParaRPr lang="en-US" sz="1800" b="0" strike="noStrike" spc="-1">
              <a:solidFill>
                <a:srgbClr val="000000"/>
              </a:solidFill>
              <a:latin typeface="Arial"/>
            </a:endParaRPr>
          </a:p>
        </p:txBody>
      </p:sp>
      <p:sp>
        <p:nvSpPr>
          <p:cNvPr id="61" name="Oval 16"/>
          <p:cNvSpPr/>
          <p:nvPr/>
        </p:nvSpPr>
        <p:spPr>
          <a:xfrm>
            <a:off x="3564000" y="4005360"/>
            <a:ext cx="1441440" cy="2016000"/>
          </a:xfrm>
          <a:prstGeom prst="ellipse">
            <a:avLst/>
          </a:prstGeom>
          <a:solidFill>
            <a:srgbClr val="FF99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FFFFFF"/>
                </a:solidFill>
                <a:latin typeface="Arial"/>
              </a:rPr>
              <a:t>14.5</a:t>
            </a:r>
            <a:endParaRPr lang="en-US" sz="2000" b="0" strike="noStrike" spc="-1">
              <a:solidFill>
                <a:srgbClr val="000000"/>
              </a:solidFill>
              <a:latin typeface="Arial"/>
            </a:endParaRPr>
          </a:p>
        </p:txBody>
      </p:sp>
      <p:sp>
        <p:nvSpPr>
          <p:cNvPr id="62" name="Text Box 17"/>
          <p:cNvSpPr/>
          <p:nvPr/>
        </p:nvSpPr>
        <p:spPr>
          <a:xfrm>
            <a:off x="3927240" y="6157800"/>
            <a:ext cx="81324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FFFFFF"/>
                </a:solidFill>
                <a:latin typeface="Arial"/>
              </a:rPr>
              <a:t>tahun 1990-an</a:t>
            </a:r>
            <a:endParaRPr lang="en-US" sz="1800" b="0" strike="noStrike" spc="-1">
              <a:solidFill>
                <a:srgbClr val="000000"/>
              </a:solidFill>
              <a:latin typeface="Arial"/>
            </a:endParaRPr>
          </a:p>
        </p:txBody>
      </p:sp>
      <p:sp>
        <p:nvSpPr>
          <p:cNvPr id="63" name="Oval 19"/>
          <p:cNvSpPr/>
          <p:nvPr/>
        </p:nvSpPr>
        <p:spPr>
          <a:xfrm>
            <a:off x="7378560" y="3573360"/>
            <a:ext cx="1657440" cy="2448000"/>
          </a:xfrm>
          <a:prstGeom prst="ellipse">
            <a:avLst/>
          </a:prstGeom>
          <a:solidFill>
            <a:srgbClr val="FF99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FFFFFF"/>
                </a:solidFill>
                <a:latin typeface="Arial"/>
              </a:rPr>
              <a:t>16,7?</a:t>
            </a:r>
            <a:endParaRPr lang="en-US" sz="2000" b="0" strike="noStrike" spc="-1">
              <a:solidFill>
                <a:srgbClr val="000000"/>
              </a:solidFill>
              <a:latin typeface="Arial"/>
            </a:endParaRPr>
          </a:p>
        </p:txBody>
      </p:sp>
      <p:sp>
        <p:nvSpPr>
          <p:cNvPr id="64" name="Text Box 20"/>
          <p:cNvSpPr/>
          <p:nvPr/>
        </p:nvSpPr>
        <p:spPr>
          <a:xfrm>
            <a:off x="7914960" y="6165720"/>
            <a:ext cx="6865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FFFFFF"/>
                </a:solidFill>
                <a:latin typeface="Arial"/>
              </a:rPr>
              <a:t>tahun 2030</a:t>
            </a:r>
            <a:endParaRPr lang="en-US" sz="1800" b="0" strike="noStrike" spc="-1">
              <a:solidFill>
                <a:srgbClr val="000000"/>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Box 130"/>
          <p:cNvSpPr txBox="1"/>
          <p:nvPr/>
        </p:nvSpPr>
        <p:spPr>
          <a:xfrm>
            <a:off x="250920" y="333360"/>
            <a:ext cx="6108480" cy="5562720"/>
          </a:xfrm>
          <a:prstGeom prst="rect">
            <a:avLst/>
          </a:prstGeom>
          <a:noFill/>
          <a:ln w="0">
            <a:noFill/>
          </a:ln>
        </p:spPr>
        <p:txBody>
          <a:bodyPr>
            <a:normAutofit fontScale="93000" lnSpcReduction="10000"/>
          </a:bodyPr>
          <a:lstStyle/>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Arial"/>
              </a:rPr>
              <a:t>Apakah ada cara bagi petani akuakultur skala kecil untuk berpartisipasi dalam rantai pasar modern, program perdagangan dan sertifikasi?</a:t>
            </a:r>
            <a:endParaRPr lang="en-US" sz="2400" b="0" strike="noStrike" spc="-1">
              <a:solidFill>
                <a:srgbClr val="000000"/>
              </a:solidFill>
              <a:latin typeface="Arial"/>
            </a:endParaRPr>
          </a:p>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Pengalaman terkini menunjukkan tindakan positif yang pro-petani skala kecil dapat menghasilkan manfaat positif.</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Pengorganisasian petani ke dalam kelompok produsen merupakan cara utama ke depan:</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1143000" lvl="2" indent="-228600" algn="l" rtl="0">
              <a:lnSpc>
                <a:spcPct val="80000"/>
              </a:lnSpc>
              <a:spcBef>
                <a:spcPts val="400"/>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FFFFFF"/>
                </a:solidFill>
                <a:latin typeface="Arial"/>
              </a:rPr>
              <a:t>Mungkin mengizinkan sertifikasi kelompok dan bukan individu</a:t>
            </a:r>
            <a:endParaRPr lang="en-US" sz="1600" b="0" strike="noStrike" spc="-1">
              <a:solidFill>
                <a:srgbClr val="000000"/>
              </a:solidFill>
              <a:latin typeface="Arial"/>
            </a:endParaRPr>
          </a:p>
          <a:p>
            <a:pPr marL="1143000" lvl="2" indent="-228600" algn="l" rtl="0">
              <a:lnSpc>
                <a:spcPct val="80000"/>
              </a:lnSpc>
              <a:spcBef>
                <a:spcPts val="400"/>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FFFFFF"/>
                </a:solidFill>
                <a:latin typeface="Arial"/>
              </a:rPr>
              <a:t>Memungkinkan skala ekonomi (misalnya pembelian dan pemasaran massal)</a:t>
            </a:r>
            <a:endParaRPr lang="en-US" sz="1600" b="0" strike="noStrike" spc="-1">
              <a:solidFill>
                <a:srgbClr val="000000"/>
              </a:solidFill>
              <a:latin typeface="Arial"/>
            </a:endParaRPr>
          </a:p>
          <a:p>
            <a:pPr marL="1143000" lvl="2" indent="-228600" algn="l" rtl="0">
              <a:lnSpc>
                <a:spcPct val="80000"/>
              </a:lnSpc>
              <a:spcBef>
                <a:spcPts val="400"/>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FFFFFF"/>
                </a:solidFill>
                <a:latin typeface="Arial"/>
              </a:rPr>
              <a:t>Memfasilitasi komunikasi dan penyuluhan</a:t>
            </a:r>
            <a:endParaRPr lang="en-US" sz="1600" b="0" strike="noStrike" spc="-1">
              <a:solidFill>
                <a:srgbClr val="000000"/>
              </a:solidFill>
              <a:latin typeface="Arial"/>
            </a:endParaRPr>
          </a:p>
          <a:p>
            <a:pPr marL="1143000" lvl="2" indent="-228600" algn="l" rtl="0">
              <a:lnSpc>
                <a:spcPct val="80000"/>
              </a:lnSpc>
              <a:spcBef>
                <a:spcPts val="400"/>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FFFFFF"/>
                </a:solidFill>
                <a:latin typeface="Arial"/>
              </a:rPr>
              <a:t>Memfasilitasi “manajemen yang lebih baik”</a:t>
            </a:r>
            <a:endParaRPr lang="en-US" sz="1600" b="0" strike="noStrike" spc="-1">
              <a:solidFill>
                <a:srgbClr val="000000"/>
              </a:solidFill>
              <a:latin typeface="Arial"/>
            </a:endParaRPr>
          </a:p>
          <a:p>
            <a:pPr marL="1143000" lvl="2" indent="-228600" algn="l" rtl="0">
              <a:lnSpc>
                <a:spcPct val="80000"/>
              </a:lnSpc>
              <a:spcBef>
                <a:spcPts val="400"/>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FFFFFF"/>
                </a:solidFill>
                <a:latin typeface="Arial"/>
              </a:rPr>
              <a:t>Memfasilitasi pemasaran yang terorganisir</a:t>
            </a:r>
            <a:endParaRPr lang="en-US" sz="1600" b="0" strike="noStrike" spc="-1">
              <a:solidFill>
                <a:srgbClr val="000000"/>
              </a:solidFill>
              <a:latin typeface="Arial"/>
            </a:endParaRPr>
          </a:p>
          <a:p>
            <a:pPr marL="1143000" lvl="2" indent="-228600" algn="l" rtl="0">
              <a:lnSpc>
                <a:spcPct val="80000"/>
              </a:lnSpc>
              <a:spcBef>
                <a:spcPts val="400"/>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endParaRPr lang="en-US" sz="16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Secara individu, petani akan menghadapi kesulitan yang semakin meningkat dalam mengakses pasar.</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Pasar domestik dan ceruk lokal mungkin menawarkan beberapa peluang</a:t>
            </a:r>
            <a:endParaRPr lang="en-US" sz="1800" b="0" strike="noStrike" spc="-1">
              <a:solidFill>
                <a:srgbClr val="000000"/>
              </a:solidFill>
              <a:latin typeface="Arial"/>
            </a:endParaRPr>
          </a:p>
        </p:txBody>
      </p:sp>
      <p:pic>
        <p:nvPicPr>
          <p:cNvPr id="132" name="Picture 3"/>
          <p:cNvPicPr/>
          <p:nvPr/>
        </p:nvPicPr>
        <p:blipFill>
          <a:blip r:embed="rId3"/>
          <a:stretch/>
        </p:blipFill>
        <p:spPr>
          <a:xfrm>
            <a:off x="6934320" y="1447920"/>
            <a:ext cx="2209680" cy="1657080"/>
          </a:xfrm>
          <a:prstGeom prst="rect">
            <a:avLst/>
          </a:prstGeom>
          <a:ln w="0">
            <a:noFill/>
          </a:ln>
        </p:spPr>
      </p:pic>
      <p:pic>
        <p:nvPicPr>
          <p:cNvPr id="133" name="Picture 4"/>
          <p:cNvPicPr/>
          <p:nvPr/>
        </p:nvPicPr>
        <p:blipFill>
          <a:blip r:embed="rId4"/>
          <a:stretch/>
        </p:blipFill>
        <p:spPr>
          <a:xfrm>
            <a:off x="6934320" y="3048120"/>
            <a:ext cx="2209680" cy="1657080"/>
          </a:xfrm>
          <a:prstGeom prst="rect">
            <a:avLst/>
          </a:prstGeom>
          <a:ln w="0">
            <a:noFill/>
          </a:ln>
        </p:spPr>
      </p:pic>
      <p:pic>
        <p:nvPicPr>
          <p:cNvPr id="134" name="Picture 5"/>
          <p:cNvPicPr/>
          <p:nvPr/>
        </p:nvPicPr>
        <p:blipFill>
          <a:blip r:embed="rId5"/>
          <a:stretch/>
        </p:blipFill>
        <p:spPr>
          <a:xfrm>
            <a:off x="6934320" y="4724280"/>
            <a:ext cx="2209680" cy="165744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134"/>
          <p:cNvSpPr txBox="1"/>
          <p:nvPr/>
        </p:nvSpPr>
        <p:spPr>
          <a:xfrm>
            <a:off x="291600" y="558360"/>
            <a:ext cx="5791320" cy="5613480"/>
          </a:xfrm>
          <a:prstGeom prst="rect">
            <a:avLst/>
          </a:prstGeom>
          <a:noFill/>
          <a:ln w="0">
            <a:noFill/>
          </a:ln>
        </p:spPr>
        <p:txBody>
          <a:bodyPr>
            <a:normAutofit lnSpcReduction="10000"/>
          </a:bodyPr>
          <a:lstStyle/>
          <a:p>
            <a:pPr marL="342720" indent="-342720" algn="l" rtl="0">
              <a:spcBef>
                <a:spcPts val="7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Arial"/>
              </a:rPr>
              <a:t>Contoh dari India</a:t>
            </a:r>
            <a:endParaRPr lang="en-US" sz="3200" b="0" strike="noStrike" spc="-1">
              <a:solidFill>
                <a:srgbClr val="000000"/>
              </a:solidFill>
              <a:latin typeface="Arial"/>
            </a:endParaRPr>
          </a:p>
          <a:p>
            <a:pPr marL="742680" lvl="1" indent="-285480" algn="l" rtl="0">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i="1" strike="noStrike" spc="-1">
                <a:solidFill>
                  <a:srgbClr val="FFFFFF"/>
                </a:solidFill>
                <a:latin typeface="Arial"/>
              </a:rPr>
              <a:t>Kolaborasi MPEDA/NACA/FAO, dimulai pada tahun 2000</a:t>
            </a:r>
            <a:endParaRPr lang="en-US" sz="2800" b="0" strike="noStrike" spc="-1">
              <a:solidFill>
                <a:srgbClr val="000000"/>
              </a:solidFill>
              <a:latin typeface="Arial"/>
            </a:endParaRPr>
          </a:p>
          <a:p>
            <a:pPr marL="742680" lvl="1" indent="-285480" algn="l" rtl="0">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Arial"/>
            </a:endParaRPr>
          </a:p>
          <a:p>
            <a:pPr marL="742680" lvl="1" indent="-285480" algn="l" rtl="0">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Arial"/>
              </a:rPr>
              <a:t>Tujuan</a:t>
            </a:r>
            <a:endParaRPr lang="en-US" sz="28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Mengurangi risiko produksi dan meningkatkan produksi tambak udang</a:t>
            </a:r>
            <a:endParaRPr lang="en-US" sz="20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Membangun kelembagaan petani dan berorientasi pada petani</a:t>
            </a:r>
            <a:endParaRPr lang="en-US" sz="2000" b="0" strike="noStrike" spc="-1">
              <a:solidFill>
                <a:srgbClr val="000000"/>
              </a:solidFill>
              <a:latin typeface="Arial"/>
            </a:endParaRPr>
          </a:p>
          <a:p>
            <a:pPr marL="1143000" lvl="2" indent="-228600" algn="l" rtl="0">
              <a:spcBef>
                <a:spcPts val="499"/>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Meningkatkan kualitas dan akses pasar untuk udang yang diproduksi secara bertanggung jawab</a:t>
            </a:r>
            <a:endParaRPr lang="en-US" sz="2000" b="0" strike="noStrike" spc="-1">
              <a:solidFill>
                <a:srgbClr val="000000"/>
              </a:solidFill>
              <a:latin typeface="Arial"/>
            </a:endParaRPr>
          </a:p>
        </p:txBody>
      </p:sp>
      <p:pic>
        <p:nvPicPr>
          <p:cNvPr id="136" name="Picture 3" descr="international-principles-06"/>
          <p:cNvPicPr/>
          <p:nvPr/>
        </p:nvPicPr>
        <p:blipFill>
          <a:blip r:embed="rId3"/>
          <a:stretch/>
        </p:blipFill>
        <p:spPr>
          <a:xfrm>
            <a:off x="6568920" y="3022560"/>
            <a:ext cx="2575080" cy="3657600"/>
          </a:xfrm>
          <a:prstGeom prst="rect">
            <a:avLst/>
          </a:prstGeom>
          <a:ln w="0">
            <a:noFill/>
          </a:ln>
        </p:spPr>
      </p:pic>
      <p:pic>
        <p:nvPicPr>
          <p:cNvPr id="137" name="Picture 4"/>
          <p:cNvPicPr/>
          <p:nvPr/>
        </p:nvPicPr>
        <p:blipFill>
          <a:blip r:embed="rId4"/>
          <a:stretch/>
        </p:blipFill>
        <p:spPr>
          <a:xfrm>
            <a:off x="6545160" y="1092240"/>
            <a:ext cx="2598840" cy="194940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3"/>
          <p:cNvSpPr/>
          <p:nvPr/>
        </p:nvSpPr>
        <p:spPr>
          <a:xfrm>
            <a:off x="366840" y="1003320"/>
            <a:ext cx="3741480" cy="3200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a:bodyPr>
          <a:lstStyle/>
          <a:p>
            <a:pPr marL="342720" indent="-342720" algn="l" rtl="0">
              <a:lnSpc>
                <a:spcPct val="110000"/>
              </a:lnSpc>
              <a:spcBef>
                <a:spcPts val="748"/>
              </a:spcBef>
              <a:spcAft>
                <a:spcPts val="748"/>
              </a:spcAft>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Sistem pertanian - sistem pertanian ekstensif</a:t>
            </a:r>
            <a:endParaRPr lang="en-US" sz="2000" b="0" strike="noStrike" spc="-1">
              <a:solidFill>
                <a:srgbClr val="000000"/>
              </a:solidFill>
              <a:latin typeface="Arial"/>
            </a:endParaRPr>
          </a:p>
          <a:p>
            <a:pPr marL="742680" lvl="1" indent="-285480" algn="l" rtl="0">
              <a:lnSpc>
                <a:spcPct val="110000"/>
              </a:lnSpc>
              <a:spcBef>
                <a:spcPts val="598"/>
              </a:spcBef>
              <a:spcAft>
                <a:spcPts val="598"/>
              </a:spcAft>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a:solidFill>
                  <a:srgbClr val="FFFFFF"/>
                </a:solidFill>
                <a:latin typeface="Calibri"/>
                <a:ea typeface="Angsana New"/>
              </a:rPr>
              <a:t>Rata-rata Produksi: 250 kg/ha/tanaman</a:t>
            </a:r>
            <a:endParaRPr lang="en-US" sz="1600" b="0" strike="noStrike" spc="-1">
              <a:solidFill>
                <a:srgbClr val="000000"/>
              </a:solidFill>
              <a:latin typeface="Arial"/>
            </a:endParaRPr>
          </a:p>
          <a:p>
            <a:pPr marL="342720" indent="-342720" algn="l" rtl="0">
              <a:lnSpc>
                <a:spcPct val="110000"/>
              </a:lnSpc>
              <a:spcBef>
                <a:spcPts val="748"/>
              </a:spcBef>
              <a:spcAft>
                <a:spcPts val="748"/>
              </a:spcAft>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Penanaman alternatif – udang, padi, tanaman lainnya</a:t>
            </a:r>
            <a:endParaRPr lang="en-US" sz="2000" b="0" strike="noStrike" spc="-1">
              <a:solidFill>
                <a:srgbClr val="000000"/>
              </a:solidFill>
              <a:latin typeface="Arial"/>
            </a:endParaRPr>
          </a:p>
          <a:p>
            <a:pPr marL="342720" indent="-342720" algn="l" rtl="0">
              <a:lnSpc>
                <a:spcPct val="110000"/>
              </a:lnSpc>
              <a:spcBef>
                <a:spcPts val="748"/>
              </a:spcBef>
              <a:spcAft>
                <a:spcPts val="748"/>
              </a:spcAft>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Luas lahan &lt; 2 ha, dan satu-dua kolam</a:t>
            </a:r>
            <a:endParaRPr lang="en-US" sz="2000" b="0" strike="noStrike" spc="-1">
              <a:solidFill>
                <a:srgbClr val="000000"/>
              </a:solidFill>
              <a:latin typeface="Arial"/>
            </a:endParaRPr>
          </a:p>
        </p:txBody>
      </p:sp>
      <p:pic>
        <p:nvPicPr>
          <p:cNvPr id="139" name="Picture 4" descr="DSCN4646"/>
          <p:cNvPicPr/>
          <p:nvPr/>
        </p:nvPicPr>
        <p:blipFill>
          <a:blip r:embed="rId3"/>
          <a:srcRect l="5230" b="21644"/>
          <a:stretch/>
        </p:blipFill>
        <p:spPr>
          <a:xfrm>
            <a:off x="368280" y="4297320"/>
            <a:ext cx="4191120" cy="2408400"/>
          </a:xfrm>
          <a:prstGeom prst="rect">
            <a:avLst/>
          </a:prstGeom>
          <a:ln w="0">
            <a:noFill/>
          </a:ln>
        </p:spPr>
      </p:pic>
      <p:pic>
        <p:nvPicPr>
          <p:cNvPr id="140" name="Picture 4"/>
          <p:cNvPicPr/>
          <p:nvPr/>
        </p:nvPicPr>
        <p:blipFill>
          <a:blip r:embed="rId4"/>
          <a:stretch/>
        </p:blipFill>
        <p:spPr>
          <a:xfrm>
            <a:off x="4562640" y="4302000"/>
            <a:ext cx="4581360" cy="2376720"/>
          </a:xfrm>
          <a:prstGeom prst="rect">
            <a:avLst/>
          </a:prstGeom>
          <a:ln w="0">
            <a:noFill/>
          </a:ln>
        </p:spPr>
      </p:pic>
      <p:pic>
        <p:nvPicPr>
          <p:cNvPr id="141" name="Picture 5" descr="DSC00027"/>
          <p:cNvPicPr/>
          <p:nvPr/>
        </p:nvPicPr>
        <p:blipFill>
          <a:blip r:embed="rId5"/>
          <a:stretch/>
        </p:blipFill>
        <p:spPr>
          <a:xfrm>
            <a:off x="6854760" y="838080"/>
            <a:ext cx="2289240" cy="3302280"/>
          </a:xfrm>
          <a:prstGeom prst="rect">
            <a:avLst/>
          </a:prstGeom>
          <a:ln w="0">
            <a:noFill/>
          </a:ln>
        </p:spPr>
      </p:pic>
      <p:pic>
        <p:nvPicPr>
          <p:cNvPr id="142" name="Picture 6" descr="DSC00348"/>
          <p:cNvPicPr/>
          <p:nvPr/>
        </p:nvPicPr>
        <p:blipFill>
          <a:blip r:embed="rId6"/>
          <a:stretch/>
        </p:blipFill>
        <p:spPr>
          <a:xfrm>
            <a:off x="4363920" y="2602080"/>
            <a:ext cx="2481480" cy="1690560"/>
          </a:xfrm>
          <a:prstGeom prst="rect">
            <a:avLst/>
          </a:prstGeom>
          <a:ln w="0">
            <a:noFill/>
          </a:ln>
        </p:spPr>
      </p:pic>
      <p:pic>
        <p:nvPicPr>
          <p:cNvPr id="143" name="Picture 7" descr="Shrimp seed trader"/>
          <p:cNvPicPr/>
          <p:nvPr/>
        </p:nvPicPr>
        <p:blipFill>
          <a:blip r:embed="rId7"/>
          <a:stretch/>
        </p:blipFill>
        <p:spPr>
          <a:xfrm>
            <a:off x="4373640" y="863640"/>
            <a:ext cx="2471760" cy="1854000"/>
          </a:xfrm>
          <a:prstGeom prst="rect">
            <a:avLst/>
          </a:prstGeom>
          <a:ln w="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360" y="172800"/>
            <a:ext cx="7201080" cy="1274760"/>
          </a:xfrm>
          <a:prstGeom prst="rect">
            <a:avLst/>
          </a:prstGeom>
          <a:noFill/>
          <a:ln w="0">
            <a:noFill/>
          </a:ln>
        </p:spPr>
        <p:txBody>
          <a:bodyPr anchor="ctr">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a:solidFill>
                  <a:srgbClr val="FFFFFF"/>
                </a:solidFill>
                <a:latin typeface="Arial"/>
              </a:rPr>
              <a:t>Elemen kesuksesan:</a:t>
            </a:r>
            <a:br/>
            <a:r>
              <a:rPr lang="en-US" sz="3200" b="1" strike="noStrike" spc="-1">
                <a:solidFill>
                  <a:srgbClr val="FFFFFF"/>
                </a:solidFill>
                <a:latin typeface="Arial"/>
              </a:rPr>
              <a:t>(</a:t>
            </a:r>
            <a:r>
              <a:rPr lang="en-US" sz="2400" b="1" strike="noStrike" spc="-1">
                <a:solidFill>
                  <a:srgbClr val="FFFFFF"/>
                </a:solidFill>
                <a:latin typeface="Arial"/>
              </a:rPr>
              <a:t>1)</a:t>
            </a:r>
            <a:r>
              <a:rPr lang="en-US" sz="2400" b="1" i="1" strike="noStrike" spc="-1">
                <a:solidFill>
                  <a:srgbClr val="FFFFFF"/>
                </a:solidFill>
                <a:latin typeface="Arial"/>
              </a:rPr>
              <a:t>Pengembangan partisipatif dan promosi “praktik pengelolaan yang lebih baik” yang sederhana di lahan pertanian – “BMP”</a:t>
            </a:r>
            <a:endParaRPr lang="en-US" sz="2400" b="0" strike="noStrike" spc="-1">
              <a:solidFill>
                <a:srgbClr val="000000"/>
              </a:solidFill>
              <a:latin typeface="Arial"/>
            </a:endParaRPr>
          </a:p>
        </p:txBody>
      </p:sp>
      <p:sp>
        <p:nvSpPr>
          <p:cNvPr id="145" name="TextBox 144"/>
          <p:cNvSpPr txBox="1"/>
          <p:nvPr/>
        </p:nvSpPr>
        <p:spPr>
          <a:xfrm>
            <a:off x="526680" y="1809360"/>
            <a:ext cx="6180120" cy="3249720"/>
          </a:xfrm>
          <a:prstGeom prst="rect">
            <a:avLst/>
          </a:prstGeom>
          <a:noFill/>
          <a:ln w="0">
            <a:noFill/>
          </a:ln>
        </p:spPr>
        <p:txBody>
          <a:bodyPr>
            <a:normAutofit/>
          </a:bodyPr>
          <a:lstStyle/>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Persiapan kolam yang baik</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Pemilihan benih berkualitas baik</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Manajemen kualitas air</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Manajemen pakan</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Pemantauan kesehatan/Keamanan hayati</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Pemantauan dasar kolam</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Manajemen penyakit</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Praktik Panen dan Pasca Panen yang Lebih Baik</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Pemeliharaan catatan/Ketertelusuran</a:t>
            </a:r>
            <a:endParaRPr lang="en-US" sz="2000" b="0" strike="noStrike" spc="-1">
              <a:solidFill>
                <a:srgbClr val="000000"/>
              </a:solidFill>
              <a:latin typeface="Arial"/>
            </a:endParaRPr>
          </a:p>
          <a:p>
            <a:pPr marL="457200" indent="-457200" algn="l" rtl="0">
              <a:lnSpc>
                <a:spcPct val="80000"/>
              </a:lnSpc>
              <a:spcBef>
                <a:spcPts val="499"/>
              </a:spcBef>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Kesadaran lingkungan</a:t>
            </a:r>
            <a:endParaRPr lang="en-US" sz="2000" b="0" strike="noStrike" spc="-1">
              <a:solidFill>
                <a:srgbClr val="000000"/>
              </a:solidFill>
              <a:latin typeface="Arial"/>
            </a:endParaRPr>
          </a:p>
          <a:p>
            <a:pPr marL="457200" indent="-45720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Arial"/>
            </a:endParaRPr>
          </a:p>
        </p:txBody>
      </p:sp>
      <p:pic>
        <p:nvPicPr>
          <p:cNvPr id="146" name="Picture 4" descr="Orissa 046"/>
          <p:cNvPicPr/>
          <p:nvPr/>
        </p:nvPicPr>
        <p:blipFill>
          <a:blip r:embed="rId3"/>
          <a:stretch/>
        </p:blipFill>
        <p:spPr>
          <a:xfrm>
            <a:off x="7093080" y="4005360"/>
            <a:ext cx="2050920" cy="1538280"/>
          </a:xfrm>
          <a:prstGeom prst="rect">
            <a:avLst/>
          </a:prstGeom>
          <a:ln w="0">
            <a:noFill/>
          </a:ln>
        </p:spPr>
      </p:pic>
      <p:pic>
        <p:nvPicPr>
          <p:cNvPr id="147" name="Picture 5" descr="12 (Medium)"/>
          <p:cNvPicPr/>
          <p:nvPr/>
        </p:nvPicPr>
        <p:blipFill>
          <a:blip r:embed="rId4"/>
          <a:stretch/>
        </p:blipFill>
        <p:spPr>
          <a:xfrm>
            <a:off x="7093080" y="2781360"/>
            <a:ext cx="2050920" cy="1352520"/>
          </a:xfrm>
          <a:prstGeom prst="rect">
            <a:avLst/>
          </a:prstGeom>
          <a:ln w="0">
            <a:noFill/>
          </a:ln>
        </p:spPr>
      </p:pic>
      <p:pic>
        <p:nvPicPr>
          <p:cNvPr id="148" name="Picture 6" descr="April-21-06 080"/>
          <p:cNvPicPr/>
          <p:nvPr/>
        </p:nvPicPr>
        <p:blipFill>
          <a:blip r:embed="rId5"/>
          <a:stretch/>
        </p:blipFill>
        <p:spPr>
          <a:xfrm>
            <a:off x="7093080" y="5319720"/>
            <a:ext cx="2050920" cy="1538280"/>
          </a:xfrm>
          <a:prstGeom prst="rect">
            <a:avLst/>
          </a:prstGeom>
          <a:ln w="0">
            <a:noFill/>
          </a:ln>
        </p:spPr>
      </p:pic>
      <p:pic>
        <p:nvPicPr>
          <p:cNvPr id="149" name="Picture 7" descr="seed"/>
          <p:cNvPicPr/>
          <p:nvPr/>
        </p:nvPicPr>
        <p:blipFill>
          <a:blip r:embed="rId6"/>
          <a:stretch/>
        </p:blipFill>
        <p:spPr>
          <a:xfrm>
            <a:off x="0" y="5349960"/>
            <a:ext cx="1692360" cy="1508040"/>
          </a:xfrm>
          <a:prstGeom prst="rect">
            <a:avLst/>
          </a:prstGeom>
          <a:ln w="0">
            <a:noFill/>
          </a:ln>
        </p:spPr>
      </p:pic>
      <p:pic>
        <p:nvPicPr>
          <p:cNvPr id="150" name="Picture 8" descr="Picture 004"/>
          <p:cNvPicPr/>
          <p:nvPr/>
        </p:nvPicPr>
        <p:blipFill>
          <a:blip r:embed="rId7"/>
          <a:stretch/>
        </p:blipFill>
        <p:spPr>
          <a:xfrm>
            <a:off x="5148360" y="5369040"/>
            <a:ext cx="1985760" cy="1488960"/>
          </a:xfrm>
          <a:prstGeom prst="rect">
            <a:avLst/>
          </a:prstGeom>
          <a:ln w="0">
            <a:noFill/>
          </a:ln>
        </p:spPr>
      </p:pic>
      <p:grpSp>
        <p:nvGrpSpPr>
          <p:cNvPr id="151" name="Group 9"/>
          <p:cNvGrpSpPr/>
          <p:nvPr/>
        </p:nvGrpSpPr>
        <p:grpSpPr>
          <a:xfrm>
            <a:off x="0" y="6308640"/>
            <a:ext cx="1052640" cy="549360"/>
            <a:chOff x="0" y="6308640"/>
            <a:chExt cx="1052640" cy="549360"/>
          </a:xfrm>
        </p:grpSpPr>
        <p:pic>
          <p:nvPicPr>
            <p:cNvPr id="152" name="Picture 10" descr="R_nacalogo390"/>
            <p:cNvPicPr/>
            <p:nvPr/>
          </p:nvPicPr>
          <p:blipFill>
            <a:blip r:embed="rId8"/>
            <a:stretch/>
          </p:blipFill>
          <p:spPr>
            <a:xfrm>
              <a:off x="539640" y="6308640"/>
              <a:ext cx="513000" cy="549360"/>
            </a:xfrm>
            <a:prstGeom prst="rect">
              <a:avLst/>
            </a:prstGeom>
            <a:ln w="0">
              <a:noFill/>
            </a:ln>
          </p:spPr>
        </p:pic>
        <p:pic>
          <p:nvPicPr>
            <p:cNvPr id="153" name="Picture 11" descr="MPEDA LOGO"/>
            <p:cNvPicPr/>
            <p:nvPr/>
          </p:nvPicPr>
          <p:blipFill>
            <a:blip r:embed="rId9"/>
            <a:stretch/>
          </p:blipFill>
          <p:spPr>
            <a:xfrm>
              <a:off x="0" y="6308640"/>
              <a:ext cx="512640" cy="549360"/>
            </a:xfrm>
            <a:prstGeom prst="rect">
              <a:avLst/>
            </a:prstGeom>
            <a:ln w="0">
              <a:noFill/>
            </a:ln>
          </p:spPr>
        </p:pic>
      </p:grpSp>
      <p:pic>
        <p:nvPicPr>
          <p:cNvPr id="154" name="Picture 12" descr="May012-06 097"/>
          <p:cNvPicPr/>
          <p:nvPr/>
        </p:nvPicPr>
        <p:blipFill>
          <a:blip r:embed="rId10"/>
          <a:stretch/>
        </p:blipFill>
        <p:spPr>
          <a:xfrm>
            <a:off x="1692360" y="5345280"/>
            <a:ext cx="2016000" cy="1512720"/>
          </a:xfrm>
          <a:prstGeom prst="rect">
            <a:avLst/>
          </a:prstGeom>
          <a:ln w="0">
            <a:noFill/>
          </a:ln>
        </p:spPr>
      </p:pic>
      <p:pic>
        <p:nvPicPr>
          <p:cNvPr id="155" name="Picture 13" descr="14"/>
          <p:cNvPicPr/>
          <p:nvPr/>
        </p:nvPicPr>
        <p:blipFill>
          <a:blip r:embed="rId11"/>
          <a:stretch/>
        </p:blipFill>
        <p:spPr>
          <a:xfrm>
            <a:off x="3492360" y="5346720"/>
            <a:ext cx="1800360" cy="1511280"/>
          </a:xfrm>
          <a:prstGeom prst="rect">
            <a:avLst/>
          </a:prstGeom>
          <a:ln w="0">
            <a:noFill/>
          </a:ln>
        </p:spPr>
      </p:pic>
      <p:pic>
        <p:nvPicPr>
          <p:cNvPr id="156" name="Picture 14" descr="13"/>
          <p:cNvPicPr/>
          <p:nvPr/>
        </p:nvPicPr>
        <p:blipFill>
          <a:blip r:embed="rId12"/>
          <a:stretch/>
        </p:blipFill>
        <p:spPr>
          <a:xfrm>
            <a:off x="7093080" y="1244520"/>
            <a:ext cx="2050920" cy="1538280"/>
          </a:xfrm>
          <a:prstGeom prst="rect">
            <a:avLst/>
          </a:prstGeom>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59"/>
          <p:cNvSpPr txBox="1"/>
          <p:nvPr/>
        </p:nvSpPr>
        <p:spPr>
          <a:xfrm>
            <a:off x="279360" y="456840"/>
            <a:ext cx="6524640" cy="8002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Arial"/>
              </a:rPr>
              <a:t>(2)</a:t>
            </a:r>
            <a:r>
              <a:rPr lang="en-US" sz="3200" b="1" i="1" strike="noStrike" spc="-1">
                <a:solidFill>
                  <a:srgbClr val="FFFFFF"/>
                </a:solidFill>
                <a:latin typeface="Arial"/>
              </a:rPr>
              <a:t>Manajemen tingkat klaster</a:t>
            </a:r>
            <a:endParaRPr lang="en-US" sz="3200" b="0" strike="noStrike" spc="-1">
              <a:solidFill>
                <a:srgbClr val="000000"/>
              </a:solidFill>
              <a:latin typeface="Arial"/>
            </a:endParaRPr>
          </a:p>
        </p:txBody>
      </p:sp>
      <p:sp>
        <p:nvSpPr>
          <p:cNvPr id="161" name="TextBox 160"/>
          <p:cNvSpPr txBox="1"/>
          <p:nvPr/>
        </p:nvSpPr>
        <p:spPr>
          <a:xfrm>
            <a:off x="302760" y="1468080"/>
            <a:ext cx="8218440" cy="2382840"/>
          </a:xfrm>
          <a:prstGeom prst="rect">
            <a:avLst/>
          </a:prstGeom>
          <a:noFill/>
          <a:ln w="0">
            <a:noFill/>
          </a:ln>
        </p:spPr>
        <p:txBody>
          <a:bodyPr>
            <a:normAutofit lnSpcReduction="10000"/>
          </a:bodyPr>
          <a:lstStyle/>
          <a:p>
            <a:pPr marL="342720" indent="-342720" algn="l" rtl="0">
              <a:lnSpc>
                <a:spcPct val="9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err="1">
                <a:solidFill>
                  <a:srgbClr val="FFFFFF"/>
                </a:solidFill>
                <a:latin typeface="Arial"/>
              </a:rPr>
              <a:t>Pengelolaan</a:t>
            </a:r>
            <a:r>
              <a:rPr lang="en-US" sz="2400" b="0" strike="noStrike" spc="-1" dirty="0">
                <a:solidFill>
                  <a:srgbClr val="FFFFFF"/>
                </a:solidFill>
                <a:latin typeface="Arial"/>
              </a:rPr>
              <a:t> </a:t>
            </a:r>
            <a:r>
              <a:rPr lang="en-US" sz="2400" b="0" strike="noStrike" spc="-1" dirty="0" err="1">
                <a:solidFill>
                  <a:srgbClr val="FFFFFF"/>
                </a:solidFill>
                <a:latin typeface="Arial"/>
              </a:rPr>
              <a:t>lahan</a:t>
            </a:r>
            <a:r>
              <a:rPr lang="en-US" sz="2400" b="0" strike="noStrike" spc="-1" dirty="0">
                <a:solidFill>
                  <a:srgbClr val="FFFFFF"/>
                </a:solidFill>
                <a:latin typeface="Arial"/>
              </a:rPr>
              <a:t> </a:t>
            </a:r>
            <a:r>
              <a:rPr lang="en-US" sz="2400" b="0" strike="noStrike" spc="-1" dirty="0" err="1">
                <a:solidFill>
                  <a:srgbClr val="FFFFFF"/>
                </a:solidFill>
                <a:latin typeface="Arial"/>
              </a:rPr>
              <a:t>pertanian</a:t>
            </a:r>
            <a:r>
              <a:rPr lang="en-US" sz="2400" b="0" strike="noStrike" spc="-1" dirty="0">
                <a:solidFill>
                  <a:srgbClr val="FFFFFF"/>
                </a:solidFill>
                <a:latin typeface="Arial"/>
              </a:rPr>
              <a:t> yang </a:t>
            </a:r>
            <a:r>
              <a:rPr lang="en-US" sz="2400" b="0" strike="noStrike" spc="-1" dirty="0" err="1">
                <a:solidFill>
                  <a:srgbClr val="FFFFFF"/>
                </a:solidFill>
                <a:latin typeface="Arial"/>
              </a:rPr>
              <a:t>padat</a:t>
            </a:r>
            <a:r>
              <a:rPr lang="en-US" sz="2400" b="0" strike="noStrike" spc="-1" dirty="0">
                <a:solidFill>
                  <a:srgbClr val="FFFFFF"/>
                </a:solidFill>
                <a:latin typeface="Arial"/>
              </a:rPr>
              <a:t> </a:t>
            </a:r>
            <a:r>
              <a:rPr lang="en-US" sz="2400" b="0" strike="noStrike" spc="-1" dirty="0" err="1">
                <a:solidFill>
                  <a:srgbClr val="FFFFFF"/>
                </a:solidFill>
                <a:latin typeface="Arial"/>
              </a:rPr>
              <a:t>melalui</a:t>
            </a:r>
            <a:r>
              <a:rPr lang="en-US" sz="2400" b="0" strike="noStrike" spc="-1" dirty="0">
                <a:solidFill>
                  <a:srgbClr val="FFFFFF"/>
                </a:solidFill>
                <a:latin typeface="Arial"/>
              </a:rPr>
              <a:t> </a:t>
            </a:r>
            <a:r>
              <a:rPr lang="en-US" sz="2400" b="0" strike="noStrike" spc="-1" dirty="0" err="1">
                <a:solidFill>
                  <a:srgbClr val="FFFFFF"/>
                </a:solidFill>
                <a:latin typeface="Arial"/>
              </a:rPr>
              <a:t>kolaborasi</a:t>
            </a:r>
            <a:r>
              <a:rPr lang="en-US" sz="2400" b="0" strike="noStrike" spc="-1" dirty="0">
                <a:solidFill>
                  <a:srgbClr val="FFFFFF"/>
                </a:solidFill>
                <a:latin typeface="Arial"/>
              </a:rPr>
              <a:t> </a:t>
            </a:r>
            <a:r>
              <a:rPr lang="en-US" sz="2400" b="0" strike="noStrike" spc="-1" dirty="0" err="1">
                <a:solidFill>
                  <a:srgbClr val="FFFFFF"/>
                </a:solidFill>
                <a:latin typeface="Arial"/>
              </a:rPr>
              <a:t>antar</a:t>
            </a:r>
            <a:r>
              <a:rPr lang="en-US" sz="2400" b="0" strike="noStrike" spc="-1" dirty="0">
                <a:solidFill>
                  <a:srgbClr val="FFFFFF"/>
                </a:solidFill>
                <a:latin typeface="Arial"/>
              </a:rPr>
              <a:t> </a:t>
            </a:r>
            <a:r>
              <a:rPr lang="en-US" sz="2400" b="0" strike="noStrike" spc="-1" dirty="0" err="1">
                <a:solidFill>
                  <a:srgbClr val="FFFFFF"/>
                </a:solidFill>
                <a:latin typeface="Arial"/>
              </a:rPr>
              <a:t>petani</a:t>
            </a:r>
            <a:r>
              <a:rPr lang="en-US" sz="2400" b="0" strike="noStrike" spc="-1" dirty="0">
                <a:solidFill>
                  <a:srgbClr val="FFFFFF"/>
                </a:solidFill>
                <a:latin typeface="Arial"/>
              </a:rPr>
              <a:t> dan </a:t>
            </a:r>
            <a:r>
              <a:rPr lang="en-US" sz="2400" b="0" strike="noStrike" spc="-1" dirty="0" err="1">
                <a:solidFill>
                  <a:srgbClr val="FFFFFF"/>
                </a:solidFill>
                <a:latin typeface="Arial"/>
              </a:rPr>
              <a:t>kelompok</a:t>
            </a:r>
            <a:r>
              <a:rPr lang="en-US" sz="2400" b="0" strike="noStrike" spc="-1" dirty="0">
                <a:solidFill>
                  <a:srgbClr val="FFFFFF"/>
                </a:solidFill>
                <a:latin typeface="Arial"/>
              </a:rPr>
              <a:t> </a:t>
            </a:r>
            <a:r>
              <a:rPr lang="en-US" sz="2400" b="0" strike="noStrike" spc="-1" dirty="0" err="1">
                <a:solidFill>
                  <a:srgbClr val="FFFFFF"/>
                </a:solidFill>
                <a:latin typeface="Arial"/>
              </a:rPr>
              <a:t>tani</a:t>
            </a:r>
            <a:r>
              <a:rPr lang="en-US" sz="2400" b="0" strike="noStrike" spc="-1" dirty="0">
                <a:solidFill>
                  <a:srgbClr val="FFFFFF"/>
                </a:solidFill>
                <a:latin typeface="Arial"/>
              </a:rPr>
              <a:t>:</a:t>
            </a:r>
            <a:endParaRPr lang="en-US" sz="2400" b="0" strike="noStrike" spc="-1" dirty="0">
              <a:solidFill>
                <a:srgbClr val="000000"/>
              </a:solidFill>
              <a:latin typeface="Arial"/>
            </a:endParaRPr>
          </a:p>
          <a:p>
            <a:pPr marL="342720" indent="-342720" algn="l" rtl="0">
              <a:lnSpc>
                <a:spcPct val="9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dirty="0">
              <a:solidFill>
                <a:srgbClr val="000000"/>
              </a:solidFill>
              <a:latin typeface="Arial"/>
            </a:endParaRPr>
          </a:p>
          <a:p>
            <a:pPr marL="742680" lvl="1" indent="-285480" algn="l" rtl="0">
              <a:lnSpc>
                <a:spcPct val="9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dirty="0" err="1">
                <a:solidFill>
                  <a:srgbClr val="FFFFFF"/>
                </a:solidFill>
                <a:latin typeface="Arial"/>
              </a:rPr>
              <a:t>Pembentukan</a:t>
            </a:r>
            <a:r>
              <a:rPr lang="en-US" sz="2000" b="0" strike="noStrike" spc="-1" dirty="0">
                <a:solidFill>
                  <a:srgbClr val="FFFFFF"/>
                </a:solidFill>
                <a:latin typeface="Arial"/>
              </a:rPr>
              <a:t> </a:t>
            </a:r>
            <a:r>
              <a:rPr lang="en-US" sz="2000" b="0" strike="noStrike" spc="-1" dirty="0" err="1">
                <a:solidFill>
                  <a:srgbClr val="FFFFFF"/>
                </a:solidFill>
                <a:latin typeface="Arial"/>
              </a:rPr>
              <a:t>kelompok</a:t>
            </a:r>
            <a:r>
              <a:rPr lang="en-US" sz="2000" b="0" strike="noStrike" spc="-1" dirty="0">
                <a:solidFill>
                  <a:srgbClr val="FFFFFF"/>
                </a:solidFill>
                <a:latin typeface="Arial"/>
              </a:rPr>
              <a:t> </a:t>
            </a:r>
            <a:r>
              <a:rPr lang="en-US" sz="2000" b="0" strike="noStrike" spc="-1" dirty="0" err="1">
                <a:solidFill>
                  <a:srgbClr val="FFFFFF"/>
                </a:solidFill>
                <a:latin typeface="Arial"/>
              </a:rPr>
              <a:t>petani</a:t>
            </a:r>
            <a:r>
              <a:rPr lang="en-US" sz="2000" b="0" strike="noStrike" spc="-1" dirty="0">
                <a:solidFill>
                  <a:srgbClr val="FFFFFF"/>
                </a:solidFill>
                <a:latin typeface="Arial"/>
              </a:rPr>
              <a:t> </a:t>
            </a:r>
            <a:r>
              <a:rPr lang="en-US" sz="2000" b="0" strike="noStrike" spc="-1" dirty="0" err="1">
                <a:solidFill>
                  <a:srgbClr val="FFFFFF"/>
                </a:solidFill>
                <a:latin typeface="Arial"/>
              </a:rPr>
              <a:t>lokal</a:t>
            </a:r>
            <a:endParaRPr lang="en-US" sz="2000" b="0" strike="noStrike" spc="-1" dirty="0">
              <a:solidFill>
                <a:srgbClr val="000000"/>
              </a:solidFill>
              <a:latin typeface="Arial"/>
            </a:endParaRPr>
          </a:p>
          <a:p>
            <a:pPr marL="742680" lvl="1" indent="-285480" algn="l" rtl="0">
              <a:lnSpc>
                <a:spcPct val="9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dirty="0" err="1">
                <a:solidFill>
                  <a:srgbClr val="FFFFFF"/>
                </a:solidFill>
                <a:latin typeface="Arial"/>
              </a:rPr>
              <a:t>Pendekatan</a:t>
            </a:r>
            <a:r>
              <a:rPr lang="en-US" sz="2000" b="0" strike="noStrike" spc="-1" dirty="0">
                <a:solidFill>
                  <a:srgbClr val="FFFFFF"/>
                </a:solidFill>
                <a:latin typeface="Arial"/>
              </a:rPr>
              <a:t> </a:t>
            </a:r>
            <a:r>
              <a:rPr lang="en-US" sz="2000" b="0" strike="noStrike" spc="-1" dirty="0" err="1">
                <a:solidFill>
                  <a:srgbClr val="FFFFFF"/>
                </a:solidFill>
                <a:latin typeface="Arial"/>
              </a:rPr>
              <a:t>partisipatif</a:t>
            </a:r>
            <a:r>
              <a:rPr lang="en-US" sz="2000" b="0" strike="noStrike" spc="-1" dirty="0">
                <a:solidFill>
                  <a:srgbClr val="FFFFFF"/>
                </a:solidFill>
                <a:latin typeface="Arial"/>
              </a:rPr>
              <a:t> </a:t>
            </a:r>
            <a:r>
              <a:rPr lang="en-US" sz="2000" b="0" strike="noStrike" spc="-1" dirty="0" err="1">
                <a:solidFill>
                  <a:srgbClr val="FFFFFF"/>
                </a:solidFill>
                <a:latin typeface="Arial"/>
              </a:rPr>
              <a:t>terhadap</a:t>
            </a:r>
            <a:r>
              <a:rPr lang="en-US" sz="2000" b="0" strike="noStrike" spc="-1" dirty="0">
                <a:solidFill>
                  <a:srgbClr val="FFFFFF"/>
                </a:solidFill>
                <a:latin typeface="Arial"/>
              </a:rPr>
              <a:t> </a:t>
            </a:r>
            <a:r>
              <a:rPr lang="en-US" sz="2000" b="0" strike="noStrike" spc="-1" dirty="0" err="1">
                <a:solidFill>
                  <a:srgbClr val="FFFFFF"/>
                </a:solidFill>
                <a:latin typeface="Arial"/>
              </a:rPr>
              <a:t>perencanaan</a:t>
            </a:r>
            <a:r>
              <a:rPr lang="en-US" sz="2000" b="0" strike="noStrike" spc="-1" dirty="0">
                <a:solidFill>
                  <a:srgbClr val="FFFFFF"/>
                </a:solidFill>
                <a:latin typeface="Arial"/>
              </a:rPr>
              <a:t> dan </a:t>
            </a:r>
            <a:r>
              <a:rPr lang="en-US" sz="2000" b="0" strike="noStrike" spc="-1" dirty="0" err="1">
                <a:solidFill>
                  <a:srgbClr val="FFFFFF"/>
                </a:solidFill>
                <a:latin typeface="Arial"/>
              </a:rPr>
              <a:t>pengambilan</a:t>
            </a:r>
            <a:r>
              <a:rPr lang="en-US" sz="2000" b="0" strike="noStrike" spc="-1" dirty="0">
                <a:solidFill>
                  <a:srgbClr val="FFFFFF"/>
                </a:solidFill>
                <a:latin typeface="Arial"/>
              </a:rPr>
              <a:t> </a:t>
            </a:r>
            <a:r>
              <a:rPr lang="en-US" sz="2000" b="0" strike="noStrike" spc="-1" dirty="0" err="1">
                <a:solidFill>
                  <a:srgbClr val="FFFFFF"/>
                </a:solidFill>
                <a:latin typeface="Arial"/>
              </a:rPr>
              <a:t>keputusan</a:t>
            </a:r>
            <a:endParaRPr lang="en-US" sz="2000" b="0" strike="noStrike" spc="-1" dirty="0">
              <a:solidFill>
                <a:srgbClr val="000000"/>
              </a:solidFill>
              <a:latin typeface="Arial"/>
            </a:endParaRPr>
          </a:p>
          <a:p>
            <a:pPr marL="742680" lvl="1" indent="-285480" algn="l" rtl="0">
              <a:lnSpc>
                <a:spcPct val="9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dirty="0" err="1">
                <a:solidFill>
                  <a:srgbClr val="FFFFFF"/>
                </a:solidFill>
                <a:latin typeface="Arial"/>
              </a:rPr>
              <a:t>Kolaborasi</a:t>
            </a:r>
            <a:r>
              <a:rPr lang="en-US" sz="2000" b="0" strike="noStrike" spc="-1" dirty="0">
                <a:solidFill>
                  <a:srgbClr val="FFFFFF"/>
                </a:solidFill>
                <a:latin typeface="Arial"/>
              </a:rPr>
              <a:t> </a:t>
            </a:r>
            <a:r>
              <a:rPr lang="en-US" sz="2000" b="0" strike="noStrike" spc="-1" dirty="0" err="1">
                <a:solidFill>
                  <a:srgbClr val="FFFFFF"/>
                </a:solidFill>
                <a:latin typeface="Arial"/>
              </a:rPr>
              <a:t>masalah</a:t>
            </a:r>
            <a:r>
              <a:rPr lang="en-US" sz="2000" b="0" strike="noStrike" spc="-1" dirty="0">
                <a:solidFill>
                  <a:srgbClr val="FFFFFF"/>
                </a:solidFill>
                <a:latin typeface="Arial"/>
              </a:rPr>
              <a:t> air dan </a:t>
            </a:r>
            <a:r>
              <a:rPr lang="en-US" sz="2000" b="0" strike="noStrike" spc="-1" dirty="0" err="1">
                <a:solidFill>
                  <a:srgbClr val="FFFFFF"/>
                </a:solidFill>
                <a:latin typeface="Arial"/>
              </a:rPr>
              <a:t>penyakit</a:t>
            </a:r>
            <a:endParaRPr lang="en-US" sz="2000" b="0" strike="noStrike" spc="-1" dirty="0">
              <a:solidFill>
                <a:srgbClr val="000000"/>
              </a:solidFill>
              <a:latin typeface="Arial"/>
            </a:endParaRPr>
          </a:p>
        </p:txBody>
      </p:sp>
      <p:grpSp>
        <p:nvGrpSpPr>
          <p:cNvPr id="2" name="Group 1">
            <a:extLst>
              <a:ext uri="{FF2B5EF4-FFF2-40B4-BE49-F238E27FC236}">
                <a16:creationId xmlns:a16="http://schemas.microsoft.com/office/drawing/2014/main" id="{B041A822-1E24-59E0-7AC5-52260A7E8F92}"/>
              </a:ext>
            </a:extLst>
          </p:cNvPr>
          <p:cNvGrpSpPr/>
          <p:nvPr/>
        </p:nvGrpSpPr>
        <p:grpSpPr>
          <a:xfrm>
            <a:off x="0" y="3852799"/>
            <a:ext cx="9010800" cy="2864880"/>
            <a:chOff x="0" y="4208400"/>
            <a:chExt cx="9010800" cy="2864880"/>
          </a:xfrm>
        </p:grpSpPr>
        <p:pic>
          <p:nvPicPr>
            <p:cNvPr id="157" name="Picture 2"/>
            <p:cNvPicPr/>
            <p:nvPr/>
          </p:nvPicPr>
          <p:blipFill>
            <a:blip r:embed="rId3"/>
            <a:stretch/>
          </p:blipFill>
          <p:spPr>
            <a:xfrm>
              <a:off x="6095880" y="4219560"/>
              <a:ext cx="2914920" cy="2638440"/>
            </a:xfrm>
            <a:prstGeom prst="rect">
              <a:avLst/>
            </a:prstGeom>
            <a:ln w="0">
              <a:noFill/>
            </a:ln>
          </p:spPr>
        </p:pic>
        <p:pic>
          <p:nvPicPr>
            <p:cNvPr id="158" name="Picture 3"/>
            <p:cNvPicPr/>
            <p:nvPr/>
          </p:nvPicPr>
          <p:blipFill>
            <a:blip r:embed="rId4"/>
            <a:stretch/>
          </p:blipFill>
          <p:spPr>
            <a:xfrm>
              <a:off x="3200400" y="4210200"/>
              <a:ext cx="2924280" cy="2647800"/>
            </a:xfrm>
            <a:prstGeom prst="rect">
              <a:avLst/>
            </a:prstGeom>
            <a:ln w="0">
              <a:noFill/>
            </a:ln>
          </p:spPr>
        </p:pic>
        <p:pic>
          <p:nvPicPr>
            <p:cNvPr id="159" name="Picture 4"/>
            <p:cNvPicPr/>
            <p:nvPr/>
          </p:nvPicPr>
          <p:blipFill>
            <a:blip r:embed="rId5"/>
            <a:stretch/>
          </p:blipFill>
          <p:spPr>
            <a:xfrm>
              <a:off x="0" y="4229280"/>
              <a:ext cx="3200400" cy="2628720"/>
            </a:xfrm>
            <a:prstGeom prst="rect">
              <a:avLst/>
            </a:prstGeom>
            <a:ln w="0">
              <a:noFill/>
            </a:ln>
          </p:spPr>
        </p:pic>
        <p:sp>
          <p:nvSpPr>
            <p:cNvPr id="162" name="Text Box 7"/>
            <p:cNvSpPr/>
            <p:nvPr/>
          </p:nvSpPr>
          <p:spPr>
            <a:xfrm>
              <a:off x="3492360" y="6553080"/>
              <a:ext cx="2448000" cy="520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ahoma"/>
                  <a:ea typeface="Angsana New"/>
                </a:rPr>
                <a:t>Cluster di Tanjavur, TN</a:t>
              </a:r>
              <a:endParaRPr lang="en-US" sz="1400" b="0" strike="noStrike" spc="-1">
                <a:solidFill>
                  <a:srgbClr val="000000"/>
                </a:solidFill>
                <a:latin typeface="Arial"/>
              </a:endParaRPr>
            </a:p>
          </p:txBody>
        </p:sp>
        <p:sp>
          <p:nvSpPr>
            <p:cNvPr id="163" name="Text Box 8"/>
            <p:cNvSpPr/>
            <p:nvPr/>
          </p:nvSpPr>
          <p:spPr>
            <a:xfrm>
              <a:off x="6588000" y="6553080"/>
              <a:ext cx="2376720" cy="520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ahoma"/>
                  <a:ea typeface="Angsana New"/>
                </a:rPr>
                <a:t>Cluster di Kundapur, KA</a:t>
              </a:r>
              <a:endParaRPr lang="en-US" sz="1400" b="0" strike="noStrike" spc="-1">
                <a:solidFill>
                  <a:srgbClr val="000000"/>
                </a:solidFill>
                <a:latin typeface="Arial"/>
              </a:endParaRPr>
            </a:p>
          </p:txBody>
        </p:sp>
        <p:grpSp>
          <p:nvGrpSpPr>
            <p:cNvPr id="164" name="Group 9"/>
            <p:cNvGrpSpPr/>
            <p:nvPr/>
          </p:nvGrpSpPr>
          <p:grpSpPr>
            <a:xfrm>
              <a:off x="0" y="6308640"/>
              <a:ext cx="1052640" cy="549360"/>
              <a:chOff x="0" y="6308640"/>
              <a:chExt cx="1052640" cy="549360"/>
            </a:xfrm>
          </p:grpSpPr>
          <p:pic>
            <p:nvPicPr>
              <p:cNvPr id="165" name="Picture 10" descr="R_nacalogo390"/>
              <p:cNvPicPr/>
              <p:nvPr/>
            </p:nvPicPr>
            <p:blipFill>
              <a:blip r:embed="rId6"/>
              <a:stretch/>
            </p:blipFill>
            <p:spPr>
              <a:xfrm>
                <a:off x="539640" y="6308640"/>
                <a:ext cx="513000" cy="549360"/>
              </a:xfrm>
              <a:prstGeom prst="rect">
                <a:avLst/>
              </a:prstGeom>
              <a:ln w="0">
                <a:noFill/>
              </a:ln>
            </p:spPr>
          </p:pic>
          <p:pic>
            <p:nvPicPr>
              <p:cNvPr id="166" name="Picture 11" descr="MPEDA LOGO"/>
              <p:cNvPicPr/>
              <p:nvPr/>
            </p:nvPicPr>
            <p:blipFill>
              <a:blip r:embed="rId7"/>
              <a:stretch/>
            </p:blipFill>
            <p:spPr>
              <a:xfrm>
                <a:off x="0" y="6308640"/>
                <a:ext cx="512640" cy="549360"/>
              </a:xfrm>
              <a:prstGeom prst="rect">
                <a:avLst/>
              </a:prstGeom>
              <a:ln w="0">
                <a:noFill/>
              </a:ln>
            </p:spPr>
          </p:pic>
        </p:grpSp>
        <p:sp>
          <p:nvSpPr>
            <p:cNvPr id="167" name="Text Box 12"/>
            <p:cNvSpPr/>
            <p:nvPr/>
          </p:nvSpPr>
          <p:spPr>
            <a:xfrm>
              <a:off x="684360" y="6553080"/>
              <a:ext cx="2519280" cy="520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ahoma"/>
                  <a:ea typeface="Angsana New"/>
                </a:rPr>
                <a:t>Cluster di Valsad, Gujarat</a:t>
              </a:r>
              <a:endParaRPr lang="en-US" sz="1400" b="0" strike="noStrike" spc="-1">
                <a:solidFill>
                  <a:srgbClr val="000000"/>
                </a:solidFill>
                <a:latin typeface="Arial"/>
              </a:endParaRPr>
            </a:p>
          </p:txBody>
        </p:sp>
        <p:pic>
          <p:nvPicPr>
            <p:cNvPr id="168" name="Ink 13"/>
            <p:cNvPicPr/>
            <p:nvPr/>
          </p:nvPicPr>
          <p:blipFill>
            <a:blip r:embed="rId8"/>
            <a:stretch/>
          </p:blipFill>
          <p:spPr>
            <a:xfrm>
              <a:off x="770040" y="4241880"/>
              <a:ext cx="4589280" cy="2206440"/>
            </a:xfrm>
            <a:prstGeom prst="rect">
              <a:avLst/>
            </a:prstGeom>
            <a:ln w="0">
              <a:noFill/>
            </a:ln>
          </p:spPr>
        </p:pic>
        <p:pic>
          <p:nvPicPr>
            <p:cNvPr id="169" name="Ink 14"/>
            <p:cNvPicPr/>
            <p:nvPr/>
          </p:nvPicPr>
          <p:blipFill>
            <a:blip r:embed="rId9"/>
            <a:stretch/>
          </p:blipFill>
          <p:spPr>
            <a:xfrm>
              <a:off x="3624120" y="4208400"/>
              <a:ext cx="5353200" cy="2298600"/>
            </a:xfrm>
            <a:prstGeom prst="rect">
              <a:avLst/>
            </a:prstGeom>
            <a:ln w="0">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253800" y="1346040"/>
            <a:ext cx="6019560" cy="609840"/>
          </a:xfrm>
          <a:prstGeom prst="rect">
            <a:avLst/>
          </a:prstGeom>
          <a:noFill/>
          <a:ln w="0">
            <a:noFill/>
          </a:ln>
        </p:spPr>
        <p:txBody>
          <a:bodyPr anchor="ctr">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i="1" strike="noStrike" spc="-1" dirty="0" err="1">
                <a:solidFill>
                  <a:srgbClr val="FFFFFF"/>
                </a:solidFill>
                <a:latin typeface="Arial"/>
              </a:rPr>
              <a:t>Pembentukan</a:t>
            </a:r>
            <a:r>
              <a:rPr lang="en-US" sz="2800" b="1" i="1" strike="noStrike" spc="-1" dirty="0">
                <a:solidFill>
                  <a:srgbClr val="FFFFFF"/>
                </a:solidFill>
                <a:latin typeface="Arial"/>
              </a:rPr>
              <a:t> </a:t>
            </a:r>
            <a:r>
              <a:rPr lang="en-US" sz="2800" b="1" i="1" strike="noStrike" spc="-1" dirty="0" err="1">
                <a:solidFill>
                  <a:srgbClr val="FFFFFF"/>
                </a:solidFill>
                <a:latin typeface="Arial"/>
              </a:rPr>
              <a:t>kelompok</a:t>
            </a:r>
            <a:r>
              <a:rPr lang="en-US" sz="2800" b="1" i="1" strike="noStrike" spc="-1" dirty="0">
                <a:solidFill>
                  <a:srgbClr val="FFFFFF"/>
                </a:solidFill>
                <a:latin typeface="Arial"/>
              </a:rPr>
              <a:t> </a:t>
            </a:r>
            <a:r>
              <a:rPr lang="en-US" sz="2800" b="1" i="1" strike="noStrike" spc="-1" dirty="0" err="1">
                <a:solidFill>
                  <a:srgbClr val="FFFFFF"/>
                </a:solidFill>
                <a:latin typeface="Arial"/>
              </a:rPr>
              <a:t>petani</a:t>
            </a:r>
            <a:r>
              <a:rPr lang="en-US" sz="2800" b="1" i="1" strike="noStrike" spc="-1" dirty="0">
                <a:solidFill>
                  <a:srgbClr val="FFFFFF"/>
                </a:solidFill>
                <a:latin typeface="Arial"/>
              </a:rPr>
              <a:t> – “</a:t>
            </a:r>
            <a:r>
              <a:rPr lang="en-US" sz="2800" b="1" i="1" strike="noStrike" spc="-1" dirty="0" err="1">
                <a:solidFill>
                  <a:srgbClr val="FFFFFF"/>
                </a:solidFill>
                <a:latin typeface="Arial"/>
              </a:rPr>
              <a:t>Aquaclubs</a:t>
            </a:r>
            <a:r>
              <a:rPr lang="en-US" sz="2800" b="1" i="1" strike="noStrike" spc="-1" dirty="0">
                <a:solidFill>
                  <a:srgbClr val="FFFFFF"/>
                </a:solidFill>
                <a:latin typeface="Arial"/>
              </a:rPr>
              <a:t>” </a:t>
            </a:r>
            <a:r>
              <a:rPr lang="en-US" sz="2800" b="1" i="1" strike="noStrike" spc="-1" dirty="0" err="1">
                <a:solidFill>
                  <a:srgbClr val="FFFFFF"/>
                </a:solidFill>
                <a:latin typeface="Arial"/>
              </a:rPr>
              <a:t>membawa</a:t>
            </a:r>
            <a:r>
              <a:rPr lang="en-US" sz="2800" b="1" i="1" strike="noStrike" spc="-1" dirty="0">
                <a:solidFill>
                  <a:srgbClr val="FFFFFF"/>
                </a:solidFill>
                <a:latin typeface="Arial"/>
              </a:rPr>
              <a:t> </a:t>
            </a:r>
            <a:r>
              <a:rPr lang="en-US" sz="2800" b="1" i="1" strike="noStrike" spc="-1" dirty="0" err="1">
                <a:solidFill>
                  <a:srgbClr val="FFFFFF"/>
                </a:solidFill>
                <a:latin typeface="Arial"/>
              </a:rPr>
              <a:t>sejumlah</a:t>
            </a:r>
            <a:r>
              <a:rPr lang="en-US" sz="2800" b="1" i="1" strike="noStrike" spc="-1" dirty="0">
                <a:solidFill>
                  <a:srgbClr val="FFFFFF"/>
                </a:solidFill>
                <a:latin typeface="Arial"/>
              </a:rPr>
              <a:t> </a:t>
            </a:r>
            <a:r>
              <a:rPr lang="en-US" sz="2800" b="1" i="1" strike="noStrike" spc="-1" dirty="0" err="1">
                <a:solidFill>
                  <a:srgbClr val="FFFFFF"/>
                </a:solidFill>
                <a:latin typeface="Arial"/>
              </a:rPr>
              <a:t>manfaat</a:t>
            </a:r>
            <a:endParaRPr lang="en-US" sz="2800" b="0" strike="noStrike" spc="-1" dirty="0">
              <a:solidFill>
                <a:srgbClr val="000000"/>
              </a:solidFill>
              <a:latin typeface="Arial"/>
            </a:endParaRPr>
          </a:p>
        </p:txBody>
      </p:sp>
      <p:pic>
        <p:nvPicPr>
          <p:cNvPr id="171" name="Picture 3" descr="KA-3-6-06 295"/>
          <p:cNvPicPr/>
          <p:nvPr/>
        </p:nvPicPr>
        <p:blipFill>
          <a:blip r:embed="rId3"/>
          <a:stretch/>
        </p:blipFill>
        <p:spPr>
          <a:xfrm>
            <a:off x="6588000" y="836640"/>
            <a:ext cx="2362320" cy="1771560"/>
          </a:xfrm>
          <a:prstGeom prst="rect">
            <a:avLst/>
          </a:prstGeom>
          <a:ln w="0">
            <a:noFill/>
          </a:ln>
        </p:spPr>
      </p:pic>
      <p:sp>
        <p:nvSpPr>
          <p:cNvPr id="172" name="Text Box 4"/>
          <p:cNvSpPr/>
          <p:nvPr/>
        </p:nvSpPr>
        <p:spPr>
          <a:xfrm>
            <a:off x="6629400" y="2565360"/>
            <a:ext cx="251460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000000"/>
                </a:solidFill>
                <a:latin typeface="Arial"/>
                <a:ea typeface="Arial"/>
              </a:rPr>
              <a:t>Pertemuan mingguan</a:t>
            </a:r>
            <a:endParaRPr lang="en-US" sz="1400" b="0" strike="noStrike" spc="-1">
              <a:solidFill>
                <a:srgbClr val="000000"/>
              </a:solidFill>
              <a:latin typeface="Arial"/>
            </a:endParaRPr>
          </a:p>
        </p:txBody>
      </p:sp>
      <p:pic>
        <p:nvPicPr>
          <p:cNvPr id="173" name="Picture 5" descr="y"/>
          <p:cNvPicPr/>
          <p:nvPr/>
        </p:nvPicPr>
        <p:blipFill>
          <a:blip r:embed="rId4"/>
          <a:stretch/>
        </p:blipFill>
        <p:spPr>
          <a:xfrm>
            <a:off x="6443640" y="2924280"/>
            <a:ext cx="1787400" cy="1341360"/>
          </a:xfrm>
          <a:prstGeom prst="rect">
            <a:avLst/>
          </a:prstGeom>
          <a:ln w="0">
            <a:noFill/>
          </a:ln>
        </p:spPr>
      </p:pic>
      <p:pic>
        <p:nvPicPr>
          <p:cNvPr id="174" name="Picture 6" descr="w (1)"/>
          <p:cNvPicPr/>
          <p:nvPr/>
        </p:nvPicPr>
        <p:blipFill>
          <a:blip r:embed="rId5"/>
          <a:stretch/>
        </p:blipFill>
        <p:spPr>
          <a:xfrm>
            <a:off x="6443640" y="3933720"/>
            <a:ext cx="1650960" cy="1238400"/>
          </a:xfrm>
          <a:prstGeom prst="rect">
            <a:avLst/>
          </a:prstGeom>
          <a:ln w="0">
            <a:noFill/>
          </a:ln>
        </p:spPr>
      </p:pic>
      <p:pic>
        <p:nvPicPr>
          <p:cNvPr id="175" name="Picture 7" descr="z"/>
          <p:cNvPicPr/>
          <p:nvPr/>
        </p:nvPicPr>
        <p:blipFill>
          <a:blip r:embed="rId6"/>
          <a:stretch/>
        </p:blipFill>
        <p:spPr>
          <a:xfrm>
            <a:off x="7579773" y="3430800"/>
            <a:ext cx="1531800" cy="1149120"/>
          </a:xfrm>
          <a:prstGeom prst="rect">
            <a:avLst/>
          </a:prstGeom>
          <a:ln w="0">
            <a:noFill/>
          </a:ln>
        </p:spPr>
      </p:pic>
      <p:sp>
        <p:nvSpPr>
          <p:cNvPr id="176" name="Text Box 8"/>
          <p:cNvSpPr/>
          <p:nvPr/>
        </p:nvSpPr>
        <p:spPr>
          <a:xfrm>
            <a:off x="6629400" y="5084640"/>
            <a:ext cx="251460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000000"/>
                </a:solidFill>
                <a:latin typeface="Arial"/>
                <a:ea typeface="Arial"/>
              </a:rPr>
              <a:t>Stocking pada waktu yang sama</a:t>
            </a:r>
            <a:endParaRPr lang="en-US" sz="1400" b="0" strike="noStrike" spc="-1">
              <a:solidFill>
                <a:srgbClr val="000000"/>
              </a:solidFill>
              <a:latin typeface="Arial"/>
            </a:endParaRPr>
          </a:p>
        </p:txBody>
      </p:sp>
      <p:pic>
        <p:nvPicPr>
          <p:cNvPr id="177" name="Picture 9" descr="AP-March 161"/>
          <p:cNvPicPr/>
          <p:nvPr/>
        </p:nvPicPr>
        <p:blipFill>
          <a:blip r:embed="rId7"/>
          <a:stretch/>
        </p:blipFill>
        <p:spPr>
          <a:xfrm>
            <a:off x="6384600" y="5391720"/>
            <a:ext cx="2489400" cy="1424160"/>
          </a:xfrm>
          <a:prstGeom prst="rect">
            <a:avLst/>
          </a:prstGeom>
          <a:ln w="0">
            <a:noFill/>
          </a:ln>
        </p:spPr>
      </p:pic>
      <p:sp>
        <p:nvSpPr>
          <p:cNvPr id="178" name="Text Box 10"/>
          <p:cNvSpPr/>
          <p:nvPr/>
        </p:nvSpPr>
        <p:spPr>
          <a:xfrm>
            <a:off x="6588000" y="6174067"/>
            <a:ext cx="2286000" cy="463846"/>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FF00"/>
                </a:solidFill>
                <a:latin typeface="Arial"/>
                <a:ea typeface="Arial"/>
              </a:rPr>
              <a:t>Kerjasama Dalam </a:t>
            </a:r>
            <a:r>
              <a:rPr lang="en-US" sz="1200" b="0" strike="noStrike" spc="-1" dirty="0" err="1">
                <a:solidFill>
                  <a:srgbClr val="FFFF00"/>
                </a:solidFill>
                <a:latin typeface="Arial"/>
                <a:ea typeface="Arial"/>
              </a:rPr>
              <a:t>menciptakan</a:t>
            </a:r>
            <a:r>
              <a:rPr lang="en-US" sz="1200" b="0" strike="noStrike" spc="-1" dirty="0">
                <a:solidFill>
                  <a:srgbClr val="FFFF00"/>
                </a:solidFill>
                <a:latin typeface="Arial"/>
                <a:ea typeface="Arial"/>
              </a:rPr>
              <a:t> </a:t>
            </a:r>
            <a:r>
              <a:rPr lang="en-US" sz="1200" b="0" strike="noStrike" spc="-1" dirty="0" err="1">
                <a:solidFill>
                  <a:srgbClr val="FFFF00"/>
                </a:solidFill>
                <a:latin typeface="Arial"/>
                <a:ea typeface="Arial"/>
              </a:rPr>
              <a:t>fasilitas</a:t>
            </a:r>
            <a:r>
              <a:rPr lang="en-US" sz="1200" b="0" strike="noStrike" spc="-1" dirty="0">
                <a:solidFill>
                  <a:srgbClr val="FFFF00"/>
                </a:solidFill>
                <a:latin typeface="Arial"/>
                <a:ea typeface="Arial"/>
              </a:rPr>
              <a:t> </a:t>
            </a:r>
            <a:r>
              <a:rPr lang="en-US" sz="1200" b="0" strike="noStrike" spc="-1" dirty="0" err="1">
                <a:solidFill>
                  <a:srgbClr val="FFFF00"/>
                </a:solidFill>
                <a:latin typeface="Arial"/>
                <a:ea typeface="Arial"/>
              </a:rPr>
              <a:t>umum</a:t>
            </a:r>
            <a:endParaRPr lang="en-US" sz="1200" b="0" strike="noStrike" spc="-1" dirty="0">
              <a:solidFill>
                <a:srgbClr val="000000"/>
              </a:solidFill>
              <a:latin typeface="Arial"/>
            </a:endParaRPr>
          </a:p>
        </p:txBody>
      </p:sp>
      <p:grpSp>
        <p:nvGrpSpPr>
          <p:cNvPr id="179" name="Group 11"/>
          <p:cNvGrpSpPr/>
          <p:nvPr/>
        </p:nvGrpSpPr>
        <p:grpSpPr>
          <a:xfrm>
            <a:off x="0" y="6308640"/>
            <a:ext cx="1052640" cy="549360"/>
            <a:chOff x="0" y="6308640"/>
            <a:chExt cx="1052640" cy="549360"/>
          </a:xfrm>
        </p:grpSpPr>
        <p:pic>
          <p:nvPicPr>
            <p:cNvPr id="180" name="Picture 12" descr="R_nacalogo390"/>
            <p:cNvPicPr/>
            <p:nvPr/>
          </p:nvPicPr>
          <p:blipFill>
            <a:blip r:embed="rId8"/>
            <a:stretch/>
          </p:blipFill>
          <p:spPr>
            <a:xfrm>
              <a:off x="539640" y="6308640"/>
              <a:ext cx="513000" cy="549360"/>
            </a:xfrm>
            <a:prstGeom prst="rect">
              <a:avLst/>
            </a:prstGeom>
            <a:ln w="0">
              <a:noFill/>
            </a:ln>
          </p:spPr>
        </p:pic>
        <p:pic>
          <p:nvPicPr>
            <p:cNvPr id="181" name="Picture 13" descr="MPEDA LOGO"/>
            <p:cNvPicPr/>
            <p:nvPr/>
          </p:nvPicPr>
          <p:blipFill>
            <a:blip r:embed="rId9"/>
            <a:stretch/>
          </p:blipFill>
          <p:spPr>
            <a:xfrm>
              <a:off x="0" y="6308640"/>
              <a:ext cx="512640" cy="549360"/>
            </a:xfrm>
            <a:prstGeom prst="rect">
              <a:avLst/>
            </a:prstGeom>
            <a:ln w="0">
              <a:noFill/>
            </a:ln>
          </p:spPr>
        </p:pic>
      </p:grpSp>
      <p:sp>
        <p:nvSpPr>
          <p:cNvPr id="182" name="Rectangle 3"/>
          <p:cNvSpPr/>
          <p:nvPr/>
        </p:nvSpPr>
        <p:spPr>
          <a:xfrm>
            <a:off x="468360" y="2492280"/>
            <a:ext cx="5554440" cy="34480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rmAutofit lnSpcReduction="10000"/>
          </a:bodyPr>
          <a:lstStyle/>
          <a:p>
            <a:pPr marL="609480" indent="-609480" algn="l" rtl="0">
              <a:lnSpc>
                <a:spcPct val="80000"/>
              </a:lnSpc>
              <a:spcBef>
                <a:spcPts val="499"/>
              </a:spcBef>
              <a:buClr>
                <a:srgbClr val="000000"/>
              </a:buClr>
              <a:buFont typeface="Arial"/>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Promosi BMP</a:t>
            </a:r>
            <a:endParaRPr lang="en-US" sz="2000" b="0" strike="noStrike" spc="-1">
              <a:solidFill>
                <a:srgbClr val="000000"/>
              </a:solidFill>
              <a:latin typeface="Arial"/>
            </a:endParaRPr>
          </a:p>
          <a:p>
            <a:pPr marL="609480" indent="-609480" algn="l" rtl="0">
              <a:spcBef>
                <a:spcPts val="499"/>
              </a:spcBef>
              <a:buClr>
                <a:srgbClr val="000000"/>
              </a:buClr>
              <a:buFont typeface="Arial"/>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Peningkatan daya tawar dan harga yang lebih rendah saat membeli input pertanian</a:t>
            </a:r>
            <a:endParaRPr lang="en-US" sz="2000" b="0" strike="noStrike" spc="-1">
              <a:solidFill>
                <a:srgbClr val="000000"/>
              </a:solidFill>
              <a:latin typeface="Arial"/>
            </a:endParaRPr>
          </a:p>
          <a:p>
            <a:pPr marL="609480" indent="-609480" algn="l" rtl="0">
              <a:lnSpc>
                <a:spcPct val="80000"/>
              </a:lnSpc>
              <a:spcBef>
                <a:spcPts val="499"/>
              </a:spcBef>
              <a:buClr>
                <a:srgbClr val="000000"/>
              </a:buClr>
              <a:buFont typeface="Arial"/>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Kerjasama dalam pemilihan/pengujian dan pembelian benih mengurangi biaya dan meningkatkan kualitas</a:t>
            </a:r>
            <a:endParaRPr lang="en-US" sz="2000" b="0" strike="noStrike" spc="-1">
              <a:solidFill>
                <a:srgbClr val="000000"/>
              </a:solidFill>
              <a:latin typeface="Arial"/>
            </a:endParaRPr>
          </a:p>
          <a:p>
            <a:pPr marL="609480" indent="-609480" algn="l" rtl="0">
              <a:lnSpc>
                <a:spcPct val="80000"/>
              </a:lnSpc>
              <a:spcBef>
                <a:spcPts val="499"/>
              </a:spcBef>
              <a:buClr>
                <a:srgbClr val="000000"/>
              </a:buClr>
              <a:buFont typeface="Arial"/>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Peningkatan kerja sama menghasilkan peningkatan fasilitas umum bersama (misalnya pendalaman saluran masuk, saluran pembuangan)</a:t>
            </a:r>
            <a:r>
              <a:rPr lang="en-US" sz="2000" b="0" i="1" strike="noStrike" spc="-1">
                <a:solidFill>
                  <a:srgbClr val="FFFFFF"/>
                </a:solidFill>
                <a:latin typeface="Arial"/>
              </a:rPr>
              <a:t>dll)</a:t>
            </a:r>
            <a:endParaRPr lang="en-US" sz="2000" b="0" strike="noStrike" spc="-1">
              <a:solidFill>
                <a:srgbClr val="000000"/>
              </a:solidFill>
              <a:latin typeface="Arial"/>
            </a:endParaRPr>
          </a:p>
          <a:p>
            <a:pPr marL="609480" indent="-609480" algn="l" rtl="0">
              <a:lnSpc>
                <a:spcPct val="80000"/>
              </a:lnSpc>
              <a:spcBef>
                <a:spcPts val="499"/>
              </a:spcBef>
              <a:buClr>
                <a:srgbClr val="000000"/>
              </a:buClr>
              <a:buFont typeface="Arial"/>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Memberikan dasar yang lebih kuat untuk kemitraan dengan pemerintah dan sektor bisnis (pemasok, pembeli)</a:t>
            </a:r>
            <a:endParaRPr lang="en-US" sz="2000" b="0" strike="noStrike" spc="-1">
              <a:solidFill>
                <a:srgbClr val="000000"/>
              </a:solidFill>
              <a:latin typeface="Arial"/>
            </a:endParaRPr>
          </a:p>
        </p:txBody>
      </p:sp>
      <p:sp>
        <p:nvSpPr>
          <p:cNvPr id="183" name="Rectangle 15"/>
          <p:cNvSpPr/>
          <p:nvPr/>
        </p:nvSpPr>
        <p:spPr>
          <a:xfrm>
            <a:off x="250920" y="260280"/>
            <a:ext cx="5740200" cy="8002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FF"/>
                </a:solidFill>
                <a:latin typeface="Arial"/>
              </a:rPr>
              <a:t>(3)</a:t>
            </a:r>
            <a:r>
              <a:rPr lang="en-US" sz="3600" b="1" i="1" strike="noStrike" spc="-1">
                <a:solidFill>
                  <a:srgbClr val="FFFFFF"/>
                </a:solidFill>
                <a:latin typeface="Arial"/>
              </a:rPr>
              <a:t>Kelompok petani</a:t>
            </a:r>
            <a:endParaRPr lang="en-US" sz="36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8"/>
          <p:cNvPicPr/>
          <p:nvPr/>
        </p:nvPicPr>
        <p:blipFill>
          <a:blip r:embed="rId3"/>
          <a:stretch/>
        </p:blipFill>
        <p:spPr>
          <a:xfrm>
            <a:off x="3824279" y="4293900"/>
            <a:ext cx="1662120" cy="1311120"/>
          </a:xfrm>
          <a:prstGeom prst="rect">
            <a:avLst/>
          </a:prstGeom>
          <a:ln w="0">
            <a:noFill/>
          </a:ln>
        </p:spPr>
      </p:pic>
      <p:sp>
        <p:nvSpPr>
          <p:cNvPr id="185" name="Rectangle 3"/>
          <p:cNvSpPr/>
          <p:nvPr/>
        </p:nvSpPr>
        <p:spPr>
          <a:xfrm>
            <a:off x="228600" y="1066680"/>
            <a:ext cx="5105520" cy="3657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a:bodyPr>
          <a:lstStyle/>
          <a:p>
            <a:pPr algn="l" rtl="0">
              <a:lnSpc>
                <a:spcPct val="90000"/>
              </a:lnSpc>
              <a:spcBef>
                <a:spcPts val="598"/>
              </a:spcBef>
              <a:spcAft>
                <a:spcPts val="5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Calibri"/>
                <a:ea typeface="Angsana New"/>
              </a:rPr>
              <a:t>Hasil yang saling menguntungkan dari manajemen yang lebih baik:</a:t>
            </a:r>
            <a:endParaRPr lang="en-US" sz="2400" b="0" strike="noStrike" spc="-1">
              <a:solidFill>
                <a:srgbClr val="000000"/>
              </a:solidFill>
              <a:latin typeface="Arial"/>
            </a:endParaRPr>
          </a:p>
          <a:p>
            <a:pPr marL="742680" lvl="1" indent="-285480" algn="l" rtl="0">
              <a:lnSpc>
                <a:spcPct val="90000"/>
              </a:lnSpc>
              <a:spcBef>
                <a:spcPts val="499"/>
              </a:spcBef>
              <a:spcAft>
                <a:spcPts val="499"/>
              </a:spcAft>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Peningkatan hasil</a:t>
            </a:r>
            <a:endParaRPr lang="en-US" sz="2000" b="0" strike="noStrike" spc="-1">
              <a:solidFill>
                <a:srgbClr val="000000"/>
              </a:solidFill>
              <a:latin typeface="Arial"/>
            </a:endParaRPr>
          </a:p>
          <a:p>
            <a:pPr marL="742680" lvl="1" indent="-285480" algn="l" rtl="0">
              <a:lnSpc>
                <a:spcPct val="90000"/>
              </a:lnSpc>
              <a:spcBef>
                <a:spcPts val="499"/>
              </a:spcBef>
              <a:spcAft>
                <a:spcPts val="499"/>
              </a:spcAft>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Mengurangi risiko tanaman</a:t>
            </a:r>
            <a:endParaRPr lang="en-US" sz="2000" b="0" strike="noStrike" spc="-1">
              <a:solidFill>
                <a:srgbClr val="000000"/>
              </a:solidFill>
              <a:latin typeface="Arial"/>
            </a:endParaRPr>
          </a:p>
          <a:p>
            <a:pPr marL="742680" lvl="1" indent="-285480" algn="l" rtl="0">
              <a:lnSpc>
                <a:spcPct val="90000"/>
              </a:lnSpc>
              <a:spcBef>
                <a:spcPts val="499"/>
              </a:spcBef>
              <a:spcAft>
                <a:spcPts val="499"/>
              </a:spcAft>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Mengurangi biaya produksi</a:t>
            </a:r>
            <a:endParaRPr lang="en-US" sz="2000" b="0" strike="noStrike" spc="-1">
              <a:solidFill>
                <a:srgbClr val="000000"/>
              </a:solidFill>
              <a:latin typeface="Arial"/>
            </a:endParaRPr>
          </a:p>
          <a:p>
            <a:pPr marL="742680" lvl="1" indent="-285480" algn="l" rtl="0">
              <a:lnSpc>
                <a:spcPct val="90000"/>
              </a:lnSpc>
              <a:spcBef>
                <a:spcPts val="499"/>
              </a:spcBef>
              <a:spcAft>
                <a:spcPts val="499"/>
              </a:spcAft>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Meningkatnya proporsi pertanian yang menghasilkan keuntungan</a:t>
            </a:r>
            <a:endParaRPr lang="en-US" sz="2000" b="0" strike="noStrike" spc="-1">
              <a:solidFill>
                <a:srgbClr val="000000"/>
              </a:solidFill>
              <a:latin typeface="Arial"/>
            </a:endParaRPr>
          </a:p>
          <a:p>
            <a:pPr marL="742680" lvl="1" indent="-285480" algn="l" rtl="0">
              <a:lnSpc>
                <a:spcPct val="90000"/>
              </a:lnSpc>
              <a:spcBef>
                <a:spcPts val="499"/>
              </a:spcBef>
              <a:spcAft>
                <a:spcPts val="499"/>
              </a:spcAft>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Mengurangi dampak lingkungan</a:t>
            </a:r>
            <a:endParaRPr lang="en-US" sz="2000" b="0" strike="noStrike" spc="-1">
              <a:solidFill>
                <a:srgbClr val="000000"/>
              </a:solidFill>
              <a:latin typeface="Arial"/>
            </a:endParaRPr>
          </a:p>
          <a:p>
            <a:pPr marL="742680" lvl="1" indent="-285480" algn="l" rtl="0">
              <a:lnSpc>
                <a:spcPct val="90000"/>
              </a:lnSpc>
              <a:spcBef>
                <a:spcPts val="499"/>
              </a:spcBef>
              <a:spcAft>
                <a:spcPts val="499"/>
              </a:spcAft>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Calibri"/>
                <a:ea typeface="Angsana New"/>
              </a:rPr>
              <a:t>Peningkatan kerja sama</a:t>
            </a:r>
            <a:endParaRPr lang="en-US" sz="2000" b="0" strike="noStrike" spc="-1">
              <a:solidFill>
                <a:srgbClr val="000000"/>
              </a:solidFill>
              <a:latin typeface="Arial"/>
            </a:endParaRPr>
          </a:p>
        </p:txBody>
      </p:sp>
      <p:pic>
        <p:nvPicPr>
          <p:cNvPr id="186" name="Picture 4" descr="Picture 172"/>
          <p:cNvPicPr/>
          <p:nvPr/>
        </p:nvPicPr>
        <p:blipFill>
          <a:blip r:embed="rId4"/>
          <a:stretch/>
        </p:blipFill>
        <p:spPr>
          <a:xfrm>
            <a:off x="1653480" y="5174640"/>
            <a:ext cx="2255760" cy="1233360"/>
          </a:xfrm>
          <a:prstGeom prst="rect">
            <a:avLst/>
          </a:prstGeom>
          <a:ln w="0">
            <a:noFill/>
          </a:ln>
        </p:spPr>
      </p:pic>
      <p:pic>
        <p:nvPicPr>
          <p:cNvPr id="187" name="Content Placeholder 6" descr="May012-06 008"/>
          <p:cNvPicPr/>
          <p:nvPr/>
        </p:nvPicPr>
        <p:blipFill>
          <a:blip r:embed="rId5"/>
          <a:stretch/>
        </p:blipFill>
        <p:spPr>
          <a:xfrm>
            <a:off x="0" y="5067360"/>
            <a:ext cx="1752480" cy="1314360"/>
          </a:xfrm>
          <a:prstGeom prst="rect">
            <a:avLst/>
          </a:prstGeom>
          <a:ln w="0">
            <a:noFill/>
          </a:ln>
        </p:spPr>
      </p:pic>
      <p:graphicFrame>
        <p:nvGraphicFramePr>
          <p:cNvPr id="188" name="Object 2"/>
          <p:cNvGraphicFramePr/>
          <p:nvPr/>
        </p:nvGraphicFramePr>
        <p:xfrm>
          <a:off x="5486400" y="1631880"/>
          <a:ext cx="3733920" cy="2235240"/>
        </p:xfrm>
        <a:graphic>
          <a:graphicData uri="http://schemas.openxmlformats.org/presentationml/2006/ole">
            <mc:AlternateContent xmlns:mc="http://schemas.openxmlformats.org/markup-compatibility/2006">
              <mc:Choice xmlns:v="urn:schemas-microsoft-com:vml" Requires="v">
                <p:oleObj r:id="rId6" imgW="0" imgH="0" progId="">
                  <p:embed/>
                </p:oleObj>
              </mc:Choice>
              <mc:Fallback>
                <p:oleObj r:id="rId6" imgW="0" imgH="0" progId="">
                  <p:embed/>
                  <p:pic>
                    <p:nvPicPr>
                      <p:cNvPr id="189" name="Object 2"/>
                      <p:cNvPicPr/>
                      <p:nvPr/>
                    </p:nvPicPr>
                    <p:blipFill>
                      <a:blip r:embed="rId7"/>
                      <a:stretch/>
                    </p:blipFill>
                    <p:spPr>
                      <a:xfrm>
                        <a:off x="5486400" y="1631880"/>
                        <a:ext cx="3733920" cy="2235240"/>
                      </a:xfrm>
                      <a:prstGeom prst="rect">
                        <a:avLst/>
                      </a:prstGeom>
                      <a:ln w="0">
                        <a:noFill/>
                      </a:ln>
                    </p:spPr>
                  </p:pic>
                </p:oleObj>
              </mc:Fallback>
            </mc:AlternateContent>
          </a:graphicData>
        </a:graphic>
      </p:graphicFrame>
      <p:graphicFrame>
        <p:nvGraphicFramePr>
          <p:cNvPr id="190" name="Table 189"/>
          <p:cNvGraphicFramePr/>
          <p:nvPr>
            <p:extLst>
              <p:ext uri="{D42A27DB-BD31-4B8C-83A1-F6EECF244321}">
                <p14:modId xmlns:p14="http://schemas.microsoft.com/office/powerpoint/2010/main" val="1916524690"/>
              </p:ext>
            </p:extLst>
          </p:nvPr>
        </p:nvGraphicFramePr>
        <p:xfrm>
          <a:off x="5715000" y="4324320"/>
          <a:ext cx="3419640" cy="1957680"/>
        </p:xfrm>
        <a:graphic>
          <a:graphicData uri="http://schemas.openxmlformats.org/drawingml/2006/table">
            <a:tbl>
              <a:tblPr/>
              <a:tblGrid>
                <a:gridCol w="900000">
                  <a:extLst>
                    <a:ext uri="{9D8B030D-6E8A-4147-A177-3AD203B41FA5}">
                      <a16:colId xmlns:a16="http://schemas.microsoft.com/office/drawing/2014/main" val="20000"/>
                    </a:ext>
                  </a:extLst>
                </a:gridCol>
                <a:gridCol w="863640">
                  <a:extLst>
                    <a:ext uri="{9D8B030D-6E8A-4147-A177-3AD203B41FA5}">
                      <a16:colId xmlns:a16="http://schemas.microsoft.com/office/drawing/2014/main" val="20001"/>
                    </a:ext>
                  </a:extLst>
                </a:gridCol>
                <a:gridCol w="863640">
                  <a:extLst>
                    <a:ext uri="{9D8B030D-6E8A-4147-A177-3AD203B41FA5}">
                      <a16:colId xmlns:a16="http://schemas.microsoft.com/office/drawing/2014/main" val="20002"/>
                    </a:ext>
                  </a:extLst>
                </a:gridCol>
                <a:gridCol w="792360">
                  <a:extLst>
                    <a:ext uri="{9D8B030D-6E8A-4147-A177-3AD203B41FA5}">
                      <a16:colId xmlns:a16="http://schemas.microsoft.com/office/drawing/2014/main" val="20003"/>
                    </a:ext>
                  </a:extLst>
                </a:gridCol>
              </a:tblGrid>
              <a:tr h="511200">
                <a:tc>
                  <a:txBody>
                    <a:bodyPr/>
                    <a:lstStyle/>
                    <a:p>
                      <a:pPr algn="l"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000000"/>
                          </a:solidFill>
                          <a:latin typeface="Tahoma"/>
                        </a:rPr>
                        <a:t>Tahun</a:t>
                      </a:r>
                      <a:endParaRPr lang="en-US" sz="1200" b="0" strike="noStrike" spc="-1">
                        <a:solidFill>
                          <a:srgbClr val="000000"/>
                        </a:solidFill>
                        <a:latin typeface="Arial"/>
                      </a:endParaRPr>
                    </a:p>
                  </a:txBody>
                  <a:tcPr marL="90000" marR="90000">
                    <a:lnL w="1368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l"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009900"/>
                          </a:solidFill>
                          <a:latin typeface="Tahoma"/>
                        </a:rPr>
                        <a:t>Kolam demon-</a:t>
                      </a:r>
                      <a:r>
                        <a:rPr lang="en-US" sz="1200" b="1" strike="noStrike" spc="-1" dirty="0" err="1">
                          <a:solidFill>
                            <a:srgbClr val="009900"/>
                          </a:solidFill>
                          <a:latin typeface="Tahoma"/>
                        </a:rPr>
                        <a:t>strasi</a:t>
                      </a:r>
                      <a:endParaRPr lang="en-US" sz="1200" b="0" strike="noStrike" spc="-1" dirty="0">
                        <a:solidFill>
                          <a:srgbClr val="000000"/>
                        </a:solidFill>
                        <a:latin typeface="Arial"/>
                      </a:endParaRPr>
                    </a:p>
                  </a:txBody>
                  <a:tcPr marL="90000" marR="9000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l"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FF0000"/>
                          </a:solidFill>
                          <a:latin typeface="Tahoma"/>
                        </a:rPr>
                        <a:t>Tidak demo</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818E02"/>
                          </a:solidFill>
                          <a:latin typeface="Tahoma"/>
                        </a:rPr>
                        <a:t>+</a:t>
                      </a:r>
                      <a:endParaRPr lang="en-US" sz="1200" b="0" strike="noStrike" spc="-1">
                        <a:solidFill>
                          <a:srgbClr val="000000"/>
                        </a:solidFill>
                        <a:latin typeface="Arial"/>
                      </a:endParaRPr>
                    </a:p>
                  </a:txBody>
                  <a:tcPr marL="90000" marR="90000">
                    <a:lnL w="5760">
                      <a:solidFill>
                        <a:srgbClr val="000000"/>
                      </a:solidFill>
                    </a:lnL>
                    <a:lnR w="13680">
                      <a:solidFill>
                        <a:srgbClr val="000000"/>
                      </a:solidFill>
                    </a:lnR>
                    <a:lnT w="13680">
                      <a:solidFill>
                        <a:srgbClr val="000000"/>
                      </a:solidFill>
                    </a:lnT>
                    <a:lnB w="5760">
                      <a:solidFill>
                        <a:srgbClr val="000000"/>
                      </a:solidFill>
                    </a:lnB>
                    <a:noFill/>
                  </a:tcPr>
                </a:tc>
                <a:extLst>
                  <a:ext uri="{0D108BD9-81ED-4DB2-BD59-A6C34878D82A}">
                    <a16:rowId xmlns:a16="http://schemas.microsoft.com/office/drawing/2014/main" val="10000"/>
                  </a:ext>
                </a:extLst>
              </a:tr>
              <a:tr h="361800">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000000"/>
                          </a:solidFill>
                          <a:latin typeface="Tahoma"/>
                        </a:rPr>
                        <a:t>2003</a:t>
                      </a:r>
                      <a:endParaRPr lang="en-US" sz="1200" b="0" strike="noStrike" spc="-1" dirty="0">
                        <a:solidFill>
                          <a:srgbClr val="000000"/>
                        </a:solidFill>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009900"/>
                          </a:solidFill>
                          <a:latin typeface="Tahoma"/>
                        </a:rPr>
                        <a:t>82%</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FF0000"/>
                          </a:solidFill>
                          <a:latin typeface="Tahoma"/>
                        </a:rPr>
                        <a:t>89%</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818E02"/>
                          </a:solidFill>
                          <a:latin typeface="Tahoma"/>
                        </a:rPr>
                        <a:t>  + 7%</a:t>
                      </a:r>
                      <a:endParaRPr lang="en-US" sz="1200" b="0" strike="noStrike" spc="-1">
                        <a:solidFill>
                          <a:srgbClr val="000000"/>
                        </a:solidFill>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1"/>
                  </a:ext>
                </a:extLst>
              </a:tr>
              <a:tr h="308160">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000000"/>
                          </a:solidFill>
                          <a:latin typeface="Tahoma"/>
                        </a:rPr>
                        <a:t>2004</a:t>
                      </a:r>
                      <a:endParaRPr lang="en-US" sz="1200" b="0" strike="noStrike" spc="-1" dirty="0">
                        <a:solidFill>
                          <a:srgbClr val="000000"/>
                        </a:solidFill>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009900"/>
                          </a:solidFill>
                          <a:latin typeface="Tahoma"/>
                        </a:rPr>
                        <a:t>37%</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FF0000"/>
                          </a:solidFill>
                          <a:latin typeface="Tahoma"/>
                        </a:rPr>
                        <a:t>52%</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818E02"/>
                          </a:solidFill>
                          <a:latin typeface="Tahoma"/>
                        </a:rPr>
                        <a:t>+20%</a:t>
                      </a:r>
                      <a:endParaRPr lang="en-US" sz="1200" b="0" strike="noStrike" spc="-1">
                        <a:solidFill>
                          <a:srgbClr val="000000"/>
                        </a:solidFill>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2"/>
                  </a:ext>
                </a:extLst>
              </a:tr>
              <a:tr h="324000">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000000"/>
                          </a:solidFill>
                          <a:latin typeface="Tahoma"/>
                        </a:rPr>
                        <a:t>2005</a:t>
                      </a:r>
                      <a:endParaRPr lang="en-US" sz="1200" b="0" strike="noStrike" spc="-1" dirty="0">
                        <a:solidFill>
                          <a:srgbClr val="000000"/>
                        </a:solidFill>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009900"/>
                          </a:solidFill>
                          <a:latin typeface="Tahoma"/>
                        </a:rPr>
                        <a:t>15%</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FF0000"/>
                          </a:solidFill>
                          <a:latin typeface="Tahoma"/>
                        </a:rPr>
                        <a:t>42%</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818E02"/>
                          </a:solidFill>
                          <a:latin typeface="Tahoma"/>
                        </a:rPr>
                        <a:t> +27%</a:t>
                      </a:r>
                      <a:endParaRPr lang="en-US" sz="1200" b="0" strike="noStrike" spc="-1">
                        <a:solidFill>
                          <a:srgbClr val="000000"/>
                        </a:solidFill>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3"/>
                  </a:ext>
                </a:extLst>
              </a:tr>
              <a:tr h="323640">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000000"/>
                          </a:solidFill>
                          <a:latin typeface="Tahoma"/>
                        </a:rPr>
                        <a:t>2006</a:t>
                      </a:r>
                      <a:endParaRPr lang="en-US" sz="1200" b="0" strike="noStrike" spc="-1" dirty="0">
                        <a:solidFill>
                          <a:srgbClr val="000000"/>
                        </a:solidFill>
                        <a:latin typeface="Arial"/>
                      </a:endParaRPr>
                    </a:p>
                  </a:txBody>
                  <a:tcPr marL="90000" marR="90000">
                    <a:lnL w="1368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009900"/>
                          </a:solidFill>
                          <a:latin typeface="Tahoma"/>
                        </a:rPr>
                        <a:t>17%</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a:solidFill>
                            <a:srgbClr val="FF0000"/>
                          </a:solidFill>
                          <a:latin typeface="Tahoma"/>
                        </a:rPr>
                        <a:t>44%</a:t>
                      </a:r>
                      <a:endParaRPr lang="en-US" sz="1200" b="0" strike="noStrike" spc="-1">
                        <a:solidFill>
                          <a:srgbClr val="000000"/>
                        </a:solidFill>
                        <a:latin typeface="Arial"/>
                      </a:endParaRPr>
                    </a:p>
                  </a:txBody>
                  <a:tcPr marL="90000" marR="9000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rtl="0">
                        <a:lnSpc>
                          <a:spcPct val="100000"/>
                        </a:lnSpc>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818E02"/>
                          </a:solidFill>
                          <a:latin typeface="Tahoma"/>
                        </a:rPr>
                        <a:t> +27%</a:t>
                      </a:r>
                      <a:endParaRPr lang="en-US" sz="1200" b="0" strike="noStrike" spc="-1" dirty="0">
                        <a:solidFill>
                          <a:srgbClr val="000000"/>
                        </a:solidFill>
                        <a:latin typeface="Arial"/>
                      </a:endParaRPr>
                    </a:p>
                  </a:txBody>
                  <a:tcPr marL="90000" marR="90000">
                    <a:lnL w="5760">
                      <a:solidFill>
                        <a:srgbClr val="000000"/>
                      </a:solidFill>
                    </a:lnL>
                    <a:lnR w="13680">
                      <a:solidFill>
                        <a:srgbClr val="000000"/>
                      </a:solidFill>
                    </a:lnR>
                    <a:lnT w="5760">
                      <a:solidFill>
                        <a:srgbClr val="000000"/>
                      </a:solidFill>
                    </a:lnT>
                    <a:lnB w="13680">
                      <a:solidFill>
                        <a:srgbClr val="000000"/>
                      </a:solidFill>
                    </a:lnB>
                    <a:noFill/>
                  </a:tcPr>
                </a:tc>
                <a:extLst>
                  <a:ext uri="{0D108BD9-81ED-4DB2-BD59-A6C34878D82A}">
                    <a16:rowId xmlns:a16="http://schemas.microsoft.com/office/drawing/2014/main" val="10004"/>
                  </a:ext>
                </a:extLst>
              </a:tr>
            </a:tbl>
          </a:graphicData>
        </a:graphic>
      </p:graphicFrame>
      <p:sp>
        <p:nvSpPr>
          <p:cNvPr id="191" name="Rectangle 45"/>
          <p:cNvSpPr/>
          <p:nvPr/>
        </p:nvSpPr>
        <p:spPr>
          <a:xfrm>
            <a:off x="6173640" y="4008600"/>
            <a:ext cx="2635920" cy="307080"/>
          </a:xfrm>
          <a:prstGeom prst="rect">
            <a:avLst/>
          </a:pr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Arial"/>
                <a:ea typeface="Angsana New"/>
              </a:rPr>
              <a:t>Mengurangi Prevalensi Penyakit</a:t>
            </a:r>
            <a:endParaRPr lang="en-US" sz="1400" b="0" strike="noStrike" spc="-1">
              <a:solidFill>
                <a:srgbClr val="000000"/>
              </a:solidFill>
              <a:latin typeface="Arial"/>
            </a:endParaRPr>
          </a:p>
        </p:txBody>
      </p:sp>
      <p:sp>
        <p:nvSpPr>
          <p:cNvPr id="192" name="Rectangle 46"/>
          <p:cNvSpPr/>
          <p:nvPr/>
        </p:nvSpPr>
        <p:spPr>
          <a:xfrm>
            <a:off x="6019919" y="791640"/>
            <a:ext cx="2286000" cy="611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dirty="0" err="1">
                <a:solidFill>
                  <a:srgbClr val="FFFFFF"/>
                </a:solidFill>
                <a:latin typeface="Arial"/>
                <a:ea typeface="Angsana New"/>
              </a:rPr>
              <a:t>Peningkatan</a:t>
            </a:r>
            <a:r>
              <a:rPr lang="en-US" sz="1400" b="1" strike="noStrike" spc="-1" dirty="0">
                <a:solidFill>
                  <a:srgbClr val="FFFFFF"/>
                </a:solidFill>
                <a:latin typeface="Arial"/>
                <a:ea typeface="Angsana New"/>
              </a:rPr>
              <a:t> </a:t>
            </a:r>
            <a:r>
              <a:rPr lang="en-US" sz="1400" b="1" strike="noStrike" spc="-1" dirty="0" err="1">
                <a:solidFill>
                  <a:srgbClr val="FFFFFF"/>
                </a:solidFill>
                <a:latin typeface="Arial"/>
                <a:ea typeface="Angsana New"/>
              </a:rPr>
              <a:t>profitabilitas</a:t>
            </a:r>
            <a:endParaRPr lang="en-US" sz="1400" b="0" strike="noStrike" spc="-1" dirty="0">
              <a:solidFill>
                <a:srgbClr val="000000"/>
              </a:solidFill>
              <a:latin typeface="Arial"/>
            </a:endParaRPr>
          </a:p>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trike="noStrike" spc="-1" dirty="0">
                <a:solidFill>
                  <a:srgbClr val="FFFFFF"/>
                </a:solidFill>
                <a:latin typeface="Arial"/>
                <a:ea typeface="Angsana New"/>
              </a:rPr>
              <a:t>(</a:t>
            </a:r>
            <a:r>
              <a:rPr lang="en-US" sz="1000" b="1" strike="noStrike" spc="-1" dirty="0" err="1">
                <a:solidFill>
                  <a:srgbClr val="FFFFFF"/>
                </a:solidFill>
                <a:latin typeface="Arial"/>
                <a:ea typeface="Angsana New"/>
              </a:rPr>
              <a:t>Keuntungan</a:t>
            </a:r>
            <a:r>
              <a:rPr lang="en-US" sz="1000" b="1" strike="noStrike" spc="-1" dirty="0">
                <a:solidFill>
                  <a:srgbClr val="FFFFFF"/>
                </a:solidFill>
                <a:latin typeface="Arial"/>
                <a:ea typeface="Angsana New"/>
              </a:rPr>
              <a:t> yang </a:t>
            </a:r>
            <a:r>
              <a:rPr lang="en-US" sz="1000" b="1" strike="noStrike" spc="-1" dirty="0" err="1">
                <a:solidFill>
                  <a:srgbClr val="FFFFFF"/>
                </a:solidFill>
                <a:latin typeface="Arial"/>
                <a:ea typeface="Angsana New"/>
              </a:rPr>
              <a:t>didapat</a:t>
            </a:r>
            <a:r>
              <a:rPr lang="en-US" sz="1000" b="1" strike="noStrike" spc="-1" dirty="0">
                <a:solidFill>
                  <a:srgbClr val="FFFFFF"/>
                </a:solidFill>
                <a:latin typeface="Arial"/>
                <a:ea typeface="Angsana New"/>
              </a:rPr>
              <a:t> pada </a:t>
            </a:r>
            <a:r>
              <a:rPr lang="en-US" sz="1000" b="1" strike="noStrike" spc="-1" dirty="0" err="1">
                <a:solidFill>
                  <a:srgbClr val="FFFFFF"/>
                </a:solidFill>
                <a:latin typeface="Arial"/>
                <a:ea typeface="Angsana New"/>
              </a:rPr>
              <a:t>setiap</a:t>
            </a:r>
            <a:endParaRPr lang="en-US" sz="1000" b="0" strike="noStrike" spc="-1" dirty="0">
              <a:solidFill>
                <a:srgbClr val="000000"/>
              </a:solidFill>
              <a:latin typeface="Arial"/>
            </a:endParaRPr>
          </a:p>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trike="noStrike" spc="-1" dirty="0" err="1">
                <a:solidFill>
                  <a:srgbClr val="FFFFFF"/>
                </a:solidFill>
                <a:latin typeface="Arial"/>
                <a:ea typeface="Angsana New"/>
              </a:rPr>
              <a:t>Investasi</a:t>
            </a:r>
            <a:r>
              <a:rPr lang="en-US" sz="1000" b="1" strike="noStrike" spc="-1" dirty="0">
                <a:solidFill>
                  <a:srgbClr val="FFFFFF"/>
                </a:solidFill>
                <a:latin typeface="Arial"/>
                <a:ea typeface="Angsana New"/>
              </a:rPr>
              <a:t> 1000 Rs)</a:t>
            </a:r>
            <a:endParaRPr lang="en-US" sz="1000" b="0" strike="noStrike" spc="-1" dirty="0">
              <a:solidFill>
                <a:srgbClr val="000000"/>
              </a:solidFill>
              <a:latin typeface="Arial"/>
            </a:endParaRPr>
          </a:p>
        </p:txBody>
      </p:sp>
      <p:sp>
        <p:nvSpPr>
          <p:cNvPr id="193" name="Rectangle 47"/>
          <p:cNvSpPr/>
          <p:nvPr/>
        </p:nvSpPr>
        <p:spPr>
          <a:xfrm>
            <a:off x="7357587" y="3629520"/>
            <a:ext cx="1628640" cy="246240"/>
          </a:xfrm>
          <a:prstGeom prst="rect">
            <a:avLst/>
          </a:pr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trike="noStrike" spc="-1" dirty="0">
                <a:solidFill>
                  <a:srgbClr val="000000"/>
                </a:solidFill>
                <a:latin typeface="Arial"/>
                <a:ea typeface="Angsana New"/>
              </a:rPr>
              <a:t>(</a:t>
            </a:r>
            <a:r>
              <a:rPr lang="en-US" sz="1000" b="1" strike="noStrike" spc="-1" dirty="0" err="1">
                <a:solidFill>
                  <a:srgbClr val="000000"/>
                </a:solidFill>
                <a:latin typeface="Arial"/>
                <a:ea typeface="Angsana New"/>
              </a:rPr>
              <a:t>Sumber</a:t>
            </a:r>
            <a:r>
              <a:rPr lang="en-US" sz="1000" b="1" strike="noStrike" spc="-1" dirty="0">
                <a:solidFill>
                  <a:srgbClr val="000000"/>
                </a:solidFill>
                <a:latin typeface="Arial"/>
                <a:ea typeface="Angsana New"/>
              </a:rPr>
              <a:t>: MPEDA/NACA)</a:t>
            </a:r>
            <a:endParaRPr lang="en-US" sz="1000" b="0" strike="noStrike" spc="-1" dirty="0">
              <a:solidFill>
                <a:srgbClr val="000000"/>
              </a:solidFill>
              <a:latin typeface="Arial"/>
            </a:endParaRPr>
          </a:p>
        </p:txBody>
      </p:sp>
      <p:sp>
        <p:nvSpPr>
          <p:cNvPr id="194" name="Line 48"/>
          <p:cNvSpPr/>
          <p:nvPr/>
        </p:nvSpPr>
        <p:spPr>
          <a:xfrm flipV="1">
            <a:off x="5562720" y="1352520"/>
            <a:ext cx="0" cy="5029200"/>
          </a:xfrm>
          <a:prstGeom prst="line">
            <a:avLst/>
          </a:prstGeom>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 Box 2"/>
          <p:cNvSpPr/>
          <p:nvPr/>
        </p:nvSpPr>
        <p:spPr>
          <a:xfrm>
            <a:off x="2106049" y="3481539"/>
            <a:ext cx="987480" cy="2846549"/>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66"/>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a:solidFill>
                  <a:srgbClr val="FF0000"/>
                </a:solidFill>
                <a:latin typeface="Tahoma"/>
                <a:ea typeface="Arial"/>
              </a:rPr>
              <a:t>2003</a:t>
            </a:r>
            <a:endParaRPr lang="en-US" sz="18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FF0000"/>
                </a:solidFill>
                <a:latin typeface="Tahoma"/>
                <a:ea typeface="Arial"/>
              </a:rPr>
              <a:t>Perluasan</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tingkat</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desa</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1 Desa</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1 Klub </a:t>
            </a:r>
            <a:r>
              <a:rPr lang="en-US" sz="1200" b="0" strike="noStrike" spc="-1" dirty="0" err="1">
                <a:solidFill>
                  <a:srgbClr val="FF0000"/>
                </a:solidFill>
                <a:latin typeface="Tahoma"/>
                <a:ea typeface="Arial"/>
              </a:rPr>
              <a:t>Akuatik</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58 </a:t>
            </a:r>
            <a:r>
              <a:rPr lang="en-US" sz="1200" b="0" strike="noStrike" spc="-1" dirty="0" err="1">
                <a:solidFill>
                  <a:srgbClr val="FF0000"/>
                </a:solidFill>
                <a:latin typeface="Tahoma"/>
                <a:ea typeface="Arial"/>
              </a:rPr>
              <a:t>petani</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108 </a:t>
            </a:r>
            <a:r>
              <a:rPr lang="en-US" sz="1200" b="1" strike="noStrike" spc="-1" dirty="0" err="1">
                <a:solidFill>
                  <a:srgbClr val="FF0000"/>
                </a:solidFill>
                <a:latin typeface="Tahoma"/>
                <a:ea typeface="Arial"/>
              </a:rPr>
              <a:t>kolam</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58 Ha</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22 ton</a:t>
            </a:r>
            <a:endParaRPr lang="en-US" sz="1200" b="0" strike="noStrike" spc="-1" dirty="0">
              <a:solidFill>
                <a:srgbClr val="000000"/>
              </a:solidFill>
              <a:latin typeface="Arial"/>
            </a:endParaRPr>
          </a:p>
        </p:txBody>
      </p:sp>
      <p:sp>
        <p:nvSpPr>
          <p:cNvPr id="197" name="Text Box 4"/>
          <p:cNvSpPr/>
          <p:nvPr/>
        </p:nvSpPr>
        <p:spPr>
          <a:xfrm>
            <a:off x="918573" y="3429000"/>
            <a:ext cx="1094547" cy="2297681"/>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66"/>
          </a:solidFill>
          <a:ln w="9360">
            <a:solidFill>
              <a:srgbClr val="000000"/>
            </a:solidFill>
            <a:miter/>
          </a:ln>
        </p:spPr>
        <p:style>
          <a:lnRef idx="0">
            <a:scrgbClr r="0" g="0" b="0"/>
          </a:lnRef>
          <a:fillRef idx="0">
            <a:scrgbClr r="0" g="0" b="0"/>
          </a:fillRef>
          <a:effectRef idx="0">
            <a:scrgbClr r="0" g="0" b="0"/>
          </a:effectRef>
          <a:fontRef idx="minor"/>
        </p:style>
        <p:txBody>
          <a:bodyPr wrap="square" lIns="90000" tIns="46800" rIns="90000" bIns="46800">
            <a:sp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a:solidFill>
                  <a:srgbClr val="FF0000"/>
                </a:solidFill>
                <a:latin typeface="Tahoma"/>
                <a:ea typeface="Arial"/>
              </a:rPr>
              <a:t>2002</a:t>
            </a:r>
            <a:endParaRPr lang="en-US" sz="18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Demon-</a:t>
            </a:r>
            <a:r>
              <a:rPr lang="en-US" sz="1200" b="0" strike="noStrike" spc="-1" dirty="0" err="1">
                <a:solidFill>
                  <a:srgbClr val="FF0000"/>
                </a:solidFill>
                <a:latin typeface="Tahoma"/>
                <a:ea typeface="Arial"/>
              </a:rPr>
              <a:t>strasi</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tingkat</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pertanian</a:t>
            </a:r>
            <a:r>
              <a:rPr lang="en-US" sz="1200" b="0" strike="noStrike" spc="-1" dirty="0">
                <a:solidFill>
                  <a:srgbClr val="FF0000"/>
                </a:solidFill>
                <a:latin typeface="Tahoma"/>
                <a:ea typeface="Arial"/>
              </a:rPr>
              <a:t> (farm)</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5 </a:t>
            </a:r>
            <a:r>
              <a:rPr lang="en-US" sz="1200" b="0" strike="noStrike" spc="-1" dirty="0" err="1">
                <a:solidFill>
                  <a:srgbClr val="FF0000"/>
                </a:solidFill>
                <a:latin typeface="Tahoma"/>
                <a:ea typeface="Arial"/>
              </a:rPr>
              <a:t>petani</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10 </a:t>
            </a:r>
            <a:r>
              <a:rPr lang="en-US" sz="1200" b="1" strike="noStrike" spc="-1" dirty="0" err="1">
                <a:solidFill>
                  <a:srgbClr val="FF0000"/>
                </a:solidFill>
                <a:latin typeface="Tahoma"/>
                <a:ea typeface="Arial"/>
              </a:rPr>
              <a:t>kolam</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7 Ha</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4 ton</a:t>
            </a:r>
            <a:endParaRPr lang="en-US" sz="1200" b="0" strike="noStrike" spc="-1" dirty="0">
              <a:solidFill>
                <a:srgbClr val="000000"/>
              </a:solidFill>
              <a:latin typeface="Arial"/>
            </a:endParaRPr>
          </a:p>
        </p:txBody>
      </p:sp>
      <p:sp>
        <p:nvSpPr>
          <p:cNvPr id="198" name="Line 5"/>
          <p:cNvSpPr/>
          <p:nvPr/>
        </p:nvSpPr>
        <p:spPr>
          <a:xfrm flipV="1">
            <a:off x="743040" y="520200"/>
            <a:ext cx="8400960" cy="25146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99" name="Oval 6"/>
          <p:cNvSpPr/>
          <p:nvPr/>
        </p:nvSpPr>
        <p:spPr>
          <a:xfrm>
            <a:off x="0" y="1217520"/>
            <a:ext cx="792000" cy="4264200"/>
          </a:xfrm>
          <a:prstGeom prst="ellipse">
            <a:avLst/>
          </a:prstGeom>
          <a:solidFill>
            <a:srgbClr val="00FF00"/>
          </a:solidFill>
          <a:ln w="9360">
            <a:solidFill>
              <a:srgbClr val="000000"/>
            </a:solidFill>
            <a:miter/>
          </a:ln>
        </p:spPr>
        <p:style>
          <a:lnRef idx="0">
            <a:scrgbClr r="0" g="0" b="0"/>
          </a:lnRef>
          <a:fillRef idx="0">
            <a:scrgbClr r="0" g="0" b="0"/>
          </a:fillRef>
          <a:effectRef idx="0">
            <a:scrgbClr r="0" g="0" b="0"/>
          </a:effectRef>
          <a:fontRef idx="minor"/>
        </p:style>
      </p:sp>
      <p:sp>
        <p:nvSpPr>
          <p:cNvPr id="200" name="Oval 7"/>
          <p:cNvSpPr/>
          <p:nvPr/>
        </p:nvSpPr>
        <p:spPr>
          <a:xfrm rot="16200000">
            <a:off x="1447560" y="2879280"/>
            <a:ext cx="576360" cy="233280"/>
          </a:xfrm>
          <a:prstGeom prst="ellipse">
            <a:avLst/>
          </a:prstGeom>
          <a:solidFill>
            <a:srgbClr val="00FF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dirty="0" err="1">
                <a:solidFill>
                  <a:srgbClr val="000000"/>
                </a:solidFill>
                <a:latin typeface="Arial"/>
                <a:ea typeface="Arial"/>
              </a:rPr>
              <a:t>tahun</a:t>
            </a:r>
            <a:r>
              <a:rPr lang="en-US" sz="1400" b="1" strike="noStrike" spc="-1" dirty="0">
                <a:solidFill>
                  <a:srgbClr val="000000"/>
                </a:solidFill>
                <a:latin typeface="Arial"/>
                <a:ea typeface="Arial"/>
              </a:rPr>
              <a:t> 2002</a:t>
            </a:r>
            <a:endParaRPr lang="en-US" sz="1400" b="0" strike="noStrike" spc="-1" dirty="0">
              <a:solidFill>
                <a:srgbClr val="000000"/>
              </a:solidFill>
              <a:latin typeface="Arial"/>
            </a:endParaRPr>
          </a:p>
        </p:txBody>
      </p:sp>
      <p:sp>
        <p:nvSpPr>
          <p:cNvPr id="201" name="Oval 8"/>
          <p:cNvSpPr/>
          <p:nvPr/>
        </p:nvSpPr>
        <p:spPr>
          <a:xfrm>
            <a:off x="2411279" y="2492280"/>
            <a:ext cx="602065" cy="936720"/>
          </a:xfrm>
          <a:prstGeom prst="ellipse">
            <a:avLst/>
          </a:prstGeom>
          <a:solidFill>
            <a:srgbClr val="00FF00"/>
          </a:solidFill>
          <a:ln w="9360">
            <a:solidFill>
              <a:srgbClr val="000000"/>
            </a:solidFill>
            <a:miter/>
          </a:ln>
        </p:spPr>
        <p:style>
          <a:lnRef idx="0">
            <a:scrgbClr r="0" g="0" b="0"/>
          </a:lnRef>
          <a:fillRef idx="0">
            <a:scrgbClr r="0" g="0" b="0"/>
          </a:fillRef>
          <a:effectRef idx="0">
            <a:scrgbClr r="0" g="0" b="0"/>
          </a:effectRef>
          <a:fontRef idx="minor"/>
        </p:style>
      </p:sp>
      <p:sp>
        <p:nvSpPr>
          <p:cNvPr id="202" name="Line 9"/>
          <p:cNvSpPr/>
          <p:nvPr/>
        </p:nvSpPr>
        <p:spPr>
          <a:xfrm>
            <a:off x="849420" y="3075978"/>
            <a:ext cx="8348760" cy="19461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03" name="Text Box 10"/>
          <p:cNvSpPr/>
          <p:nvPr/>
        </p:nvSpPr>
        <p:spPr>
          <a:xfrm>
            <a:off x="-57420" y="1884240"/>
            <a:ext cx="935302" cy="2726004"/>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ctr"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dirty="0" err="1">
                <a:solidFill>
                  <a:srgbClr val="FFFFFF"/>
                </a:solidFill>
                <a:latin typeface="Tahoma"/>
                <a:ea typeface="Arial"/>
              </a:rPr>
              <a:t>tahun</a:t>
            </a:r>
            <a:r>
              <a:rPr lang="en-US" sz="1400" b="1" strike="noStrike" spc="-1" dirty="0">
                <a:solidFill>
                  <a:srgbClr val="FFFFFF"/>
                </a:solidFill>
                <a:latin typeface="Tahoma"/>
                <a:ea typeface="Arial"/>
              </a:rPr>
              <a:t> 2001</a:t>
            </a:r>
            <a:endParaRPr lang="en-US" sz="14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err="1">
                <a:solidFill>
                  <a:srgbClr val="FFFFFF"/>
                </a:solidFill>
                <a:latin typeface="Tahoma"/>
                <a:ea typeface="Arial"/>
              </a:rPr>
              <a:t>Survei</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FFFF"/>
                </a:solidFill>
                <a:latin typeface="Tahoma"/>
                <a:ea typeface="Arial"/>
              </a:rPr>
              <a:t>365 </a:t>
            </a:r>
            <a:r>
              <a:rPr lang="en-US" sz="1200" b="1" strike="noStrike" spc="-1" dirty="0" err="1">
                <a:solidFill>
                  <a:srgbClr val="FFFFFF"/>
                </a:solidFill>
                <a:latin typeface="Tahoma"/>
                <a:ea typeface="Arial"/>
              </a:rPr>
              <a:t>kolam</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FFFF"/>
                </a:solidFill>
                <a:latin typeface="Tahoma"/>
                <a:ea typeface="Arial"/>
              </a:rPr>
              <a:t>Nellore n</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pc="-1" dirty="0">
                <a:solidFill>
                  <a:srgbClr val="FFFFFF"/>
                </a:solidFill>
                <a:latin typeface="Tahoma"/>
                <a:ea typeface="Arial"/>
              </a:rPr>
              <a:t>West God</a:t>
            </a:r>
            <a:r>
              <a:rPr lang="en-US" sz="1200" b="1" strike="noStrike" spc="-1" dirty="0">
                <a:solidFill>
                  <a:srgbClr val="FFFFFF"/>
                </a:solidFill>
                <a:latin typeface="Tahoma"/>
                <a:ea typeface="Arial"/>
              </a:rPr>
              <a:t>.</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FFFF"/>
                </a:solidFill>
                <a:latin typeface="Tahoma"/>
                <a:ea typeface="Arial"/>
              </a:rPr>
              <a:t>Faktor </a:t>
            </a:r>
            <a:r>
              <a:rPr lang="en-US" sz="1200" b="1" strike="noStrike" spc="-1" dirty="0" err="1">
                <a:solidFill>
                  <a:srgbClr val="FFFFFF"/>
                </a:solidFill>
                <a:latin typeface="Tahoma"/>
                <a:ea typeface="Arial"/>
              </a:rPr>
              <a:t>risiko</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FFFF"/>
                </a:solidFill>
                <a:latin typeface="Tahoma"/>
                <a:ea typeface="Arial"/>
              </a:rPr>
              <a:t>BMP</a:t>
            </a:r>
            <a:endParaRPr lang="en-US" sz="1200" b="0" strike="noStrike" spc="-1" dirty="0">
              <a:solidFill>
                <a:srgbClr val="000000"/>
              </a:solidFill>
              <a:latin typeface="Arial"/>
            </a:endParaRPr>
          </a:p>
        </p:txBody>
      </p:sp>
      <p:sp>
        <p:nvSpPr>
          <p:cNvPr id="204" name="Text Box 11"/>
          <p:cNvSpPr/>
          <p:nvPr/>
        </p:nvSpPr>
        <p:spPr>
          <a:xfrm rot="16214400">
            <a:off x="1929600" y="2830680"/>
            <a:ext cx="1300320" cy="337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dirty="0" err="1">
                <a:solidFill>
                  <a:srgbClr val="000000"/>
                </a:solidFill>
                <a:latin typeface="Tahoma"/>
                <a:ea typeface="Arial"/>
              </a:rPr>
              <a:t>tahun</a:t>
            </a:r>
            <a:r>
              <a:rPr lang="en-US" sz="1600" b="1" strike="noStrike" spc="-1" dirty="0">
                <a:solidFill>
                  <a:srgbClr val="000000"/>
                </a:solidFill>
                <a:latin typeface="Tahoma"/>
                <a:ea typeface="Arial"/>
              </a:rPr>
              <a:t> 2003</a:t>
            </a:r>
            <a:endParaRPr lang="en-US" sz="1600" b="0" strike="noStrike" spc="-1" dirty="0">
              <a:solidFill>
                <a:srgbClr val="000000"/>
              </a:solidFill>
              <a:latin typeface="Arial"/>
            </a:endParaRPr>
          </a:p>
        </p:txBody>
      </p:sp>
      <p:sp>
        <p:nvSpPr>
          <p:cNvPr id="205" name="Line 12"/>
          <p:cNvSpPr/>
          <p:nvPr/>
        </p:nvSpPr>
        <p:spPr>
          <a:xfrm>
            <a:off x="3643920" y="1957320"/>
            <a:ext cx="227520" cy="214560"/>
          </a:xfrm>
          <a:prstGeom prst="line">
            <a:avLst/>
          </a:prstGeom>
          <a:ln w="255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6" name="Text Box 13"/>
          <p:cNvSpPr/>
          <p:nvPr/>
        </p:nvSpPr>
        <p:spPr>
          <a:xfrm>
            <a:off x="1715040" y="1429133"/>
            <a:ext cx="1512720" cy="641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FF0000"/>
                </a:solidFill>
                <a:latin typeface="Tahoma"/>
                <a:ea typeface="Arial"/>
              </a:rPr>
              <a:t>Kontrak</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Produksi</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Benih</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Pembenihan</a:t>
            </a:r>
            <a:endParaRPr lang="en-US" sz="1200" b="0" strike="noStrike" spc="-1" dirty="0">
              <a:solidFill>
                <a:srgbClr val="000000"/>
              </a:solidFill>
              <a:latin typeface="Arial"/>
            </a:endParaRPr>
          </a:p>
        </p:txBody>
      </p:sp>
      <p:sp>
        <p:nvSpPr>
          <p:cNvPr id="207" name="Text Box 14"/>
          <p:cNvSpPr/>
          <p:nvPr/>
        </p:nvSpPr>
        <p:spPr>
          <a:xfrm>
            <a:off x="3546867" y="997973"/>
            <a:ext cx="927360" cy="922946"/>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FF0000"/>
                </a:solidFill>
                <a:latin typeface="Tahoma"/>
                <a:ea typeface="Arial"/>
              </a:rPr>
              <a:t>Kemampuan</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pelacakan</a:t>
            </a:r>
            <a:endParaRPr lang="en-US" sz="1200" b="0" strike="noStrike" spc="-1" dirty="0">
              <a:solidFill>
                <a:srgbClr val="FF0000"/>
              </a:solidFill>
              <a:latin typeface="Tahoma"/>
              <a:ea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 pilot</a:t>
            </a:r>
            <a:endParaRPr lang="en-US" sz="1200" b="0" strike="noStrike" spc="-1" dirty="0">
              <a:solidFill>
                <a:srgbClr val="000000"/>
              </a:solidFill>
              <a:latin typeface="Arial"/>
            </a:endParaRPr>
          </a:p>
        </p:txBody>
      </p:sp>
      <p:sp>
        <p:nvSpPr>
          <p:cNvPr id="208" name="Line 15"/>
          <p:cNvSpPr/>
          <p:nvPr/>
        </p:nvSpPr>
        <p:spPr>
          <a:xfrm flipH="1">
            <a:off x="3930120" y="1690920"/>
            <a:ext cx="128160" cy="381960"/>
          </a:xfrm>
          <a:prstGeom prst="line">
            <a:avLst/>
          </a:prstGeom>
          <a:ln w="255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9" name="Line 16"/>
          <p:cNvSpPr/>
          <p:nvPr/>
        </p:nvSpPr>
        <p:spPr>
          <a:xfrm flipH="1" flipV="1">
            <a:off x="3364560" y="2036160"/>
            <a:ext cx="252720" cy="182160"/>
          </a:xfrm>
          <a:prstGeom prst="line">
            <a:avLst/>
          </a:prstGeom>
          <a:ln w="255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0" name="Text Box 17"/>
          <p:cNvSpPr/>
          <p:nvPr/>
        </p:nvSpPr>
        <p:spPr>
          <a:xfrm>
            <a:off x="410231" y="133533"/>
            <a:ext cx="4268880" cy="5205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FF"/>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l" rtl="0">
              <a:spcBef>
                <a:spcPts val="17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dirty="0" err="1">
                <a:solidFill>
                  <a:srgbClr val="FFFFFF"/>
                </a:solidFill>
                <a:latin typeface="Arial"/>
                <a:ea typeface="Arial"/>
              </a:rPr>
              <a:t>Kemajuan</a:t>
            </a:r>
            <a:r>
              <a:rPr lang="en-US" sz="2800" b="1" strike="noStrike" spc="-1" dirty="0">
                <a:solidFill>
                  <a:srgbClr val="FFFFFF"/>
                </a:solidFill>
                <a:latin typeface="Arial"/>
                <a:ea typeface="Arial"/>
              </a:rPr>
              <a:t> </a:t>
            </a:r>
            <a:r>
              <a:rPr lang="en-US" sz="2800" b="1" strike="noStrike" spc="-1" dirty="0" err="1">
                <a:solidFill>
                  <a:srgbClr val="FFFFFF"/>
                </a:solidFill>
                <a:latin typeface="Arial"/>
                <a:ea typeface="Arial"/>
              </a:rPr>
              <a:t>dalam</a:t>
            </a:r>
            <a:r>
              <a:rPr lang="en-US" sz="2800" b="1" strike="noStrike" spc="-1" dirty="0">
                <a:solidFill>
                  <a:srgbClr val="FFFFFF"/>
                </a:solidFill>
                <a:latin typeface="Arial"/>
                <a:ea typeface="Arial"/>
              </a:rPr>
              <a:t> 8 </a:t>
            </a:r>
            <a:r>
              <a:rPr lang="en-US" sz="2800" b="1" strike="noStrike" spc="-1" dirty="0" err="1">
                <a:solidFill>
                  <a:srgbClr val="FFFFFF"/>
                </a:solidFill>
                <a:latin typeface="Arial"/>
                <a:ea typeface="Arial"/>
              </a:rPr>
              <a:t>tahun</a:t>
            </a:r>
            <a:r>
              <a:rPr lang="en-US" sz="2800" b="1" strike="noStrike" spc="-1" dirty="0">
                <a:solidFill>
                  <a:srgbClr val="FFFFFF"/>
                </a:solidFill>
                <a:latin typeface="Arial"/>
                <a:ea typeface="Arial"/>
              </a:rPr>
              <a:t> </a:t>
            </a:r>
            <a:r>
              <a:rPr lang="en-US" sz="2800" b="1" strike="noStrike" spc="-1" dirty="0" err="1">
                <a:solidFill>
                  <a:srgbClr val="FFFFFF"/>
                </a:solidFill>
                <a:latin typeface="Arial"/>
                <a:ea typeface="Arial"/>
              </a:rPr>
              <a:t>terakhir</a:t>
            </a:r>
            <a:endParaRPr lang="en-US" sz="2800" b="0" strike="noStrike" spc="-1" dirty="0">
              <a:solidFill>
                <a:srgbClr val="000000"/>
              </a:solidFill>
              <a:latin typeface="Arial"/>
            </a:endParaRPr>
          </a:p>
        </p:txBody>
      </p:sp>
      <p:sp>
        <p:nvSpPr>
          <p:cNvPr id="211" name="Oval 18"/>
          <p:cNvSpPr/>
          <p:nvPr/>
        </p:nvSpPr>
        <p:spPr>
          <a:xfrm>
            <a:off x="4572000" y="1523880"/>
            <a:ext cx="1066680" cy="2533680"/>
          </a:xfrm>
          <a:prstGeom prst="ellipse">
            <a:avLst/>
          </a:prstGeom>
          <a:noFill/>
          <a:ln w="25560">
            <a:solidFill>
              <a:srgbClr val="000000"/>
            </a:solidFill>
            <a:miter/>
          </a:ln>
        </p:spPr>
        <p:style>
          <a:lnRef idx="0">
            <a:scrgbClr r="0" g="0" b="0"/>
          </a:lnRef>
          <a:fillRef idx="0">
            <a:scrgbClr r="0" g="0" b="0"/>
          </a:fillRef>
          <a:effectRef idx="0">
            <a:scrgbClr r="0" g="0" b="0"/>
          </a:effectRef>
          <a:fontRef idx="minor"/>
        </p:style>
      </p:sp>
      <p:sp>
        <p:nvSpPr>
          <p:cNvPr id="212" name="Text Box 19"/>
          <p:cNvSpPr/>
          <p:nvPr/>
        </p:nvSpPr>
        <p:spPr>
          <a:xfrm rot="16214400">
            <a:off x="4096440" y="2607120"/>
            <a:ext cx="1227240" cy="429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strike="noStrike" spc="-1" dirty="0" err="1">
                <a:solidFill>
                  <a:srgbClr val="000000"/>
                </a:solidFill>
                <a:latin typeface="Tahoma"/>
                <a:ea typeface="Arial"/>
              </a:rPr>
              <a:t>tahun</a:t>
            </a:r>
            <a:r>
              <a:rPr lang="en-US" sz="2200" b="1" strike="noStrike" spc="-1" dirty="0">
                <a:solidFill>
                  <a:srgbClr val="000000"/>
                </a:solidFill>
                <a:latin typeface="Tahoma"/>
                <a:ea typeface="Arial"/>
              </a:rPr>
              <a:t> 2005</a:t>
            </a:r>
            <a:endParaRPr lang="en-US" sz="2200" b="0" strike="noStrike" spc="-1" dirty="0">
              <a:solidFill>
                <a:srgbClr val="000000"/>
              </a:solidFill>
              <a:latin typeface="Arial"/>
            </a:endParaRPr>
          </a:p>
        </p:txBody>
      </p:sp>
      <p:sp>
        <p:nvSpPr>
          <p:cNvPr id="213" name="Oval 20"/>
          <p:cNvSpPr/>
          <p:nvPr/>
        </p:nvSpPr>
        <p:spPr>
          <a:xfrm>
            <a:off x="4876920" y="1523880"/>
            <a:ext cx="536400" cy="78768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ahoma"/>
                <a:ea typeface="Arial"/>
              </a:rPr>
              <a:t>AP</a:t>
            </a:r>
            <a:endParaRPr lang="en-US" sz="1800" b="0" strike="noStrike" spc="-1">
              <a:solidFill>
                <a:srgbClr val="000000"/>
              </a:solidFill>
              <a:latin typeface="Arial"/>
            </a:endParaRPr>
          </a:p>
        </p:txBody>
      </p:sp>
      <p:sp>
        <p:nvSpPr>
          <p:cNvPr id="214" name="Oval 21"/>
          <p:cNvSpPr/>
          <p:nvPr/>
        </p:nvSpPr>
        <p:spPr>
          <a:xfrm>
            <a:off x="5118947" y="2311114"/>
            <a:ext cx="536400" cy="85572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ahoma"/>
                <a:ea typeface="Arial"/>
              </a:rPr>
              <a:t>KA</a:t>
            </a:r>
            <a:endParaRPr lang="en-US" sz="1800" b="0" strike="noStrike" spc="-1">
              <a:solidFill>
                <a:srgbClr val="000000"/>
              </a:solidFill>
              <a:latin typeface="Arial"/>
            </a:endParaRPr>
          </a:p>
        </p:txBody>
      </p:sp>
      <p:sp>
        <p:nvSpPr>
          <p:cNvPr id="215" name="Oval 22"/>
          <p:cNvSpPr/>
          <p:nvPr/>
        </p:nvSpPr>
        <p:spPr>
          <a:xfrm>
            <a:off x="4876920" y="3200400"/>
            <a:ext cx="536400" cy="86364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ahoma"/>
                <a:ea typeface="Arial"/>
              </a:rPr>
              <a:t>GU</a:t>
            </a:r>
            <a:endParaRPr lang="en-US" sz="1800" b="0" strike="noStrike" spc="-1">
              <a:solidFill>
                <a:srgbClr val="000000"/>
              </a:solidFill>
              <a:latin typeface="Arial"/>
            </a:endParaRPr>
          </a:p>
        </p:txBody>
      </p:sp>
      <p:sp>
        <p:nvSpPr>
          <p:cNvPr id="216" name="Text Box 23"/>
          <p:cNvSpPr/>
          <p:nvPr/>
        </p:nvSpPr>
        <p:spPr>
          <a:xfrm>
            <a:off x="4497480" y="4131412"/>
            <a:ext cx="1295280" cy="266188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66"/>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a:solidFill>
                  <a:srgbClr val="FF0000"/>
                </a:solidFill>
                <a:latin typeface="Tahoma"/>
                <a:ea typeface="Arial"/>
              </a:rPr>
              <a:t>2005</a:t>
            </a:r>
            <a:endParaRPr lang="en-US" sz="18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FF0000"/>
                </a:solidFill>
                <a:latin typeface="Tahoma"/>
                <a:ea typeface="Arial"/>
              </a:rPr>
              <a:t>Perluasan</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tingkat</a:t>
            </a:r>
            <a:r>
              <a:rPr lang="en-US" sz="1200" b="0" strike="noStrike" spc="-1" dirty="0">
                <a:solidFill>
                  <a:srgbClr val="FF0000"/>
                </a:solidFill>
                <a:latin typeface="Tahoma"/>
                <a:ea typeface="Arial"/>
              </a:rPr>
              <a:t> negara </a:t>
            </a:r>
            <a:r>
              <a:rPr lang="en-US" sz="1200" b="0" strike="noStrike" spc="-1" dirty="0" err="1">
                <a:solidFill>
                  <a:srgbClr val="FF0000"/>
                </a:solidFill>
                <a:latin typeface="Tahoma"/>
                <a:ea typeface="Arial"/>
              </a:rPr>
              <a:t>bagian</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3 Negara Bagian</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 19 Klub </a:t>
            </a:r>
            <a:r>
              <a:rPr lang="en-US" sz="1200" b="0" strike="noStrike" spc="-1" dirty="0" err="1">
                <a:solidFill>
                  <a:srgbClr val="FF0000"/>
                </a:solidFill>
                <a:latin typeface="Tahoma"/>
                <a:ea typeface="Arial"/>
              </a:rPr>
              <a:t>Akuatik</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736 </a:t>
            </a:r>
            <a:r>
              <a:rPr lang="en-US" sz="1200" b="0" strike="noStrike" spc="-1" dirty="0" err="1">
                <a:solidFill>
                  <a:srgbClr val="FF0000"/>
                </a:solidFill>
                <a:latin typeface="Tahoma"/>
                <a:ea typeface="Arial"/>
              </a:rPr>
              <a:t>petani</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1187 </a:t>
            </a:r>
            <a:r>
              <a:rPr lang="en-US" sz="1200" b="1" strike="noStrike" spc="-1" dirty="0" err="1">
                <a:solidFill>
                  <a:srgbClr val="FF0000"/>
                </a:solidFill>
                <a:latin typeface="Tahoma"/>
                <a:ea typeface="Arial"/>
              </a:rPr>
              <a:t>kolam</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 </a:t>
            </a:r>
            <a:r>
              <a:rPr lang="en-US" sz="1200" b="0" strike="noStrike" spc="-1" dirty="0">
                <a:solidFill>
                  <a:srgbClr val="FF0000"/>
                </a:solidFill>
                <a:latin typeface="Tahoma"/>
                <a:ea typeface="Arial"/>
              </a:rPr>
              <a:t>663 Ha</a:t>
            </a: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672 ton</a:t>
            </a:r>
            <a:endParaRPr lang="en-US" sz="1200" b="0" strike="noStrike" spc="-1" dirty="0">
              <a:solidFill>
                <a:srgbClr val="000000"/>
              </a:solidFill>
              <a:latin typeface="Arial"/>
            </a:endParaRPr>
          </a:p>
        </p:txBody>
      </p:sp>
      <p:sp>
        <p:nvSpPr>
          <p:cNvPr id="217" name="Text Box 24"/>
          <p:cNvSpPr/>
          <p:nvPr/>
        </p:nvSpPr>
        <p:spPr>
          <a:xfrm>
            <a:off x="4579920" y="668920"/>
            <a:ext cx="1224000" cy="738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FF0000"/>
                </a:solidFill>
                <a:latin typeface="Tahoma"/>
                <a:ea typeface="Arial"/>
              </a:rPr>
              <a:t>Ekspansi</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ke</a:t>
            </a:r>
            <a:r>
              <a:rPr lang="en-US" sz="1200" b="0" strike="noStrike" spc="-1" dirty="0">
                <a:solidFill>
                  <a:srgbClr val="FF0000"/>
                </a:solidFill>
                <a:latin typeface="Tahoma"/>
                <a:ea typeface="Arial"/>
              </a:rPr>
              <a:t> negara </a:t>
            </a:r>
            <a:r>
              <a:rPr lang="en-US" sz="1200" b="0" strike="noStrike" spc="-1" dirty="0" err="1">
                <a:solidFill>
                  <a:srgbClr val="FF0000"/>
                </a:solidFill>
                <a:latin typeface="Tahoma"/>
                <a:ea typeface="Arial"/>
              </a:rPr>
              <a:t>bagian</a:t>
            </a:r>
            <a:endParaRPr lang="en-US" sz="1200" b="0" strike="noStrike" spc="-1" dirty="0">
              <a:solidFill>
                <a:srgbClr val="FF0000"/>
              </a:solidFill>
              <a:latin typeface="Tahoma"/>
              <a:ea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 lain</a:t>
            </a:r>
            <a:endParaRPr lang="en-US" sz="1200" b="0" strike="noStrike" spc="-1" dirty="0">
              <a:solidFill>
                <a:srgbClr val="000000"/>
              </a:solidFill>
              <a:latin typeface="Arial"/>
            </a:endParaRPr>
          </a:p>
        </p:txBody>
      </p:sp>
      <p:sp>
        <p:nvSpPr>
          <p:cNvPr id="218" name="Line 25"/>
          <p:cNvSpPr/>
          <p:nvPr/>
        </p:nvSpPr>
        <p:spPr>
          <a:xfrm flipH="1">
            <a:off x="5251680" y="1362960"/>
            <a:ext cx="54000" cy="220320"/>
          </a:xfrm>
          <a:prstGeom prst="line">
            <a:avLst/>
          </a:prstGeom>
          <a:ln w="255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9" name="Oval 26"/>
          <p:cNvSpPr/>
          <p:nvPr/>
        </p:nvSpPr>
        <p:spPr>
          <a:xfrm>
            <a:off x="3492359" y="2133720"/>
            <a:ext cx="816265" cy="1655640"/>
          </a:xfrm>
          <a:prstGeom prst="ellipse">
            <a:avLst/>
          </a:prstGeom>
          <a:solidFill>
            <a:srgbClr val="00FF00"/>
          </a:solidFill>
          <a:ln w="9360">
            <a:solidFill>
              <a:srgbClr val="000000"/>
            </a:solidFill>
            <a:miter/>
          </a:ln>
        </p:spPr>
        <p:style>
          <a:lnRef idx="0">
            <a:scrgbClr r="0" g="0" b="0"/>
          </a:lnRef>
          <a:fillRef idx="0">
            <a:scrgbClr r="0" g="0" b="0"/>
          </a:fillRef>
          <a:effectRef idx="0">
            <a:scrgbClr r="0" g="0" b="0"/>
          </a:effectRef>
          <a:fontRef idx="minor"/>
        </p:style>
      </p:sp>
      <p:sp>
        <p:nvSpPr>
          <p:cNvPr id="220" name="Text Box 27"/>
          <p:cNvSpPr/>
          <p:nvPr/>
        </p:nvSpPr>
        <p:spPr>
          <a:xfrm rot="16214400">
            <a:off x="3268440" y="2857320"/>
            <a:ext cx="1101600" cy="368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FF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000000"/>
                </a:solidFill>
                <a:latin typeface="Tahoma"/>
                <a:ea typeface="Arial"/>
              </a:rPr>
              <a:t>tahun</a:t>
            </a:r>
            <a:r>
              <a:rPr lang="en-US" sz="1800" b="1" strike="noStrike" spc="-1" dirty="0">
                <a:solidFill>
                  <a:srgbClr val="000000"/>
                </a:solidFill>
                <a:latin typeface="Tahoma"/>
                <a:ea typeface="Arial"/>
              </a:rPr>
              <a:t> 2004</a:t>
            </a:r>
            <a:endParaRPr lang="en-US" sz="1800" b="0" strike="noStrike" spc="-1" dirty="0">
              <a:solidFill>
                <a:srgbClr val="000000"/>
              </a:solidFill>
              <a:latin typeface="Arial"/>
            </a:endParaRPr>
          </a:p>
        </p:txBody>
      </p:sp>
      <p:sp>
        <p:nvSpPr>
          <p:cNvPr id="221" name="Oval 28"/>
          <p:cNvSpPr/>
          <p:nvPr/>
        </p:nvSpPr>
        <p:spPr>
          <a:xfrm>
            <a:off x="5867280" y="1295280"/>
            <a:ext cx="1524240" cy="3124440"/>
          </a:xfrm>
          <a:prstGeom prst="ellipse">
            <a:avLst/>
          </a:prstGeom>
          <a:noFill/>
          <a:ln w="25560">
            <a:solidFill>
              <a:srgbClr val="000000"/>
            </a:solidFill>
            <a:miter/>
          </a:ln>
        </p:spPr>
        <p:style>
          <a:lnRef idx="0">
            <a:scrgbClr r="0" g="0" b="0"/>
          </a:lnRef>
          <a:fillRef idx="0">
            <a:scrgbClr r="0" g="0" b="0"/>
          </a:fillRef>
          <a:effectRef idx="0">
            <a:scrgbClr r="0" g="0" b="0"/>
          </a:effectRef>
          <a:fontRef idx="minor"/>
        </p:style>
      </p:sp>
      <p:sp>
        <p:nvSpPr>
          <p:cNvPr id="222" name="Text Box 29"/>
          <p:cNvSpPr/>
          <p:nvPr/>
        </p:nvSpPr>
        <p:spPr>
          <a:xfrm rot="16214400">
            <a:off x="5994000" y="2615760"/>
            <a:ext cx="12733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a:solidFill>
                  <a:srgbClr val="000000"/>
                </a:solidFill>
                <a:latin typeface="Tahoma"/>
                <a:ea typeface="Arial"/>
              </a:rPr>
              <a:t>tahun 2006</a:t>
            </a:r>
            <a:endParaRPr lang="en-US" sz="2400" b="0" strike="noStrike" spc="-1">
              <a:solidFill>
                <a:srgbClr val="000000"/>
              </a:solidFill>
              <a:latin typeface="Arial"/>
            </a:endParaRPr>
          </a:p>
        </p:txBody>
      </p:sp>
      <p:sp>
        <p:nvSpPr>
          <p:cNvPr id="223" name="Line 30"/>
          <p:cNvSpPr/>
          <p:nvPr/>
        </p:nvSpPr>
        <p:spPr>
          <a:xfrm flipH="1">
            <a:off x="6806880" y="894240"/>
            <a:ext cx="1080" cy="318600"/>
          </a:xfrm>
          <a:prstGeom prst="line">
            <a:avLst/>
          </a:prstGeom>
          <a:ln w="255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4" name="Oval 31"/>
          <p:cNvSpPr/>
          <p:nvPr/>
        </p:nvSpPr>
        <p:spPr>
          <a:xfrm>
            <a:off x="6324480" y="1295280"/>
            <a:ext cx="627120" cy="86832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Tahoma"/>
                <a:ea typeface="Arial"/>
              </a:rPr>
              <a:t>AP</a:t>
            </a:r>
            <a:endParaRPr lang="en-US" sz="2000" b="0" strike="noStrike" spc="-1">
              <a:solidFill>
                <a:srgbClr val="000000"/>
              </a:solidFill>
              <a:latin typeface="Arial"/>
            </a:endParaRPr>
          </a:p>
        </p:txBody>
      </p:sp>
      <p:sp>
        <p:nvSpPr>
          <p:cNvPr id="225" name="Oval 32"/>
          <p:cNvSpPr/>
          <p:nvPr/>
        </p:nvSpPr>
        <p:spPr>
          <a:xfrm>
            <a:off x="6781680" y="1905120"/>
            <a:ext cx="609840" cy="91728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Tahoma"/>
                <a:ea typeface="Arial"/>
              </a:rPr>
              <a:t>KA</a:t>
            </a:r>
            <a:endParaRPr lang="en-US" sz="2000" b="0" strike="noStrike" spc="-1">
              <a:solidFill>
                <a:srgbClr val="000000"/>
              </a:solidFill>
              <a:latin typeface="Arial"/>
            </a:endParaRPr>
          </a:p>
        </p:txBody>
      </p:sp>
      <p:sp>
        <p:nvSpPr>
          <p:cNvPr id="226" name="Oval 33"/>
          <p:cNvSpPr/>
          <p:nvPr/>
        </p:nvSpPr>
        <p:spPr>
          <a:xfrm>
            <a:off x="5867280" y="2133720"/>
            <a:ext cx="609840" cy="84276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Tahoma"/>
                <a:ea typeface="Arial"/>
              </a:rPr>
              <a:t>ATAU</a:t>
            </a:r>
            <a:endParaRPr lang="en-US" sz="2000" b="0" strike="noStrike" spc="-1">
              <a:solidFill>
                <a:srgbClr val="000000"/>
              </a:solidFill>
              <a:latin typeface="Arial"/>
            </a:endParaRPr>
          </a:p>
        </p:txBody>
      </p:sp>
      <p:sp>
        <p:nvSpPr>
          <p:cNvPr id="227" name="Oval 34"/>
          <p:cNvSpPr/>
          <p:nvPr/>
        </p:nvSpPr>
        <p:spPr>
          <a:xfrm>
            <a:off x="6732720" y="2997360"/>
            <a:ext cx="609480" cy="91440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Tahoma"/>
                <a:ea typeface="Arial"/>
              </a:rPr>
              <a:t>GU</a:t>
            </a:r>
            <a:endParaRPr lang="en-US" sz="2000" b="0" strike="noStrike" spc="-1">
              <a:solidFill>
                <a:srgbClr val="000000"/>
              </a:solidFill>
              <a:latin typeface="Arial"/>
            </a:endParaRPr>
          </a:p>
        </p:txBody>
      </p:sp>
      <p:sp>
        <p:nvSpPr>
          <p:cNvPr id="228" name="Oval 35"/>
          <p:cNvSpPr/>
          <p:nvPr/>
        </p:nvSpPr>
        <p:spPr>
          <a:xfrm>
            <a:off x="6019920" y="3124080"/>
            <a:ext cx="609480" cy="927360"/>
          </a:xfrm>
          <a:prstGeom prst="ellipse">
            <a:avLst/>
          </a:prstGeom>
          <a:solidFill>
            <a:srgbClr val="00FF00"/>
          </a:solidFill>
          <a:ln w="1908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lnSpc>
                <a:spcPct val="100000"/>
              </a:lnSpc>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Tahoma"/>
                <a:ea typeface="Arial"/>
              </a:rPr>
              <a:t>TN</a:t>
            </a:r>
            <a:endParaRPr lang="en-US" sz="2000" b="0" strike="noStrike" spc="-1">
              <a:solidFill>
                <a:srgbClr val="000000"/>
              </a:solidFill>
              <a:latin typeface="Arial"/>
            </a:endParaRPr>
          </a:p>
        </p:txBody>
      </p:sp>
      <p:sp>
        <p:nvSpPr>
          <p:cNvPr id="229" name="Text Box 36"/>
          <p:cNvSpPr/>
          <p:nvPr/>
        </p:nvSpPr>
        <p:spPr>
          <a:xfrm>
            <a:off x="6172200" y="457200"/>
            <a:ext cx="1608120" cy="4590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FF0000"/>
                </a:solidFill>
                <a:latin typeface="Tahoma"/>
                <a:ea typeface="Arial"/>
              </a:rPr>
              <a:t>Perluasan ke 5 negara bagian</a:t>
            </a:r>
            <a:endParaRPr lang="en-US" sz="1200" b="0" strike="noStrike" spc="-1">
              <a:solidFill>
                <a:srgbClr val="000000"/>
              </a:solidFill>
              <a:latin typeface="Arial"/>
            </a:endParaRPr>
          </a:p>
        </p:txBody>
      </p:sp>
      <p:sp>
        <p:nvSpPr>
          <p:cNvPr id="230" name="Text Box 37"/>
          <p:cNvSpPr/>
          <p:nvPr/>
        </p:nvSpPr>
        <p:spPr>
          <a:xfrm>
            <a:off x="5911920" y="4415162"/>
            <a:ext cx="1295640" cy="2292552"/>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66"/>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a:solidFill>
                  <a:srgbClr val="FF0000"/>
                </a:solidFill>
                <a:latin typeface="Tahoma"/>
                <a:ea typeface="Arial"/>
              </a:rPr>
              <a:t>2006</a:t>
            </a:r>
            <a:endParaRPr lang="en-US" sz="18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5 Negara Bagian</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 28 Klub </a:t>
            </a:r>
            <a:r>
              <a:rPr lang="en-US" sz="1200" b="0" strike="noStrike" spc="-1" dirty="0" err="1">
                <a:solidFill>
                  <a:srgbClr val="FF0000"/>
                </a:solidFill>
                <a:latin typeface="Tahoma"/>
                <a:ea typeface="Arial"/>
              </a:rPr>
              <a:t>Akuatik</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730 </a:t>
            </a:r>
            <a:r>
              <a:rPr lang="en-US" sz="1200" b="0" strike="noStrike" spc="-1" dirty="0" err="1">
                <a:solidFill>
                  <a:srgbClr val="FF0000"/>
                </a:solidFill>
                <a:latin typeface="Tahoma"/>
                <a:ea typeface="Arial"/>
              </a:rPr>
              <a:t>petani</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1370 </a:t>
            </a:r>
            <a:r>
              <a:rPr lang="en-US" sz="1200" b="1" strike="noStrike" spc="-1" dirty="0" err="1">
                <a:solidFill>
                  <a:srgbClr val="FF0000"/>
                </a:solidFill>
                <a:latin typeface="Tahoma"/>
                <a:ea typeface="Arial"/>
              </a:rPr>
              <a:t>kolam</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 </a:t>
            </a:r>
            <a:r>
              <a:rPr lang="en-US" sz="1200" b="0" strike="noStrike" spc="-1" dirty="0">
                <a:solidFill>
                  <a:srgbClr val="FF0000"/>
                </a:solidFill>
                <a:latin typeface="Tahoma"/>
                <a:ea typeface="Arial"/>
              </a:rPr>
              <a:t>813 Ha</a:t>
            </a: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870 ton</a:t>
            </a: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Arial"/>
            </a:endParaRPr>
          </a:p>
        </p:txBody>
      </p:sp>
      <p:sp>
        <p:nvSpPr>
          <p:cNvPr id="231" name="Text Box 38"/>
          <p:cNvSpPr/>
          <p:nvPr/>
        </p:nvSpPr>
        <p:spPr>
          <a:xfrm>
            <a:off x="7349973" y="4478661"/>
            <a:ext cx="1752480" cy="2125839"/>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66"/>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a:solidFill>
                  <a:srgbClr val="FF0000"/>
                </a:solidFill>
                <a:latin typeface="Tahoma"/>
                <a:ea typeface="Arial"/>
              </a:rPr>
              <a:t> 2007-2008</a:t>
            </a:r>
            <a:endParaRPr lang="en-US" sz="1800" b="0" strike="noStrike" spc="-1" dirty="0">
              <a:solidFill>
                <a:srgbClr val="000000"/>
              </a:solidFill>
              <a:latin typeface="Arial"/>
            </a:endParaRPr>
          </a:p>
          <a:p>
            <a:pPr algn="ctr"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dirty="0">
                <a:solidFill>
                  <a:srgbClr val="FF0000"/>
                </a:solidFill>
                <a:latin typeface="Tahoma"/>
                <a:ea typeface="Arial"/>
              </a:rPr>
              <a:t>Pusat Nasional </a:t>
            </a:r>
            <a:r>
              <a:rPr lang="en-US" sz="1400" b="1" strike="noStrike" spc="-1" dirty="0" err="1">
                <a:solidFill>
                  <a:srgbClr val="FF0000"/>
                </a:solidFill>
                <a:latin typeface="Tahoma"/>
                <a:ea typeface="Arial"/>
              </a:rPr>
              <a:t>Akuakultur</a:t>
            </a:r>
            <a:r>
              <a:rPr lang="en-US" sz="1400" b="1" strike="noStrike" spc="-1" dirty="0">
                <a:solidFill>
                  <a:srgbClr val="FF0000"/>
                </a:solidFill>
                <a:latin typeface="Tahoma"/>
                <a:ea typeface="Arial"/>
              </a:rPr>
              <a:t> </a:t>
            </a:r>
            <a:r>
              <a:rPr lang="en-US" sz="1400" b="1" strike="noStrike" spc="-1" dirty="0" err="1">
                <a:solidFill>
                  <a:srgbClr val="FF0000"/>
                </a:solidFill>
                <a:latin typeface="Tahoma"/>
                <a:ea typeface="Arial"/>
              </a:rPr>
              <a:t>Berkelanjutan</a:t>
            </a:r>
            <a:endParaRPr lang="en-US" sz="1400" b="0" strike="noStrike" spc="-1" dirty="0">
              <a:solidFill>
                <a:srgbClr val="000000"/>
              </a:solidFill>
              <a:latin typeface="Arial"/>
            </a:endParaRPr>
          </a:p>
          <a:p>
            <a:pPr algn="ctr"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dirty="0">
                <a:solidFill>
                  <a:srgbClr val="FF0000"/>
                </a:solidFill>
                <a:latin typeface="Tahoma"/>
                <a:ea typeface="Arial"/>
              </a:rPr>
              <a:t>100 </a:t>
            </a:r>
            <a:r>
              <a:rPr lang="en-US" sz="1400" b="1" strike="noStrike" spc="-1" dirty="0" err="1">
                <a:solidFill>
                  <a:srgbClr val="FF0000"/>
                </a:solidFill>
                <a:latin typeface="Tahoma"/>
                <a:ea typeface="Arial"/>
              </a:rPr>
              <a:t>masyarakat</a:t>
            </a:r>
            <a:endParaRPr lang="en-US" sz="1400" b="0" strike="noStrike" spc="-1" dirty="0">
              <a:solidFill>
                <a:srgbClr val="000000"/>
              </a:solidFill>
              <a:latin typeface="Arial"/>
            </a:endParaRPr>
          </a:p>
          <a:p>
            <a:pPr algn="ctr"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dirty="0">
                <a:solidFill>
                  <a:srgbClr val="FF0000"/>
                </a:solidFill>
                <a:latin typeface="Tahoma"/>
                <a:ea typeface="Arial"/>
              </a:rPr>
              <a:t>2008-3000t?</a:t>
            </a:r>
          </a:p>
          <a:p>
            <a:pPr algn="ctr" rtl="0">
              <a:lnSpc>
                <a:spcPct val="100000"/>
              </a:lnSpc>
              <a:spcBef>
                <a:spcPts val="8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0" strike="noStrike" spc="-1" dirty="0">
              <a:solidFill>
                <a:srgbClr val="000000"/>
              </a:solidFill>
              <a:latin typeface="Arial"/>
            </a:endParaRPr>
          </a:p>
        </p:txBody>
      </p:sp>
      <p:pic>
        <p:nvPicPr>
          <p:cNvPr id="232" name="Picture 39" descr="India-Andhra"/>
          <p:cNvPicPr/>
          <p:nvPr/>
        </p:nvPicPr>
        <p:blipFill>
          <a:blip r:embed="rId3"/>
          <a:stretch/>
        </p:blipFill>
        <p:spPr>
          <a:xfrm>
            <a:off x="7467480" y="1371600"/>
            <a:ext cx="1676520" cy="2590920"/>
          </a:xfrm>
          <a:prstGeom prst="rect">
            <a:avLst/>
          </a:prstGeom>
          <a:ln w="0">
            <a:noFill/>
          </a:ln>
        </p:spPr>
      </p:pic>
      <p:sp>
        <p:nvSpPr>
          <p:cNvPr id="233" name="Oval 40"/>
          <p:cNvSpPr/>
          <p:nvPr/>
        </p:nvSpPr>
        <p:spPr>
          <a:xfrm>
            <a:off x="7467480" y="762120"/>
            <a:ext cx="1676520" cy="4038480"/>
          </a:xfrm>
          <a:prstGeom prst="ellipse">
            <a:avLst/>
          </a:prstGeom>
          <a:noFill/>
          <a:ln w="25560">
            <a:solidFill>
              <a:srgbClr val="000000"/>
            </a:solidFill>
            <a:miter/>
          </a:ln>
        </p:spPr>
        <p:style>
          <a:lnRef idx="0">
            <a:scrgbClr r="0" g="0" b="0"/>
          </a:lnRef>
          <a:fillRef idx="0">
            <a:scrgbClr r="0" g="0" b="0"/>
          </a:fillRef>
          <a:effectRef idx="0">
            <a:scrgbClr r="0" g="0" b="0"/>
          </a:effectRef>
          <a:fontRef idx="minor"/>
        </p:style>
      </p:sp>
      <p:sp>
        <p:nvSpPr>
          <p:cNvPr id="234" name="Text Box 41"/>
          <p:cNvSpPr/>
          <p:nvPr/>
        </p:nvSpPr>
        <p:spPr>
          <a:xfrm>
            <a:off x="7543800" y="3733920"/>
            <a:ext cx="1600200" cy="5205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7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a:solidFill>
                  <a:srgbClr val="FF33CC"/>
                </a:solidFill>
                <a:latin typeface="Tahoma"/>
                <a:ea typeface="Arial"/>
              </a:rPr>
              <a:t>NaCSA</a:t>
            </a:r>
            <a:endParaRPr lang="en-US" sz="2800" b="0" strike="noStrike" spc="-1">
              <a:solidFill>
                <a:srgbClr val="000000"/>
              </a:solidFill>
              <a:latin typeface="Arial"/>
            </a:endParaRPr>
          </a:p>
        </p:txBody>
      </p:sp>
      <p:grpSp>
        <p:nvGrpSpPr>
          <p:cNvPr id="235" name="Group 42"/>
          <p:cNvGrpSpPr/>
          <p:nvPr/>
        </p:nvGrpSpPr>
        <p:grpSpPr>
          <a:xfrm>
            <a:off x="0" y="6308640"/>
            <a:ext cx="1052640" cy="549360"/>
            <a:chOff x="0" y="6308640"/>
            <a:chExt cx="1052640" cy="549360"/>
          </a:xfrm>
        </p:grpSpPr>
        <p:pic>
          <p:nvPicPr>
            <p:cNvPr id="236" name="Picture 43" descr="R_nacalogo390"/>
            <p:cNvPicPr/>
            <p:nvPr/>
          </p:nvPicPr>
          <p:blipFill>
            <a:blip r:embed="rId4"/>
            <a:stretch/>
          </p:blipFill>
          <p:spPr>
            <a:xfrm>
              <a:off x="539640" y="6308640"/>
              <a:ext cx="513000" cy="549360"/>
            </a:xfrm>
            <a:prstGeom prst="rect">
              <a:avLst/>
            </a:prstGeom>
            <a:ln w="0">
              <a:noFill/>
            </a:ln>
          </p:spPr>
        </p:pic>
        <p:pic>
          <p:nvPicPr>
            <p:cNvPr id="237" name="Picture 44" descr="MPEDA LOGO"/>
            <p:cNvPicPr/>
            <p:nvPr/>
          </p:nvPicPr>
          <p:blipFill>
            <a:blip r:embed="rId5"/>
            <a:stretch/>
          </p:blipFill>
          <p:spPr>
            <a:xfrm>
              <a:off x="0" y="6308640"/>
              <a:ext cx="512640" cy="549360"/>
            </a:xfrm>
            <a:prstGeom prst="rect">
              <a:avLst/>
            </a:prstGeom>
            <a:ln w="0">
              <a:noFill/>
            </a:ln>
          </p:spPr>
        </p:pic>
      </p:grpSp>
      <p:sp>
        <p:nvSpPr>
          <p:cNvPr id="196" name="Text Box 3"/>
          <p:cNvSpPr/>
          <p:nvPr/>
        </p:nvSpPr>
        <p:spPr>
          <a:xfrm>
            <a:off x="3278667" y="3789360"/>
            <a:ext cx="1092240" cy="3031215"/>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66"/>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spcBef>
                <a:spcPts val="112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a:solidFill>
                  <a:srgbClr val="FF0000"/>
                </a:solidFill>
                <a:latin typeface="Tahoma"/>
                <a:ea typeface="Arial"/>
              </a:rPr>
              <a:t>2004</a:t>
            </a:r>
            <a:endParaRPr lang="en-US" sz="18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FF0000"/>
                </a:solidFill>
                <a:latin typeface="Tahoma"/>
                <a:ea typeface="Arial"/>
              </a:rPr>
              <a:t>Perluasan</a:t>
            </a:r>
            <a:r>
              <a:rPr lang="en-US" sz="1200" b="0" strike="noStrike" spc="-1" dirty="0">
                <a:solidFill>
                  <a:srgbClr val="FF0000"/>
                </a:solidFill>
                <a:latin typeface="Tahoma"/>
                <a:ea typeface="Arial"/>
              </a:rPr>
              <a:t> </a:t>
            </a:r>
            <a:r>
              <a:rPr lang="en-US" sz="1200" b="0" strike="noStrike" spc="-1" dirty="0" err="1">
                <a:solidFill>
                  <a:srgbClr val="FF0000"/>
                </a:solidFill>
                <a:latin typeface="Tahoma"/>
                <a:ea typeface="Arial"/>
              </a:rPr>
              <a:t>tingkat</a:t>
            </a:r>
            <a:r>
              <a:rPr lang="en-US" sz="1200" b="0" strike="noStrike" spc="-1" dirty="0">
                <a:solidFill>
                  <a:srgbClr val="FF0000"/>
                </a:solidFill>
                <a:latin typeface="Tahoma"/>
                <a:ea typeface="Arial"/>
              </a:rPr>
              <a:t> Sungai (Creek)</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6 Desa</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7 Klub </a:t>
            </a:r>
            <a:r>
              <a:rPr lang="en-US" sz="1200" b="0" strike="noStrike" spc="-1" dirty="0" err="1">
                <a:solidFill>
                  <a:srgbClr val="FF0000"/>
                </a:solidFill>
                <a:latin typeface="Tahoma"/>
                <a:ea typeface="Arial"/>
              </a:rPr>
              <a:t>Akuatik</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130 </a:t>
            </a:r>
            <a:r>
              <a:rPr lang="en-US" sz="1200" b="0" strike="noStrike" spc="-1" dirty="0" err="1">
                <a:solidFill>
                  <a:srgbClr val="FF0000"/>
                </a:solidFill>
                <a:latin typeface="Tahoma"/>
                <a:ea typeface="Arial"/>
              </a:rPr>
              <a:t>petani</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254 </a:t>
            </a:r>
            <a:r>
              <a:rPr lang="en-US" sz="1200" b="1" strike="noStrike" spc="-1" dirty="0" err="1">
                <a:solidFill>
                  <a:srgbClr val="FF0000"/>
                </a:solidFill>
                <a:latin typeface="Tahoma"/>
                <a:ea typeface="Arial"/>
              </a:rPr>
              <a:t>kolam</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FF0000"/>
                </a:solidFill>
                <a:latin typeface="Tahoma"/>
                <a:ea typeface="Arial"/>
              </a:rPr>
              <a:t>173 Ha</a:t>
            </a:r>
            <a:endParaRPr lang="en-US" sz="1200" b="0" strike="noStrike" spc="-1" dirty="0">
              <a:solidFill>
                <a:srgbClr val="000000"/>
              </a:solidFill>
              <a:latin typeface="Arial"/>
            </a:endParaRPr>
          </a:p>
          <a:p>
            <a:pPr algn="ctr" rtl="0">
              <a:lnSpc>
                <a:spcPct val="10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FF0000"/>
                </a:solidFill>
                <a:latin typeface="Tahoma"/>
                <a:ea typeface="Arial"/>
              </a:rPr>
              <a:t>40 ton</a:t>
            </a:r>
            <a:endParaRPr lang="en-US" sz="1200" b="0" strike="noStrike" spc="-1" dirty="0">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 Box 2"/>
          <p:cNvSpPr/>
          <p:nvPr/>
        </p:nvSpPr>
        <p:spPr>
          <a:xfrm>
            <a:off x="2209680" y="685800"/>
            <a:ext cx="5029200" cy="366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39" name="Rectangle 3"/>
          <p:cNvSpPr/>
          <p:nvPr/>
        </p:nvSpPr>
        <p:spPr>
          <a:xfrm>
            <a:off x="152280" y="1523880"/>
            <a:ext cx="6934320" cy="10998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pic>
        <p:nvPicPr>
          <p:cNvPr id="240" name="Picture 4" descr="DSCN3896"/>
          <p:cNvPicPr/>
          <p:nvPr/>
        </p:nvPicPr>
        <p:blipFill>
          <a:blip r:embed="rId3"/>
          <a:stretch/>
        </p:blipFill>
        <p:spPr>
          <a:xfrm>
            <a:off x="0" y="5734080"/>
            <a:ext cx="9180360" cy="1123920"/>
          </a:xfrm>
          <a:prstGeom prst="rect">
            <a:avLst/>
          </a:prstGeom>
          <a:ln w="0">
            <a:noFill/>
          </a:ln>
        </p:spPr>
      </p:pic>
      <p:sp>
        <p:nvSpPr>
          <p:cNvPr id="241" name="Rectangle 5"/>
          <p:cNvSpPr/>
          <p:nvPr/>
        </p:nvSpPr>
        <p:spPr>
          <a:xfrm>
            <a:off x="0" y="330120"/>
            <a:ext cx="6934320" cy="5308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rmAutofit lnSpcReduction="10000"/>
          </a:bodyPr>
          <a:lstStyle/>
          <a:p>
            <a:pPr marL="342720" indent="-342720" algn="l" rtl="0">
              <a:lnSpc>
                <a:spcPct val="80000"/>
              </a:lnSpc>
              <a:spcBef>
                <a:spcPts val="697"/>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Arial"/>
              </a:rPr>
              <a:t>Langkah selanjutnya</a:t>
            </a:r>
            <a:endParaRPr lang="en-US" sz="2800" b="0" strike="noStrike" spc="-1">
              <a:solidFill>
                <a:srgbClr val="000000"/>
              </a:solidFill>
              <a:latin typeface="Arial"/>
            </a:endParaRPr>
          </a:p>
          <a:p>
            <a:pPr marL="742680" lvl="1" indent="-28548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Membangun kemitraan di dalam negeri dan dengan pasar-pasar "etis" di Eropa. Namun, kita juga perlu "mengarusutamakan" petani skala kecil.</a:t>
            </a:r>
            <a:endParaRPr lang="en-US" sz="2000" b="0" strike="noStrike" spc="-1">
              <a:solidFill>
                <a:srgbClr val="000000"/>
              </a:solidFill>
              <a:latin typeface="Arial"/>
            </a:endParaRPr>
          </a:p>
          <a:p>
            <a:pPr marL="742680" lvl="1" indent="-28548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Mengembangkan model praktis untuk sertifikasi kelompok tani skala kecil dan berbagi pengalaman secara luas</a:t>
            </a:r>
            <a:endParaRPr lang="en-US" sz="2000" b="0" strike="noStrike" spc="-1">
              <a:solidFill>
                <a:srgbClr val="000000"/>
              </a:solidFill>
              <a:latin typeface="Arial"/>
            </a:endParaRPr>
          </a:p>
          <a:p>
            <a:pPr marL="742680" lvl="1" indent="-28548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Standar sertifikasi yang dapat diterapkan dan mendukung peningkatan di kalangan petani skala kecil</a:t>
            </a:r>
            <a:endParaRPr lang="en-US" sz="2000" b="0" strike="noStrike" spc="-1">
              <a:solidFill>
                <a:srgbClr val="000000"/>
              </a:solidFill>
              <a:latin typeface="Arial"/>
            </a:endParaRPr>
          </a:p>
          <a:p>
            <a:pPr marL="742680" lvl="1" indent="-285480" algn="l" rtl="0">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Kemitraan antara koneksi bisnis antara kelompok petani skala kecil bersertifikat dan pasar – mengatasi hambatan</a:t>
            </a:r>
            <a:endParaRPr lang="en-US" sz="2000" b="0" strike="noStrike" spc="-1">
              <a:solidFill>
                <a:srgbClr val="000000"/>
              </a:solidFill>
              <a:latin typeface="Arial"/>
            </a:endParaRPr>
          </a:p>
          <a:p>
            <a:pPr marL="742680" lvl="1" indent="-285480" algn="l" rtl="0">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Membangun kasus bisnis untuk berinvestasi dalam sertifikasi dan akses pasar bagi petani kecil</a:t>
            </a:r>
            <a:endParaRPr lang="en-US" sz="2000" b="0" strike="noStrike" spc="-1">
              <a:solidFill>
                <a:srgbClr val="000000"/>
              </a:solidFill>
              <a:latin typeface="Arial"/>
            </a:endParaRPr>
          </a:p>
          <a:p>
            <a:pPr marL="742680" lvl="1" indent="-28548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Kasus bisnis untuk investasi - pada tahun 2006 investasi sebesar $80.000 dalam layanan teknis menghasilkan perbaikan tanaman senilai $2 juta</a:t>
            </a:r>
            <a:endParaRPr lang="en-US" sz="2000" b="0" strike="noStrike" spc="-1">
              <a:solidFill>
                <a:srgbClr val="000000"/>
              </a:solidFill>
              <a:latin typeface="Arial"/>
            </a:endParaRPr>
          </a:p>
          <a:p>
            <a:pPr marL="742680" lvl="1" indent="-28548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Rantai pasokan netral karbon</a:t>
            </a:r>
            <a:endParaRPr lang="en-US" sz="2000" b="0" strike="noStrike" spc="-1">
              <a:solidFill>
                <a:srgbClr val="000000"/>
              </a:solidFill>
              <a:latin typeface="Arial"/>
            </a:endParaRPr>
          </a:p>
        </p:txBody>
      </p:sp>
      <p:pic>
        <p:nvPicPr>
          <p:cNvPr id="242" name="Picture 6" descr="Aquaculture_china"/>
          <p:cNvPicPr/>
          <p:nvPr/>
        </p:nvPicPr>
        <p:blipFill>
          <a:blip r:embed="rId4"/>
          <a:stretch/>
        </p:blipFill>
        <p:spPr>
          <a:xfrm>
            <a:off x="7053120" y="3124080"/>
            <a:ext cx="2090880" cy="2248200"/>
          </a:xfrm>
          <a:prstGeom prst="rect">
            <a:avLst/>
          </a:prstGeom>
          <a:ln w="0">
            <a:noFill/>
          </a:ln>
        </p:spPr>
      </p:pic>
      <p:pic>
        <p:nvPicPr>
          <p:cNvPr id="243" name="Picture 7"/>
          <p:cNvPicPr/>
          <p:nvPr/>
        </p:nvPicPr>
        <p:blipFill>
          <a:blip r:embed="rId5"/>
          <a:stretch/>
        </p:blipFill>
        <p:spPr>
          <a:xfrm>
            <a:off x="7061040" y="1430280"/>
            <a:ext cx="2082960" cy="1674720"/>
          </a:xfrm>
          <a:prstGeom prst="rect">
            <a:avLst/>
          </a:prstGeom>
          <a:ln w="0">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Box 2"/>
          <p:cNvSpPr/>
          <p:nvPr/>
        </p:nvSpPr>
        <p:spPr>
          <a:xfrm>
            <a:off x="2209680" y="685800"/>
            <a:ext cx="5029200" cy="366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45" name="Rectangle 3"/>
          <p:cNvSpPr/>
          <p:nvPr/>
        </p:nvSpPr>
        <p:spPr>
          <a:xfrm>
            <a:off x="152280" y="1523880"/>
            <a:ext cx="6934320" cy="10998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246" name="Rectangle 4"/>
          <p:cNvSpPr/>
          <p:nvPr/>
        </p:nvSpPr>
        <p:spPr>
          <a:xfrm>
            <a:off x="0" y="189000"/>
            <a:ext cx="5927760" cy="5562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rmAutofit fontScale="98500" lnSpcReduction="10000"/>
          </a:bodyPr>
          <a:lstStyle/>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Arial"/>
              </a:rPr>
              <a:t>Pelajaran pendahuluan</a:t>
            </a:r>
            <a:endParaRPr lang="en-US" sz="2400" b="0" strike="noStrike" spc="-1">
              <a:solidFill>
                <a:srgbClr val="000000"/>
              </a:solidFill>
              <a:latin typeface="Arial"/>
            </a:endParaRPr>
          </a:p>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a:p>
            <a:pPr marL="742680" lvl="1" indent="-28548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Memfasilitasi pengorganisasian sektor pertanian skala kecil dapat mencapai perubahan positif</a:t>
            </a:r>
            <a:endParaRPr lang="en-US" sz="2000" b="0" strike="noStrike" spc="-1">
              <a:solidFill>
                <a:srgbClr val="000000"/>
              </a:solidFill>
              <a:latin typeface="Arial"/>
            </a:endParaRPr>
          </a:p>
          <a:p>
            <a:pPr marL="742680" lvl="1" indent="-285480" algn="l" rtl="0">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Perubahan membutuhkan waktu.</a:t>
            </a:r>
            <a:endParaRPr lang="en-US" sz="2000" b="0" strike="noStrike" spc="-1">
              <a:solidFill>
                <a:srgbClr val="000000"/>
              </a:solidFill>
              <a:latin typeface="Arial"/>
            </a:endParaRPr>
          </a:p>
          <a:p>
            <a:pPr marL="742680" lvl="1" indent="-285480" algn="l" rtl="0">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Pertimbangan untuk akses pasar</a:t>
            </a:r>
            <a:endParaRPr lang="en-US" sz="2000" b="0" strike="noStrike" spc="-1">
              <a:solidFill>
                <a:srgbClr val="000000"/>
              </a:solidFill>
              <a:latin typeface="Arial"/>
            </a:endParaRPr>
          </a:p>
          <a:p>
            <a:pPr marL="1143000" lvl="2" indent="-228600" algn="l" rtl="0">
              <a:lnSpc>
                <a:spcPct val="80000"/>
              </a:lnSpc>
              <a:spcBef>
                <a:spcPts val="473"/>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900" b="0" strike="noStrike" spc="-1">
                <a:solidFill>
                  <a:srgbClr val="FFFFFF"/>
                </a:solidFill>
                <a:latin typeface="Arial"/>
              </a:rPr>
              <a:t>Biaya dan pemulihan biaya</a:t>
            </a:r>
            <a:endParaRPr lang="en-US" sz="1900" b="0" strike="noStrike" spc="-1">
              <a:solidFill>
                <a:srgbClr val="000000"/>
              </a:solidFill>
              <a:latin typeface="Arial"/>
            </a:endParaRPr>
          </a:p>
          <a:p>
            <a:pPr marL="1143000" lvl="2" indent="-228600" algn="l" rtl="0">
              <a:lnSpc>
                <a:spcPct val="80000"/>
              </a:lnSpc>
              <a:spcBef>
                <a:spcPts val="473"/>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900" b="0" strike="noStrike" spc="-1">
                <a:solidFill>
                  <a:srgbClr val="FFFFFF"/>
                </a:solidFill>
                <a:latin typeface="Arial"/>
              </a:rPr>
              <a:t>Standar, kepraktisan dan petani skala kecil</a:t>
            </a:r>
            <a:endParaRPr lang="en-US" sz="1900" b="0" strike="noStrike" spc="-1">
              <a:solidFill>
                <a:srgbClr val="000000"/>
              </a:solidFill>
              <a:latin typeface="Arial"/>
            </a:endParaRPr>
          </a:p>
          <a:p>
            <a:pPr marL="1143000" lvl="2" indent="-228600" algn="l" rtl="0">
              <a:lnSpc>
                <a:spcPct val="80000"/>
              </a:lnSpc>
              <a:spcBef>
                <a:spcPts val="473"/>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900" b="0" strike="noStrike" spc="-1">
                <a:solidFill>
                  <a:srgbClr val="FFFFFF"/>
                </a:solidFill>
                <a:latin typeface="Arial"/>
              </a:rPr>
              <a:t>Layanan teknis, keuangan, dan pasar</a:t>
            </a:r>
            <a:endParaRPr lang="en-US" sz="1900" b="0" strike="noStrike" spc="-1">
              <a:solidFill>
                <a:srgbClr val="000000"/>
              </a:solidFill>
              <a:latin typeface="Arial"/>
            </a:endParaRPr>
          </a:p>
          <a:p>
            <a:pPr marL="1143000" lvl="2" indent="-228600" algn="l" rtl="0">
              <a:lnSpc>
                <a:spcPct val="80000"/>
              </a:lnSpc>
              <a:spcBef>
                <a:spcPts val="473"/>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900" b="0" strike="noStrike" spc="-1">
                <a:solidFill>
                  <a:srgbClr val="FFFFFF"/>
                </a:solidFill>
                <a:latin typeface="Arial"/>
              </a:rPr>
              <a:t>Membangun rantai pasokan untuk petani skala kecil</a:t>
            </a:r>
            <a:endParaRPr lang="en-US" sz="1900" b="0" strike="noStrike" spc="-1">
              <a:solidFill>
                <a:srgbClr val="000000"/>
              </a:solidFill>
              <a:latin typeface="Arial"/>
            </a:endParaRPr>
          </a:p>
          <a:p>
            <a:pPr marL="1143000" lvl="2" indent="-228600" algn="l" rtl="0">
              <a:lnSpc>
                <a:spcPct val="80000"/>
              </a:lnSpc>
              <a:spcBef>
                <a:spcPts val="473"/>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900" b="0" strike="noStrike" spc="-1">
                <a:solidFill>
                  <a:srgbClr val="FFFFFF"/>
                </a:solidFill>
                <a:latin typeface="Arial"/>
              </a:rPr>
              <a:t>Lembaga yang berorientasi pada petani</a:t>
            </a:r>
            <a:endParaRPr lang="en-US" sz="1900" b="0" strike="noStrike" spc="-1">
              <a:solidFill>
                <a:srgbClr val="000000"/>
              </a:solidFill>
              <a:latin typeface="Arial"/>
            </a:endParaRPr>
          </a:p>
          <a:p>
            <a:pPr marL="1143000" lvl="2" indent="-228600" algn="l" rtl="0">
              <a:lnSpc>
                <a:spcPct val="80000"/>
              </a:lnSpc>
              <a:spcBef>
                <a:spcPts val="473"/>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900" b="0" strike="noStrike" spc="-1">
                <a:solidFill>
                  <a:srgbClr val="FFFFFF"/>
                </a:solidFill>
                <a:latin typeface="Arial"/>
              </a:rPr>
              <a:t>Diperlukan investasi</a:t>
            </a:r>
            <a:endParaRPr lang="en-US" sz="1900" b="0" strike="noStrike" spc="-1">
              <a:solidFill>
                <a:srgbClr val="000000"/>
              </a:solidFill>
              <a:latin typeface="Arial"/>
            </a:endParaRPr>
          </a:p>
          <a:p>
            <a:pPr marL="742680" lvl="1" indent="-28548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Investasi sosial dapat memberikan manfaat bisnis yang baik</a:t>
            </a:r>
            <a:endParaRPr lang="en-US" sz="2000" b="0" strike="noStrike" spc="-1">
              <a:solidFill>
                <a:srgbClr val="000000"/>
              </a:solidFill>
              <a:latin typeface="Arial"/>
            </a:endParaRPr>
          </a:p>
          <a:p>
            <a:pPr marL="742680" lvl="1" indent="-285480" algn="l" rtl="0">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Investasi pemerintah dan swasta perlu diarahkan untuk membantu sektor pertanian akuakultur skala kecil.</a:t>
            </a:r>
            <a:endParaRPr lang="en-US" sz="2000" b="0" strike="noStrike" spc="-1">
              <a:solidFill>
                <a:srgbClr val="000000"/>
              </a:solidFill>
              <a:latin typeface="Arial"/>
            </a:endParaRPr>
          </a:p>
        </p:txBody>
      </p:sp>
      <p:pic>
        <p:nvPicPr>
          <p:cNvPr id="247" name="Picture 5"/>
          <p:cNvPicPr/>
          <p:nvPr/>
        </p:nvPicPr>
        <p:blipFill>
          <a:blip r:embed="rId3"/>
          <a:stretch/>
        </p:blipFill>
        <p:spPr>
          <a:xfrm>
            <a:off x="6324480" y="3048120"/>
            <a:ext cx="2438640" cy="1828800"/>
          </a:xfrm>
          <a:prstGeom prst="rect">
            <a:avLst/>
          </a:prstGeom>
          <a:ln w="0">
            <a:noFill/>
          </a:ln>
        </p:spPr>
      </p:pic>
      <p:pic>
        <p:nvPicPr>
          <p:cNvPr id="248" name="Picture 6"/>
          <p:cNvPicPr/>
          <p:nvPr/>
        </p:nvPicPr>
        <p:blipFill>
          <a:blip r:embed="rId4"/>
          <a:stretch/>
        </p:blipFill>
        <p:spPr>
          <a:xfrm>
            <a:off x="6324480" y="4876920"/>
            <a:ext cx="2438640" cy="1828800"/>
          </a:xfrm>
          <a:prstGeom prst="rect">
            <a:avLst/>
          </a:prstGeom>
          <a:ln w="0">
            <a:noFill/>
          </a:ln>
        </p:spPr>
      </p:pic>
      <p:pic>
        <p:nvPicPr>
          <p:cNvPr id="249" name="Picture 7" descr="Orissa 046"/>
          <p:cNvPicPr/>
          <p:nvPr/>
        </p:nvPicPr>
        <p:blipFill>
          <a:blip r:embed="rId5"/>
          <a:stretch/>
        </p:blipFill>
        <p:spPr>
          <a:xfrm>
            <a:off x="6324480" y="1290600"/>
            <a:ext cx="2438640" cy="182880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323640" y="115920"/>
            <a:ext cx="8569080" cy="6626160"/>
          </a:xfrm>
          <a:prstGeom prst="rect">
            <a:avLst/>
          </a:prstGeom>
          <a:noFill/>
          <a:ln w="0">
            <a:noFill/>
          </a:ln>
        </p:spPr>
        <p:txBody>
          <a:bodyPr>
            <a:normAutofit fontScale="94000"/>
          </a:bodyPr>
          <a:lstStyle/>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trike="noStrike" spc="-1">
                <a:solidFill>
                  <a:srgbClr val="FFFFFF"/>
                </a:solidFill>
                <a:latin typeface="Arial"/>
              </a:rPr>
              <a:t>Pada tahun 2006,</a:t>
            </a:r>
            <a:r>
              <a:rPr lang="en-GB" sz="2700" b="1" strike="noStrike" spc="-1">
                <a:solidFill>
                  <a:srgbClr val="FF9933"/>
                </a:solidFill>
                <a:latin typeface="Arial"/>
              </a:rPr>
              <a:t>110,5 juta ton</a:t>
            </a:r>
            <a:r>
              <a:rPr lang="en-GB" sz="2700" b="1" strike="noStrike" spc="-1">
                <a:solidFill>
                  <a:srgbClr val="FFFFFF"/>
                </a:solidFill>
                <a:latin typeface="Arial"/>
              </a:rPr>
              <a:t>ikan (hewan air) yang ditujukan untuk konsumsi manusia, sehingga rata-rata konsumsi global per kapita per tahun adalah</a:t>
            </a:r>
            <a:r>
              <a:rPr lang="en-GB" sz="2700" b="1" strike="noStrike" spc="-1">
                <a:solidFill>
                  <a:srgbClr val="FF9933"/>
                </a:solidFill>
                <a:latin typeface="Arial"/>
              </a:rPr>
              <a:t>16,7 kg</a:t>
            </a:r>
            <a:r>
              <a:rPr lang="en-GB" sz="2700" b="1" strike="noStrike" spc="-1">
                <a:solidFill>
                  <a:srgbClr val="FFFFFF"/>
                </a:solidFill>
                <a:latin typeface="Arial"/>
              </a:rPr>
              <a:t>.</a:t>
            </a:r>
            <a:endParaRPr lang="en-US" sz="2700" b="0" strike="noStrike" spc="-1">
              <a:solidFill>
                <a:srgbClr val="000000"/>
              </a:solidFill>
              <a:latin typeface="Arial"/>
            </a:endParaRPr>
          </a:p>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Arial"/>
            </a:endParaRPr>
          </a:p>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trike="noStrike" spc="-1">
                <a:solidFill>
                  <a:srgbClr val="FFFFFF"/>
                </a:solidFill>
                <a:latin typeface="Arial"/>
              </a:rPr>
              <a:t>Pada tahun 2030, populasi dunia diperkirakan mencapai 8.210.302 miliar.</a:t>
            </a:r>
            <a:endParaRPr lang="en-US" sz="2700" b="0" strike="noStrike" spc="-1">
              <a:solidFill>
                <a:srgbClr val="000000"/>
              </a:solidFill>
              <a:latin typeface="Arial"/>
            </a:endParaRPr>
          </a:p>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Arial"/>
            </a:endParaRPr>
          </a:p>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trike="noStrike" spc="-1">
                <a:solidFill>
                  <a:srgbClr val="FFFFFF"/>
                </a:solidFill>
                <a:latin typeface="Arial"/>
              </a:rPr>
              <a:t>Jika konsumsi per kapita</a:t>
            </a:r>
            <a:r>
              <a:rPr lang="en-GB" sz="2700" b="1" strike="noStrike" spc="-1">
                <a:solidFill>
                  <a:srgbClr val="FF9933"/>
                </a:solidFill>
                <a:latin typeface="Arial"/>
              </a:rPr>
              <a:t>16.7</a:t>
            </a:r>
            <a:r>
              <a:rPr lang="en-GB" sz="2700" b="1" strike="noStrike" spc="-1">
                <a:solidFill>
                  <a:srgbClr val="FFFFFF"/>
                </a:solidFill>
                <a:latin typeface="Arial"/>
              </a:rPr>
              <a:t>untuk dipertahankan</a:t>
            </a:r>
            <a:r>
              <a:rPr lang="en-GB" sz="2700" b="1" strike="noStrike" spc="-1">
                <a:solidFill>
                  <a:srgbClr val="FF9933"/>
                </a:solidFill>
                <a:latin typeface="Arial"/>
              </a:rPr>
              <a:t>pada tahun 2030</a:t>
            </a:r>
            <a:r>
              <a:rPr lang="en-GB" sz="2700" b="1" strike="noStrike" spc="-1">
                <a:solidFill>
                  <a:srgbClr val="FFFFFF"/>
                </a:solidFill>
                <a:latin typeface="Arial"/>
              </a:rPr>
              <a:t>, kami akan membutuhkan</a:t>
            </a:r>
            <a:r>
              <a:rPr lang="en-GB" sz="2700" b="1" strike="noStrike" spc="-1">
                <a:solidFill>
                  <a:srgbClr val="FF9933"/>
                </a:solidFill>
                <a:latin typeface="Arial"/>
              </a:rPr>
              <a:t>137,5 juta ton</a:t>
            </a:r>
            <a:r>
              <a:rPr lang="en-GB" sz="2700" b="1" strike="noStrike" spc="-1">
                <a:solidFill>
                  <a:srgbClr val="FFFFFF"/>
                </a:solidFill>
                <a:latin typeface="Arial"/>
              </a:rPr>
              <a:t>ikan, tambahan</a:t>
            </a:r>
            <a:r>
              <a:rPr lang="en-GB" sz="2700" b="1" strike="noStrike" spc="-1">
                <a:solidFill>
                  <a:srgbClr val="FF9933"/>
                </a:solidFill>
                <a:latin typeface="Arial"/>
              </a:rPr>
              <a:t>27,1 juta ton dari tingkat tahun 2006.</a:t>
            </a:r>
            <a:br/>
            <a:r>
              <a:rPr lang="en-GB" sz="2700" b="1" strike="noStrike" spc="-1">
                <a:solidFill>
                  <a:srgbClr val="FF9933"/>
                </a:solidFill>
                <a:latin typeface="Arial"/>
              </a:rPr>
              <a:t> </a:t>
            </a:r>
            <a:endParaRPr lang="en-US" sz="2700" b="0" strike="noStrike" spc="-1">
              <a:solidFill>
                <a:srgbClr val="000000"/>
              </a:solidFill>
              <a:latin typeface="Arial"/>
            </a:endParaRPr>
          </a:p>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trike="noStrike" spc="-1">
                <a:solidFill>
                  <a:srgbClr val="FFFFFF"/>
                </a:solidFill>
                <a:latin typeface="Arial"/>
              </a:rPr>
              <a:t>Produksi dari perikanan tangkap telah terhenti sejak akhir tahun 80-an.</a:t>
            </a:r>
            <a:endParaRPr lang="en-US" sz="2700" b="0" strike="noStrike" spc="-1">
              <a:solidFill>
                <a:srgbClr val="000000"/>
              </a:solidFill>
              <a:latin typeface="Arial"/>
            </a:endParaRPr>
          </a:p>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Arial"/>
            </a:endParaRPr>
          </a:p>
          <a:p>
            <a:pPr marL="342720" indent="-342720" algn="l" rtl="0">
              <a:lnSpc>
                <a:spcPct val="80000"/>
              </a:lnSpc>
              <a:spcBef>
                <a:spcPts val="675"/>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trike="noStrike" spc="-1">
                <a:solidFill>
                  <a:srgbClr val="FFFFFF"/>
                </a:solidFill>
                <a:latin typeface="Arial"/>
              </a:rPr>
              <a:t>Karena itu,</a:t>
            </a:r>
            <a:r>
              <a:rPr lang="en-GB" sz="2700" b="1" strike="noStrike" spc="-1">
                <a:solidFill>
                  <a:srgbClr val="FF9933"/>
                </a:solidFill>
                <a:latin typeface="Arial"/>
              </a:rPr>
              <a:t>tambahan 27,1 juta ton</a:t>
            </a:r>
            <a:r>
              <a:rPr lang="en-GB" sz="2700" b="1" strike="noStrike" spc="-1">
                <a:solidFill>
                  <a:srgbClr val="FFFFFF"/>
                </a:solidFill>
                <a:latin typeface="Arial"/>
              </a:rPr>
              <a:t>harus datang</a:t>
            </a:r>
            <a:r>
              <a:rPr lang="en-GB" sz="2700" b="1" strike="noStrike" spc="-1">
                <a:solidFill>
                  <a:srgbClr val="FF9933"/>
                </a:solidFill>
                <a:latin typeface="Arial"/>
              </a:rPr>
              <a:t>dari akuakultur</a:t>
            </a:r>
            <a:r>
              <a:rPr lang="en-GB" sz="2700" b="1" strike="noStrike" spc="-1">
                <a:solidFill>
                  <a:srgbClr val="FFFFFF"/>
                </a:solidFill>
                <a:latin typeface="Arial"/>
              </a:rPr>
              <a:t>!</a:t>
            </a:r>
            <a:endParaRPr lang="en-US" sz="27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animClr clrSpc="rgb" dir="cw">
                                <p:cBhvr>
                                  <p:cTn id="11" dur="1" fill="hold">
                                    <p:stCondLst>
                                      <p:cond delay="0"/>
                                    </p:stCondLst>
                                  </p:cTn>
                                  <p:tgtEl>
                                    <p:spTgt spid="65">
                                      <p:txEl>
                                        <p:pRg st="0" end="0"/>
                                      </p:txEl>
                                    </p:spTgt>
                                  </p:tgtEl>
                                  <p:attrNameLst>
                                    <p:attrName>ppt_c</p:attrName>
                                  </p:attrNameLst>
                                </p:cBhvr>
                                <p:to>
                                  <a:srgbClr val="808080"/>
                                </p:to>
                              </p:animClr>
                            </p:childTnLst>
                          </p:cTn>
                        </p:par>
                      </p:childTnLst>
                    </p:cTn>
                  </p:par>
                  <p:par>
                    <p:cTn id="12" fill="hold" nodeType="clickEffect">
                      <p:stCondLst>
                        <p:cond delay="indefinite"/>
                      </p:stCondLst>
                      <p:childTnLst>
                        <p:par>
                          <p:cTn id="13" fill="hold" nodeType="withEffect">
                            <p:stCondLst>
                              <p:cond delay="0"/>
                            </p:stCondLst>
                            <p:childTnLst>
                              <p:par>
                                <p:cTn id="14" presetID="1" presetClass="entr" fill="hold" nodeType="clickEffect">
                                  <p:stCondLst>
                                    <p:cond delay="0"/>
                                  </p:stCondLst>
                                  <p:childTnLst>
                                    <p:set>
                                      <p:cBhvr>
                                        <p:cTn id="15" dur="1" fill="hold">
                                          <p:stCondLst>
                                            <p:cond delay="0"/>
                                          </p:stCondLst>
                                        </p:cTn>
                                        <p:tgtEl>
                                          <p:spTgt spid="65">
                                            <p:txEl>
                                              <p:pRg st="4" end="4"/>
                                            </p:txEl>
                                          </p:spTgt>
                                        </p:tgtEl>
                                        <p:attrNameLst>
                                          <p:attrName>style.visibility</p:attrName>
                                        </p:attrNameLst>
                                      </p:cBhvr>
                                      <p:to>
                                        <p:strVal val="visible"/>
                                      </p:to>
                                    </p:set>
                                  </p:childTnLst>
                                </p:cTn>
                              </p:par>
                              <p:animClr clrSpc="rgb" dir="cw">
                                <p:cBhvr>
                                  <p:cTn id="16" dur="1" fill="hold">
                                    <p:stCondLst>
                                      <p:cond delay="0"/>
                                    </p:stCondLst>
                                  </p:cTn>
                                  <p:tgtEl>
                                    <p:spTgt spid="65">
                                      <p:txEl>
                                        <p:pRg st="2" end="2"/>
                                      </p:txEl>
                                    </p:spTgt>
                                  </p:tgtEl>
                                  <p:attrNameLst>
                                    <p:attrName>ppt_c</p:attrName>
                                  </p:attrNameLst>
                                </p:cBhvr>
                                <p:to>
                                  <a:srgbClr val="808080"/>
                                </p:to>
                              </p:animClr>
                            </p:childTnLst>
                          </p:cTn>
                        </p:par>
                      </p:childTnLst>
                    </p:cTn>
                  </p:par>
                  <p:par>
                    <p:cTn id="17" fill="hold" nodeType="clickEffect">
                      <p:stCondLst>
                        <p:cond delay="indefinite"/>
                      </p:stCondLst>
                      <p:childTnLst>
                        <p:par>
                          <p:cTn id="18" fill="hold" nodeType="withEffect">
                            <p:stCondLst>
                              <p:cond delay="0"/>
                            </p:stCondLst>
                            <p:childTnLst>
                              <p:par>
                                <p:cTn id="19" presetID="1" presetClass="entr" fill="hold" nodeType="clickEffect">
                                  <p:stCondLst>
                                    <p:cond delay="0"/>
                                  </p:stCondLst>
                                  <p:childTnLst>
                                    <p:set>
                                      <p:cBhvr>
                                        <p:cTn id="20" dur="1" fill="hold">
                                          <p:stCondLst>
                                            <p:cond delay="0"/>
                                          </p:stCondLst>
                                        </p:cTn>
                                        <p:tgtEl>
                                          <p:spTgt spid="65">
                                            <p:txEl>
                                              <p:pRg st="5" end="5"/>
                                            </p:txEl>
                                          </p:spTgt>
                                        </p:tgtEl>
                                        <p:attrNameLst>
                                          <p:attrName>style.visibility</p:attrName>
                                        </p:attrNameLst>
                                      </p:cBhvr>
                                      <p:to>
                                        <p:strVal val="visible"/>
                                      </p:to>
                                    </p:set>
                                  </p:childTnLst>
                                </p:cTn>
                              </p:par>
                              <p:animClr clrSpc="rgb" dir="cw">
                                <p:cBhvr>
                                  <p:cTn id="21" dur="1" fill="hold">
                                    <p:stCondLst>
                                      <p:cond delay="0"/>
                                    </p:stCondLst>
                                  </p:cTn>
                                  <p:tgtEl>
                                    <p:spTgt spid="65">
                                      <p:txEl>
                                        <p:pRg st="4" end="4"/>
                                      </p:txEl>
                                    </p:spTgt>
                                  </p:tgtEl>
                                  <p:attrNameLst>
                                    <p:attrName>ppt_c</p:attrName>
                                  </p:attrNameLst>
                                </p:cBhvr>
                                <p:to>
                                  <a:srgbClr val="808080"/>
                                </p:to>
                              </p:animClr>
                            </p:childTnLst>
                          </p:cTn>
                        </p:par>
                      </p:childTnLst>
                    </p:cTn>
                  </p:par>
                  <p:par>
                    <p:cTn id="22" fill="hold" nodeType="clickEffect">
                      <p:stCondLst>
                        <p:cond delay="indefinite"/>
                      </p:stCondLst>
                      <p:childTnLst>
                        <p:par>
                          <p:cTn id="23" fill="hold" nodeType="withEffect">
                            <p:stCondLst>
                              <p:cond delay="0"/>
                            </p:stCondLst>
                            <p:childTnLst>
                              <p:par>
                                <p:cTn id="24" presetID="1" presetClass="entr" fill="hold" nodeType="clickEffect">
                                  <p:stCondLst>
                                    <p:cond delay="0"/>
                                  </p:stCondLst>
                                  <p:childTnLst>
                                    <p:set>
                                      <p:cBhvr>
                                        <p:cTn id="25" dur="1" fill="hold">
                                          <p:stCondLst>
                                            <p:cond delay="0"/>
                                          </p:stCondLst>
                                        </p:cTn>
                                        <p:tgtEl>
                                          <p:spTgt spid="65">
                                            <p:txEl>
                                              <p:pRg st="7" end="7"/>
                                            </p:txEl>
                                          </p:spTgt>
                                        </p:tgtEl>
                                        <p:attrNameLst>
                                          <p:attrName>style.visibility</p:attrName>
                                        </p:attrNameLst>
                                      </p:cBhvr>
                                      <p:to>
                                        <p:strVal val="visible"/>
                                      </p:to>
                                    </p:set>
                                  </p:childTnLst>
                                </p:cTn>
                              </p:par>
                              <p:animClr clrSpc="rgb" dir="cw">
                                <p:cBhvr>
                                  <p:cTn id="26" dur="1" fill="hold">
                                    <p:stCondLst>
                                      <p:cond delay="0"/>
                                    </p:stCondLst>
                                  </p:cTn>
                                  <p:tgtEl>
                                    <p:spTgt spid="65">
                                      <p:txEl>
                                        <p:pRg st="5" end="5"/>
                                      </p:txEl>
                                    </p:spTgt>
                                  </p:tgtEl>
                                  <p:attrNameLst>
                                    <p:attrName>ppt_c</p:attrName>
                                  </p:attrNameLst>
                                </p:cBhvr>
                                <p:to>
                                  <a:srgbClr val="808080"/>
                                </p:to>
                              </p:animClr>
                            </p:childTnLst>
                          </p:cTn>
                        </p:par>
                      </p:childTnLst>
                    </p:cTn>
                  </p:par>
                  <p:par>
                    <p:cTn id="27" fill="hold">
                      <p:stCondLst>
                        <p:cond delay="indefinite"/>
                      </p:stCondLst>
                      <p:childTnLst>
                        <p:par>
                          <p:cTn id="28" fill="hold">
                            <p:stCondLst>
                              <p:cond delay="0"/>
                            </p:stCondLst>
                            <p:childTnLst>
                              <p:animClr clrSpc="rgb" dir="cw">
                                <p:cBhvr>
                                  <p:cTn id="29" dur="1" fill="hold"/>
                                  <p:tgtEl>
                                    <p:spTgt spid="65">
                                      <p:txEl>
                                        <p:pRg st="7" end="7"/>
                                      </p:txEl>
                                    </p:spTgt>
                                  </p:tgtEl>
                                  <p:attrNameLst>
                                    <p:attrName>ppt_c</p:attrName>
                                  </p:attrNameLst>
                                </p:cBhvr>
                                <p:to>
                                  <a:srgbClr val="808080"/>
                                </p:to>
                              </p:animCl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 Box 2"/>
          <p:cNvSpPr/>
          <p:nvPr/>
        </p:nvSpPr>
        <p:spPr>
          <a:xfrm>
            <a:off x="2209680" y="685800"/>
            <a:ext cx="5029200" cy="366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51" name="TextBox 250"/>
          <p:cNvSpPr txBox="1"/>
          <p:nvPr/>
        </p:nvSpPr>
        <p:spPr>
          <a:xfrm>
            <a:off x="-360" y="533520"/>
            <a:ext cx="6375240" cy="5803920"/>
          </a:xfrm>
          <a:prstGeom prst="rect">
            <a:avLst/>
          </a:prstGeom>
          <a:noFill/>
          <a:ln w="0">
            <a:noFill/>
          </a:ln>
        </p:spPr>
        <p:txBody>
          <a:bodyPr>
            <a:normAutofit/>
          </a:bodyPr>
          <a:lstStyle/>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Arial"/>
              </a:rPr>
              <a:t>Investasi publik untuk sektor skala kecil</a:t>
            </a:r>
            <a:endParaRPr lang="en-US" sz="2400" b="0" strike="noStrike" spc="-1">
              <a:solidFill>
                <a:srgbClr val="000000"/>
              </a:solidFill>
              <a:latin typeface="Arial"/>
            </a:endParaRPr>
          </a:p>
          <a:p>
            <a:pPr marL="342720" indent="-34272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Kebijakan yang berpihak pada sektor skala kecil</a:t>
            </a:r>
            <a:endParaRPr lang="en-US" sz="18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FFFFFF"/>
                </a:solidFill>
                <a:latin typeface="Arial"/>
              </a:rPr>
              <a:t>Mendukung pembentukan kelompok tani</a:t>
            </a:r>
            <a:endParaRPr lang="en-US" sz="12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FFFFFF"/>
                </a:solidFill>
                <a:latin typeface="Arial"/>
              </a:rPr>
              <a:t>Layanan teknis dan pemasaran untuk produsen akuakultur skala kecil</a:t>
            </a:r>
            <a:endParaRPr lang="en-US" sz="12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FFFFFF"/>
                </a:solidFill>
                <a:latin typeface="Arial"/>
              </a:rPr>
              <a:t>Akses pasar bagi produsen skala kecil</a:t>
            </a:r>
            <a:endParaRPr lang="en-US" sz="12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FFFFFF"/>
                </a:solidFill>
                <a:latin typeface="Arial"/>
              </a:rPr>
              <a:t>Layanan informasi untuk petani pedesaan</a:t>
            </a:r>
            <a:endParaRPr lang="en-US" sz="12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FFFFFF"/>
                </a:solidFill>
                <a:latin typeface="Arial"/>
              </a:rPr>
              <a:t>Akses ke layanan keuangan</a:t>
            </a:r>
            <a:endParaRPr lang="en-US" sz="12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FFFFFF"/>
                </a:solidFill>
                <a:latin typeface="Arial"/>
              </a:rPr>
              <a:t>Mendorong investasi swasta dalam produksi dan layanan akuakultur skala kecil</a:t>
            </a:r>
            <a:endParaRPr lang="en-US" sz="12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Jaring pengaman sosial bagi kelompok rentan</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Lembaga pendidikan dan layanan yang berorientasi pada sektor akuakultur skala kecil</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Aturan dan pedoman perdagangan yang mempertimbangkan kebutuhan dan realitas sektor skala kecil</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Kerjasama internasional lintas rantai pasar – komunitas produksi dan konsumen makanan laut yang bertanggung jawab</a:t>
            </a:r>
            <a:endParaRPr lang="en-US" sz="1800" b="0" strike="noStrike" spc="-1">
              <a:solidFill>
                <a:srgbClr val="000000"/>
              </a:solidFill>
              <a:latin typeface="Arial"/>
            </a:endParaRPr>
          </a:p>
        </p:txBody>
      </p:sp>
      <p:pic>
        <p:nvPicPr>
          <p:cNvPr id="252" name="Picture 4" descr="24-6-06 485"/>
          <p:cNvPicPr/>
          <p:nvPr/>
        </p:nvPicPr>
        <p:blipFill>
          <a:blip r:embed="rId3"/>
          <a:stretch/>
        </p:blipFill>
        <p:spPr>
          <a:xfrm>
            <a:off x="6781680" y="3048120"/>
            <a:ext cx="2154240" cy="1616040"/>
          </a:xfrm>
          <a:prstGeom prst="rect">
            <a:avLst/>
          </a:prstGeom>
          <a:ln w="0">
            <a:noFill/>
          </a:ln>
        </p:spPr>
      </p:pic>
      <p:pic>
        <p:nvPicPr>
          <p:cNvPr id="253" name="Picture 5" descr="Astharang1"/>
          <p:cNvPicPr/>
          <p:nvPr/>
        </p:nvPicPr>
        <p:blipFill>
          <a:blip r:embed="rId4"/>
          <a:stretch/>
        </p:blipFill>
        <p:spPr>
          <a:xfrm>
            <a:off x="6781680" y="4648320"/>
            <a:ext cx="2133720" cy="1633320"/>
          </a:xfrm>
          <a:prstGeom prst="rect">
            <a:avLst/>
          </a:prstGeom>
          <a:ln w="0">
            <a:noFill/>
          </a:ln>
        </p:spPr>
      </p:pic>
      <p:pic>
        <p:nvPicPr>
          <p:cNvPr id="254" name="Picture 6" descr="May012-06 097"/>
          <p:cNvPicPr/>
          <p:nvPr/>
        </p:nvPicPr>
        <p:blipFill>
          <a:blip r:embed="rId5"/>
          <a:stretch/>
        </p:blipFill>
        <p:spPr>
          <a:xfrm>
            <a:off x="6781680" y="1409760"/>
            <a:ext cx="2168640" cy="1627200"/>
          </a:xfrm>
          <a:prstGeom prst="rect">
            <a:avLst/>
          </a:prstGeom>
          <a:ln w="0">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 Box 2"/>
          <p:cNvSpPr/>
          <p:nvPr/>
        </p:nvSpPr>
        <p:spPr>
          <a:xfrm>
            <a:off x="2209680" y="685800"/>
            <a:ext cx="5029200" cy="366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56" name="TextBox 255"/>
          <p:cNvSpPr txBox="1"/>
          <p:nvPr/>
        </p:nvSpPr>
        <p:spPr>
          <a:xfrm>
            <a:off x="178920" y="333360"/>
            <a:ext cx="5761080" cy="5880240"/>
          </a:xfrm>
          <a:prstGeom prst="rect">
            <a:avLst/>
          </a:prstGeom>
          <a:noFill/>
          <a:ln w="0">
            <a:noFill/>
          </a:ln>
        </p:spPr>
        <p:txBody>
          <a:bodyPr>
            <a:normAutofit fontScale="95500"/>
          </a:bodyPr>
          <a:lstStyle/>
          <a:p>
            <a:pPr marL="342720" indent="-342720" algn="l" rtl="0">
              <a:lnSpc>
                <a:spcPct val="80000"/>
              </a:lnSpc>
              <a:spcBef>
                <a:spcPts val="59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Arial"/>
              </a:rPr>
              <a:t>Investasi bisnis swasta juga diperlukan di sektor akuakultur skala kecil</a:t>
            </a:r>
            <a:endParaRPr lang="en-US" sz="24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Ada banyak peluang bagi investasi swasta untuk mendukung jutaan petani skala kecil:</a:t>
            </a:r>
            <a:endParaRPr lang="en-US" sz="18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FFFFFF"/>
                </a:solidFill>
                <a:latin typeface="Arial"/>
              </a:rPr>
              <a:t>Keuangan mikro dan layanan keuangan</a:t>
            </a:r>
            <a:endParaRPr lang="en-US" sz="14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FFFFFF"/>
                </a:solidFill>
                <a:latin typeface="Arial"/>
              </a:rPr>
              <a:t>Layanan teknis dan pemasaran</a:t>
            </a:r>
            <a:endParaRPr lang="en-US" sz="14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FFFFFF"/>
                </a:solidFill>
                <a:latin typeface="Arial"/>
              </a:rPr>
              <a:t>Layanan informasi</a:t>
            </a:r>
            <a:endParaRPr lang="en-US" sz="14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FFFFFF"/>
                </a:solidFill>
                <a:latin typeface="Arial"/>
              </a:rPr>
              <a:t>Input pengemasan dan pengiriman</a:t>
            </a:r>
            <a:endParaRPr lang="en-US" sz="14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endParaRPr lang="en-US" sz="1400" b="0" strike="noStrike" spc="-1">
              <a:solidFill>
                <a:srgbClr val="000000"/>
              </a:solidFill>
              <a:latin typeface="Arial"/>
            </a:endParaRPr>
          </a:p>
          <a:p>
            <a:pPr marL="1143000" lvl="2" indent="-228600" algn="l" rtl="0">
              <a:lnSpc>
                <a:spcPct val="80000"/>
              </a:lnSpc>
              <a:spcBef>
                <a:spcPts val="2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endParaRPr lang="en-US" sz="14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“Inisiatif “tanggung jawab sosial perusahaan” di sektor akuakultur skala kecil, seperti</a:t>
            </a:r>
            <a:endParaRPr lang="en-US" sz="1800" b="0" strike="noStrike" spc="-1">
              <a:solidFill>
                <a:srgbClr val="000000"/>
              </a:solidFill>
              <a:latin typeface="Arial"/>
            </a:endParaRPr>
          </a:p>
          <a:p>
            <a:pPr marL="742680" lvl="1" indent="-28548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FFFFFF"/>
                </a:solidFill>
                <a:latin typeface="Arial"/>
              </a:rPr>
              <a:t>Memfasilitasi akses pasar bagi produsen akuakultur skala kecil</a:t>
            </a:r>
            <a:endParaRPr lang="en-US" sz="14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FFFFFF"/>
                </a:solidFill>
                <a:latin typeface="Arial"/>
              </a:rPr>
              <a:t>Penyediaan bantuan teknis dan keuangan kepada produsen skala kecil untuk memenuhi persyaratan pasar</a:t>
            </a:r>
            <a:endParaRPr lang="en-US" sz="14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strike="noStrike" spc="-1">
                <a:solidFill>
                  <a:srgbClr val="FFFFFF"/>
                </a:solidFill>
                <a:latin typeface="Arial"/>
              </a:rPr>
              <a:t>Pengembangan merek dan pemasaran yang menguntungkan produk akuakultur dari produsen kecil</a:t>
            </a:r>
            <a:endParaRPr lang="en-US" sz="1400" b="0" strike="noStrike" spc="-1">
              <a:solidFill>
                <a:srgbClr val="000000"/>
              </a:solidFill>
              <a:latin typeface="Arial"/>
            </a:endParaRPr>
          </a:p>
          <a:p>
            <a:pPr marL="742680" lvl="1" indent="-285480" algn="l" rtl="0">
              <a:lnSpc>
                <a:spcPct val="80000"/>
              </a:lnSpc>
              <a:spcBef>
                <a:spcPts val="34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Investasi publik-swasta dalam “biaya transisi”</a:t>
            </a: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Sertifikasi, jaminan kualitas dan standar yang relevan bagi produsen akuakultur skala kecil</a:t>
            </a:r>
            <a:endParaRPr lang="en-US" sz="1800" b="0" strike="noStrike" spc="-1">
              <a:solidFill>
                <a:srgbClr val="000000"/>
              </a:solidFill>
              <a:latin typeface="Arial"/>
            </a:endParaRPr>
          </a:p>
        </p:txBody>
      </p:sp>
      <p:pic>
        <p:nvPicPr>
          <p:cNvPr id="257" name="Picture 4" descr="cleardot"/>
          <p:cNvPicPr/>
          <p:nvPr/>
        </p:nvPicPr>
        <p:blipFill>
          <a:blip r:embed="rId3"/>
          <a:stretch/>
        </p:blipFill>
        <p:spPr>
          <a:xfrm>
            <a:off x="4567320" y="3424320"/>
            <a:ext cx="9360" cy="9360"/>
          </a:xfrm>
          <a:prstGeom prst="rect">
            <a:avLst/>
          </a:prstGeom>
          <a:ln w="0">
            <a:noFill/>
          </a:ln>
        </p:spPr>
      </p:pic>
      <p:pic>
        <p:nvPicPr>
          <p:cNvPr id="258" name="Picture 5" descr="cleardot"/>
          <p:cNvPicPr/>
          <p:nvPr/>
        </p:nvPicPr>
        <p:blipFill>
          <a:blip r:embed="rId3"/>
          <a:stretch/>
        </p:blipFill>
        <p:spPr>
          <a:xfrm>
            <a:off x="4567320" y="3424320"/>
            <a:ext cx="9360" cy="9360"/>
          </a:xfrm>
          <a:prstGeom prst="rect">
            <a:avLst/>
          </a:prstGeom>
          <a:ln w="0">
            <a:noFill/>
          </a:ln>
        </p:spPr>
      </p:pic>
      <p:pic>
        <p:nvPicPr>
          <p:cNvPr id="259" name="Picture 6" descr="cleardot"/>
          <p:cNvPicPr/>
          <p:nvPr/>
        </p:nvPicPr>
        <p:blipFill>
          <a:blip r:embed="rId3"/>
          <a:stretch/>
        </p:blipFill>
        <p:spPr>
          <a:xfrm>
            <a:off x="4567320" y="3424320"/>
            <a:ext cx="9360" cy="9360"/>
          </a:xfrm>
          <a:prstGeom prst="rect">
            <a:avLst/>
          </a:prstGeom>
          <a:ln w="0">
            <a:noFill/>
          </a:ln>
        </p:spPr>
      </p:pic>
      <p:sp>
        <p:nvSpPr>
          <p:cNvPr id="260" name="Rectangle 7"/>
          <p:cNvSpPr/>
          <p:nvPr/>
        </p:nvSpPr>
        <p:spPr>
          <a:xfrm>
            <a:off x="6019920" y="4114800"/>
            <a:ext cx="2895480" cy="2286000"/>
          </a:xfrm>
          <a:prstGeom prst="rect">
            <a:avLst/>
          </a:prstGeom>
          <a:noFill/>
          <a:ln w="0">
            <a:noFill/>
          </a:ln>
        </p:spPr>
        <p:style>
          <a:lnRef idx="0">
            <a:scrgbClr r="0" g="0" b="0"/>
          </a:lnRef>
          <a:fillRef idx="0">
            <a:scrgbClr r="0" g="0" b="0"/>
          </a:fillRef>
          <a:effectRef idx="0">
            <a:scrgbClr r="0" g="0" b="0"/>
          </a:effectRef>
          <a:fontRef idx="minor"/>
        </p:style>
      </p:sp>
      <p:sp>
        <p:nvSpPr>
          <p:cNvPr id="261" name="Rectangle 8"/>
          <p:cNvSpPr/>
          <p:nvPr/>
        </p:nvSpPr>
        <p:spPr>
          <a:xfrm>
            <a:off x="5854680" y="4049640"/>
            <a:ext cx="3124080" cy="20408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i="1" strike="noStrike" spc="-1">
                <a:solidFill>
                  <a:srgbClr val="FF9900"/>
                </a:solidFill>
                <a:latin typeface="Arial"/>
                <a:ea typeface="Angsana New"/>
              </a:rPr>
              <a:t>“Pasar di dasar piramida harus menjadi bagian integral dari pekerjaan dan bisnis inti sektor swasta. Pasar di dasar piramida tidak bisa hanya diserahkan kepada inisiatif Tanggung Jawab Sosial Perusahaan (CSR).</a:t>
            </a:r>
            <a:endParaRPr lang="en-US" sz="1600" b="0" strike="noStrike" spc="-1">
              <a:solidFill>
                <a:srgbClr val="000000"/>
              </a:solidFill>
              <a:latin typeface="Arial"/>
            </a:endParaRPr>
          </a:p>
        </p:txBody>
      </p:sp>
      <p:pic>
        <p:nvPicPr>
          <p:cNvPr id="262" name="Picture 9"/>
          <p:cNvPicPr/>
          <p:nvPr/>
        </p:nvPicPr>
        <p:blipFill>
          <a:blip r:embed="rId4"/>
          <a:stretch/>
        </p:blipFill>
        <p:spPr>
          <a:xfrm>
            <a:off x="6095880" y="1295280"/>
            <a:ext cx="2362320" cy="2362320"/>
          </a:xfrm>
          <a:prstGeom prst="rect">
            <a:avLst/>
          </a:prstGeom>
          <a:ln w="0">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Box 262"/>
          <p:cNvSpPr txBox="1"/>
          <p:nvPr/>
        </p:nvSpPr>
        <p:spPr>
          <a:xfrm>
            <a:off x="395280" y="549360"/>
            <a:ext cx="8229600" cy="2232000"/>
          </a:xfrm>
          <a:prstGeom prst="rect">
            <a:avLst/>
          </a:prstGeom>
          <a:noFill/>
          <a:ln w="0">
            <a:noFill/>
          </a:ln>
        </p:spPr>
        <p:txBody>
          <a:bodyPr>
            <a:normAutofit/>
          </a:bodyPr>
          <a:lstStyle/>
          <a:p>
            <a:pPr marL="342720" indent="-342720" algn="l" rtl="0">
              <a:spcBef>
                <a:spcPts val="7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b="0" strike="noStrike" spc="-1">
                <a:solidFill>
                  <a:srgbClr val="FFFFFF"/>
                </a:solidFill>
                <a:latin typeface="Arial"/>
              </a:rPr>
              <a:t>Kerjasama selatan-selatan</a:t>
            </a:r>
            <a:endParaRPr lang="en-US" sz="3200" b="0" strike="noStrike" spc="-1">
              <a:solidFill>
                <a:srgbClr val="000000"/>
              </a:solidFill>
              <a:latin typeface="Arial"/>
            </a:endParaRPr>
          </a:p>
          <a:p>
            <a:pPr marL="1143000" lvl="2" indent="-228600" algn="l" rtl="0">
              <a:spcBef>
                <a:spcPts val="598"/>
              </a:spcBef>
              <a:buClr>
                <a:srgbClr val="FFFFFF"/>
              </a:buClr>
              <a:buFont typeface="Arial"/>
              <a:buChar char="•"/>
              <a:tabLst>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Arial"/>
              </a:rPr>
              <a:t>Pengalaman dari Asia semakin banyak dibagikan dengan Afrika melalui</a:t>
            </a:r>
            <a:r>
              <a:rPr lang="en-GB" sz="2400" b="0" strike="noStrike" spc="-1">
                <a:solidFill>
                  <a:srgbClr val="FFFFFF"/>
                </a:solidFill>
                <a:latin typeface="Arial"/>
              </a:rPr>
              <a:t>kerja sama selatan-selatan</a:t>
            </a:r>
            <a:endParaRPr lang="en-US" sz="2400" b="0" strike="noStrike" spc="-1">
              <a:solidFill>
                <a:srgbClr val="000000"/>
              </a:solidFill>
              <a:latin typeface="Arial"/>
            </a:endParaRPr>
          </a:p>
        </p:txBody>
      </p:sp>
      <p:pic>
        <p:nvPicPr>
          <p:cNvPr id="264" name="Picture 4" descr="hjghg 075"/>
          <p:cNvPicPr/>
          <p:nvPr/>
        </p:nvPicPr>
        <p:blipFill>
          <a:blip r:embed="rId3"/>
          <a:stretch/>
        </p:blipFill>
        <p:spPr>
          <a:xfrm>
            <a:off x="6300720" y="3141720"/>
            <a:ext cx="2411640" cy="1808280"/>
          </a:xfrm>
          <a:prstGeom prst="rect">
            <a:avLst/>
          </a:prstGeom>
          <a:ln w="0">
            <a:noFill/>
          </a:ln>
        </p:spPr>
      </p:pic>
      <p:pic>
        <p:nvPicPr>
          <p:cNvPr id="265" name="Picture 5" descr="India Mogalthur, November 2003 057"/>
          <p:cNvPicPr/>
          <p:nvPr/>
        </p:nvPicPr>
        <p:blipFill>
          <a:blip r:embed="rId4"/>
          <a:stretch/>
        </p:blipFill>
        <p:spPr>
          <a:xfrm>
            <a:off x="3851280" y="3429000"/>
            <a:ext cx="2152800" cy="2819520"/>
          </a:xfrm>
          <a:prstGeom prst="rect">
            <a:avLst/>
          </a:prstGeom>
          <a:ln w="0">
            <a:noFill/>
          </a:ln>
        </p:spPr>
      </p:pic>
      <p:pic>
        <p:nvPicPr>
          <p:cNvPr id="266" name="Picture 6" descr="Senegal 053"/>
          <p:cNvPicPr/>
          <p:nvPr/>
        </p:nvPicPr>
        <p:blipFill>
          <a:blip r:embed="rId5"/>
          <a:stretch/>
        </p:blipFill>
        <p:spPr>
          <a:xfrm>
            <a:off x="1476360" y="3645000"/>
            <a:ext cx="2143080" cy="306864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Box 266"/>
          <p:cNvSpPr txBox="1"/>
          <p:nvPr/>
        </p:nvSpPr>
        <p:spPr>
          <a:xfrm>
            <a:off x="254160" y="635040"/>
            <a:ext cx="5727600" cy="5448240"/>
          </a:xfrm>
          <a:prstGeom prst="rect">
            <a:avLst/>
          </a:prstGeom>
          <a:noFill/>
          <a:ln w="0">
            <a:noFill/>
          </a:ln>
        </p:spPr>
        <p:txBody>
          <a:bodyPr>
            <a:normAutofit fontScale="94000"/>
          </a:bodyPr>
          <a:lstStyle/>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Meskipun masih banyak tantangan yang dihadapi, peran penting petani akuakultur skala kecil dalam produksi dan perdagangan akuakultur harus diakui:</a:t>
            </a:r>
            <a:endParaRPr lang="en-US" sz="18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0" strike="noStrike" spc="-1">
                <a:solidFill>
                  <a:srgbClr val="FFFFFF"/>
                </a:solidFill>
                <a:latin typeface="Arial"/>
              </a:rPr>
              <a:t>Sektor perikanan skala kecil merupakan penghasil akuakultur terbesar dan menjadi tulang punggung masyarakat di berbagai belahan dunia, terutama, namun tidak hanya di Asia.</a:t>
            </a:r>
            <a:endParaRPr lang="en-US" sz="15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0" strike="noStrike" spc="-1">
                <a:solidFill>
                  <a:srgbClr val="FFFFFF"/>
                </a:solidFill>
                <a:latin typeface="Arial"/>
              </a:rPr>
              <a:t>Ini adalah sektor yang inovatif, namun menghadapi banyak masalah dan kendala dalam lingkungan perdagangan dan pasar modern.</a:t>
            </a:r>
            <a:endParaRPr lang="en-US" sz="15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0" strike="noStrike" spc="-1">
                <a:solidFill>
                  <a:srgbClr val="FFFFFF"/>
                </a:solidFill>
                <a:latin typeface="Arial"/>
              </a:rPr>
              <a:t>Sektor ini penting secara sosial dan ekonomi dan tidak dapat diabaikan.</a:t>
            </a:r>
            <a:endParaRPr lang="en-US" sz="15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b="0" strike="noStrike" spc="-1">
              <a:solidFill>
                <a:srgbClr val="000000"/>
              </a:solidFill>
              <a:latin typeface="Arial"/>
            </a:endParaRPr>
          </a:p>
          <a:p>
            <a:pPr marL="742680" lvl="1" indent="-285480" algn="l" rtl="0">
              <a:lnSpc>
                <a:spcPct val="80000"/>
              </a:lnSpc>
              <a:spcBef>
                <a:spcPts val="374"/>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0" strike="noStrike" spc="-1">
                <a:solidFill>
                  <a:srgbClr val="FFFFFF"/>
                </a:solidFill>
                <a:latin typeface="Arial"/>
              </a:rPr>
              <a:t>Diperlukan investasi dari sektor publik dan swasta untuk bersaing dan berkembang dalam dunia akuakultur modern.</a:t>
            </a:r>
            <a:endParaRPr lang="en-US" sz="1500" b="0" strike="noStrike" spc="-1">
              <a:solidFill>
                <a:srgbClr val="000000"/>
              </a:solidFill>
              <a:latin typeface="Arial"/>
            </a:endParaRPr>
          </a:p>
          <a:p>
            <a:pPr marL="342720" indent="-342720" algn="l" rtl="0">
              <a:lnSpc>
                <a:spcPct val="80000"/>
              </a:lnSpc>
              <a:spcBef>
                <a:spcPts val="448"/>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b="0" strike="noStrike" spc="-1">
              <a:solidFill>
                <a:srgbClr val="000000"/>
              </a:solidFill>
              <a:latin typeface="Arial"/>
            </a:endParaRPr>
          </a:p>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Ada banyak kesempatan untuk mendapatkan dukungan.</a:t>
            </a:r>
            <a:endParaRPr lang="en-US" sz="2000" b="0" strike="noStrike" spc="-1">
              <a:solidFill>
                <a:srgbClr val="000000"/>
              </a:solidFill>
              <a:latin typeface="Arial"/>
            </a:endParaRPr>
          </a:p>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Arial"/>
            </a:endParaRPr>
          </a:p>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Arial"/>
            </a:endParaRPr>
          </a:p>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Arial"/>
              </a:rPr>
              <a:t>Ide dan kemitraan diterima!</a:t>
            </a:r>
            <a:endParaRPr lang="en-US" sz="2000" b="0" strike="noStrike" spc="-1">
              <a:solidFill>
                <a:srgbClr val="000000"/>
              </a:solidFill>
              <a:latin typeface="Arial"/>
            </a:endParaRPr>
          </a:p>
          <a:p>
            <a:pPr marL="342720" indent="-342720" algn="l" rtl="0">
              <a:lnSpc>
                <a:spcPct val="80000"/>
              </a:lnSpc>
              <a:spcBef>
                <a:spcPts val="499"/>
              </a:spcBef>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Arial"/>
            </a:endParaRPr>
          </a:p>
        </p:txBody>
      </p:sp>
      <p:pic>
        <p:nvPicPr>
          <p:cNvPr id="268" name="Picture 3"/>
          <p:cNvPicPr/>
          <p:nvPr/>
        </p:nvPicPr>
        <p:blipFill>
          <a:blip r:embed="rId3"/>
          <a:stretch/>
        </p:blipFill>
        <p:spPr>
          <a:xfrm>
            <a:off x="6095880" y="4114800"/>
            <a:ext cx="2895840" cy="2171880"/>
          </a:xfrm>
          <a:prstGeom prst="rect">
            <a:avLst/>
          </a:prstGeom>
          <a:ln w="0">
            <a:noFill/>
          </a:ln>
        </p:spPr>
      </p:pic>
      <p:pic>
        <p:nvPicPr>
          <p:cNvPr id="269" name="Picture 4"/>
          <p:cNvPicPr/>
          <p:nvPr/>
        </p:nvPicPr>
        <p:blipFill>
          <a:blip r:embed="rId4"/>
          <a:stretch/>
        </p:blipFill>
        <p:spPr>
          <a:xfrm>
            <a:off x="6095880" y="2057400"/>
            <a:ext cx="2895840" cy="202896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 descr="Sunset fishing beach"/>
          <p:cNvPicPr/>
          <p:nvPr/>
        </p:nvPicPr>
        <p:blipFill>
          <a:blip r:embed="rId3"/>
          <a:stretch/>
        </p:blipFill>
        <p:spPr>
          <a:xfrm>
            <a:off x="0" y="0"/>
            <a:ext cx="9144000" cy="4800600"/>
          </a:xfrm>
          <a:prstGeom prst="rect">
            <a:avLst/>
          </a:prstGeom>
          <a:ln w="0">
            <a:noFill/>
          </a:ln>
        </p:spPr>
      </p:pic>
      <p:sp>
        <p:nvSpPr>
          <p:cNvPr id="271" name="TextBox 270"/>
          <p:cNvSpPr txBox="1"/>
          <p:nvPr/>
        </p:nvSpPr>
        <p:spPr>
          <a:xfrm>
            <a:off x="685800" y="2419200"/>
            <a:ext cx="7772400" cy="92736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700" b="0" strike="noStrike" spc="-1">
                <a:solidFill>
                  <a:srgbClr val="FFFFFF"/>
                </a:solidFill>
                <a:latin typeface="Arial"/>
              </a:rPr>
              <a:t>Terima kasih atas perhatiannya</a:t>
            </a:r>
            <a:br/>
            <a:endParaRPr lang="en-US" sz="3700" b="0" strike="noStrike" spc="-1">
              <a:solidFill>
                <a:srgbClr val="000000"/>
              </a:solidFill>
              <a:latin typeface="Arial"/>
            </a:endParaRPr>
          </a:p>
        </p:txBody>
      </p:sp>
      <p:sp>
        <p:nvSpPr>
          <p:cNvPr id="272" name="Text Box 4"/>
          <p:cNvSpPr/>
          <p:nvPr/>
        </p:nvSpPr>
        <p:spPr>
          <a:xfrm>
            <a:off x="2209680" y="685800"/>
            <a:ext cx="5029200" cy="366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pic>
        <p:nvPicPr>
          <p:cNvPr id="273" name="Picture 5" descr="FAO_10mm_Pant279"/>
          <p:cNvPicPr/>
          <p:nvPr/>
        </p:nvPicPr>
        <p:blipFill>
          <a:blip r:embed="rId4"/>
          <a:stretch/>
        </p:blipFill>
        <p:spPr>
          <a:xfrm>
            <a:off x="0" y="5562720"/>
            <a:ext cx="1295280" cy="1295280"/>
          </a:xfrm>
          <a:prstGeom prst="rect">
            <a:avLst/>
          </a:prstGeom>
          <a:ln w="0">
            <a:noFill/>
          </a:ln>
        </p:spPr>
      </p:pic>
      <p:pic>
        <p:nvPicPr>
          <p:cNvPr id="274" name="Picture 6" descr="NACA"/>
          <p:cNvPicPr/>
          <p:nvPr/>
        </p:nvPicPr>
        <p:blipFill>
          <a:blip r:embed="rId5"/>
          <a:stretch/>
        </p:blipFill>
        <p:spPr>
          <a:xfrm>
            <a:off x="8001000" y="5718240"/>
            <a:ext cx="1143000" cy="1139760"/>
          </a:xfrm>
          <a:prstGeom prst="rect">
            <a:avLst/>
          </a:prstGeom>
          <a:ln w="0">
            <a:noFill/>
          </a:ln>
        </p:spPr>
      </p:pic>
      <p:sp>
        <p:nvSpPr>
          <p:cNvPr id="275" name="Rectangle 7"/>
          <p:cNvSpPr/>
          <p:nvPr/>
        </p:nvSpPr>
        <p:spPr>
          <a:xfrm>
            <a:off x="1905120" y="5057640"/>
            <a:ext cx="5105160" cy="1800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u="sng" strike="noStrike" spc="-1">
                <a:solidFill>
                  <a:srgbClr val="009999"/>
                </a:solidFill>
                <a:uFillTx/>
                <a:latin typeface="Arial"/>
                <a:ea typeface="Angsana New"/>
                <a:hlinkClick r:id="rId6"/>
              </a:rPr>
              <a:t>www.enaca.org/sertifikasi</a:t>
            </a:r>
            <a:endParaRPr lang="en-US" sz="2800" b="0" strike="noStrike" spc="-1">
              <a:solidFill>
                <a:srgbClr val="000000"/>
              </a:solidFill>
              <a:latin typeface="Arial"/>
            </a:endParaRPr>
          </a:p>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Arial"/>
            </a:endParaRPr>
          </a:p>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u="sng" strike="noStrike" spc="-1">
                <a:solidFill>
                  <a:srgbClr val="009999"/>
                </a:solidFill>
                <a:uFillTx/>
                <a:latin typeface="Arial"/>
                <a:ea typeface="Angsana New"/>
                <a:hlinkClick r:id="rId7"/>
              </a:rPr>
              <a:t>www.fao.org/fi</a:t>
            </a:r>
            <a:endParaRPr lang="en-US" sz="2800" b="0" strike="noStrike" spc="-1">
              <a:solidFill>
                <a:srgbClr val="000000"/>
              </a:solidFill>
              <a:latin typeface="Arial"/>
            </a:endParaRPr>
          </a:p>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Box 275"/>
          <p:cNvSpPr txBox="1"/>
          <p:nvPr/>
        </p:nvSpPr>
        <p:spPr>
          <a:xfrm>
            <a:off x="685800" y="2130120"/>
            <a:ext cx="7772400" cy="14698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FF9933"/>
                </a:solidFill>
                <a:latin typeface="Arial"/>
              </a:rPr>
              <a:t>Terima kasih!</a:t>
            </a:r>
            <a:endParaRPr lang="en-US" sz="44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 name="Rectangle 2"/>
          <p:cNvSpPr/>
          <p:nvPr/>
        </p:nvSpPr>
        <p:spPr>
          <a:xfrm>
            <a:off x="762120" y="1628640"/>
            <a:ext cx="1803240" cy="29376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ormAutofit/>
          </a:bodyPr>
          <a:lstStyle/>
          <a:p>
            <a:pPr marL="39600" algn="l" rtl="0">
              <a:lnSpc>
                <a:spcPct val="100000"/>
              </a:lnSpc>
              <a:spcBef>
                <a:spcPts val="774"/>
              </a:spcBef>
              <a:tabLst>
                <a:tab pos="0" algn="l"/>
                <a:tab pos="642600" algn="l"/>
                <a:tab pos="1285560" algn="l"/>
                <a:tab pos="1928520" algn="l"/>
                <a:tab pos="2571480" algn="l"/>
                <a:tab pos="3214440" algn="l"/>
                <a:tab pos="3857400" algn="l"/>
                <a:tab pos="4500360" algn="l"/>
                <a:tab pos="5143320" algn="l"/>
                <a:tab pos="5786280" algn="l"/>
                <a:tab pos="6429240" algn="l"/>
                <a:tab pos="7072200" algn="l"/>
                <a:tab pos="7715160" algn="l"/>
                <a:tab pos="8358120" algn="l"/>
                <a:tab pos="9001080" algn="l"/>
                <a:tab pos="9644040" algn="l"/>
                <a:tab pos="10287000" algn="l"/>
                <a:tab pos="10929600" algn="l"/>
              </a:tabLst>
            </a:pPr>
            <a:r>
              <a:rPr lang="en-US" sz="1300" b="0" strike="noStrike" spc="-1">
                <a:solidFill>
                  <a:srgbClr val="FBFCFF"/>
                </a:solidFill>
                <a:latin typeface="Lucida Grande"/>
              </a:rPr>
              <a:t>Juta ton</a:t>
            </a:r>
            <a:endParaRPr lang="en-US" sz="1300" b="0" strike="noStrike" spc="-1">
              <a:solidFill>
                <a:srgbClr val="000000"/>
              </a:solidFill>
              <a:latin typeface="Arial"/>
            </a:endParaRPr>
          </a:p>
        </p:txBody>
      </p:sp>
      <p:graphicFrame>
        <p:nvGraphicFramePr>
          <p:cNvPr id="67" name="Object 3"/>
          <p:cNvGraphicFramePr/>
          <p:nvPr/>
        </p:nvGraphicFramePr>
        <p:xfrm>
          <a:off x="0" y="-39600"/>
          <a:ext cx="9144000" cy="678168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68" name="Object 3"/>
                      <p:cNvPicPr/>
                      <p:nvPr/>
                    </p:nvPicPr>
                    <p:blipFill>
                      <a:blip r:embed="rId4"/>
                      <a:stretch/>
                    </p:blipFill>
                    <p:spPr>
                      <a:xfrm>
                        <a:off x="0" y="-39600"/>
                        <a:ext cx="9144000" cy="6781680"/>
                      </a:xfrm>
                      <a:prstGeom prst="rect">
                        <a:avLst/>
                      </a:prstGeom>
                      <a:ln w="0">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 name="TextBox 68"/>
          <p:cNvSpPr txBox="1"/>
          <p:nvPr/>
        </p:nvSpPr>
        <p:spPr>
          <a:xfrm>
            <a:off x="0" y="0"/>
            <a:ext cx="9144000" cy="184464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333399"/>
                </a:solidFill>
                <a:latin typeface="Arial"/>
              </a:rPr>
              <a:t>Produksi Ikan Dunia</a:t>
            </a:r>
            <a:br/>
            <a:r>
              <a:rPr lang="en-US" sz="3600" b="1" strike="noStrike" spc="-1">
                <a:solidFill>
                  <a:srgbClr val="333399"/>
                </a:solidFill>
                <a:latin typeface="Arial"/>
              </a:rPr>
              <a:t>Tahun 1975-2006</a:t>
            </a:r>
            <a:endParaRPr lang="en-US" sz="3600" b="0" strike="noStrike" spc="-1">
              <a:solidFill>
                <a:srgbClr val="000000"/>
              </a:solidFill>
              <a:latin typeface="Arial"/>
            </a:endParaRPr>
          </a:p>
        </p:txBody>
      </p:sp>
      <p:graphicFrame>
        <p:nvGraphicFramePr>
          <p:cNvPr id="70" name="Object 3"/>
          <p:cNvGraphicFramePr/>
          <p:nvPr/>
        </p:nvGraphicFramePr>
        <p:xfrm>
          <a:off x="0" y="1992240"/>
          <a:ext cx="9144000" cy="395784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71" name="Object 3"/>
                      <p:cNvPicPr/>
                      <p:nvPr/>
                    </p:nvPicPr>
                    <p:blipFill>
                      <a:blip r:embed="rId4"/>
                      <a:stretch/>
                    </p:blipFill>
                    <p:spPr>
                      <a:xfrm>
                        <a:off x="0" y="1992240"/>
                        <a:ext cx="9144000" cy="3957840"/>
                      </a:xfrm>
                      <a:prstGeom prst="rect">
                        <a:avLst/>
                      </a:prstGeom>
                      <a:ln w="0">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Object 4"/>
          <p:cNvGraphicFramePr/>
          <p:nvPr/>
        </p:nvGraphicFramePr>
        <p:xfrm>
          <a:off x="108000" y="85680"/>
          <a:ext cx="9036000" cy="677232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73" name="Object 4"/>
                      <p:cNvPicPr/>
                      <p:nvPr/>
                    </p:nvPicPr>
                    <p:blipFill>
                      <a:blip r:embed="rId4"/>
                      <a:stretch/>
                    </p:blipFill>
                    <p:spPr>
                      <a:xfrm>
                        <a:off x="108000" y="85680"/>
                        <a:ext cx="9036000" cy="6772320"/>
                      </a:xfrm>
                      <a:prstGeom prst="rect">
                        <a:avLst/>
                      </a:prstGeom>
                      <a:ln w="0">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ject 4"/>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75" name="Object 4"/>
                      <p:cNvPicPr/>
                      <p:nvPr/>
                    </p:nvPicPr>
                    <p:blipFill>
                      <a:blip r:embed="rId4"/>
                      <a:stretch/>
                    </p:blipFill>
                    <p:spPr>
                      <a:xfrm>
                        <a:off x="0" y="0"/>
                        <a:ext cx="9144000" cy="6858000"/>
                      </a:xfrm>
                      <a:prstGeom prst="rect">
                        <a:avLst/>
                      </a:prstGeom>
                      <a:ln w="0">
                        <a:noFill/>
                      </a:ln>
                    </p:spPr>
                  </p:pic>
                </p:oleObj>
              </mc:Fallback>
            </mc:AlternateContent>
          </a:graphicData>
        </a:graphic>
      </p:graphicFrame>
      <p:graphicFrame>
        <p:nvGraphicFramePr>
          <p:cNvPr id="76" name="Object 7"/>
          <p:cNvGraphicFramePr/>
          <p:nvPr/>
        </p:nvGraphicFramePr>
        <p:xfrm>
          <a:off x="1403280" y="1341360"/>
          <a:ext cx="4969080" cy="3084480"/>
        </p:xfrm>
        <a:graphic>
          <a:graphicData uri="http://schemas.openxmlformats.org/presentationml/2006/ole">
            <mc:AlternateContent xmlns:mc="http://schemas.openxmlformats.org/markup-compatibility/2006">
              <mc:Choice xmlns:v="urn:schemas-microsoft-com:vml" Requires="v">
                <p:oleObj r:id="rId5" imgW="0" imgH="0" progId="Excel.Sheet.12">
                  <p:embed/>
                </p:oleObj>
              </mc:Choice>
              <mc:Fallback>
                <p:oleObj r:id="rId5" imgW="0" imgH="0" progId="Excel.Sheet.12">
                  <p:embed/>
                  <p:pic>
                    <p:nvPicPr>
                      <p:cNvPr id="77" name="Object 7"/>
                      <p:cNvPicPr/>
                      <p:nvPr/>
                    </p:nvPicPr>
                    <p:blipFill>
                      <a:blip r:embed="rId6"/>
                      <a:stretch/>
                    </p:blipFill>
                    <p:spPr>
                      <a:xfrm>
                        <a:off x="1403280" y="1341360"/>
                        <a:ext cx="4969080" cy="3084480"/>
                      </a:xfrm>
                      <a:prstGeom prst="rect">
                        <a:avLst/>
                      </a:prstGeom>
                      <a:ln w="0">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ct 2"/>
          <p:cNvGraphicFramePr/>
          <p:nvPr/>
        </p:nvGraphicFramePr>
        <p:xfrm>
          <a:off x="0" y="0"/>
          <a:ext cx="9144000" cy="6875640"/>
        </p:xfrm>
        <a:graphic>
          <a:graphicData uri="http://schemas.openxmlformats.org/presentationml/2006/ole">
            <mc:AlternateContent xmlns:mc="http://schemas.openxmlformats.org/markup-compatibility/2006">
              <mc:Choice xmlns:v="urn:schemas-microsoft-com:vml" Requires="v">
                <p:oleObj r:id="rId3" imgW="0" imgH="0" progId="Excel.Sheet.12">
                  <p:embed/>
                </p:oleObj>
              </mc:Choice>
              <mc:Fallback>
                <p:oleObj r:id="rId3" imgW="0" imgH="0" progId="Excel.Sheet.12">
                  <p:embed/>
                  <p:pic>
                    <p:nvPicPr>
                      <p:cNvPr id="79" name="Object 2"/>
                      <p:cNvPicPr/>
                      <p:nvPr/>
                    </p:nvPicPr>
                    <p:blipFill>
                      <a:blip r:embed="rId4"/>
                      <a:stretch/>
                    </p:blipFill>
                    <p:spPr>
                      <a:xfrm>
                        <a:off x="0" y="0"/>
                        <a:ext cx="9144000" cy="6875640"/>
                      </a:xfrm>
                      <a:prstGeom prst="rect">
                        <a:avLst/>
                      </a:prstGeom>
                      <a:ln w="0">
                        <a:noFill/>
                      </a:ln>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2359</Words>
  <Application>Microsoft Office PowerPoint</Application>
  <PresentationFormat>On-screen Show (4:3)</PresentationFormat>
  <Paragraphs>414</Paragraphs>
  <Slides>45</Slides>
  <Notes>43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6" baseType="lpstr">
      <vt:lpstr>Antique Olive Roman</vt:lpstr>
      <vt:lpstr>Arial</vt:lpstr>
      <vt:lpstr>Calibri</vt:lpstr>
      <vt:lpstr>Lucida Grande</vt:lpstr>
      <vt:lpstr>Roboto</vt:lpstr>
      <vt:lpstr>Tahoma</vt:lpstr>
      <vt:lpstr>trade-gothic-next-condensed</vt:lpstr>
      <vt:lpstr>Trebuchet MS</vt:lpstr>
      <vt:lpstr>Wingdings</vt:lpstr>
      <vt:lpstr>Office Theme</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Subasinghe, Rohana (FIMA)</dc:creator>
  <dc:description/>
  <cp:lastModifiedBy>Indra Gumay</cp:lastModifiedBy>
  <cp:revision>36</cp:revision>
  <dcterms:created xsi:type="dcterms:W3CDTF">2008-06-22T02:12:09Z</dcterms:created>
  <dcterms:modified xsi:type="dcterms:W3CDTF">2025-09-02T06:56:27Z</dcterms:modified>
  <dc:language>en-US</dc:language>
</cp:coreProperties>
</file>