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7" r:id="rId3"/>
    <p:sldId id="259" r:id="rId4"/>
    <p:sldId id="285" r:id="rId5"/>
    <p:sldId id="286" r:id="rId6"/>
    <p:sldId id="287" r:id="rId7"/>
    <p:sldId id="288" r:id="rId8"/>
    <p:sldId id="260" r:id="rId9"/>
    <p:sldId id="289" r:id="rId10"/>
    <p:sldId id="290" r:id="rId11"/>
    <p:sldId id="269" r:id="rId12"/>
    <p:sldId id="267" r:id="rId13"/>
    <p:sldId id="262" r:id="rId14"/>
    <p:sldId id="263" r:id="rId15"/>
    <p:sldId id="264" r:id="rId16"/>
    <p:sldId id="265" r:id="rId17"/>
    <p:sldId id="283" r:id="rId18"/>
    <p:sldId id="279" r:id="rId19"/>
    <p:sldId id="291" r:id="rId20"/>
    <p:sldId id="280" r:id="rId21"/>
    <p:sldId id="281" r:id="rId22"/>
    <p:sldId id="282" r:id="rId23"/>
    <p:sldId id="292" r:id="rId24"/>
    <p:sldId id="293"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974BF4B-E856-45F8-B0D3-DE76B26BD23C}" type="datetimeFigureOut">
              <a:rPr lang="en-US" smtClean="0"/>
              <a:pPr/>
              <a:t>6/18/2021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9D1AEF7-386C-440B-8835-4E576FFC46A4}"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74BF4B-E856-45F8-B0D3-DE76B26BD23C}" type="datetimeFigureOut">
              <a:rPr lang="en-US" smtClean="0"/>
              <a:pPr/>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AEF7-386C-440B-8835-4E576FFC46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74BF4B-E856-45F8-B0D3-DE76B26BD23C}" type="datetimeFigureOut">
              <a:rPr lang="en-US" smtClean="0"/>
              <a:pPr/>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AEF7-386C-440B-8835-4E576FFC46A4}"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74BF4B-E856-45F8-B0D3-DE76B26BD23C}" type="datetimeFigureOut">
              <a:rPr lang="en-US" smtClean="0"/>
              <a:pPr/>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AEF7-386C-440B-8835-4E576FFC46A4}"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974BF4B-E856-45F8-B0D3-DE76B26BD23C}" type="datetimeFigureOut">
              <a:rPr lang="en-US" smtClean="0"/>
              <a:pPr/>
              <a:t>6/18/2021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9D1AEF7-386C-440B-8835-4E576FFC46A4}"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74BF4B-E856-45F8-B0D3-DE76B26BD23C}" type="datetimeFigureOut">
              <a:rPr lang="en-US" smtClean="0"/>
              <a:pPr/>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AEF7-386C-440B-8835-4E576FFC46A4}"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74BF4B-E856-45F8-B0D3-DE76B26BD23C}" type="datetimeFigureOut">
              <a:rPr lang="en-US" smtClean="0"/>
              <a:pPr/>
              <a:t>6/18/2021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1AEF7-386C-440B-8835-4E576FFC46A4}"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74BF4B-E856-45F8-B0D3-DE76B26BD23C}" type="datetimeFigureOut">
              <a:rPr lang="en-US" smtClean="0"/>
              <a:pPr/>
              <a:t>6/18/2021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1AEF7-386C-440B-8835-4E576FFC46A4}"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4BF4B-E856-45F8-B0D3-DE76B26BD23C}" type="datetimeFigureOut">
              <a:rPr lang="en-US" smtClean="0"/>
              <a:pPr/>
              <a:t>6/18/2021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1AEF7-386C-440B-8835-4E576FFC46A4}"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74BF4B-E856-45F8-B0D3-DE76B26BD23C}" type="datetimeFigureOut">
              <a:rPr lang="en-US" smtClean="0"/>
              <a:pPr/>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AEF7-386C-440B-8835-4E576FFC46A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74BF4B-E856-45F8-B0D3-DE76B26BD23C}" type="datetimeFigureOut">
              <a:rPr lang="en-US" smtClean="0"/>
              <a:pPr/>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AEF7-386C-440B-8835-4E576FFC46A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974BF4B-E856-45F8-B0D3-DE76B26BD23C}" type="datetimeFigureOut">
              <a:rPr lang="en-US" smtClean="0"/>
              <a:pPr/>
              <a:t>6/18/2021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9D1AEF7-386C-440B-8835-4E576FFC46A4}"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734874"/>
            <a:ext cx="7010400" cy="2209800"/>
          </a:xfrm>
        </p:spPr>
        <p:txBody>
          <a:bodyPr>
            <a:noAutofit/>
          </a:bodyPr>
          <a:lstStyle/>
          <a:p>
            <a:pPr algn="l"/>
            <a:r>
              <a:rPr lang="en-US" sz="6500" dirty="0" err="1" smtClean="0">
                <a:solidFill>
                  <a:schemeClr val="tx1"/>
                </a:solidFill>
              </a:rPr>
              <a:t>Etika</a:t>
            </a:r>
            <a:r>
              <a:rPr lang="en-US" sz="6500" dirty="0" smtClean="0">
                <a:solidFill>
                  <a:schemeClr val="tx1"/>
                </a:solidFill>
              </a:rPr>
              <a:t> </a:t>
            </a:r>
            <a:r>
              <a:rPr lang="en-US" sz="6500" dirty="0" err="1" smtClean="0">
                <a:solidFill>
                  <a:schemeClr val="tx1"/>
                </a:solidFill>
              </a:rPr>
              <a:t>Pancasila</a:t>
            </a:r>
            <a:endParaRPr lang="en-US" sz="6500" dirty="0">
              <a:solidFill>
                <a:schemeClr val="tx1"/>
              </a:solidFill>
            </a:endParaRPr>
          </a:p>
        </p:txBody>
      </p:sp>
      <p:pic>
        <p:nvPicPr>
          <p:cNvPr id="4" name="Picture 3" descr="garuda-pancasila-640x330.jpg"/>
          <p:cNvPicPr>
            <a:picLocks noChangeAspect="1"/>
          </p:cNvPicPr>
          <p:nvPr/>
        </p:nvPicPr>
        <p:blipFill>
          <a:blip r:embed="rId2" cstate="print"/>
          <a:stretch>
            <a:fillRect/>
          </a:stretch>
        </p:blipFill>
        <p:spPr>
          <a:xfrm>
            <a:off x="1295400" y="228600"/>
            <a:ext cx="6354621"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623560"/>
          </a:xfrm>
        </p:spPr>
        <p:txBody>
          <a:bodyPr>
            <a:normAutofit/>
          </a:bodyPr>
          <a:lstStyle/>
          <a:p>
            <a:pPr algn="ctr">
              <a:buNone/>
            </a:pPr>
            <a:r>
              <a:rPr lang="id-ID" sz="3600" b="1" dirty="0" smtClean="0">
                <a:solidFill>
                  <a:srgbClr val="0070C0"/>
                </a:solidFill>
              </a:rPr>
              <a:t>Kelima nilai tersebut membentuk perilaku manusia Indonesia dalam semua aspek kehidupannya.</a:t>
            </a:r>
            <a:endParaRPr lang="id-ID" sz="3600"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457200" y="2362200"/>
            <a:ext cx="8305800" cy="4495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895600"/>
          </a:xfrm>
        </p:spPr>
        <p:txBody>
          <a:bodyPr>
            <a:noAutofit/>
          </a:bodyPr>
          <a:lstStyle/>
          <a:p>
            <a:pPr algn="ctr"/>
            <a:r>
              <a:rPr lang="en-US" sz="6600" dirty="0" err="1" smtClean="0">
                <a:solidFill>
                  <a:schemeClr val="tx1"/>
                </a:solidFill>
              </a:rPr>
              <a:t>Nilai-Nilai</a:t>
            </a:r>
            <a:r>
              <a:rPr lang="en-US" sz="6600" dirty="0" smtClean="0">
                <a:solidFill>
                  <a:schemeClr val="tx1"/>
                </a:solidFill>
              </a:rPr>
              <a:t/>
            </a:r>
            <a:br>
              <a:rPr lang="en-US" sz="6600" dirty="0" smtClean="0">
                <a:solidFill>
                  <a:schemeClr val="tx1"/>
                </a:solidFill>
              </a:rPr>
            </a:br>
            <a:r>
              <a:rPr lang="en-US" sz="6600" dirty="0" err="1" smtClean="0">
                <a:solidFill>
                  <a:schemeClr val="tx1"/>
                </a:solidFill>
              </a:rPr>
              <a:t>Etika</a:t>
            </a:r>
            <a:r>
              <a:rPr lang="en-US" sz="6600" dirty="0" smtClean="0"/>
              <a:t> </a:t>
            </a:r>
            <a:r>
              <a:rPr lang="en-US" sz="6600" dirty="0" err="1" smtClean="0">
                <a:solidFill>
                  <a:schemeClr val="tx1"/>
                </a:solidFill>
              </a:rPr>
              <a:t>Pancasila</a:t>
            </a:r>
            <a:endParaRPr lang="en-US" sz="6600"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0" y="3352799"/>
            <a:ext cx="9144000" cy="31574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805" y="343437"/>
            <a:ext cx="53340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Ketuhanan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228600" y="1247106"/>
            <a:ext cx="8305800" cy="5562600"/>
          </a:xfrm>
        </p:spPr>
        <p:txBody>
          <a:bodyPr>
            <a:noAutofit/>
          </a:bodyPr>
          <a:lstStyle/>
          <a:p>
            <a:pPr algn="just"/>
            <a:r>
              <a:rPr lang="en-US" sz="3200" dirty="0" err="1" smtClean="0">
                <a:cs typeface="Times New Roman" pitchFamily="18" charset="0"/>
              </a:rPr>
              <a:t>Nilai</a:t>
            </a:r>
            <a:r>
              <a:rPr lang="en-US" sz="3200" dirty="0" smtClean="0">
                <a:cs typeface="Times New Roman" pitchFamily="18" charset="0"/>
              </a:rPr>
              <a:t> </a:t>
            </a:r>
            <a:r>
              <a:rPr lang="en-US" sz="3200" dirty="0" err="1" smtClean="0">
                <a:cs typeface="Times New Roman" pitchFamily="18" charset="0"/>
              </a:rPr>
              <a:t>ketuhanan</a:t>
            </a:r>
            <a:r>
              <a:rPr lang="en-US" sz="3200" dirty="0" smtClean="0">
                <a:cs typeface="Times New Roman" pitchFamily="18" charset="0"/>
              </a:rPr>
              <a:t> </a:t>
            </a:r>
            <a:r>
              <a:rPr lang="en-US" sz="3200" dirty="0" err="1" smtClean="0"/>
              <a:t>mengandung</a:t>
            </a:r>
            <a:r>
              <a:rPr lang="en-US" sz="3200" dirty="0" smtClean="0"/>
              <a:t> </a:t>
            </a:r>
            <a:r>
              <a:rPr lang="en-US" sz="3200" dirty="0" err="1" smtClean="0"/>
              <a:t>nilai</a:t>
            </a:r>
            <a:r>
              <a:rPr lang="en-US" sz="3200" dirty="0" smtClean="0"/>
              <a:t> </a:t>
            </a:r>
            <a:r>
              <a:rPr lang="en-US" sz="3200" dirty="0" err="1" smtClean="0"/>
              <a:t>religius</a:t>
            </a:r>
            <a:r>
              <a:rPr lang="en-US" sz="3200" dirty="0" smtClean="0"/>
              <a:t> </a:t>
            </a:r>
            <a:r>
              <a:rPr lang="en-US" sz="3200" dirty="0" err="1" smtClean="0"/>
              <a:t>atau</a:t>
            </a:r>
            <a:r>
              <a:rPr lang="en-US" sz="3200" dirty="0" smtClean="0"/>
              <a:t> </a:t>
            </a:r>
            <a:r>
              <a:rPr lang="en-US" sz="3200" dirty="0" err="1" smtClean="0"/>
              <a:t>keyakinan</a:t>
            </a:r>
            <a:r>
              <a:rPr lang="en-US" sz="3200" dirty="0" smtClean="0"/>
              <a:t> </a:t>
            </a:r>
            <a:r>
              <a:rPr lang="en-US" sz="3200" dirty="0" err="1" smtClean="0"/>
              <a:t>terhadap</a:t>
            </a:r>
            <a:r>
              <a:rPr lang="en-US" sz="3200" dirty="0" smtClean="0"/>
              <a:t> </a:t>
            </a:r>
            <a:r>
              <a:rPr lang="en-US" sz="3200" dirty="0" err="1" smtClean="0"/>
              <a:t>Tuhan</a:t>
            </a:r>
            <a:r>
              <a:rPr lang="en-US" sz="3200" dirty="0" smtClean="0"/>
              <a:t> YME </a:t>
            </a:r>
            <a:r>
              <a:rPr lang="en-US" sz="3200" dirty="0" err="1" smtClean="0"/>
              <a:t>dan</a:t>
            </a:r>
            <a:r>
              <a:rPr lang="en-US" sz="3200" dirty="0" smtClean="0"/>
              <a:t> </a:t>
            </a:r>
            <a:r>
              <a:rPr lang="en-US" sz="3200" dirty="0" err="1" smtClean="0"/>
              <a:t>ketaqwaan</a:t>
            </a:r>
            <a:r>
              <a:rPr lang="en-US" sz="3200" dirty="0" smtClean="0"/>
              <a:t> </a:t>
            </a:r>
            <a:r>
              <a:rPr lang="en-US" sz="3200" dirty="0" err="1" smtClean="0"/>
              <a:t>kepada-Nya</a:t>
            </a:r>
            <a:r>
              <a:rPr lang="en-US" sz="3200" dirty="0" smtClean="0"/>
              <a:t>. </a:t>
            </a:r>
            <a:r>
              <a:rPr lang="en-US" sz="3200" dirty="0" err="1" smtClean="0"/>
              <a:t>Seseorang</a:t>
            </a:r>
            <a:r>
              <a:rPr lang="en-US" sz="3200" dirty="0" smtClean="0"/>
              <a:t> </a:t>
            </a:r>
            <a:r>
              <a:rPr lang="en-US" sz="3200" dirty="0" err="1" smtClean="0"/>
              <a:t>dapat</a:t>
            </a:r>
            <a:r>
              <a:rPr lang="en-US" sz="3200" dirty="0" smtClean="0"/>
              <a:t> </a:t>
            </a:r>
            <a:r>
              <a:rPr lang="en-US" sz="3200" dirty="0" err="1" smtClean="0"/>
              <a:t>dikatakan</a:t>
            </a:r>
            <a:r>
              <a:rPr lang="en-US" sz="3200" dirty="0" smtClean="0"/>
              <a:t> </a:t>
            </a:r>
            <a:r>
              <a:rPr lang="en-US" sz="3200" dirty="0" err="1" smtClean="0"/>
              <a:t>menjunjung</a:t>
            </a:r>
            <a:r>
              <a:rPr lang="en-US" sz="3200" dirty="0" smtClean="0"/>
              <a:t> </a:t>
            </a:r>
            <a:r>
              <a:rPr lang="en-US" sz="3200" dirty="0" err="1" smtClean="0"/>
              <a:t>tinggi</a:t>
            </a:r>
            <a:r>
              <a:rPr lang="en-US" sz="3200" dirty="0" smtClean="0"/>
              <a:t> </a:t>
            </a:r>
            <a:r>
              <a:rPr lang="en-US" sz="3200" dirty="0" err="1" smtClean="0"/>
              <a:t>nilai</a:t>
            </a:r>
            <a:r>
              <a:rPr lang="en-US" sz="3200" dirty="0" smtClean="0"/>
              <a:t> </a:t>
            </a:r>
            <a:r>
              <a:rPr lang="en-US" sz="3200" dirty="0" err="1" smtClean="0"/>
              <a:t>ketuhanan</a:t>
            </a:r>
            <a:r>
              <a:rPr lang="en-US" sz="3200" dirty="0" smtClean="0"/>
              <a:t> </a:t>
            </a:r>
            <a:r>
              <a:rPr lang="en-US" sz="3200" dirty="0" err="1" smtClean="0"/>
              <a:t>bila</a:t>
            </a:r>
            <a:r>
              <a:rPr lang="en-US" sz="3200" dirty="0" smtClean="0"/>
              <a:t> </a:t>
            </a:r>
            <a:r>
              <a:rPr lang="en-US" sz="3200" dirty="0" err="1" smtClean="0"/>
              <a:t>bertaqwa</a:t>
            </a:r>
            <a:r>
              <a:rPr lang="en-US" sz="3200" dirty="0" smtClean="0"/>
              <a:t> </a:t>
            </a:r>
            <a:r>
              <a:rPr lang="en-US" sz="3200" dirty="0" err="1" smtClean="0"/>
              <a:t>kepada</a:t>
            </a:r>
            <a:r>
              <a:rPr lang="en-US" sz="3200" dirty="0" smtClean="0"/>
              <a:t> </a:t>
            </a:r>
            <a:r>
              <a:rPr lang="en-US" sz="3200" dirty="0" err="1" smtClean="0"/>
              <a:t>Tuhan</a:t>
            </a:r>
            <a:r>
              <a:rPr lang="en-US" sz="3200" dirty="0" smtClean="0"/>
              <a:t> YME </a:t>
            </a:r>
            <a:r>
              <a:rPr lang="en-US" sz="3200" dirty="0" err="1" smtClean="0"/>
              <a:t>sesuai</a:t>
            </a:r>
            <a:r>
              <a:rPr lang="en-US" sz="3200" dirty="0" smtClean="0"/>
              <a:t> </a:t>
            </a:r>
            <a:r>
              <a:rPr lang="en-US" sz="3200" dirty="0" err="1" smtClean="0"/>
              <a:t>dengan</a:t>
            </a:r>
            <a:r>
              <a:rPr lang="en-US" sz="3200" dirty="0" smtClean="0"/>
              <a:t> agama yang </a:t>
            </a:r>
            <a:r>
              <a:rPr lang="en-US" sz="3200" dirty="0" err="1" smtClean="0"/>
              <a:t>dianutnya</a:t>
            </a:r>
            <a:r>
              <a:rPr lang="en-US" sz="3200" dirty="0" smtClean="0"/>
              <a:t>, </a:t>
            </a:r>
            <a:r>
              <a:rPr lang="en-US" sz="3200" dirty="0" err="1" smtClean="0"/>
              <a:t>saling</a:t>
            </a:r>
            <a:r>
              <a:rPr lang="en-US" sz="3200" dirty="0" smtClean="0"/>
              <a:t> </a:t>
            </a:r>
            <a:r>
              <a:rPr lang="en-US" sz="3200" dirty="0" err="1" smtClean="0"/>
              <a:t>menghormati</a:t>
            </a:r>
            <a:r>
              <a:rPr lang="en-US" sz="3200" dirty="0" smtClean="0"/>
              <a:t> </a:t>
            </a:r>
            <a:r>
              <a:rPr lang="en-US" sz="3200" dirty="0" err="1" smtClean="0"/>
              <a:t>antar</a:t>
            </a:r>
            <a:r>
              <a:rPr lang="en-US" sz="3200" dirty="0" smtClean="0"/>
              <a:t> </a:t>
            </a:r>
            <a:r>
              <a:rPr lang="en-US" sz="3200" dirty="0" err="1" smtClean="0"/>
              <a:t>pemeluk</a:t>
            </a:r>
            <a:r>
              <a:rPr lang="en-US" sz="3200" dirty="0" smtClean="0"/>
              <a:t> agama </a:t>
            </a:r>
            <a:r>
              <a:rPr lang="en-US" sz="3200" dirty="0" err="1" smtClean="0"/>
              <a:t>dan</a:t>
            </a:r>
            <a:r>
              <a:rPr lang="en-US" sz="3200" dirty="0" smtClean="0"/>
              <a:t> </a:t>
            </a:r>
            <a:r>
              <a:rPr lang="en-US" sz="3200" dirty="0" err="1" smtClean="0"/>
              <a:t>penganut</a:t>
            </a:r>
            <a:r>
              <a:rPr lang="en-US" sz="3200" dirty="0" smtClean="0"/>
              <a:t> </a:t>
            </a:r>
            <a:r>
              <a:rPr lang="en-US" sz="3200" dirty="0" err="1" smtClean="0"/>
              <a:t>kepercayaan</a:t>
            </a:r>
            <a:r>
              <a:rPr lang="en-US" sz="3200" dirty="0" smtClean="0"/>
              <a:t> yang </a:t>
            </a:r>
            <a:r>
              <a:rPr lang="en-US" sz="3200" dirty="0" err="1" smtClean="0"/>
              <a:t>berbeda</a:t>
            </a:r>
            <a:r>
              <a:rPr lang="en-US" sz="3200" dirty="0" smtClean="0"/>
              <a:t>, </a:t>
            </a:r>
            <a:r>
              <a:rPr lang="en-US" sz="3200" dirty="0" err="1" smtClean="0"/>
              <a:t>memberi</a:t>
            </a:r>
            <a:r>
              <a:rPr lang="en-US" sz="3200" dirty="0" smtClean="0"/>
              <a:t> </a:t>
            </a:r>
            <a:r>
              <a:rPr lang="en-US" sz="3200" dirty="0" err="1" smtClean="0"/>
              <a:t>kebebasan</a:t>
            </a:r>
            <a:r>
              <a:rPr lang="en-US" sz="3200" dirty="0" smtClean="0"/>
              <a:t> </a:t>
            </a:r>
            <a:r>
              <a:rPr lang="en-US" sz="3200" dirty="0" err="1" smtClean="0"/>
              <a:t>pada</a:t>
            </a:r>
            <a:r>
              <a:rPr lang="en-US" sz="3200" dirty="0" smtClean="0"/>
              <a:t> </a:t>
            </a:r>
            <a:r>
              <a:rPr lang="en-US" sz="3200" dirty="0" err="1" smtClean="0"/>
              <a:t>orang</a:t>
            </a:r>
            <a:r>
              <a:rPr lang="en-US" sz="3200" dirty="0" smtClean="0"/>
              <a:t> lain </a:t>
            </a:r>
            <a:r>
              <a:rPr lang="en-US" sz="3200" dirty="0" err="1" smtClean="0"/>
              <a:t>untuk</a:t>
            </a:r>
            <a:r>
              <a:rPr lang="en-US" sz="3200" dirty="0" smtClean="0"/>
              <a:t> </a:t>
            </a:r>
            <a:r>
              <a:rPr lang="en-US" sz="3200" dirty="0" err="1" smtClean="0"/>
              <a:t>beribadah</a:t>
            </a:r>
            <a:r>
              <a:rPr lang="en-US" sz="3200" dirty="0" smtClean="0"/>
              <a:t> </a:t>
            </a:r>
            <a:r>
              <a:rPr lang="en-US" sz="3200" dirty="0" err="1" smtClean="0"/>
              <a:t>sesuai</a:t>
            </a:r>
            <a:r>
              <a:rPr lang="en-US" sz="3200" dirty="0" smtClean="0"/>
              <a:t> </a:t>
            </a:r>
            <a:r>
              <a:rPr lang="en-US" sz="3200" dirty="0" err="1" smtClean="0"/>
              <a:t>agamanya</a:t>
            </a:r>
            <a:r>
              <a:rPr lang="en-US" sz="3200" dirty="0" smtClean="0"/>
              <a:t>, </a:t>
            </a:r>
            <a:r>
              <a:rPr lang="en-US" sz="3200" dirty="0" err="1" smtClean="0"/>
              <a:t>dan</a:t>
            </a:r>
            <a:r>
              <a:rPr lang="en-US" sz="3200" dirty="0" smtClean="0"/>
              <a:t> </a:t>
            </a:r>
            <a:r>
              <a:rPr lang="en-US" sz="3200" dirty="0" err="1" smtClean="0"/>
              <a:t>tidak</a:t>
            </a:r>
            <a:r>
              <a:rPr lang="en-US" sz="3200" dirty="0" smtClean="0"/>
              <a:t> </a:t>
            </a:r>
            <a:r>
              <a:rPr lang="en-US" sz="3200" dirty="0" err="1" smtClean="0"/>
              <a:t>memaksakan</a:t>
            </a:r>
            <a:r>
              <a:rPr lang="en-US" sz="3200" dirty="0" smtClean="0"/>
              <a:t> agama </a:t>
            </a:r>
            <a:r>
              <a:rPr lang="en-US" sz="3200" dirty="0" err="1" smtClean="0"/>
              <a:t>atau</a:t>
            </a:r>
            <a:r>
              <a:rPr lang="en-US" sz="3200" dirty="0" smtClean="0"/>
              <a:t> </a:t>
            </a:r>
            <a:r>
              <a:rPr lang="en-US" sz="3200" dirty="0" err="1" smtClean="0"/>
              <a:t>kepercayaan</a:t>
            </a:r>
            <a:r>
              <a:rPr lang="en-US" sz="3200" dirty="0" smtClean="0"/>
              <a:t> yang </a:t>
            </a:r>
            <a:r>
              <a:rPr lang="en-US" sz="3200" dirty="0" err="1" smtClean="0"/>
              <a:t>dianutnya</a:t>
            </a:r>
            <a:r>
              <a:rPr lang="en-US" sz="3200" dirty="0" smtClean="0"/>
              <a:t> </a:t>
            </a:r>
            <a:r>
              <a:rPr lang="en-US" sz="3200" dirty="0" err="1" smtClean="0"/>
              <a:t>kepada</a:t>
            </a:r>
            <a:r>
              <a:rPr lang="en-US" sz="3200" dirty="0" smtClean="0"/>
              <a:t> </a:t>
            </a:r>
            <a:r>
              <a:rPr lang="en-US" sz="3200" dirty="0" err="1" smtClean="0"/>
              <a:t>orang</a:t>
            </a:r>
            <a:r>
              <a:rPr lang="en-US" sz="3200" dirty="0" smtClean="0"/>
              <a:t> lain.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6316"/>
            <a:ext cx="62484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Kemanusiaan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381000" y="1219200"/>
            <a:ext cx="8229600" cy="5638800"/>
          </a:xfrm>
        </p:spPr>
        <p:txBody>
          <a:bodyPr>
            <a:noAutofit/>
          </a:bodyPr>
          <a:lstStyle/>
          <a:p>
            <a:pPr algn="just"/>
            <a:r>
              <a:rPr lang="en-US" sz="3200" dirty="0" err="1" smtClean="0"/>
              <a:t>Nilai</a:t>
            </a:r>
            <a:r>
              <a:rPr lang="en-US" sz="3200" dirty="0" smtClean="0"/>
              <a:t> </a:t>
            </a:r>
            <a:r>
              <a:rPr lang="en-US" sz="3200" dirty="0" err="1" smtClean="0"/>
              <a:t>kemanusiaan</a:t>
            </a:r>
            <a:r>
              <a:rPr lang="en-US" sz="3200" dirty="0" smtClean="0"/>
              <a:t> </a:t>
            </a:r>
            <a:r>
              <a:rPr lang="en-US" sz="3200" dirty="0" err="1" smtClean="0"/>
              <a:t>mengandung</a:t>
            </a:r>
            <a:r>
              <a:rPr lang="en-US" sz="3200" dirty="0" smtClean="0"/>
              <a:t> </a:t>
            </a:r>
            <a:r>
              <a:rPr lang="en-US" sz="3200" dirty="0" err="1" smtClean="0"/>
              <a:t>nilai</a:t>
            </a:r>
            <a:r>
              <a:rPr lang="en-US" sz="3200" dirty="0" smtClean="0"/>
              <a:t> moral </a:t>
            </a:r>
            <a:r>
              <a:rPr lang="en-US" sz="3200" dirty="0" err="1" smtClean="0"/>
              <a:t>kemanusiaan</a:t>
            </a:r>
            <a:r>
              <a:rPr lang="en-US" sz="3200" dirty="0" smtClean="0"/>
              <a:t> </a:t>
            </a:r>
            <a:r>
              <a:rPr lang="en-US" sz="3200" dirty="0" err="1" smtClean="0"/>
              <a:t>atau</a:t>
            </a:r>
            <a:r>
              <a:rPr lang="en-US" sz="3200" dirty="0" smtClean="0"/>
              <a:t> humanitarian. </a:t>
            </a:r>
            <a:r>
              <a:rPr lang="en-US" sz="3200" dirty="0" err="1" smtClean="0"/>
              <a:t>Seseorang</a:t>
            </a:r>
            <a:r>
              <a:rPr lang="en-US" sz="3200" dirty="0" smtClean="0"/>
              <a:t> </a:t>
            </a:r>
            <a:r>
              <a:rPr lang="en-US" sz="3200" dirty="0" err="1" smtClean="0"/>
              <a:t>dapat</a:t>
            </a:r>
            <a:r>
              <a:rPr lang="en-US" sz="3200" dirty="0" smtClean="0"/>
              <a:t> </a:t>
            </a:r>
            <a:r>
              <a:rPr lang="en-US" sz="3200" dirty="0" err="1" smtClean="0"/>
              <a:t>dikatakan</a:t>
            </a:r>
            <a:r>
              <a:rPr lang="en-US" sz="3200" dirty="0" smtClean="0"/>
              <a:t> </a:t>
            </a:r>
            <a:r>
              <a:rPr lang="en-US" sz="3200" dirty="0" err="1" smtClean="0"/>
              <a:t>memegang</a:t>
            </a:r>
            <a:r>
              <a:rPr lang="en-US" sz="3200" dirty="0" smtClean="0"/>
              <a:t> </a:t>
            </a:r>
            <a:r>
              <a:rPr lang="en-US" sz="3200" dirty="0" err="1" smtClean="0"/>
              <a:t>teguh</a:t>
            </a:r>
            <a:r>
              <a:rPr lang="en-US" sz="3200" dirty="0" smtClean="0"/>
              <a:t> </a:t>
            </a:r>
            <a:r>
              <a:rPr lang="en-US" sz="3200" dirty="0" err="1" smtClean="0"/>
              <a:t>nilai</a:t>
            </a:r>
            <a:r>
              <a:rPr lang="en-US" sz="3200" dirty="0" smtClean="0"/>
              <a:t> </a:t>
            </a:r>
            <a:r>
              <a:rPr lang="en-US" sz="3200" dirty="0" err="1" smtClean="0"/>
              <a:t>kemanusiaan</a:t>
            </a:r>
            <a:r>
              <a:rPr lang="en-US" sz="3200" dirty="0" smtClean="0"/>
              <a:t> </a:t>
            </a:r>
            <a:r>
              <a:rPr lang="en-US" sz="3200" dirty="0" err="1" smtClean="0"/>
              <a:t>apabila</a:t>
            </a:r>
            <a:r>
              <a:rPr lang="en-US" sz="3200" dirty="0" smtClean="0"/>
              <a:t> </a:t>
            </a:r>
            <a:r>
              <a:rPr lang="en-US" sz="3200" dirty="0" err="1" smtClean="0"/>
              <a:t>setiap</a:t>
            </a:r>
            <a:r>
              <a:rPr lang="en-US" sz="3200" dirty="0" smtClean="0"/>
              <a:t> </a:t>
            </a:r>
            <a:r>
              <a:rPr lang="en-US" sz="3200" dirty="0" err="1" smtClean="0"/>
              <a:t>tindakan</a:t>
            </a:r>
            <a:r>
              <a:rPr lang="en-US" sz="3200" dirty="0" smtClean="0"/>
              <a:t> </a:t>
            </a:r>
            <a:r>
              <a:rPr lang="en-US" sz="3200" dirty="0" err="1" smtClean="0"/>
              <a:t>dan</a:t>
            </a:r>
            <a:r>
              <a:rPr lang="en-US" sz="3200" dirty="0" smtClean="0"/>
              <a:t> </a:t>
            </a:r>
            <a:r>
              <a:rPr lang="en-US" sz="3200" dirty="0" err="1" smtClean="0"/>
              <a:t>perbuatannya</a:t>
            </a:r>
            <a:r>
              <a:rPr lang="en-US" sz="3200" dirty="0" smtClean="0"/>
              <a:t> </a:t>
            </a:r>
            <a:r>
              <a:rPr lang="en-US" sz="3200" dirty="0" err="1" smtClean="0"/>
              <a:t>selalu</a:t>
            </a:r>
            <a:r>
              <a:rPr lang="en-US" sz="3200" dirty="0" smtClean="0"/>
              <a:t> </a:t>
            </a:r>
            <a:r>
              <a:rPr lang="en-US" sz="3200" dirty="0" err="1" smtClean="0"/>
              <a:t>menjaga</a:t>
            </a:r>
            <a:r>
              <a:rPr lang="en-US" sz="3200" dirty="0" smtClean="0"/>
              <a:t> </a:t>
            </a:r>
            <a:r>
              <a:rPr lang="en-US" sz="3200" dirty="0" err="1" smtClean="0"/>
              <a:t>martabat</a:t>
            </a:r>
            <a:r>
              <a:rPr lang="en-US" sz="3200" dirty="0" smtClean="0"/>
              <a:t> </a:t>
            </a:r>
            <a:r>
              <a:rPr lang="en-US" sz="3200" dirty="0" err="1" smtClean="0"/>
              <a:t>orang</a:t>
            </a:r>
            <a:r>
              <a:rPr lang="en-US" sz="3200" dirty="0" smtClean="0"/>
              <a:t> lain. </a:t>
            </a:r>
            <a:r>
              <a:rPr lang="en-US" sz="3200" dirty="0" err="1" smtClean="0"/>
              <a:t>Perilaku</a:t>
            </a:r>
            <a:r>
              <a:rPr lang="en-US" sz="3200" dirty="0" smtClean="0"/>
              <a:t> yang </a:t>
            </a:r>
            <a:r>
              <a:rPr lang="en-US" sz="3200" dirty="0" err="1" smtClean="0"/>
              <a:t>adil</a:t>
            </a:r>
            <a:r>
              <a:rPr lang="en-US" sz="3200" dirty="0" smtClean="0"/>
              <a:t> </a:t>
            </a:r>
            <a:r>
              <a:rPr lang="en-US" sz="3200" dirty="0" err="1" smtClean="0"/>
              <a:t>terhadap</a:t>
            </a:r>
            <a:r>
              <a:rPr lang="en-US" sz="3200" dirty="0" smtClean="0"/>
              <a:t> </a:t>
            </a:r>
            <a:r>
              <a:rPr lang="en-US" sz="3200" dirty="0" err="1" smtClean="0"/>
              <a:t>sesama</a:t>
            </a:r>
            <a:r>
              <a:rPr lang="en-US" sz="3200" dirty="0" smtClean="0"/>
              <a:t> </a:t>
            </a:r>
            <a:r>
              <a:rPr lang="en-US" sz="3200" dirty="0" err="1" smtClean="0"/>
              <a:t>manusia</a:t>
            </a:r>
            <a:r>
              <a:rPr lang="en-US" sz="3200" dirty="0" smtClean="0"/>
              <a:t> </a:t>
            </a:r>
            <a:r>
              <a:rPr lang="en-US" sz="3200" dirty="0" err="1" smtClean="0"/>
              <a:t>juga</a:t>
            </a:r>
            <a:r>
              <a:rPr lang="en-US" sz="3200" dirty="0" smtClean="0"/>
              <a:t> </a:t>
            </a:r>
            <a:r>
              <a:rPr lang="en-US" sz="3200" dirty="0" err="1" smtClean="0"/>
              <a:t>merupakan</a:t>
            </a:r>
            <a:r>
              <a:rPr lang="en-US" sz="3200" dirty="0" smtClean="0"/>
              <a:t> </a:t>
            </a:r>
            <a:r>
              <a:rPr lang="en-US" sz="3200" dirty="0" err="1" smtClean="0"/>
              <a:t>wujud</a:t>
            </a:r>
            <a:r>
              <a:rPr lang="en-US" sz="3200" dirty="0" smtClean="0"/>
              <a:t> </a:t>
            </a:r>
            <a:r>
              <a:rPr lang="en-US" sz="3200" dirty="0" err="1" smtClean="0"/>
              <a:t>adanya</a:t>
            </a:r>
            <a:r>
              <a:rPr lang="en-US" sz="3200" dirty="0" smtClean="0"/>
              <a:t> </a:t>
            </a:r>
            <a:r>
              <a:rPr lang="en-US" sz="3200" dirty="0" err="1" smtClean="0"/>
              <a:t>sifat</a:t>
            </a:r>
            <a:r>
              <a:rPr lang="en-US" sz="3200" dirty="0" smtClean="0"/>
              <a:t> </a:t>
            </a:r>
            <a:r>
              <a:rPr lang="en-US" sz="3200" dirty="0" err="1" smtClean="0"/>
              <a:t>kemanusiaan</a:t>
            </a:r>
            <a:r>
              <a:rPr lang="en-US" sz="3200" dirty="0" smtClean="0"/>
              <a:t>. </a:t>
            </a:r>
            <a:r>
              <a:rPr lang="en-US" sz="3200" dirty="0" err="1" smtClean="0"/>
              <a:t>Orang</a:t>
            </a:r>
            <a:r>
              <a:rPr lang="en-US" sz="3200" dirty="0" smtClean="0"/>
              <a:t> yang </a:t>
            </a:r>
            <a:r>
              <a:rPr lang="en-US" sz="3200" dirty="0" err="1" smtClean="0"/>
              <a:t>berpedoman</a:t>
            </a:r>
            <a:r>
              <a:rPr lang="en-US" sz="3200" dirty="0" smtClean="0"/>
              <a:t> </a:t>
            </a:r>
            <a:r>
              <a:rPr lang="en-US" sz="3200" dirty="0" err="1" smtClean="0"/>
              <a:t>pada</a:t>
            </a:r>
            <a:r>
              <a:rPr lang="en-US" sz="3200" dirty="0" smtClean="0"/>
              <a:t> </a:t>
            </a:r>
            <a:r>
              <a:rPr lang="en-US" sz="3200" dirty="0" err="1" smtClean="0"/>
              <a:t>nilai</a:t>
            </a:r>
            <a:r>
              <a:rPr lang="en-US" sz="3200" dirty="0" smtClean="0"/>
              <a:t> </a:t>
            </a:r>
            <a:r>
              <a:rPr lang="en-US" sz="3200" dirty="0" err="1" smtClean="0"/>
              <a:t>ini</a:t>
            </a:r>
            <a:r>
              <a:rPr lang="en-US" sz="3200" dirty="0" smtClean="0"/>
              <a:t> </a:t>
            </a:r>
            <a:r>
              <a:rPr lang="en-US" sz="3200" dirty="0" err="1" smtClean="0"/>
              <a:t>selalu</a:t>
            </a:r>
            <a:r>
              <a:rPr lang="en-US" sz="3200" dirty="0" smtClean="0"/>
              <a:t> </a:t>
            </a:r>
            <a:r>
              <a:rPr lang="en-US" sz="3200" dirty="0" err="1" smtClean="0"/>
              <a:t>menghormati</a:t>
            </a:r>
            <a:r>
              <a:rPr lang="en-US" sz="3200" dirty="0" smtClean="0"/>
              <a:t>, </a:t>
            </a:r>
            <a:r>
              <a:rPr lang="en-US" sz="3200" dirty="0" err="1" smtClean="0"/>
              <a:t>menghargai</a:t>
            </a:r>
            <a:r>
              <a:rPr lang="en-US" sz="3200" dirty="0" smtClean="0"/>
              <a:t> </a:t>
            </a:r>
            <a:r>
              <a:rPr lang="en-US" sz="3200" dirty="0" err="1" smtClean="0"/>
              <a:t>sesama</a:t>
            </a:r>
            <a:r>
              <a:rPr lang="en-US" sz="3200" dirty="0" smtClean="0"/>
              <a:t> </a:t>
            </a:r>
            <a:r>
              <a:rPr lang="en-US" sz="3200" dirty="0" err="1" smtClean="0"/>
              <a:t>manusia</a:t>
            </a:r>
            <a:r>
              <a:rPr lang="en-US" sz="3200" dirty="0" smtClean="0"/>
              <a:t> </a:t>
            </a:r>
            <a:r>
              <a:rPr lang="en-US" sz="3200" dirty="0" err="1" smtClean="0"/>
              <a:t>beradab</a:t>
            </a:r>
            <a:r>
              <a:rPr lang="en-US" sz="3200" dirty="0" smtClean="0"/>
              <a:t> yang </a:t>
            </a:r>
            <a:r>
              <a:rPr lang="en-US" sz="3200" dirty="0" err="1" smtClean="0"/>
              <a:t>memiliki</a:t>
            </a:r>
            <a:r>
              <a:rPr lang="en-US" sz="3200" dirty="0" smtClean="0"/>
              <a:t> </a:t>
            </a:r>
            <a:r>
              <a:rPr lang="en-US" sz="3200" dirty="0" err="1" smtClean="0"/>
              <a:t>cipta</a:t>
            </a:r>
            <a:r>
              <a:rPr lang="en-US" sz="3200" dirty="0" smtClean="0"/>
              <a:t>, rasa </a:t>
            </a:r>
            <a:r>
              <a:rPr lang="en-US" sz="3200" dirty="0" err="1" smtClean="0"/>
              <a:t>karsa</a:t>
            </a:r>
            <a:r>
              <a:rPr lang="en-US" sz="3200" dirty="0" smtClean="0"/>
              <a:t>, </a:t>
            </a:r>
            <a:r>
              <a:rPr lang="en-US" sz="3200" dirty="0" err="1" smtClean="0"/>
              <a:t>dan</a:t>
            </a:r>
            <a:r>
              <a:rPr lang="en-US" sz="3200" dirty="0" smtClean="0"/>
              <a:t> </a:t>
            </a:r>
            <a:r>
              <a:rPr lang="en-US" sz="3200" dirty="0" err="1" smtClean="0"/>
              <a:t>keyakinan</a:t>
            </a:r>
            <a:r>
              <a:rPr lang="en-US" sz="3200" dirty="0" smtClean="0"/>
              <a:t>.</a:t>
            </a:r>
            <a:endParaRPr lang="en-US" sz="3200" b="1" dirty="0" smtClean="0">
              <a:cs typeface="Times New Roman" pitchFamily="18" charset="0"/>
            </a:endParaRPr>
          </a:p>
          <a:p>
            <a:pPr algn="just"/>
            <a:endParaRPr lang="en-US" sz="3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605" y="357390"/>
            <a:ext cx="50292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Persatuan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304800" y="1219200"/>
            <a:ext cx="8229600" cy="5029200"/>
          </a:xfrm>
        </p:spPr>
        <p:txBody>
          <a:bodyPr>
            <a:noAutofit/>
          </a:bodyPr>
          <a:lstStyle/>
          <a:p>
            <a:pPr algn="just"/>
            <a:r>
              <a:rPr lang="en-US" sz="2800" dirty="0" err="1" smtClean="0"/>
              <a:t>Nilai</a:t>
            </a:r>
            <a:r>
              <a:rPr lang="en-US" sz="2800" dirty="0" smtClean="0"/>
              <a:t> </a:t>
            </a:r>
            <a:r>
              <a:rPr lang="en-US" sz="2800" dirty="0" err="1" smtClean="0"/>
              <a:t>persatuan</a:t>
            </a:r>
            <a:r>
              <a:rPr lang="en-US" sz="2800" dirty="0" smtClean="0"/>
              <a:t> </a:t>
            </a:r>
            <a:r>
              <a:rPr lang="en-US" sz="2800" dirty="0" err="1" smtClean="0"/>
              <a:t>mengandung</a:t>
            </a:r>
            <a:r>
              <a:rPr lang="en-US" sz="2800" dirty="0" smtClean="0"/>
              <a:t> </a:t>
            </a:r>
            <a:r>
              <a:rPr lang="en-US" sz="2800" dirty="0" err="1" smtClean="0"/>
              <a:t>nilai</a:t>
            </a:r>
            <a:r>
              <a:rPr lang="en-US" sz="2800" dirty="0" smtClean="0"/>
              <a:t> moral </a:t>
            </a:r>
            <a:r>
              <a:rPr lang="en-US" sz="2800" dirty="0" err="1" smtClean="0"/>
              <a:t>persatuan</a:t>
            </a:r>
            <a:r>
              <a:rPr lang="en-US" sz="2800" dirty="0" smtClean="0"/>
              <a:t> </a:t>
            </a:r>
            <a:r>
              <a:rPr lang="en-US" sz="2800" dirty="0" err="1" smtClean="0"/>
              <a:t>bangsa</a:t>
            </a:r>
            <a:r>
              <a:rPr lang="en-US" sz="2800" dirty="0" smtClean="0"/>
              <a:t>. </a:t>
            </a:r>
            <a:r>
              <a:rPr lang="en-US" sz="2800" dirty="0" err="1" smtClean="0"/>
              <a:t>Artinya</a:t>
            </a:r>
            <a:r>
              <a:rPr lang="en-US" sz="2800" dirty="0" smtClean="0"/>
              <a:t>, </a:t>
            </a:r>
            <a:r>
              <a:rPr lang="en-US" sz="2800" dirty="0" err="1" smtClean="0"/>
              <a:t>setiap</a:t>
            </a:r>
            <a:r>
              <a:rPr lang="en-US" sz="2800" dirty="0" smtClean="0"/>
              <a:t> </a:t>
            </a:r>
            <a:r>
              <a:rPr lang="en-US" sz="2800" dirty="0" err="1" smtClean="0"/>
              <a:t>warga</a:t>
            </a:r>
            <a:r>
              <a:rPr lang="en-US" sz="2800" dirty="0" smtClean="0"/>
              <a:t> </a:t>
            </a:r>
            <a:r>
              <a:rPr lang="en-US" sz="2800" dirty="0" err="1" smtClean="0"/>
              <a:t>negara</a:t>
            </a:r>
            <a:r>
              <a:rPr lang="en-US" sz="2800" dirty="0" smtClean="0"/>
              <a:t> Indonesia </a:t>
            </a:r>
            <a:r>
              <a:rPr lang="en-US" sz="2800" dirty="0" err="1" smtClean="0"/>
              <a:t>dimanapun</a:t>
            </a:r>
            <a:r>
              <a:rPr lang="en-US" sz="2800" dirty="0" smtClean="0"/>
              <a:t> </a:t>
            </a:r>
            <a:r>
              <a:rPr lang="en-US" sz="2800" dirty="0" err="1" smtClean="0"/>
              <a:t>berada</a:t>
            </a:r>
            <a:r>
              <a:rPr lang="en-US" sz="2800" dirty="0" smtClean="0"/>
              <a:t> </a:t>
            </a:r>
            <a:r>
              <a:rPr lang="en-US" sz="2800" dirty="0" err="1" smtClean="0"/>
              <a:t>selalu</a:t>
            </a:r>
            <a:r>
              <a:rPr lang="en-US" sz="2800" dirty="0" smtClean="0"/>
              <a:t> </a:t>
            </a:r>
            <a:r>
              <a:rPr lang="en-US" sz="2800" dirty="0" err="1" smtClean="0"/>
              <a:t>berbuat</a:t>
            </a:r>
            <a:r>
              <a:rPr lang="en-US" sz="2800" dirty="0" smtClean="0"/>
              <a:t> </a:t>
            </a:r>
            <a:r>
              <a:rPr lang="en-US" sz="2800" dirty="0" err="1" smtClean="0"/>
              <a:t>dan</a:t>
            </a:r>
            <a:r>
              <a:rPr lang="en-US" sz="2800" dirty="0" smtClean="0"/>
              <a:t> </a:t>
            </a:r>
            <a:r>
              <a:rPr lang="en-US" sz="2800" dirty="0" err="1" smtClean="0"/>
              <a:t>bertindak</a:t>
            </a:r>
            <a:r>
              <a:rPr lang="en-US" sz="2800" dirty="0" smtClean="0"/>
              <a:t> </a:t>
            </a:r>
            <a:r>
              <a:rPr lang="en-US" sz="2800" dirty="0" err="1" smtClean="0"/>
              <a:t>tanpa</a:t>
            </a:r>
            <a:r>
              <a:rPr lang="en-US" sz="2800" dirty="0" smtClean="0"/>
              <a:t> </a:t>
            </a:r>
            <a:r>
              <a:rPr lang="en-US" sz="2800" dirty="0" err="1" smtClean="0"/>
              <a:t>adanya</a:t>
            </a:r>
            <a:r>
              <a:rPr lang="en-US" sz="2800" dirty="0" smtClean="0"/>
              <a:t> </a:t>
            </a:r>
            <a:r>
              <a:rPr lang="en-US" sz="2800" dirty="0" err="1" smtClean="0"/>
              <a:t>niatan</a:t>
            </a:r>
            <a:r>
              <a:rPr lang="en-US" sz="2800" dirty="0" smtClean="0"/>
              <a:t> </a:t>
            </a:r>
            <a:r>
              <a:rPr lang="en-US" sz="2800" dirty="0" err="1" smtClean="0"/>
              <a:t>untuk</a:t>
            </a:r>
            <a:r>
              <a:rPr lang="en-US" sz="2800" dirty="0" smtClean="0"/>
              <a:t> </a:t>
            </a:r>
            <a:r>
              <a:rPr lang="en-US" sz="2800" dirty="0" err="1" smtClean="0"/>
              <a:t>memecah</a:t>
            </a:r>
            <a:r>
              <a:rPr lang="en-US" sz="2800" dirty="0" smtClean="0"/>
              <a:t> </a:t>
            </a:r>
            <a:r>
              <a:rPr lang="en-US" sz="2800" dirty="0" err="1" smtClean="0"/>
              <a:t>belah</a:t>
            </a:r>
            <a:r>
              <a:rPr lang="en-US" sz="2800" dirty="0" smtClean="0"/>
              <a:t> </a:t>
            </a:r>
            <a:r>
              <a:rPr lang="en-US" sz="2800" dirty="0" err="1" smtClean="0"/>
              <a:t>bangsa</a:t>
            </a:r>
            <a:r>
              <a:rPr lang="en-US" sz="2800" dirty="0" smtClean="0"/>
              <a:t>. </a:t>
            </a:r>
            <a:r>
              <a:rPr lang="en-US" sz="2800" dirty="0" err="1" smtClean="0"/>
              <a:t>Secara</a:t>
            </a:r>
            <a:r>
              <a:rPr lang="en-US" sz="2800" dirty="0" smtClean="0"/>
              <a:t> </a:t>
            </a:r>
            <a:r>
              <a:rPr lang="en-US" sz="2800" dirty="0" err="1" smtClean="0"/>
              <a:t>tersirat</a:t>
            </a:r>
            <a:r>
              <a:rPr lang="en-US" sz="2800" dirty="0" smtClean="0"/>
              <a:t>, </a:t>
            </a:r>
            <a:r>
              <a:rPr lang="en-US" sz="2800" dirty="0" err="1" smtClean="0"/>
              <a:t>nilai</a:t>
            </a:r>
            <a:r>
              <a:rPr lang="en-US" sz="2800" dirty="0" smtClean="0"/>
              <a:t> </a:t>
            </a:r>
            <a:r>
              <a:rPr lang="en-US" sz="2800" dirty="0" err="1" smtClean="0"/>
              <a:t>persatuan</a:t>
            </a:r>
            <a:r>
              <a:rPr lang="en-US" sz="2800" dirty="0" smtClean="0"/>
              <a:t> </a:t>
            </a:r>
            <a:r>
              <a:rPr lang="en-US" sz="2800" dirty="0" err="1" smtClean="0"/>
              <a:t>ini</a:t>
            </a:r>
            <a:r>
              <a:rPr lang="en-US" sz="2800" dirty="0" smtClean="0"/>
              <a:t> </a:t>
            </a:r>
            <a:r>
              <a:rPr lang="en-US" sz="2800" dirty="0" err="1" smtClean="0"/>
              <a:t>juga</a:t>
            </a:r>
            <a:r>
              <a:rPr lang="en-US" sz="2800" dirty="0" smtClean="0"/>
              <a:t> </a:t>
            </a:r>
            <a:r>
              <a:rPr lang="en-US" sz="2800" dirty="0" err="1" smtClean="0"/>
              <a:t>menuntut</a:t>
            </a:r>
            <a:r>
              <a:rPr lang="en-US" sz="2800" dirty="0" smtClean="0"/>
              <a:t> </a:t>
            </a:r>
            <a:r>
              <a:rPr lang="en-US" sz="2800" dirty="0" err="1" smtClean="0"/>
              <a:t>pengakuan</a:t>
            </a:r>
            <a:r>
              <a:rPr lang="en-US" sz="2800" dirty="0" smtClean="0"/>
              <a:t> </a:t>
            </a:r>
            <a:r>
              <a:rPr lang="en-US" sz="2800" dirty="0" err="1" smtClean="0"/>
              <a:t>adanya</a:t>
            </a:r>
            <a:r>
              <a:rPr lang="en-US" sz="2800" dirty="0" smtClean="0"/>
              <a:t> </a:t>
            </a:r>
            <a:r>
              <a:rPr lang="en-US" sz="2800" dirty="0" err="1" smtClean="0"/>
              <a:t>perbedaan</a:t>
            </a:r>
            <a:r>
              <a:rPr lang="en-US" sz="2800" dirty="0" smtClean="0"/>
              <a:t> </a:t>
            </a:r>
            <a:r>
              <a:rPr lang="en-US" sz="2800" dirty="0" err="1" smtClean="0"/>
              <a:t>dan</a:t>
            </a:r>
            <a:r>
              <a:rPr lang="en-US" sz="2800" dirty="0" smtClean="0"/>
              <a:t> </a:t>
            </a:r>
            <a:r>
              <a:rPr lang="en-US" sz="2800" dirty="0" err="1" smtClean="0"/>
              <a:t>keanekaragaman</a:t>
            </a:r>
            <a:r>
              <a:rPr lang="en-US" sz="2800" dirty="0" smtClean="0"/>
              <a:t> </a:t>
            </a:r>
            <a:r>
              <a:rPr lang="en-US" sz="2800" dirty="0" err="1" smtClean="0"/>
              <a:t>suku</a:t>
            </a:r>
            <a:r>
              <a:rPr lang="en-US" sz="2800" dirty="0" smtClean="0"/>
              <a:t>, </a:t>
            </a:r>
            <a:r>
              <a:rPr lang="en-US" sz="2800" dirty="0" err="1" smtClean="0"/>
              <a:t>bahasa</a:t>
            </a:r>
            <a:r>
              <a:rPr lang="en-US" sz="2800" dirty="0" smtClean="0"/>
              <a:t>, </a:t>
            </a:r>
            <a:r>
              <a:rPr lang="en-US" sz="2800" dirty="0" err="1" smtClean="0"/>
              <a:t>adat</a:t>
            </a:r>
            <a:r>
              <a:rPr lang="en-US" sz="2800" dirty="0" smtClean="0"/>
              <a:t>, agama, </a:t>
            </a:r>
            <a:r>
              <a:rPr lang="en-US" sz="2800" dirty="0" err="1" smtClean="0"/>
              <a:t>dan</a:t>
            </a:r>
            <a:r>
              <a:rPr lang="en-US" sz="2800" dirty="0" smtClean="0"/>
              <a:t> </a:t>
            </a:r>
            <a:r>
              <a:rPr lang="en-US" sz="2800" dirty="0" err="1" smtClean="0"/>
              <a:t>sebagainya</a:t>
            </a:r>
            <a:r>
              <a:rPr lang="en-US" sz="2800" dirty="0" smtClean="0"/>
              <a:t> yang </a:t>
            </a:r>
            <a:r>
              <a:rPr lang="en-US" sz="2800" dirty="0" err="1" smtClean="0"/>
              <a:t>menjadi</a:t>
            </a:r>
            <a:r>
              <a:rPr lang="en-US" sz="2800" dirty="0" smtClean="0"/>
              <a:t> </a:t>
            </a:r>
            <a:r>
              <a:rPr lang="en-US" sz="2800" dirty="0" err="1" smtClean="0"/>
              <a:t>kekuatan</a:t>
            </a:r>
            <a:r>
              <a:rPr lang="en-US" sz="2800" dirty="0" smtClean="0"/>
              <a:t> </a:t>
            </a:r>
            <a:r>
              <a:rPr lang="en-US" sz="2800" dirty="0" err="1" smtClean="0"/>
              <a:t>pemersatu</a:t>
            </a:r>
            <a:r>
              <a:rPr lang="en-US" sz="2800" dirty="0" smtClean="0"/>
              <a:t> </a:t>
            </a:r>
            <a:r>
              <a:rPr lang="en-US" sz="2800" dirty="0" err="1" smtClean="0"/>
              <a:t>bangsa</a:t>
            </a:r>
            <a:r>
              <a:rPr lang="en-US" sz="2800" dirty="0" smtClean="0"/>
              <a:t> Indonesia. </a:t>
            </a:r>
            <a:r>
              <a:rPr lang="en-US" sz="2800" dirty="0" err="1" smtClean="0"/>
              <a:t>Seseorang</a:t>
            </a:r>
            <a:r>
              <a:rPr lang="en-US" sz="2800" dirty="0" smtClean="0"/>
              <a:t> </a:t>
            </a:r>
            <a:r>
              <a:rPr lang="en-US" sz="2800" dirty="0" err="1" smtClean="0"/>
              <a:t>bisa</a:t>
            </a:r>
            <a:r>
              <a:rPr lang="en-US" sz="2800" dirty="0" smtClean="0"/>
              <a:t> </a:t>
            </a:r>
            <a:r>
              <a:rPr lang="en-US" sz="2800" dirty="0" err="1" smtClean="0"/>
              <a:t>diatakan</a:t>
            </a:r>
            <a:r>
              <a:rPr lang="en-US" sz="2800" dirty="0" smtClean="0"/>
              <a:t> </a:t>
            </a:r>
            <a:r>
              <a:rPr lang="en-US" sz="2800" dirty="0" err="1" smtClean="0"/>
              <a:t>memegang</a:t>
            </a:r>
            <a:r>
              <a:rPr lang="en-US" sz="2800" dirty="0" smtClean="0"/>
              <a:t> </a:t>
            </a:r>
            <a:r>
              <a:rPr lang="en-US" sz="2800" dirty="0" err="1" smtClean="0"/>
              <a:t>nilai</a:t>
            </a:r>
            <a:r>
              <a:rPr lang="en-US" sz="2800" dirty="0" smtClean="0"/>
              <a:t> </a:t>
            </a:r>
            <a:r>
              <a:rPr lang="en-US" sz="2800" dirty="0" err="1" smtClean="0"/>
              <a:t>persatuan</a:t>
            </a:r>
            <a:r>
              <a:rPr lang="en-US" sz="2800" dirty="0" smtClean="0"/>
              <a:t> </a:t>
            </a:r>
            <a:r>
              <a:rPr lang="en-US" sz="2800" dirty="0" err="1" smtClean="0"/>
              <a:t>bila</a:t>
            </a:r>
            <a:r>
              <a:rPr lang="en-US" sz="2800" dirty="0" smtClean="0"/>
              <a:t> </a:t>
            </a:r>
            <a:r>
              <a:rPr lang="en-US" sz="2800" dirty="0" err="1" smtClean="0"/>
              <a:t>sikapnya</a:t>
            </a:r>
            <a:r>
              <a:rPr lang="en-US" sz="2800" dirty="0" smtClean="0"/>
              <a:t> </a:t>
            </a:r>
            <a:r>
              <a:rPr lang="en-US" sz="2800" dirty="0" err="1" smtClean="0"/>
              <a:t>mau</a:t>
            </a:r>
            <a:r>
              <a:rPr lang="en-US" sz="2800" dirty="0" smtClean="0"/>
              <a:t> </a:t>
            </a:r>
            <a:r>
              <a:rPr lang="en-US" sz="2800" dirty="0" err="1" smtClean="0"/>
              <a:t>mengenal</a:t>
            </a:r>
            <a:r>
              <a:rPr lang="en-US" sz="2800" dirty="0" smtClean="0"/>
              <a:t> </a:t>
            </a:r>
            <a:r>
              <a:rPr lang="en-US" sz="2800" dirty="0" err="1" smtClean="0"/>
              <a:t>perbedaan</a:t>
            </a:r>
            <a:r>
              <a:rPr lang="en-US" sz="2800" dirty="0" smtClean="0"/>
              <a:t>, </a:t>
            </a:r>
            <a:r>
              <a:rPr lang="en-US" sz="2800" dirty="0" err="1" smtClean="0"/>
              <a:t>cinta</a:t>
            </a:r>
            <a:r>
              <a:rPr lang="en-US" sz="2800" dirty="0" smtClean="0"/>
              <a:t> </a:t>
            </a:r>
            <a:r>
              <a:rPr lang="en-US" sz="2800" dirty="0" err="1" smtClean="0"/>
              <a:t>tanah</a:t>
            </a:r>
            <a:r>
              <a:rPr lang="en-US" sz="2800" dirty="0" smtClean="0"/>
              <a:t> air, </a:t>
            </a:r>
            <a:r>
              <a:rPr lang="en-US" sz="2800" dirty="0" err="1" smtClean="0"/>
              <a:t>rela</a:t>
            </a:r>
            <a:r>
              <a:rPr lang="en-US" sz="2800" dirty="0" smtClean="0"/>
              <a:t> </a:t>
            </a:r>
            <a:r>
              <a:rPr lang="en-US" sz="2800" dirty="0" err="1" smtClean="0"/>
              <a:t>berkorban</a:t>
            </a:r>
            <a:r>
              <a:rPr lang="en-US" sz="2800" dirty="0" smtClean="0"/>
              <a:t> </a:t>
            </a:r>
            <a:r>
              <a:rPr lang="en-US" sz="2800" dirty="0" err="1" smtClean="0"/>
              <a:t>demi</a:t>
            </a:r>
            <a:r>
              <a:rPr lang="en-US" sz="2800" dirty="0" smtClean="0"/>
              <a:t> </a:t>
            </a:r>
            <a:r>
              <a:rPr lang="en-US" sz="2800" dirty="0" err="1" smtClean="0"/>
              <a:t>bangsa</a:t>
            </a:r>
            <a:r>
              <a:rPr lang="en-US" sz="2800" dirty="0" smtClean="0"/>
              <a:t>, </a:t>
            </a:r>
            <a:r>
              <a:rPr lang="en-US" sz="2800" dirty="0" err="1" smtClean="0"/>
              <a:t>dan</a:t>
            </a:r>
            <a:r>
              <a:rPr lang="en-US" sz="2800" dirty="0" smtClean="0"/>
              <a:t> </a:t>
            </a:r>
            <a:r>
              <a:rPr lang="en-US" sz="2800" dirty="0" err="1" smtClean="0"/>
              <a:t>menyukai</a:t>
            </a:r>
            <a:r>
              <a:rPr lang="en-US" sz="2800" dirty="0" smtClean="0"/>
              <a:t> </a:t>
            </a:r>
            <a:r>
              <a:rPr lang="en-US" sz="2800" dirty="0" err="1" smtClean="0"/>
              <a:t>produk</a:t>
            </a:r>
            <a:r>
              <a:rPr lang="en-US" sz="2800" dirty="0" smtClean="0"/>
              <a:t> </a:t>
            </a:r>
            <a:r>
              <a:rPr lang="en-US" sz="2800" dirty="0" err="1" smtClean="0"/>
              <a:t>dalam</a:t>
            </a:r>
            <a:r>
              <a:rPr lang="en-US" sz="2800" dirty="0" smtClean="0"/>
              <a:t> </a:t>
            </a:r>
            <a:r>
              <a:rPr lang="en-US" sz="2800" dirty="0" err="1" smtClean="0"/>
              <a:t>negeri</a:t>
            </a:r>
            <a:r>
              <a:rPr lang="en-US" sz="2800" dirty="0" smtClean="0"/>
              <a: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70269"/>
            <a:ext cx="55626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Kerakyatan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457200" y="1295400"/>
            <a:ext cx="8229600" cy="5029200"/>
          </a:xfrm>
        </p:spPr>
        <p:txBody>
          <a:bodyPr>
            <a:noAutofit/>
          </a:bodyPr>
          <a:lstStyle/>
          <a:p>
            <a:pPr algn="just"/>
            <a:r>
              <a:rPr lang="en-US" sz="2800" dirty="0" err="1" smtClean="0"/>
              <a:t>Nilai</a:t>
            </a:r>
            <a:r>
              <a:rPr lang="en-US" sz="2800" dirty="0" smtClean="0"/>
              <a:t> </a:t>
            </a:r>
            <a:r>
              <a:rPr lang="en-US" sz="2800" dirty="0" err="1" smtClean="0"/>
              <a:t>kerakyatan</a:t>
            </a:r>
            <a:r>
              <a:rPr lang="en-US" sz="2800" dirty="0" smtClean="0"/>
              <a:t> </a:t>
            </a:r>
            <a:r>
              <a:rPr lang="en-US" sz="2800" dirty="0" err="1" smtClean="0"/>
              <a:t>mengandung</a:t>
            </a:r>
            <a:r>
              <a:rPr lang="en-US" sz="2800" dirty="0" smtClean="0"/>
              <a:t> </a:t>
            </a:r>
            <a:r>
              <a:rPr lang="en-US" sz="2800" dirty="0" err="1" smtClean="0"/>
              <a:t>nilai</a:t>
            </a:r>
            <a:r>
              <a:rPr lang="en-US" sz="2800" dirty="0" smtClean="0"/>
              <a:t> moral </a:t>
            </a:r>
            <a:r>
              <a:rPr lang="en-US" sz="2800" dirty="0" err="1" smtClean="0"/>
              <a:t>kerakyatan</a:t>
            </a:r>
            <a:r>
              <a:rPr lang="en-US" sz="2800" dirty="0" smtClean="0"/>
              <a:t> </a:t>
            </a:r>
            <a:r>
              <a:rPr lang="en-US" sz="2800" dirty="0" err="1" smtClean="0"/>
              <a:t>dan</a:t>
            </a:r>
            <a:r>
              <a:rPr lang="en-US" sz="2800" dirty="0" smtClean="0"/>
              <a:t> </a:t>
            </a:r>
            <a:r>
              <a:rPr lang="en-US" sz="2800" dirty="0" err="1" smtClean="0"/>
              <a:t>musyawarah</a:t>
            </a:r>
            <a:r>
              <a:rPr lang="en-US" sz="2800" dirty="0" smtClean="0"/>
              <a:t> </a:t>
            </a:r>
            <a:r>
              <a:rPr lang="en-US" sz="2800" dirty="0" err="1" smtClean="0"/>
              <a:t>atau</a:t>
            </a:r>
            <a:r>
              <a:rPr lang="en-US" sz="2800" dirty="0" smtClean="0"/>
              <a:t> </a:t>
            </a:r>
            <a:r>
              <a:rPr lang="en-US" sz="2800" dirty="0" err="1" smtClean="0"/>
              <a:t>demokrasi</a:t>
            </a:r>
            <a:r>
              <a:rPr lang="en-US" sz="2800" dirty="0" smtClean="0"/>
              <a:t>. </a:t>
            </a:r>
            <a:r>
              <a:rPr lang="en-US" sz="2800" dirty="0" err="1" smtClean="0"/>
              <a:t>Nilai</a:t>
            </a:r>
            <a:r>
              <a:rPr lang="en-US" sz="2800" dirty="0" smtClean="0"/>
              <a:t> </a:t>
            </a:r>
            <a:r>
              <a:rPr lang="en-US" sz="2800" dirty="0" err="1" smtClean="0"/>
              <a:t>sila</a:t>
            </a:r>
            <a:r>
              <a:rPr lang="en-US" sz="2800" dirty="0" smtClean="0"/>
              <a:t> </a:t>
            </a:r>
            <a:r>
              <a:rPr lang="en-US" sz="2800" dirty="0" err="1" smtClean="0"/>
              <a:t>keempat</a:t>
            </a:r>
            <a:r>
              <a:rPr lang="en-US" sz="2800" dirty="0" smtClean="0"/>
              <a:t> </a:t>
            </a:r>
            <a:r>
              <a:rPr lang="en-US" sz="2800" dirty="0" err="1" smtClean="0"/>
              <a:t>ini</a:t>
            </a:r>
            <a:r>
              <a:rPr lang="en-US" sz="2800" dirty="0" smtClean="0"/>
              <a:t> </a:t>
            </a:r>
            <a:r>
              <a:rPr lang="en-US" sz="2800" dirty="0" err="1" smtClean="0"/>
              <a:t>menunjukkan</a:t>
            </a:r>
            <a:r>
              <a:rPr lang="en-US" sz="2800" dirty="0" smtClean="0"/>
              <a:t> </a:t>
            </a:r>
            <a:r>
              <a:rPr lang="en-US" sz="2800" dirty="0" err="1" smtClean="0"/>
              <a:t>adanya</a:t>
            </a:r>
            <a:r>
              <a:rPr lang="en-US" sz="2800" dirty="0" smtClean="0"/>
              <a:t> </a:t>
            </a:r>
            <a:r>
              <a:rPr lang="en-US" sz="2800" dirty="0" err="1" smtClean="0"/>
              <a:t>kedaulatan</a:t>
            </a:r>
            <a:r>
              <a:rPr lang="en-US" sz="2800" dirty="0" smtClean="0"/>
              <a:t> </a:t>
            </a:r>
            <a:r>
              <a:rPr lang="en-US" sz="2800" dirty="0" err="1" smtClean="0"/>
              <a:t>rakyat</a:t>
            </a:r>
            <a:r>
              <a:rPr lang="en-US" sz="2800" dirty="0" smtClean="0"/>
              <a:t> </a:t>
            </a:r>
            <a:r>
              <a:rPr lang="en-US" sz="2800" dirty="0" err="1" smtClean="0"/>
              <a:t>dan</a:t>
            </a:r>
            <a:r>
              <a:rPr lang="en-US" sz="2800" dirty="0" smtClean="0"/>
              <a:t> </a:t>
            </a:r>
            <a:r>
              <a:rPr lang="en-US" sz="2800" dirty="0" err="1" smtClean="0"/>
              <a:t>kekuasaan</a:t>
            </a:r>
            <a:r>
              <a:rPr lang="en-US" sz="2800" dirty="0" smtClean="0"/>
              <a:t> </a:t>
            </a:r>
            <a:r>
              <a:rPr lang="en-US" sz="2800" dirty="0" err="1" smtClean="0"/>
              <a:t>berada</a:t>
            </a:r>
            <a:r>
              <a:rPr lang="en-US" sz="2800" dirty="0" smtClean="0"/>
              <a:t> </a:t>
            </a:r>
            <a:r>
              <a:rPr lang="en-US" sz="2800" dirty="0" err="1" smtClean="0"/>
              <a:t>di</a:t>
            </a:r>
            <a:r>
              <a:rPr lang="en-US" sz="2800" dirty="0" smtClean="0"/>
              <a:t> </a:t>
            </a:r>
            <a:r>
              <a:rPr lang="en-US" sz="2800" dirty="0" err="1" smtClean="0"/>
              <a:t>tangan</a:t>
            </a:r>
            <a:r>
              <a:rPr lang="en-US" sz="2800" dirty="0" smtClean="0"/>
              <a:t> </a:t>
            </a:r>
            <a:r>
              <a:rPr lang="en-US" sz="2800" dirty="0" err="1" smtClean="0"/>
              <a:t>rakyat</a:t>
            </a:r>
            <a:r>
              <a:rPr lang="en-US" sz="2800" dirty="0" smtClean="0"/>
              <a:t>. </a:t>
            </a:r>
            <a:r>
              <a:rPr lang="en-US" sz="2800" dirty="0" err="1" smtClean="0"/>
              <a:t>Segala</a:t>
            </a:r>
            <a:r>
              <a:rPr lang="en-US" sz="2800" dirty="0" smtClean="0"/>
              <a:t> </a:t>
            </a:r>
            <a:r>
              <a:rPr lang="en-US" sz="2800" dirty="0" err="1" smtClean="0"/>
              <a:t>keputusan</a:t>
            </a:r>
            <a:r>
              <a:rPr lang="en-US" sz="2800" dirty="0" smtClean="0"/>
              <a:t> yang </a:t>
            </a:r>
            <a:r>
              <a:rPr lang="en-US" sz="2800" dirty="0" err="1" smtClean="0"/>
              <a:t>menyangkut</a:t>
            </a:r>
            <a:r>
              <a:rPr lang="en-US" sz="2800" dirty="0" smtClean="0"/>
              <a:t> </a:t>
            </a:r>
            <a:r>
              <a:rPr lang="en-US" sz="2800" dirty="0" err="1" smtClean="0"/>
              <a:t>hajat</a:t>
            </a:r>
            <a:r>
              <a:rPr lang="en-US" sz="2800" dirty="0" smtClean="0"/>
              <a:t> </a:t>
            </a:r>
            <a:r>
              <a:rPr lang="en-US" sz="2800" dirty="0" err="1" smtClean="0"/>
              <a:t>hidup</a:t>
            </a:r>
            <a:r>
              <a:rPr lang="en-US" sz="2800" dirty="0" smtClean="0"/>
              <a:t> </a:t>
            </a:r>
            <a:r>
              <a:rPr lang="en-US" sz="2800" dirty="0" err="1" smtClean="0"/>
              <a:t>orang</a:t>
            </a:r>
            <a:r>
              <a:rPr lang="en-US" sz="2800" dirty="0" smtClean="0"/>
              <a:t> </a:t>
            </a:r>
            <a:r>
              <a:rPr lang="en-US" sz="2800" dirty="0" err="1" smtClean="0"/>
              <a:t>banyak</a:t>
            </a:r>
            <a:r>
              <a:rPr lang="en-US" sz="2800" dirty="0" smtClean="0"/>
              <a:t> </a:t>
            </a:r>
            <a:r>
              <a:rPr lang="en-US" sz="2800" dirty="0" err="1" smtClean="0"/>
              <a:t>diambil</a:t>
            </a:r>
            <a:r>
              <a:rPr lang="en-US" sz="2800" dirty="0" smtClean="0"/>
              <a:t> </a:t>
            </a:r>
            <a:r>
              <a:rPr lang="en-US" sz="2800" dirty="0" err="1" smtClean="0"/>
              <a:t>melalui</a:t>
            </a:r>
            <a:r>
              <a:rPr lang="en-US" sz="2800" dirty="0" smtClean="0"/>
              <a:t> </a:t>
            </a:r>
            <a:r>
              <a:rPr lang="en-US" sz="2800" dirty="0" err="1" smtClean="0"/>
              <a:t>musayawarah</a:t>
            </a:r>
            <a:r>
              <a:rPr lang="en-US" sz="2800" dirty="0" smtClean="0"/>
              <a:t> </a:t>
            </a:r>
            <a:r>
              <a:rPr lang="en-US" sz="2800" dirty="0" err="1" smtClean="0"/>
              <a:t>mufakat</a:t>
            </a:r>
            <a:r>
              <a:rPr lang="en-US" sz="2800" dirty="0" smtClean="0"/>
              <a:t> </a:t>
            </a:r>
            <a:r>
              <a:rPr lang="en-US" sz="2800" dirty="0" err="1" smtClean="0"/>
              <a:t>atau</a:t>
            </a:r>
            <a:r>
              <a:rPr lang="en-US" sz="2800" dirty="0" smtClean="0"/>
              <a:t> </a:t>
            </a:r>
            <a:r>
              <a:rPr lang="en-US" sz="2800" dirty="0" err="1" smtClean="0"/>
              <a:t>demokratis</a:t>
            </a:r>
            <a:r>
              <a:rPr lang="en-US" sz="2800" dirty="0" smtClean="0"/>
              <a:t>. </a:t>
            </a:r>
            <a:r>
              <a:rPr lang="en-US" sz="2800" dirty="0" err="1" smtClean="0"/>
              <a:t>Seseorang</a:t>
            </a:r>
            <a:r>
              <a:rPr lang="en-US" sz="2800" dirty="0" smtClean="0"/>
              <a:t> </a:t>
            </a:r>
            <a:r>
              <a:rPr lang="en-US" sz="2800" dirty="0" err="1" smtClean="0"/>
              <a:t>dapat</a:t>
            </a:r>
            <a:r>
              <a:rPr lang="en-US" sz="2800" dirty="0" smtClean="0"/>
              <a:t> </a:t>
            </a:r>
            <a:r>
              <a:rPr lang="en-US" sz="2800" dirty="0" err="1" smtClean="0"/>
              <a:t>dikatakan</a:t>
            </a:r>
            <a:r>
              <a:rPr lang="en-US" sz="2800" dirty="0" smtClean="0"/>
              <a:t> </a:t>
            </a:r>
            <a:r>
              <a:rPr lang="en-US" sz="2800" dirty="0" err="1" smtClean="0"/>
              <a:t>memegang</a:t>
            </a:r>
            <a:r>
              <a:rPr lang="en-US" sz="2800" dirty="0" smtClean="0"/>
              <a:t> </a:t>
            </a:r>
            <a:r>
              <a:rPr lang="en-US" sz="2800" dirty="0" err="1" smtClean="0"/>
              <a:t>teguh</a:t>
            </a:r>
            <a:r>
              <a:rPr lang="en-US" sz="2800" dirty="0" smtClean="0"/>
              <a:t> </a:t>
            </a:r>
            <a:r>
              <a:rPr lang="en-US" sz="2800" dirty="0" err="1" smtClean="0"/>
              <a:t>nilai</a:t>
            </a:r>
            <a:r>
              <a:rPr lang="en-US" sz="2800" dirty="0" smtClean="0"/>
              <a:t> </a:t>
            </a:r>
            <a:r>
              <a:rPr lang="en-US" sz="2800" dirty="0" err="1" smtClean="0"/>
              <a:t>kerakyatan</a:t>
            </a:r>
            <a:r>
              <a:rPr lang="en-US" sz="2800" dirty="0" smtClean="0"/>
              <a:t> </a:t>
            </a:r>
            <a:r>
              <a:rPr lang="en-US" sz="2800" dirty="0" err="1" smtClean="0"/>
              <a:t>dan</a:t>
            </a:r>
            <a:r>
              <a:rPr lang="en-US" sz="2800" dirty="0" smtClean="0"/>
              <a:t> </a:t>
            </a:r>
            <a:r>
              <a:rPr lang="en-US" sz="2800" dirty="0" err="1" smtClean="0"/>
              <a:t>demokrasi</a:t>
            </a:r>
            <a:r>
              <a:rPr lang="en-US" sz="2800" dirty="0" smtClean="0"/>
              <a:t> </a:t>
            </a:r>
            <a:r>
              <a:rPr lang="en-US" sz="2800" dirty="0" err="1" smtClean="0"/>
              <a:t>apabila</a:t>
            </a:r>
            <a:r>
              <a:rPr lang="en-US" sz="2800" dirty="0" smtClean="0"/>
              <a:t> </a:t>
            </a:r>
            <a:r>
              <a:rPr lang="en-US" sz="2800" dirty="0" err="1" smtClean="0"/>
              <a:t>menyelesaikan</a:t>
            </a:r>
            <a:r>
              <a:rPr lang="en-US" sz="2800" dirty="0" smtClean="0"/>
              <a:t> </a:t>
            </a:r>
            <a:r>
              <a:rPr lang="en-US" sz="2800" dirty="0" err="1" smtClean="0"/>
              <a:t>masalah</a:t>
            </a:r>
            <a:r>
              <a:rPr lang="en-US" sz="2800" dirty="0" smtClean="0"/>
              <a:t> </a:t>
            </a:r>
            <a:r>
              <a:rPr lang="en-US" sz="2800" dirty="0" err="1" smtClean="0"/>
              <a:t>melalui</a:t>
            </a:r>
            <a:r>
              <a:rPr lang="en-US" sz="2800" dirty="0" smtClean="0"/>
              <a:t> </a:t>
            </a:r>
            <a:r>
              <a:rPr lang="en-US" sz="2800" dirty="0" err="1" smtClean="0"/>
              <a:t>musyawarah</a:t>
            </a:r>
            <a:r>
              <a:rPr lang="en-US" sz="2800" dirty="0" smtClean="0"/>
              <a:t>, anti-</a:t>
            </a:r>
            <a:r>
              <a:rPr lang="en-US" sz="2800" dirty="0" err="1" smtClean="0"/>
              <a:t>kekerasan</a:t>
            </a:r>
            <a:r>
              <a:rPr lang="en-US" sz="2800" dirty="0" smtClean="0"/>
              <a:t>, </a:t>
            </a:r>
            <a:r>
              <a:rPr lang="en-US" sz="2800" dirty="0" err="1" smtClean="0"/>
              <a:t>mengutamakan</a:t>
            </a:r>
            <a:r>
              <a:rPr lang="en-US" sz="2800" dirty="0" smtClean="0"/>
              <a:t> </a:t>
            </a:r>
            <a:r>
              <a:rPr lang="en-US" sz="2800" dirty="0" err="1" smtClean="0"/>
              <a:t>kepentingan</a:t>
            </a:r>
            <a:r>
              <a:rPr lang="en-US" sz="2800" dirty="0" smtClean="0"/>
              <a:t> </a:t>
            </a:r>
            <a:r>
              <a:rPr lang="en-US" sz="2800" dirty="0" err="1" smtClean="0"/>
              <a:t>rakyat</a:t>
            </a:r>
            <a:r>
              <a:rPr lang="en-US" sz="2800" dirty="0" smtClean="0"/>
              <a:t> </a:t>
            </a:r>
            <a:r>
              <a:rPr lang="en-US" sz="2800" dirty="0" err="1" smtClean="0"/>
              <a:t>diatas</a:t>
            </a:r>
            <a:r>
              <a:rPr lang="en-US" sz="2800" dirty="0" smtClean="0"/>
              <a:t> </a:t>
            </a:r>
            <a:r>
              <a:rPr lang="en-US" sz="2800" dirty="0" err="1" smtClean="0"/>
              <a:t>kepentingan</a:t>
            </a:r>
            <a:r>
              <a:rPr lang="en-US" sz="2800" dirty="0" smtClean="0"/>
              <a:t> </a:t>
            </a:r>
            <a:r>
              <a:rPr lang="en-US" sz="2800" dirty="0" err="1" smtClean="0"/>
              <a:t>partai</a:t>
            </a:r>
            <a:r>
              <a:rPr lang="en-US" sz="2800" dirty="0" smtClean="0"/>
              <a:t> </a:t>
            </a:r>
            <a:r>
              <a:rPr lang="en-US" sz="2800" dirty="0" err="1" smtClean="0"/>
              <a:t>atau</a:t>
            </a:r>
            <a:r>
              <a:rPr lang="en-US" sz="2800" dirty="0" smtClean="0"/>
              <a:t> </a:t>
            </a:r>
            <a:r>
              <a:rPr lang="en-US" sz="2800" dirty="0" err="1" smtClean="0"/>
              <a:t>golongan</a:t>
            </a:r>
            <a:r>
              <a:rPr lang="en-US" sz="2800" dirty="0" smtClean="0"/>
              <a:t>, </a:t>
            </a:r>
            <a:r>
              <a:rPr lang="en-US" sz="2800" dirty="0" err="1" smtClean="0"/>
              <a:t>menghargai</a:t>
            </a:r>
            <a:r>
              <a:rPr lang="en-US" sz="2800" dirty="0" smtClean="0"/>
              <a:t> </a:t>
            </a:r>
            <a:r>
              <a:rPr lang="en-US" sz="2800" dirty="0" err="1" smtClean="0"/>
              <a:t>perbedaan</a:t>
            </a:r>
            <a:r>
              <a:rPr lang="en-US" sz="2800" dirty="0" smtClean="0"/>
              <a:t> </a:t>
            </a:r>
            <a:r>
              <a:rPr lang="en-US" sz="2800" dirty="0" err="1" smtClean="0"/>
              <a:t>pendapat</a:t>
            </a:r>
            <a:r>
              <a:rPr lang="en-US" sz="2800" dirty="0" smtClean="0"/>
              <a: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163" y="356316"/>
            <a:ext cx="4648200" cy="990600"/>
          </a:xfrm>
        </p:spPr>
        <p:txBody>
          <a:bodyPr>
            <a:noAutofit/>
          </a:bodyPr>
          <a:lstStyle/>
          <a:p>
            <a:r>
              <a:rPr lang="en-US" sz="6000" b="1" dirty="0" err="1" smtClean="0">
                <a:solidFill>
                  <a:schemeClr val="tx1"/>
                </a:solidFill>
                <a:latin typeface="Baskerville Old Face" pitchFamily="18" charset="0"/>
              </a:rPr>
              <a:t>Nilai</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Keadilan</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450765" y="1219200"/>
            <a:ext cx="8229600" cy="5410200"/>
          </a:xfrm>
        </p:spPr>
        <p:txBody>
          <a:bodyPr>
            <a:noAutofit/>
          </a:bodyPr>
          <a:lstStyle/>
          <a:p>
            <a:pPr algn="just"/>
            <a:r>
              <a:rPr lang="en-US" sz="2800" dirty="0" err="1" smtClean="0"/>
              <a:t>Nilai</a:t>
            </a:r>
            <a:r>
              <a:rPr lang="en-US" sz="2800" dirty="0" smtClean="0"/>
              <a:t> </a:t>
            </a:r>
            <a:r>
              <a:rPr lang="en-US" sz="2800" dirty="0" err="1" smtClean="0"/>
              <a:t>keadilan</a:t>
            </a:r>
            <a:r>
              <a:rPr lang="en-US" sz="2800" dirty="0" smtClean="0"/>
              <a:t> </a:t>
            </a:r>
            <a:r>
              <a:rPr lang="en-US" sz="2800" dirty="0" err="1" smtClean="0"/>
              <a:t>mengandung</a:t>
            </a:r>
            <a:r>
              <a:rPr lang="en-US" sz="2800" dirty="0" smtClean="0"/>
              <a:t> </a:t>
            </a:r>
            <a:r>
              <a:rPr lang="en-US" sz="2800" dirty="0" err="1" smtClean="0"/>
              <a:t>nilai</a:t>
            </a:r>
            <a:r>
              <a:rPr lang="en-US" sz="2800" dirty="0" smtClean="0"/>
              <a:t> </a:t>
            </a:r>
            <a:r>
              <a:rPr lang="en-US" sz="2800" dirty="0" err="1" smtClean="0"/>
              <a:t>keadilan</a:t>
            </a:r>
            <a:r>
              <a:rPr lang="en-US" sz="2800" dirty="0" smtClean="0"/>
              <a:t> </a:t>
            </a:r>
            <a:r>
              <a:rPr lang="en-US" sz="2800" dirty="0" err="1" smtClean="0"/>
              <a:t>sosial</a:t>
            </a:r>
            <a:r>
              <a:rPr lang="en-US" sz="2800" dirty="0" smtClean="0"/>
              <a:t>. </a:t>
            </a:r>
            <a:r>
              <a:rPr lang="en-US" sz="2800" dirty="0" err="1" smtClean="0"/>
              <a:t>Wujud</a:t>
            </a:r>
            <a:r>
              <a:rPr lang="en-US" sz="2800" dirty="0" smtClean="0"/>
              <a:t> </a:t>
            </a:r>
            <a:r>
              <a:rPr lang="en-US" sz="2800" dirty="0" err="1" smtClean="0"/>
              <a:t>keadilan</a:t>
            </a:r>
            <a:r>
              <a:rPr lang="en-US" sz="2800" dirty="0" smtClean="0"/>
              <a:t> </a:t>
            </a:r>
            <a:r>
              <a:rPr lang="en-US" sz="2800" dirty="0" err="1" smtClean="0"/>
              <a:t>sosial</a:t>
            </a:r>
            <a:r>
              <a:rPr lang="en-US" sz="2800" dirty="0" smtClean="0"/>
              <a:t> yang </a:t>
            </a:r>
            <a:r>
              <a:rPr lang="en-US" sz="2800" dirty="0" err="1" smtClean="0"/>
              <a:t>dimaksud</a:t>
            </a:r>
            <a:r>
              <a:rPr lang="en-US" sz="2800" dirty="0" smtClean="0"/>
              <a:t> </a:t>
            </a:r>
            <a:r>
              <a:rPr lang="en-US" sz="2800" dirty="0" err="1" smtClean="0"/>
              <a:t>mencakup</a:t>
            </a:r>
            <a:r>
              <a:rPr lang="en-US" sz="2800" dirty="0" smtClean="0"/>
              <a:t> </a:t>
            </a:r>
            <a:r>
              <a:rPr lang="en-US" sz="2800" dirty="0" err="1" smtClean="0"/>
              <a:t>seluruh</a:t>
            </a:r>
            <a:r>
              <a:rPr lang="en-US" sz="2800" dirty="0" smtClean="0"/>
              <a:t> </a:t>
            </a:r>
            <a:r>
              <a:rPr lang="en-US" sz="2800" dirty="0" err="1" smtClean="0"/>
              <a:t>aspek</a:t>
            </a:r>
            <a:r>
              <a:rPr lang="en-US" sz="2800" dirty="0" smtClean="0"/>
              <a:t> </a:t>
            </a:r>
            <a:r>
              <a:rPr lang="en-US" sz="2800" dirty="0" err="1" smtClean="0"/>
              <a:t>kehidupan</a:t>
            </a:r>
            <a:r>
              <a:rPr lang="en-US" sz="2800" dirty="0" smtClean="0"/>
              <a:t>, </a:t>
            </a:r>
            <a:r>
              <a:rPr lang="en-US" sz="2800" dirty="0" err="1" smtClean="0"/>
              <a:t>tidak</a:t>
            </a:r>
            <a:r>
              <a:rPr lang="en-US" sz="2800" dirty="0" smtClean="0"/>
              <a:t> </a:t>
            </a:r>
            <a:r>
              <a:rPr lang="en-US" sz="2800" dirty="0" err="1" smtClean="0"/>
              <a:t>hanya</a:t>
            </a:r>
            <a:r>
              <a:rPr lang="en-US" sz="2800" dirty="0" smtClean="0"/>
              <a:t> </a:t>
            </a:r>
            <a:r>
              <a:rPr lang="en-US" sz="2800" dirty="0" err="1" smtClean="0"/>
              <a:t>ekonomi</a:t>
            </a:r>
            <a:r>
              <a:rPr lang="en-US" sz="2800" dirty="0" smtClean="0"/>
              <a:t>, </a:t>
            </a:r>
            <a:r>
              <a:rPr lang="en-US" sz="2800" dirty="0" err="1" smtClean="0"/>
              <a:t>namun</a:t>
            </a:r>
            <a:r>
              <a:rPr lang="en-US" sz="2800" dirty="0" smtClean="0"/>
              <a:t> </a:t>
            </a:r>
            <a:r>
              <a:rPr lang="en-US" sz="2800" dirty="0" err="1" smtClean="0"/>
              <a:t>juga</a:t>
            </a:r>
            <a:r>
              <a:rPr lang="en-US" sz="2800" dirty="0" smtClean="0"/>
              <a:t> </a:t>
            </a:r>
            <a:r>
              <a:rPr lang="en-US" sz="2800" dirty="0" err="1" smtClean="0"/>
              <a:t>politik</a:t>
            </a:r>
            <a:r>
              <a:rPr lang="en-US" sz="2800" dirty="0" smtClean="0"/>
              <a:t> </a:t>
            </a:r>
            <a:r>
              <a:rPr lang="en-US" sz="2800" dirty="0" err="1" smtClean="0"/>
              <a:t>dan</a:t>
            </a:r>
            <a:r>
              <a:rPr lang="en-US" sz="2800" dirty="0" smtClean="0"/>
              <a:t> </a:t>
            </a:r>
            <a:r>
              <a:rPr lang="en-US" sz="2800" dirty="0" err="1" smtClean="0"/>
              <a:t>kebudayaan</a:t>
            </a:r>
            <a:r>
              <a:rPr lang="en-US" sz="2800" dirty="0" smtClean="0"/>
              <a:t>. </a:t>
            </a:r>
            <a:r>
              <a:rPr lang="en-US" sz="2800" dirty="0" err="1" smtClean="0"/>
              <a:t>Seseorang</a:t>
            </a:r>
            <a:r>
              <a:rPr lang="en-US" sz="2800" dirty="0" smtClean="0"/>
              <a:t> </a:t>
            </a:r>
            <a:r>
              <a:rPr lang="en-US" sz="2800" dirty="0" err="1" smtClean="0"/>
              <a:t>bisa</a:t>
            </a:r>
            <a:r>
              <a:rPr lang="en-US" sz="2800" dirty="0" smtClean="0"/>
              <a:t> </a:t>
            </a:r>
            <a:r>
              <a:rPr lang="en-US" sz="2800" dirty="0" err="1" smtClean="0"/>
              <a:t>dikatakan</a:t>
            </a:r>
            <a:r>
              <a:rPr lang="en-US" sz="2800" dirty="0" smtClean="0"/>
              <a:t> </a:t>
            </a:r>
            <a:r>
              <a:rPr lang="en-US" sz="2800" dirty="0" err="1" smtClean="0"/>
              <a:t>memegang</a:t>
            </a:r>
            <a:r>
              <a:rPr lang="en-US" sz="2800" dirty="0" smtClean="0"/>
              <a:t> </a:t>
            </a:r>
            <a:r>
              <a:rPr lang="en-US" sz="2800" dirty="0" err="1" smtClean="0"/>
              <a:t>teguh</a:t>
            </a:r>
            <a:r>
              <a:rPr lang="en-US" sz="2800" dirty="0" smtClean="0"/>
              <a:t> </a:t>
            </a:r>
            <a:r>
              <a:rPr lang="en-US" sz="2800" dirty="0" err="1" smtClean="0"/>
              <a:t>nilai</a:t>
            </a:r>
            <a:r>
              <a:rPr lang="en-US" sz="2800" dirty="0" smtClean="0"/>
              <a:t> </a:t>
            </a:r>
            <a:r>
              <a:rPr lang="en-US" sz="2800" dirty="0" err="1" smtClean="0"/>
              <a:t>keadilan</a:t>
            </a:r>
            <a:r>
              <a:rPr lang="en-US" sz="2800" dirty="0" smtClean="0"/>
              <a:t> </a:t>
            </a:r>
            <a:r>
              <a:rPr lang="en-US" sz="2800" dirty="0" err="1" smtClean="0"/>
              <a:t>sosial</a:t>
            </a:r>
            <a:r>
              <a:rPr lang="en-US" sz="2800" dirty="0" smtClean="0"/>
              <a:t> </a:t>
            </a:r>
            <a:r>
              <a:rPr lang="en-US" sz="2800" dirty="0" err="1" smtClean="0"/>
              <a:t>apabila</a:t>
            </a:r>
            <a:r>
              <a:rPr lang="en-US" sz="2800" dirty="0" smtClean="0"/>
              <a:t> </a:t>
            </a:r>
            <a:r>
              <a:rPr lang="en-US" sz="2800" dirty="0" err="1" smtClean="0"/>
              <a:t>bersikap</a:t>
            </a:r>
            <a:r>
              <a:rPr lang="en-US" sz="2800" dirty="0" smtClean="0"/>
              <a:t> </a:t>
            </a:r>
            <a:r>
              <a:rPr lang="en-US" sz="2800" dirty="0" err="1" smtClean="0"/>
              <a:t>adil</a:t>
            </a:r>
            <a:r>
              <a:rPr lang="en-US" sz="2800" dirty="0" smtClean="0"/>
              <a:t> </a:t>
            </a:r>
            <a:r>
              <a:rPr lang="en-US" sz="2800" dirty="0" err="1" smtClean="0"/>
              <a:t>terhadap</a:t>
            </a:r>
            <a:r>
              <a:rPr lang="en-US" sz="2800" dirty="0" smtClean="0"/>
              <a:t> </a:t>
            </a:r>
            <a:r>
              <a:rPr lang="en-US" sz="2800" dirty="0" err="1" smtClean="0"/>
              <a:t>diri</a:t>
            </a:r>
            <a:r>
              <a:rPr lang="en-US" sz="2800" dirty="0" smtClean="0"/>
              <a:t> </a:t>
            </a:r>
            <a:r>
              <a:rPr lang="en-US" sz="2800" dirty="0" err="1" smtClean="0"/>
              <a:t>sendiri</a:t>
            </a:r>
            <a:r>
              <a:rPr lang="en-US" sz="2800" dirty="0" smtClean="0"/>
              <a:t> </a:t>
            </a:r>
            <a:r>
              <a:rPr lang="en-US" sz="2800" dirty="0" err="1" smtClean="0"/>
              <a:t>dan</a:t>
            </a:r>
            <a:r>
              <a:rPr lang="en-US" sz="2800" dirty="0" smtClean="0"/>
              <a:t> </a:t>
            </a:r>
            <a:r>
              <a:rPr lang="en-US" sz="2800" dirty="0" err="1" smtClean="0"/>
              <a:t>orang</a:t>
            </a:r>
            <a:r>
              <a:rPr lang="en-US" sz="2800" dirty="0" smtClean="0"/>
              <a:t> lain, </a:t>
            </a:r>
            <a:r>
              <a:rPr lang="en-US" sz="2800" dirty="0" err="1" smtClean="0"/>
              <a:t>menunaikan</a:t>
            </a:r>
            <a:r>
              <a:rPr lang="en-US" sz="2800" dirty="0" smtClean="0"/>
              <a:t> </a:t>
            </a:r>
            <a:r>
              <a:rPr lang="en-US" sz="2800" dirty="0" err="1" smtClean="0"/>
              <a:t>kewajiban</a:t>
            </a:r>
            <a:r>
              <a:rPr lang="en-US" sz="2800" dirty="0" smtClean="0"/>
              <a:t> </a:t>
            </a:r>
            <a:r>
              <a:rPr lang="en-US" sz="2800" dirty="0" err="1" smtClean="0"/>
              <a:t>sebelum</a:t>
            </a:r>
            <a:r>
              <a:rPr lang="en-US" sz="2800" dirty="0" smtClean="0"/>
              <a:t> </a:t>
            </a:r>
            <a:r>
              <a:rPr lang="en-US" sz="2800" dirty="0" err="1" smtClean="0"/>
              <a:t>menuntut</a:t>
            </a:r>
            <a:r>
              <a:rPr lang="en-US" sz="2800" dirty="0" smtClean="0"/>
              <a:t> </a:t>
            </a:r>
            <a:r>
              <a:rPr lang="en-US" sz="2800" dirty="0" err="1" smtClean="0"/>
              <a:t>hak</a:t>
            </a:r>
            <a:r>
              <a:rPr lang="en-US" sz="2800" dirty="0" smtClean="0"/>
              <a:t>, </a:t>
            </a:r>
            <a:r>
              <a:rPr lang="en-US" sz="2800" dirty="0" err="1" smtClean="0"/>
              <a:t>menghargai</a:t>
            </a:r>
            <a:r>
              <a:rPr lang="en-US" sz="2800" dirty="0" smtClean="0"/>
              <a:t> </a:t>
            </a:r>
            <a:r>
              <a:rPr lang="en-US" sz="2800" dirty="0" err="1" smtClean="0"/>
              <a:t>hasil</a:t>
            </a:r>
            <a:r>
              <a:rPr lang="en-US" sz="2800" dirty="0" smtClean="0"/>
              <a:t> </a:t>
            </a:r>
            <a:r>
              <a:rPr lang="en-US" sz="2800" dirty="0" err="1" smtClean="0"/>
              <a:t>kerja</a:t>
            </a:r>
            <a:r>
              <a:rPr lang="en-US" sz="2800" dirty="0" smtClean="0"/>
              <a:t> </a:t>
            </a:r>
            <a:r>
              <a:rPr lang="en-US" sz="2800" dirty="0" err="1" smtClean="0"/>
              <a:t>orang</a:t>
            </a:r>
            <a:r>
              <a:rPr lang="en-US" sz="2800" dirty="0" smtClean="0"/>
              <a:t> lain, </a:t>
            </a:r>
            <a:r>
              <a:rPr lang="en-US" sz="2800" dirty="0" err="1" smtClean="0"/>
              <a:t>bekerja</a:t>
            </a:r>
            <a:r>
              <a:rPr lang="en-US" sz="2800" dirty="0" smtClean="0"/>
              <a:t> </a:t>
            </a:r>
            <a:r>
              <a:rPr lang="en-US" sz="2800" dirty="0" err="1" smtClean="0"/>
              <a:t>keras</a:t>
            </a:r>
            <a:r>
              <a:rPr lang="en-US" sz="2800" dirty="0" smtClean="0"/>
              <a:t>, </a:t>
            </a:r>
            <a:r>
              <a:rPr lang="en-US" sz="2800" dirty="0" err="1" smtClean="0"/>
              <a:t>hemat</a:t>
            </a:r>
            <a:r>
              <a:rPr lang="en-US" sz="2800" dirty="0" smtClean="0"/>
              <a:t> </a:t>
            </a:r>
            <a:r>
              <a:rPr lang="en-US" sz="2800" dirty="0" err="1" smtClean="0"/>
              <a:t>dan</a:t>
            </a:r>
            <a:r>
              <a:rPr lang="en-US" sz="2800" dirty="0" smtClean="0"/>
              <a:t> </a:t>
            </a:r>
            <a:r>
              <a:rPr lang="en-US" sz="2800" dirty="0" err="1" smtClean="0"/>
              <a:t>tidak</a:t>
            </a:r>
            <a:r>
              <a:rPr lang="en-US" sz="2800" dirty="0" smtClean="0"/>
              <a:t> </a:t>
            </a:r>
            <a:r>
              <a:rPr lang="en-US" sz="2800" dirty="0" err="1" smtClean="0"/>
              <a:t>boros</a:t>
            </a:r>
            <a:r>
              <a:rPr lang="en-US" sz="2800" dirty="0" smtClean="0"/>
              <a:t>, </a:t>
            </a:r>
            <a:r>
              <a:rPr lang="en-US" sz="2800" dirty="0" err="1" smtClean="0"/>
              <a:t>mengutamakan</a:t>
            </a:r>
            <a:r>
              <a:rPr lang="en-US" sz="2800" dirty="0" smtClean="0"/>
              <a:t> </a:t>
            </a:r>
            <a:r>
              <a:rPr lang="en-US" sz="2800" dirty="0" err="1" smtClean="0"/>
              <a:t>pemerataan</a:t>
            </a:r>
            <a:r>
              <a:rPr lang="en-US" sz="2800" dirty="0" smtClean="0"/>
              <a:t> </a:t>
            </a:r>
            <a:r>
              <a:rPr lang="en-US" sz="2800" dirty="0" err="1" smtClean="0"/>
              <a:t>ketimbang</a:t>
            </a:r>
            <a:r>
              <a:rPr lang="en-US" sz="2800" dirty="0" smtClean="0"/>
              <a:t> </a:t>
            </a:r>
            <a:r>
              <a:rPr lang="en-US" sz="2800" dirty="0" err="1" smtClean="0"/>
              <a:t>pertumbuhan</a:t>
            </a:r>
            <a:r>
              <a:rPr lang="en-US" sz="2800" dirty="0" smtClean="0"/>
              <a:t>, </a:t>
            </a:r>
            <a:r>
              <a:rPr lang="en-US" sz="2800" dirty="0" err="1" smtClean="0"/>
              <a:t>mendistribusikan</a:t>
            </a:r>
            <a:r>
              <a:rPr lang="en-US" sz="2800" dirty="0" smtClean="0"/>
              <a:t> </a:t>
            </a:r>
            <a:r>
              <a:rPr lang="en-US" sz="2800" dirty="0" err="1" smtClean="0"/>
              <a:t>kekayaan</a:t>
            </a:r>
            <a:r>
              <a:rPr lang="en-US" sz="2800" dirty="0" smtClean="0"/>
              <a:t> </a:t>
            </a:r>
            <a:r>
              <a:rPr lang="en-US" sz="2800" dirty="0" err="1" smtClean="0"/>
              <a:t>pada</a:t>
            </a:r>
            <a:r>
              <a:rPr lang="en-US" sz="2800" dirty="0" smtClean="0"/>
              <a:t> </a:t>
            </a:r>
            <a:r>
              <a:rPr lang="en-US" sz="2800" dirty="0" err="1" smtClean="0"/>
              <a:t>rakyat</a:t>
            </a:r>
            <a:r>
              <a:rPr lang="en-US" sz="2800" dirty="0" smtClean="0"/>
              <a:t> </a:t>
            </a:r>
            <a:r>
              <a:rPr lang="en-US" sz="2800" dirty="0" err="1" smtClean="0"/>
              <a:t>banyak</a:t>
            </a:r>
            <a:r>
              <a:rPr lang="en-US" sz="2800" dirty="0" smtClean="0"/>
              <a:t> </a:t>
            </a:r>
            <a:r>
              <a:rPr lang="en-US" sz="2800" dirty="0" err="1" smtClean="0"/>
              <a:t>secara</a:t>
            </a:r>
            <a:r>
              <a:rPr lang="en-US" sz="2800" dirty="0" smtClean="0"/>
              <a:t> </a:t>
            </a:r>
            <a:r>
              <a:rPr lang="en-US" sz="2800" dirty="0" err="1" smtClean="0"/>
              <a:t>adil</a:t>
            </a:r>
            <a:r>
              <a:rPr lang="en-US" sz="2800" dirty="0" smtClean="0"/>
              <a:t>, </a:t>
            </a:r>
            <a:r>
              <a:rPr lang="en-US" sz="2800" dirty="0" err="1" smtClean="0"/>
              <a:t>dan</a:t>
            </a:r>
            <a:r>
              <a:rPr lang="en-US" sz="2800" dirty="0" smtClean="0"/>
              <a:t> </a:t>
            </a:r>
            <a:r>
              <a:rPr lang="en-US" sz="2800" dirty="0" err="1" smtClean="0"/>
              <a:t>menghindari</a:t>
            </a:r>
            <a:r>
              <a:rPr lang="en-US" sz="2800" dirty="0" smtClean="0"/>
              <a:t> </a:t>
            </a:r>
            <a:r>
              <a:rPr lang="en-US" sz="2800" dirty="0" err="1" smtClean="0"/>
              <a:t>segala</a:t>
            </a:r>
            <a:r>
              <a:rPr lang="en-US" sz="2800" dirty="0" smtClean="0"/>
              <a:t> </a:t>
            </a:r>
            <a:r>
              <a:rPr lang="en-US" sz="2800" dirty="0" err="1" smtClean="0"/>
              <a:t>perbuatan</a:t>
            </a:r>
            <a:r>
              <a:rPr lang="en-US" sz="2800" dirty="0" smtClean="0"/>
              <a:t> yang </a:t>
            </a:r>
            <a:r>
              <a:rPr lang="en-US" sz="2800" dirty="0" err="1" smtClean="0"/>
              <a:t>bisa</a:t>
            </a:r>
            <a:r>
              <a:rPr lang="en-US" sz="2800" dirty="0" smtClean="0"/>
              <a:t> </a:t>
            </a:r>
            <a:r>
              <a:rPr lang="en-US" sz="2800" dirty="0" err="1" smtClean="0"/>
              <a:t>memperdalam</a:t>
            </a:r>
            <a:r>
              <a:rPr lang="en-US" sz="2800" dirty="0" smtClean="0"/>
              <a:t> </a:t>
            </a:r>
            <a:r>
              <a:rPr lang="en-US" sz="2800" dirty="0" err="1" smtClean="0"/>
              <a:t>jurang</a:t>
            </a:r>
            <a:r>
              <a:rPr lang="en-US" sz="2800" dirty="0" smtClean="0"/>
              <a:t> </a:t>
            </a:r>
            <a:r>
              <a:rPr lang="en-US" sz="2800" dirty="0" err="1" smtClean="0"/>
              <a:t>kesenjangan</a:t>
            </a:r>
            <a:r>
              <a:rPr lang="en-US" sz="2800" dirty="0" smtClean="0"/>
              <a:t> </a:t>
            </a:r>
            <a:r>
              <a:rPr lang="en-US" sz="2800" dirty="0" err="1" smtClean="0"/>
              <a:t>sosial</a:t>
            </a:r>
            <a:r>
              <a:rPr lang="en-US" sz="2800" dirty="0" smtClean="0"/>
              <a:t>.</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743200"/>
          </a:xfrm>
        </p:spPr>
        <p:txBody>
          <a:bodyPr>
            <a:normAutofit/>
          </a:bodyPr>
          <a:lstStyle/>
          <a:p>
            <a:pPr algn="ctr"/>
            <a:r>
              <a:rPr lang="id-ID" sz="4000" b="1" dirty="0" smtClean="0"/>
              <a:t>Sumber Historis, Sosiologis Dan Politis Pancasila Sebagai Sistem Etika</a:t>
            </a:r>
            <a:endParaRPr lang="id-ID" sz="4000" dirty="0"/>
          </a:p>
        </p:txBody>
      </p:sp>
      <p:pic>
        <p:nvPicPr>
          <p:cNvPr id="1026" name="Picture 2"/>
          <p:cNvPicPr>
            <a:picLocks noChangeAspect="1" noChangeArrowheads="1"/>
          </p:cNvPicPr>
          <p:nvPr/>
        </p:nvPicPr>
        <p:blipFill>
          <a:blip r:embed="rId2" cstate="print"/>
          <a:srcRect/>
          <a:stretch>
            <a:fillRect/>
          </a:stretch>
        </p:blipFill>
        <p:spPr bwMode="auto">
          <a:xfrm>
            <a:off x="1524000" y="3124199"/>
            <a:ext cx="6180044" cy="341066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Sumber historis</a:t>
            </a:r>
            <a:endParaRPr lang="id-ID" dirty="0"/>
          </a:p>
        </p:txBody>
      </p:sp>
      <p:sp>
        <p:nvSpPr>
          <p:cNvPr id="3" name="Content Placeholder 2"/>
          <p:cNvSpPr>
            <a:spLocks noGrp="1"/>
          </p:cNvSpPr>
          <p:nvPr>
            <p:ph sz="quarter" idx="1"/>
          </p:nvPr>
        </p:nvSpPr>
        <p:spPr/>
        <p:txBody>
          <a:bodyPr>
            <a:normAutofit/>
          </a:bodyPr>
          <a:lstStyle/>
          <a:p>
            <a:pPr algn="just"/>
            <a:r>
              <a:rPr lang="id-ID" sz="2800" dirty="0" smtClean="0"/>
              <a:t>Pada zaman Orde Lama, Pancasila sebagai sistem etika masih berbentuk sebagai </a:t>
            </a:r>
            <a:r>
              <a:rPr lang="id-ID" sz="2800" i="1" dirty="0" smtClean="0"/>
              <a:t>Philosofische Grondslag atau Weltanschauung. Artinya, </a:t>
            </a:r>
            <a:r>
              <a:rPr lang="id-ID" sz="2800" dirty="0" smtClean="0"/>
              <a:t>nilai-nilai Pancasila belum ditegaskan ke dalam sistem etika, tetapi nilai-nilai moral telah terdapat pandangan hidup masyarakat. Masyarakat dalam masa orde lama telah mengenal nilai-nilai kemandirian bangsa yang oleh Presiden Soekarno disebut dengan istilah berdikari (berdiri di atas kaki sendiri).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pPr algn="just"/>
            <a:r>
              <a:rPr lang="pt-BR" sz="3600" dirty="0" smtClean="0"/>
              <a:t>Pada zaman Orde Baru, Pancasila sebagai sistem etika</a:t>
            </a:r>
            <a:r>
              <a:rPr lang="id-ID" sz="3600" dirty="0" smtClean="0"/>
              <a:t> disosialisasikan melalui penataran P-4 dan diinstitusionalkan dalam wadah BP-7. Ada banyak butir Pancasila yang dijabarkan dari kelima sila Pancasila </a:t>
            </a:r>
            <a:r>
              <a:rPr lang="it-IT" sz="3600" dirty="0" smtClean="0"/>
              <a:t>sebagai hasil temuan dari para peneliti BP-7.</a:t>
            </a:r>
            <a:endParaRPr lang="id-ID" sz="3600" dirty="0" smtClean="0"/>
          </a:p>
          <a:p>
            <a:pPr>
              <a:buNone/>
            </a:pP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572" y="355242"/>
            <a:ext cx="5906028" cy="990600"/>
          </a:xfrm>
        </p:spPr>
        <p:txBody>
          <a:bodyPr>
            <a:noAutofit/>
          </a:bodyPr>
          <a:lstStyle/>
          <a:p>
            <a:r>
              <a:rPr lang="en-US" sz="6000" b="1" dirty="0" err="1" smtClean="0">
                <a:solidFill>
                  <a:schemeClr val="tx1"/>
                </a:solidFill>
                <a:latin typeface="Baskerville Old Face" pitchFamily="18" charset="0"/>
              </a:rPr>
              <a:t>Apa</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itu</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Pancasila</a:t>
            </a:r>
            <a:r>
              <a:rPr lang="en-US" sz="6000" b="1" dirty="0" smtClean="0">
                <a:solidFill>
                  <a:schemeClr val="tx1"/>
                </a:solidFill>
                <a:latin typeface="Baskerville Old Face" pitchFamily="18" charset="0"/>
              </a:rPr>
              <a:t>?</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381000" y="1447800"/>
            <a:ext cx="8229600" cy="2057400"/>
          </a:xfrm>
        </p:spPr>
        <p:txBody>
          <a:bodyPr>
            <a:normAutofit/>
          </a:bodyPr>
          <a:lstStyle/>
          <a:p>
            <a:r>
              <a:rPr lang="en-US" sz="4000" dirty="0" smtClean="0">
                <a:ea typeface="Tahoma" pitchFamily="34" charset="0"/>
                <a:cs typeface="Times New Roman" pitchFamily="18" charset="0"/>
              </a:rPr>
              <a:t>R</a:t>
            </a:r>
            <a:r>
              <a:rPr lang="id-ID" sz="4000" dirty="0" smtClean="0">
                <a:ea typeface="Tahoma" pitchFamily="34" charset="0"/>
                <a:cs typeface="Times New Roman" pitchFamily="18" charset="0"/>
              </a:rPr>
              <a:t>umusan dan pedoman kehidupan berbangsa dan bernegara bagi seluruh rakyat Indonesia</a:t>
            </a:r>
            <a:endParaRPr lang="en-US" sz="4000" dirty="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4495800" y="2743200"/>
            <a:ext cx="3962400" cy="396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algn="just"/>
            <a:r>
              <a:rPr lang="pt-BR" sz="2800" dirty="0" smtClean="0"/>
              <a:t>Pada era reformasi, Pancasila sebagai sistem etika tenggelam dalam</a:t>
            </a:r>
            <a:r>
              <a:rPr lang="id-ID" sz="2800" dirty="0" smtClean="0"/>
              <a:t> hiruk-pikuk perebutan kekuasaan yang menjurus kepada pelanggaraan etika politik. Salah satu bentuk pelanggaran etika politik adalah </a:t>
            </a:r>
            <a:r>
              <a:rPr lang="id-ID" sz="2800" i="1" dirty="0" smtClean="0"/>
              <a:t>abuse of power, </a:t>
            </a:r>
            <a:r>
              <a:rPr lang="id-ID" sz="2800" dirty="0" smtClean="0"/>
              <a:t>baik oleh penyelenggara negara di legislatif, eksekutif, maupun yudikatif. Penyalahgunaan kekuasaan atau kewenangan inilah yang menciptakan korupsi di berbagai kalangan penyelenggara negara.</a:t>
            </a:r>
            <a:endParaRPr lang="id-ID"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Sumber Sosiologis</a:t>
            </a:r>
            <a:endParaRPr lang="id-ID" dirty="0"/>
          </a:p>
        </p:txBody>
      </p:sp>
      <p:sp>
        <p:nvSpPr>
          <p:cNvPr id="3" name="Content Placeholder 2"/>
          <p:cNvSpPr>
            <a:spLocks noGrp="1"/>
          </p:cNvSpPr>
          <p:nvPr>
            <p:ph sz="quarter" idx="1"/>
          </p:nvPr>
        </p:nvSpPr>
        <p:spPr/>
        <p:txBody>
          <a:bodyPr>
            <a:normAutofit/>
          </a:bodyPr>
          <a:lstStyle/>
          <a:p>
            <a:pPr algn="just"/>
            <a:r>
              <a:rPr lang="id-ID" sz="3200" dirty="0" smtClean="0"/>
              <a:t>Sumber sosiologis Pancasila sebagai sistem etika dapat ditemukan dalam kehidupan masyarakat berbagai etnik di Indonesia. Misalnya, orang Minangkabau dalam hal bermusyawarah memakai prinsip “bulat air oleh pembuluh, bulat kata oleh mufakat”. Masih banyak lagi mutiara kearifan lokal yang bertebaran di bumi Indonesia ini sehingga memerlukan penelitian yang mendalam.</a:t>
            </a:r>
            <a:endParaRPr lang="id-ID"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Sumber politis</a:t>
            </a:r>
            <a:endParaRPr lang="id-ID" dirty="0"/>
          </a:p>
        </p:txBody>
      </p:sp>
      <p:sp>
        <p:nvSpPr>
          <p:cNvPr id="3" name="Content Placeholder 2"/>
          <p:cNvSpPr>
            <a:spLocks noGrp="1"/>
          </p:cNvSpPr>
          <p:nvPr>
            <p:ph sz="quarter" idx="1"/>
          </p:nvPr>
        </p:nvSpPr>
        <p:spPr/>
        <p:txBody>
          <a:bodyPr>
            <a:normAutofit lnSpcReduction="10000"/>
          </a:bodyPr>
          <a:lstStyle/>
          <a:p>
            <a:pPr algn="just"/>
            <a:r>
              <a:rPr lang="id-ID" dirty="0" smtClean="0"/>
              <a:t>Sumber politis Pancasila sebagai sistem etika terdapat dalam norma-norma dasar (</a:t>
            </a:r>
            <a:r>
              <a:rPr lang="id-ID" i="1" dirty="0" smtClean="0"/>
              <a:t>Grundnorm) sebagai sumber penyusunan berbagai peraturan perundang-undangan </a:t>
            </a:r>
            <a:r>
              <a:rPr lang="id-ID" dirty="0" smtClean="0"/>
              <a:t>di Indonesia. Hans Kelsen mengatakan bahwa teori hukum itu suatu norma yang berbentuk piramida. Norma yang lebih rendah memperoleh kekuatannya dari suatu norma yang lebih tinggi. Semakin tinggi suatu norma, akan semakin abstrak sifatnya, dan sebaliknya, semakin rendah kedudukannya, </a:t>
            </a:r>
            <a:r>
              <a:rPr lang="fi-FI" dirty="0" smtClean="0"/>
              <a:t>akan semakin konkrit norma tersebut (Kaelan, 2011: 487). Pancasila sebagai</a:t>
            </a:r>
            <a:r>
              <a:rPr lang="id-ID" dirty="0" smtClean="0"/>
              <a:t> sistem etika merupakan norma tertinggi (</a:t>
            </a:r>
            <a:r>
              <a:rPr lang="id-ID" i="1" dirty="0" smtClean="0"/>
              <a:t>Grundnorm) yang sifatnya abstrak, </a:t>
            </a:r>
            <a:r>
              <a:rPr lang="id-ID" dirty="0" smtClean="0"/>
              <a:t>sedangkan perundang-undangan merupakan norma yang ada di bawahnya bersifat konkrit.</a:t>
            </a: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b="1" dirty="0" smtClean="0"/>
              <a:t>Urgensi Pancasila sebagai Sistem Etika</a:t>
            </a:r>
            <a:endParaRPr lang="id-ID" dirty="0"/>
          </a:p>
        </p:txBody>
      </p:sp>
      <p:sp>
        <p:nvSpPr>
          <p:cNvPr id="3" name="Content Placeholder 2"/>
          <p:cNvSpPr>
            <a:spLocks noGrp="1"/>
          </p:cNvSpPr>
          <p:nvPr>
            <p:ph sz="quarter" idx="1"/>
          </p:nvPr>
        </p:nvSpPr>
        <p:spPr/>
        <p:txBody>
          <a:bodyPr>
            <a:normAutofit/>
          </a:bodyPr>
          <a:lstStyle/>
          <a:p>
            <a:pPr algn="just"/>
            <a:r>
              <a:rPr lang="id-ID" sz="2800" b="1" i="1" dirty="0" smtClean="0"/>
              <a:t>Pertama, </a:t>
            </a:r>
            <a:r>
              <a:rPr lang="id-ID" sz="2800" dirty="0" smtClean="0"/>
              <a:t>banyaknya kasus korupsi yang melanda negara Indonesia sehingga dapat melemahkan sendi-sendi kehidupan berbangsa dan bernegara.</a:t>
            </a:r>
          </a:p>
          <a:p>
            <a:pPr algn="just"/>
            <a:r>
              <a:rPr lang="id-ID" sz="2800" b="1" i="1" dirty="0" smtClean="0"/>
              <a:t>Kedua, masih terjadinya aksi terorisme </a:t>
            </a:r>
            <a:r>
              <a:rPr lang="id-ID" sz="2800" dirty="0" smtClean="0"/>
              <a:t>yang mengatasnamakan agama sehingga dapat merusak semangat toleransi dalam kehidupan antar umat beragama, dan meluluhlantakkan semangat </a:t>
            </a:r>
            <a:r>
              <a:rPr lang="pt-BR" sz="2800" dirty="0" smtClean="0"/>
              <a:t>persatuan atau mengancam disintegrasi bangsa.</a:t>
            </a:r>
            <a:endParaRPr lang="id-ID"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id-ID" sz="2800" b="1" i="1" dirty="0" smtClean="0"/>
              <a:t>Ketiga, </a:t>
            </a:r>
            <a:r>
              <a:rPr lang="id-ID" sz="2800" dirty="0" smtClean="0"/>
              <a:t>masih terjadinya pelanggaran hak asasi manusia (HAM) dalam kehidupan bernegara, seperti: kasus penyerbuan Lembaga Pemasyarakatan Cebongan Yogyakarta, pada 2013 yang lalu.</a:t>
            </a:r>
          </a:p>
          <a:p>
            <a:pPr algn="just"/>
            <a:r>
              <a:rPr lang="id-ID" sz="2800" b="1" i="1" dirty="0" smtClean="0"/>
              <a:t>Keempat, </a:t>
            </a:r>
            <a:r>
              <a:rPr lang="id-ID" sz="2800" dirty="0" smtClean="0"/>
              <a:t>kesenjangan antara kelompok masyarakat kaya dan miskin</a:t>
            </a:r>
            <a:r>
              <a:rPr lang="id-ID" sz="2800" b="1" i="1" dirty="0" smtClean="0"/>
              <a:t> </a:t>
            </a:r>
            <a:r>
              <a:rPr lang="fi-FI" sz="2800" dirty="0" smtClean="0"/>
              <a:t>masih menandai kehidupan masyarakat Indonesia.</a:t>
            </a:r>
            <a:endParaRPr lang="id-ID" sz="2800" dirty="0" smtClean="0"/>
          </a:p>
          <a:p>
            <a:pPr algn="just"/>
            <a:r>
              <a:rPr lang="id-ID" sz="2800" b="1" i="1" dirty="0" smtClean="0"/>
              <a:t>Kelima, </a:t>
            </a:r>
            <a:r>
              <a:rPr lang="id-ID" sz="2800" dirty="0" smtClean="0"/>
              <a:t>ketidakadilan hukum yang masih mewarnai proses peradilan di Indonesia, seperti putusan bebas bersyarat atas pengedar narkoba asal Australia Schapell Corby.</a:t>
            </a:r>
            <a:endParaRPr lang="id-ID"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algn="just"/>
            <a:r>
              <a:rPr lang="id-ID" dirty="0" smtClean="0"/>
              <a:t>Etika Pancasila diperlukan dalam kehidupan bermasyarakat, berbangsa, dan bernegara sebab berisikan tuntunan nilai-nilai moral yang hidup. Namun, diperlukan kajian kritis-rasional terhadap nilai-nilai moral yang hidup tersebut agar tidak terjebak ke dalam pandangan yang bersifat mitos. Misalnya, korupsi terjadi lantaran seorang pejabat diberi hadiah oleh seseorang yang memerlukan bantuan atau jasa si pejabat agar urusannya lancar. Si pejabat menerima hadiah tanpa memikirkan alasan orang tersebut memberikan hadiah.</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546" y="369195"/>
            <a:ext cx="4648200" cy="990600"/>
          </a:xfrm>
        </p:spPr>
        <p:txBody>
          <a:bodyPr>
            <a:noAutofit/>
          </a:bodyPr>
          <a:lstStyle/>
          <a:p>
            <a:r>
              <a:rPr lang="en-US" sz="6000" b="1" dirty="0" err="1" smtClean="0">
                <a:solidFill>
                  <a:schemeClr val="tx1"/>
                </a:solidFill>
                <a:latin typeface="Baskerville Old Face" pitchFamily="18" charset="0"/>
              </a:rPr>
              <a:t>Apa</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itu</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Etika</a:t>
            </a:r>
            <a:r>
              <a:rPr lang="en-US" sz="6000" b="1" dirty="0" smtClean="0">
                <a:solidFill>
                  <a:schemeClr val="tx1"/>
                </a:solidFill>
                <a:latin typeface="Baskerville Old Face" pitchFamily="18" charset="0"/>
              </a:rPr>
              <a:t>?</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457200" y="1981200"/>
            <a:ext cx="8229600" cy="4572000"/>
          </a:xfrm>
        </p:spPr>
        <p:txBody>
          <a:bodyPr>
            <a:noAutofit/>
          </a:bodyPr>
          <a:lstStyle/>
          <a:p>
            <a:pPr algn="just"/>
            <a:r>
              <a:rPr lang="en-US" sz="3200" dirty="0" err="1" smtClean="0">
                <a:cs typeface="Times New Roman" pitchFamily="18" charset="0"/>
              </a:rPr>
              <a:t>Suatu</a:t>
            </a:r>
            <a:r>
              <a:rPr lang="en-US" sz="3200" dirty="0" smtClean="0">
                <a:cs typeface="Times New Roman" pitchFamily="18" charset="0"/>
              </a:rPr>
              <a:t> </a:t>
            </a:r>
            <a:r>
              <a:rPr lang="en-US" sz="3200" dirty="0" err="1" smtClean="0">
                <a:cs typeface="Times New Roman" pitchFamily="18" charset="0"/>
              </a:rPr>
              <a:t>ilmu</a:t>
            </a:r>
            <a:r>
              <a:rPr lang="en-US" sz="3200" dirty="0" smtClean="0">
                <a:cs typeface="Times New Roman" pitchFamily="18" charset="0"/>
              </a:rPr>
              <a:t> yang </a:t>
            </a:r>
            <a:r>
              <a:rPr lang="en-US" sz="3200" dirty="0" err="1" smtClean="0">
                <a:cs typeface="Times New Roman" pitchFamily="18" charset="0"/>
              </a:rPr>
              <a:t>berisi</a:t>
            </a:r>
            <a:r>
              <a:rPr lang="en-US" sz="3200" dirty="0" smtClean="0">
                <a:cs typeface="Times New Roman" pitchFamily="18" charset="0"/>
              </a:rPr>
              <a:t> </a:t>
            </a:r>
            <a:r>
              <a:rPr lang="en-US" sz="3200" dirty="0" err="1" smtClean="0">
                <a:cs typeface="Times New Roman" pitchFamily="18" charset="0"/>
              </a:rPr>
              <a:t>tentang</a:t>
            </a:r>
            <a:r>
              <a:rPr lang="en-US" sz="3200" dirty="0" smtClean="0">
                <a:cs typeface="Times New Roman" pitchFamily="18" charset="0"/>
              </a:rPr>
              <a:t> </a:t>
            </a:r>
            <a:r>
              <a:rPr lang="en-US" sz="3200" dirty="0" err="1" smtClean="0">
                <a:cs typeface="Times New Roman" pitchFamily="18" charset="0"/>
              </a:rPr>
              <a:t>watak</a:t>
            </a:r>
            <a:r>
              <a:rPr lang="en-US" sz="3200" dirty="0" smtClean="0">
                <a:cs typeface="Times New Roman" pitchFamily="18" charset="0"/>
              </a:rPr>
              <a:t>, </a:t>
            </a:r>
            <a:r>
              <a:rPr lang="en-US" sz="3200" dirty="0" err="1" smtClean="0">
                <a:cs typeface="Times New Roman" pitchFamily="18" charset="0"/>
              </a:rPr>
              <a:t>perbuatan</a:t>
            </a:r>
            <a:r>
              <a:rPr lang="en-US" sz="3200" dirty="0" smtClean="0">
                <a:cs typeface="Times New Roman" pitchFamily="18" charset="0"/>
              </a:rPr>
              <a:t> </a:t>
            </a:r>
            <a:r>
              <a:rPr lang="en-US" sz="3200" dirty="0" err="1" smtClean="0">
                <a:cs typeface="Times New Roman" pitchFamily="18" charset="0"/>
              </a:rPr>
              <a:t>atau</a:t>
            </a:r>
            <a:r>
              <a:rPr lang="en-US" sz="3200" dirty="0" smtClean="0">
                <a:cs typeface="Times New Roman" pitchFamily="18" charset="0"/>
              </a:rPr>
              <a:t> </a:t>
            </a:r>
            <a:r>
              <a:rPr lang="en-US" sz="3200" dirty="0" err="1" smtClean="0">
                <a:cs typeface="Times New Roman" pitchFamily="18" charset="0"/>
              </a:rPr>
              <a:t>tingkah</a:t>
            </a:r>
            <a:r>
              <a:rPr lang="en-US" sz="3200" dirty="0" smtClean="0">
                <a:cs typeface="Times New Roman" pitchFamily="18" charset="0"/>
              </a:rPr>
              <a:t> </a:t>
            </a:r>
            <a:r>
              <a:rPr lang="en-US" sz="3200" dirty="0" err="1" smtClean="0">
                <a:cs typeface="Times New Roman" pitchFamily="18" charset="0"/>
              </a:rPr>
              <a:t>laku</a:t>
            </a:r>
            <a:r>
              <a:rPr lang="en-US" sz="3200" dirty="0" smtClean="0">
                <a:cs typeface="Times New Roman" pitchFamily="18" charset="0"/>
              </a:rPr>
              <a:t> </a:t>
            </a:r>
            <a:r>
              <a:rPr lang="en-US" sz="3200" dirty="0" err="1" smtClean="0">
                <a:cs typeface="Times New Roman" pitchFamily="18" charset="0"/>
              </a:rPr>
              <a:t>manusia</a:t>
            </a:r>
            <a:r>
              <a:rPr lang="en-US" sz="3200" dirty="0" smtClean="0">
                <a:cs typeface="Times New Roman" pitchFamily="18" charset="0"/>
              </a:rPr>
              <a:t>, </a:t>
            </a:r>
            <a:r>
              <a:rPr lang="en-US" sz="3200" dirty="0" err="1" smtClean="0">
                <a:cs typeface="Times New Roman" pitchFamily="18" charset="0"/>
              </a:rPr>
              <a:t>mana</a:t>
            </a:r>
            <a:r>
              <a:rPr lang="en-US" sz="3200" dirty="0" smtClean="0">
                <a:cs typeface="Times New Roman" pitchFamily="18" charset="0"/>
              </a:rPr>
              <a:t> yang </a:t>
            </a:r>
            <a:r>
              <a:rPr lang="en-US" sz="3200" dirty="0" err="1" smtClean="0">
                <a:cs typeface="Times New Roman" pitchFamily="18" charset="0"/>
              </a:rPr>
              <a:t>dapat</a:t>
            </a:r>
            <a:r>
              <a:rPr lang="en-US" sz="3200" dirty="0" smtClean="0">
                <a:cs typeface="Times New Roman" pitchFamily="18" charset="0"/>
              </a:rPr>
              <a:t> </a:t>
            </a:r>
            <a:r>
              <a:rPr lang="en-US" sz="3200" dirty="0" err="1" smtClean="0">
                <a:cs typeface="Times New Roman" pitchFamily="18" charset="0"/>
              </a:rPr>
              <a:t>di</a:t>
            </a:r>
            <a:r>
              <a:rPr lang="en-US" sz="3200" dirty="0" smtClean="0">
                <a:cs typeface="Times New Roman" pitchFamily="18" charset="0"/>
              </a:rPr>
              <a:t> </a:t>
            </a:r>
            <a:r>
              <a:rPr lang="en-US" sz="3200" dirty="0" err="1" smtClean="0">
                <a:cs typeface="Times New Roman" pitchFamily="18" charset="0"/>
              </a:rPr>
              <a:t>nilai</a:t>
            </a:r>
            <a:r>
              <a:rPr lang="en-US" sz="3200" dirty="0" smtClean="0">
                <a:cs typeface="Times New Roman" pitchFamily="18" charset="0"/>
              </a:rPr>
              <a:t> </a:t>
            </a:r>
            <a:r>
              <a:rPr lang="en-US" sz="3200" dirty="0" err="1" smtClean="0">
                <a:cs typeface="Times New Roman" pitchFamily="18" charset="0"/>
              </a:rPr>
              <a:t>baik</a:t>
            </a:r>
            <a:r>
              <a:rPr lang="en-US" sz="3200" dirty="0" smtClean="0">
                <a:cs typeface="Times New Roman" pitchFamily="18" charset="0"/>
              </a:rPr>
              <a:t> </a:t>
            </a:r>
            <a:r>
              <a:rPr lang="en-US" sz="3200" dirty="0" err="1" smtClean="0">
                <a:cs typeface="Times New Roman" pitchFamily="18" charset="0"/>
              </a:rPr>
              <a:t>dan</a:t>
            </a:r>
            <a:r>
              <a:rPr lang="en-US" sz="3200" dirty="0" smtClean="0">
                <a:cs typeface="Times New Roman" pitchFamily="18" charset="0"/>
              </a:rPr>
              <a:t> </a:t>
            </a:r>
            <a:r>
              <a:rPr lang="en-US" sz="3200" dirty="0" err="1" smtClean="0">
                <a:cs typeface="Times New Roman" pitchFamily="18" charset="0"/>
              </a:rPr>
              <a:t>mana</a:t>
            </a:r>
            <a:r>
              <a:rPr lang="en-US" sz="3200" dirty="0" smtClean="0">
                <a:cs typeface="Times New Roman" pitchFamily="18" charset="0"/>
              </a:rPr>
              <a:t> yang </a:t>
            </a:r>
            <a:r>
              <a:rPr lang="en-US" sz="3200" dirty="0" err="1" smtClean="0">
                <a:cs typeface="Times New Roman" pitchFamily="18" charset="0"/>
              </a:rPr>
              <a:t>dapat</a:t>
            </a:r>
            <a:r>
              <a:rPr lang="en-US" sz="3200" dirty="0" smtClean="0">
                <a:cs typeface="Times New Roman" pitchFamily="18" charset="0"/>
              </a:rPr>
              <a:t> </a:t>
            </a:r>
            <a:r>
              <a:rPr lang="en-US" sz="3200" dirty="0" err="1" smtClean="0">
                <a:cs typeface="Times New Roman" pitchFamily="18" charset="0"/>
              </a:rPr>
              <a:t>di</a:t>
            </a:r>
            <a:r>
              <a:rPr lang="en-US" sz="3200" dirty="0" smtClean="0">
                <a:cs typeface="Times New Roman" pitchFamily="18" charset="0"/>
              </a:rPr>
              <a:t> </a:t>
            </a:r>
            <a:r>
              <a:rPr lang="en-US" sz="3200" dirty="0" err="1" smtClean="0">
                <a:cs typeface="Times New Roman" pitchFamily="18" charset="0"/>
              </a:rPr>
              <a:t>nilai</a:t>
            </a:r>
            <a:r>
              <a:rPr lang="en-US" sz="3200" dirty="0" smtClean="0">
                <a:cs typeface="Times New Roman" pitchFamily="18" charset="0"/>
              </a:rPr>
              <a:t> </a:t>
            </a:r>
            <a:r>
              <a:rPr lang="en-US" sz="3200" dirty="0" err="1" smtClean="0">
                <a:cs typeface="Times New Roman" pitchFamily="18" charset="0"/>
              </a:rPr>
              <a:t>tidak</a:t>
            </a:r>
            <a:r>
              <a:rPr lang="en-US" sz="3200" dirty="0" smtClean="0">
                <a:cs typeface="Times New Roman" pitchFamily="18" charset="0"/>
              </a:rPr>
              <a:t> </a:t>
            </a:r>
            <a:r>
              <a:rPr lang="en-US" sz="3200" dirty="0" err="1" smtClean="0">
                <a:cs typeface="Times New Roman" pitchFamily="18" charset="0"/>
              </a:rPr>
              <a:t>baik</a:t>
            </a:r>
            <a:r>
              <a:rPr lang="en-US" sz="3200" dirty="0" smtClean="0">
                <a:cs typeface="Times New Roman" pitchFamily="18" charset="0"/>
              </a:rPr>
              <a:t> </a:t>
            </a:r>
            <a:r>
              <a:rPr lang="en-US" sz="3200" dirty="0" err="1" smtClean="0">
                <a:cs typeface="Times New Roman" pitchFamily="18" charset="0"/>
              </a:rPr>
              <a:t>serta</a:t>
            </a:r>
            <a:r>
              <a:rPr lang="en-US" sz="3200" dirty="0" smtClean="0"/>
              <a:t> </a:t>
            </a:r>
            <a:r>
              <a:rPr lang="en-US" sz="3200" dirty="0" err="1" smtClean="0"/>
              <a:t>bagaimana</a:t>
            </a:r>
            <a:r>
              <a:rPr lang="en-US" sz="3200" dirty="0" smtClean="0"/>
              <a:t> </a:t>
            </a:r>
            <a:r>
              <a:rPr lang="en-US" sz="3200" dirty="0" err="1" smtClean="0"/>
              <a:t>dan</a:t>
            </a:r>
            <a:r>
              <a:rPr lang="en-US" sz="3200" dirty="0" smtClean="0"/>
              <a:t> </a:t>
            </a:r>
            <a:r>
              <a:rPr lang="en-US" sz="3200" dirty="0" err="1" smtClean="0"/>
              <a:t>mengapa</a:t>
            </a:r>
            <a:r>
              <a:rPr lang="en-US" sz="3200" dirty="0" smtClean="0"/>
              <a:t> </a:t>
            </a:r>
            <a:r>
              <a:rPr lang="en-US" sz="3200" dirty="0" err="1" smtClean="0"/>
              <a:t>kita</a:t>
            </a:r>
            <a:r>
              <a:rPr lang="en-US" sz="3200" dirty="0" smtClean="0"/>
              <a:t> </a:t>
            </a:r>
            <a:r>
              <a:rPr lang="en-US" sz="3200" dirty="0" err="1" smtClean="0"/>
              <a:t>mengikuti</a:t>
            </a:r>
            <a:r>
              <a:rPr lang="en-US" sz="3200" dirty="0" smtClean="0"/>
              <a:t> </a:t>
            </a:r>
            <a:r>
              <a:rPr lang="en-US" sz="3200" dirty="0" err="1" smtClean="0"/>
              <a:t>suatu</a:t>
            </a:r>
            <a:r>
              <a:rPr lang="en-US" sz="3200" dirty="0" smtClean="0"/>
              <a:t> </a:t>
            </a:r>
            <a:r>
              <a:rPr lang="en-US" sz="3200" dirty="0" err="1" smtClean="0"/>
              <a:t>ajaran</a:t>
            </a:r>
            <a:r>
              <a:rPr lang="en-US" sz="3200" dirty="0" smtClean="0"/>
              <a:t> moral </a:t>
            </a:r>
            <a:r>
              <a:rPr lang="en-US" sz="3200" dirty="0" err="1" smtClean="0"/>
              <a:t>tertentu</a:t>
            </a:r>
            <a:r>
              <a:rPr lang="en-US" sz="3200" dirty="0" smtClean="0"/>
              <a:t>, </a:t>
            </a:r>
            <a:r>
              <a:rPr lang="en-US" sz="3200" dirty="0" err="1" smtClean="0"/>
              <a:t>atau</a:t>
            </a:r>
            <a:r>
              <a:rPr lang="en-US" sz="3200" dirty="0" smtClean="0"/>
              <a:t> </a:t>
            </a:r>
            <a:r>
              <a:rPr lang="en-US" sz="3200" dirty="0" err="1" smtClean="0"/>
              <a:t>bagaimana</a:t>
            </a:r>
            <a:r>
              <a:rPr lang="en-US" sz="3200" dirty="0" smtClean="0"/>
              <a:t> </a:t>
            </a:r>
            <a:r>
              <a:rPr lang="en-US" sz="3200" dirty="0" err="1" smtClean="0"/>
              <a:t>kita</a:t>
            </a:r>
            <a:r>
              <a:rPr lang="en-US" sz="3200" dirty="0" smtClean="0"/>
              <a:t> </a:t>
            </a:r>
            <a:r>
              <a:rPr lang="en-US" sz="3200" dirty="0" err="1" smtClean="0"/>
              <a:t>harus</a:t>
            </a:r>
            <a:r>
              <a:rPr lang="en-US" sz="3200" dirty="0" smtClean="0"/>
              <a:t> </a:t>
            </a:r>
            <a:r>
              <a:rPr lang="en-US" sz="3200" dirty="0" err="1" smtClean="0"/>
              <a:t>mengambil</a:t>
            </a:r>
            <a:r>
              <a:rPr lang="en-US" sz="3200" dirty="0" smtClean="0"/>
              <a:t> </a:t>
            </a:r>
            <a:r>
              <a:rPr lang="en-US" sz="3200" dirty="0" err="1" smtClean="0"/>
              <a:t>sikap</a:t>
            </a:r>
            <a:r>
              <a:rPr lang="en-US" sz="3200" dirty="0" smtClean="0"/>
              <a:t> </a:t>
            </a:r>
            <a:r>
              <a:rPr lang="en-US" sz="3200" dirty="0" err="1" smtClean="0"/>
              <a:t>bertanggung</a:t>
            </a:r>
            <a:r>
              <a:rPr lang="en-US" sz="3200" dirty="0" smtClean="0"/>
              <a:t> </a:t>
            </a:r>
            <a:r>
              <a:rPr lang="en-US" sz="3200" dirty="0" err="1" smtClean="0"/>
              <a:t>jawab</a:t>
            </a:r>
            <a:r>
              <a:rPr lang="en-US" sz="3200" dirty="0" smtClean="0"/>
              <a:t> </a:t>
            </a:r>
            <a:r>
              <a:rPr lang="en-US" sz="3200" dirty="0" err="1" smtClean="0"/>
              <a:t>berhadapan</a:t>
            </a:r>
            <a:r>
              <a:rPr lang="en-US" sz="3200" dirty="0" smtClean="0"/>
              <a:t> </a:t>
            </a:r>
            <a:r>
              <a:rPr lang="en-US" sz="3200" dirty="0" err="1" smtClean="0"/>
              <a:t>dengan</a:t>
            </a:r>
            <a:r>
              <a:rPr lang="en-US" sz="3200" dirty="0" smtClean="0"/>
              <a:t> </a:t>
            </a:r>
            <a:r>
              <a:rPr lang="en-US" sz="3200" dirty="0" err="1" smtClean="0"/>
              <a:t>berbagai</a:t>
            </a:r>
            <a:r>
              <a:rPr lang="en-US" sz="3200" dirty="0" smtClean="0"/>
              <a:t> </a:t>
            </a:r>
            <a:r>
              <a:rPr lang="en-US" sz="3200" dirty="0" err="1" smtClean="0"/>
              <a:t>ajaran</a:t>
            </a:r>
            <a:r>
              <a:rPr lang="en-US" sz="3200" dirty="0" smtClean="0"/>
              <a:t> moral </a:t>
            </a:r>
            <a:endParaRPr lang="en-US" sz="3200" dirty="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0" y="0"/>
            <a:ext cx="2514600" cy="205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8229600" cy="4419600"/>
          </a:xfrm>
        </p:spPr>
        <p:txBody>
          <a:bodyPr>
            <a:noAutofit/>
          </a:bodyPr>
          <a:lstStyle/>
          <a:p>
            <a:pPr algn="just"/>
            <a:r>
              <a:rPr lang="id-ID" sz="3200" dirty="0" smtClean="0"/>
              <a:t>Istilah “etika” berasal dari bahasa Yunani, “</a:t>
            </a:r>
            <a:r>
              <a:rPr lang="id-ID" sz="3200" i="1" dirty="0" smtClean="0"/>
              <a:t>Ethos” yang artinya tempat tinggal yang biasa, padang rumput, </a:t>
            </a:r>
            <a:r>
              <a:rPr lang="id-ID" sz="3200" dirty="0" smtClean="0"/>
              <a:t>kandang, kebiasaan, adat, watak, perasaan, sikap, dan cara berpikir. Secara </a:t>
            </a:r>
            <a:r>
              <a:rPr lang="sv-SE" sz="3200" dirty="0" smtClean="0"/>
              <a:t>etimologis, etika berarti ilmu tentang segala sesuatu yang biasa dilakukan atau</a:t>
            </a:r>
            <a:r>
              <a:rPr lang="id-ID" sz="3200" dirty="0" smtClean="0"/>
              <a:t> ilmu tentang adat kebiasaan.</a:t>
            </a:r>
            <a:endParaRPr lang="id-ID" sz="3200" dirty="0"/>
          </a:p>
        </p:txBody>
      </p:sp>
      <p:pic>
        <p:nvPicPr>
          <p:cNvPr id="3074" name="Picture 2"/>
          <p:cNvPicPr>
            <a:picLocks noChangeAspect="1" noChangeArrowheads="1"/>
          </p:cNvPicPr>
          <p:nvPr/>
        </p:nvPicPr>
        <p:blipFill>
          <a:blip r:embed="rId2" cstate="print"/>
          <a:srcRect/>
          <a:stretch>
            <a:fillRect/>
          </a:stretch>
        </p:blipFill>
        <p:spPr bwMode="auto">
          <a:xfrm>
            <a:off x="1676400" y="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8229600" cy="4419600"/>
          </a:xfrm>
        </p:spPr>
        <p:txBody>
          <a:bodyPr>
            <a:noAutofit/>
          </a:bodyPr>
          <a:lstStyle/>
          <a:p>
            <a:pPr algn="just"/>
            <a:r>
              <a:rPr lang="id-ID" sz="3200" dirty="0" smtClean="0"/>
              <a:t>Etika berkaitan dengan kebiasaan hidup yang baik, tata cara hidup yang baik, baik pada diri seseorang maupun masyarakat. Kebiasaan hidup yang baik ini dianut dan diwariskan dari satu generasi ke generasi yang lain. Dalam artian ini, etika sama maknanya dengan moral. Etika dalam arti yang luas ialah ilmu yang membahas tentang kriteria baik </a:t>
            </a:r>
            <a:r>
              <a:rPr lang="nl-NL" sz="3200" dirty="0" smtClean="0"/>
              <a:t>dan buruk (Bertens, 1997: 4--6).</a:t>
            </a:r>
            <a:endParaRPr lang="id-ID" sz="3200" dirty="0"/>
          </a:p>
        </p:txBody>
      </p:sp>
      <p:pic>
        <p:nvPicPr>
          <p:cNvPr id="3074" name="Picture 2"/>
          <p:cNvPicPr>
            <a:picLocks noChangeAspect="1" noChangeArrowheads="1"/>
          </p:cNvPicPr>
          <p:nvPr/>
        </p:nvPicPr>
        <p:blipFill>
          <a:blip r:embed="rId2" cstate="print"/>
          <a:srcRect/>
          <a:stretch>
            <a:fillRect/>
          </a:stretch>
        </p:blipFill>
        <p:spPr bwMode="auto">
          <a:xfrm>
            <a:off x="1676400" y="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8229600" cy="4419600"/>
          </a:xfrm>
        </p:spPr>
        <p:txBody>
          <a:bodyPr>
            <a:noAutofit/>
          </a:bodyPr>
          <a:lstStyle/>
          <a:p>
            <a:pPr algn="just"/>
            <a:r>
              <a:rPr lang="id-ID" sz="2400" dirty="0" smtClean="0"/>
              <a:t>Dalam bahasa pergaulan orang acapkali mencampuradukkan istilah “etika” dan “etiket”? Padahal, keduanya mengandung perbedaan makna yang hakiki. Etika berarti moral, sedangkan etiket lebih mengacu pada pengertian sopan santun, adat istiadat. Jika dilihat dari asal usul katanya, etika berasal dari kata “</a:t>
            </a:r>
            <a:r>
              <a:rPr lang="id-ID" sz="2400" i="1" dirty="0" smtClean="0"/>
              <a:t>ethos”, sedangkan etiket berasal </a:t>
            </a:r>
            <a:r>
              <a:rPr lang="id-ID" sz="2400" dirty="0" smtClean="0"/>
              <a:t>dari kata “</a:t>
            </a:r>
            <a:r>
              <a:rPr lang="id-ID" sz="2400" i="1" dirty="0" smtClean="0"/>
              <a:t>etiquette”. Keduanya memang mengatur perilaku manusia secara </a:t>
            </a:r>
            <a:r>
              <a:rPr lang="id-ID" sz="2400" dirty="0" smtClean="0"/>
              <a:t>normatif, tetapi Etika lebih mengacu ke filsafat moral yang merupakan kajian kritis tentang baik dan buruk, sedangkan etiket mengacu kepada cara yang tepat, yang diharapkan, serta ditentukan dalam suatu komunitas tertentu.</a:t>
            </a:r>
            <a:endParaRPr lang="id-ID" sz="2400" dirty="0"/>
          </a:p>
        </p:txBody>
      </p:sp>
      <p:pic>
        <p:nvPicPr>
          <p:cNvPr id="3074" name="Picture 2"/>
          <p:cNvPicPr>
            <a:picLocks noChangeAspect="1" noChangeArrowheads="1"/>
          </p:cNvPicPr>
          <p:nvPr/>
        </p:nvPicPr>
        <p:blipFill>
          <a:blip r:embed="rId2" cstate="print"/>
          <a:srcRect/>
          <a:stretch>
            <a:fillRect/>
          </a:stretch>
        </p:blipFill>
        <p:spPr bwMode="auto">
          <a:xfrm>
            <a:off x="1676400" y="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33600"/>
            <a:ext cx="8229600" cy="4419600"/>
          </a:xfrm>
        </p:spPr>
        <p:txBody>
          <a:bodyPr>
            <a:noAutofit/>
          </a:bodyPr>
          <a:lstStyle/>
          <a:p>
            <a:pPr algn="just"/>
            <a:r>
              <a:rPr lang="id-ID" sz="3200" b="1" dirty="0" smtClean="0"/>
              <a:t>Contohnya</a:t>
            </a:r>
            <a:r>
              <a:rPr lang="id-ID" sz="3200" dirty="0" smtClean="0"/>
              <a:t>, mencuri termasuk pelanggaran moral, tidak penting apakah dia mencuri dengan tangan kanan atau tangan kiri. Etiket, misalnya terkait dengan </a:t>
            </a:r>
            <a:r>
              <a:rPr lang="sv-SE" sz="3200" dirty="0" smtClean="0"/>
              <a:t>tata cara berpeilaku dalam pergaulan, seperti makan dengan tangan kanan</a:t>
            </a:r>
            <a:r>
              <a:rPr lang="id-ID" sz="3200" dirty="0" smtClean="0"/>
              <a:t> dianggap lebih sopan atau beretiket (Bertens, 1997: 9).</a:t>
            </a:r>
            <a:endParaRPr lang="id-ID" sz="3200" dirty="0"/>
          </a:p>
        </p:txBody>
      </p:sp>
      <p:pic>
        <p:nvPicPr>
          <p:cNvPr id="3074" name="Picture 2"/>
          <p:cNvPicPr>
            <a:picLocks noChangeAspect="1" noChangeArrowheads="1"/>
          </p:cNvPicPr>
          <p:nvPr/>
        </p:nvPicPr>
        <p:blipFill>
          <a:blip r:embed="rId2" cstate="print"/>
          <a:srcRect/>
          <a:stretch>
            <a:fillRect/>
          </a:stretch>
        </p:blipFill>
        <p:spPr bwMode="auto">
          <a:xfrm>
            <a:off x="1676400" y="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95" y="356316"/>
            <a:ext cx="7543800" cy="990600"/>
          </a:xfrm>
        </p:spPr>
        <p:txBody>
          <a:bodyPr>
            <a:noAutofit/>
          </a:bodyPr>
          <a:lstStyle/>
          <a:p>
            <a:r>
              <a:rPr lang="en-US" sz="6000" b="1" dirty="0" err="1" smtClean="0">
                <a:solidFill>
                  <a:schemeClr val="tx1"/>
                </a:solidFill>
                <a:latin typeface="Baskerville Old Face" pitchFamily="18" charset="0"/>
              </a:rPr>
              <a:t>Apa</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itu</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Etika</a:t>
            </a:r>
            <a:r>
              <a:rPr lang="en-US" sz="6000" b="1" dirty="0" smtClean="0">
                <a:solidFill>
                  <a:schemeClr val="tx1"/>
                </a:solidFill>
                <a:latin typeface="Baskerville Old Face" pitchFamily="18" charset="0"/>
              </a:rPr>
              <a:t> </a:t>
            </a:r>
            <a:r>
              <a:rPr lang="en-US" sz="6000" b="1" dirty="0" err="1" smtClean="0">
                <a:solidFill>
                  <a:schemeClr val="tx1"/>
                </a:solidFill>
                <a:latin typeface="Baskerville Old Face" pitchFamily="18" charset="0"/>
              </a:rPr>
              <a:t>Pancasila</a:t>
            </a:r>
            <a:r>
              <a:rPr lang="en-US" sz="6000" b="1" dirty="0" smtClean="0">
                <a:solidFill>
                  <a:schemeClr val="tx1"/>
                </a:solidFill>
                <a:latin typeface="Baskerville Old Face" pitchFamily="18" charset="0"/>
              </a:rPr>
              <a:t>?</a:t>
            </a:r>
            <a:endParaRPr lang="en-US" sz="6000" b="1" dirty="0">
              <a:solidFill>
                <a:schemeClr val="tx1"/>
              </a:solidFill>
              <a:latin typeface="Baskerville Old Face" pitchFamily="18" charset="0"/>
            </a:endParaRPr>
          </a:p>
        </p:txBody>
      </p:sp>
      <p:sp>
        <p:nvSpPr>
          <p:cNvPr id="3" name="Content Placeholder 2"/>
          <p:cNvSpPr>
            <a:spLocks noGrp="1"/>
          </p:cNvSpPr>
          <p:nvPr>
            <p:ph sz="quarter" idx="1"/>
          </p:nvPr>
        </p:nvSpPr>
        <p:spPr>
          <a:xfrm>
            <a:off x="304800" y="1295400"/>
            <a:ext cx="8229600" cy="3657600"/>
          </a:xfrm>
        </p:spPr>
        <p:txBody>
          <a:bodyPr>
            <a:noAutofit/>
          </a:bodyPr>
          <a:lstStyle/>
          <a:p>
            <a:pPr algn="just"/>
            <a:r>
              <a:rPr lang="id-ID" sz="3200" dirty="0" smtClean="0"/>
              <a:t>Etika Pancasila adalah cabang filsafat yang dijabarkan dari sila-sila Pancasila untuk mengatur perilaku kehidupan </a:t>
            </a:r>
            <a:r>
              <a:rPr lang="it-IT" sz="3200" dirty="0" smtClean="0"/>
              <a:t>bermasyarakat, berbangsa, dan bernegara di Indonesia.</a:t>
            </a:r>
            <a:r>
              <a:rPr lang="id-ID" sz="3200" dirty="0" smtClean="0"/>
              <a:t> </a:t>
            </a:r>
            <a:r>
              <a:rPr lang="en-US" sz="3200" dirty="0" err="1" smtClean="0">
                <a:cs typeface="Times New Roman" pitchFamily="18" charset="0"/>
              </a:rPr>
              <a:t>Etika</a:t>
            </a:r>
            <a:r>
              <a:rPr lang="en-US" sz="3200" dirty="0" smtClean="0">
                <a:cs typeface="Times New Roman" pitchFamily="18" charset="0"/>
              </a:rPr>
              <a:t> yang </a:t>
            </a:r>
            <a:r>
              <a:rPr lang="en-US" sz="3200" dirty="0" err="1" smtClean="0">
                <a:cs typeface="Times New Roman" pitchFamily="18" charset="0"/>
              </a:rPr>
              <a:t>mendasarkan</a:t>
            </a:r>
            <a:r>
              <a:rPr lang="en-US" sz="3200" dirty="0" smtClean="0">
                <a:cs typeface="Times New Roman" pitchFamily="18" charset="0"/>
              </a:rPr>
              <a:t> </a:t>
            </a:r>
            <a:r>
              <a:rPr lang="en-US" sz="3200" dirty="0" err="1" smtClean="0">
                <a:cs typeface="Times New Roman" pitchFamily="18" charset="0"/>
              </a:rPr>
              <a:t>penilaian</a:t>
            </a:r>
            <a:r>
              <a:rPr lang="en-US" sz="3200" dirty="0" smtClean="0">
                <a:cs typeface="Times New Roman" pitchFamily="18" charset="0"/>
              </a:rPr>
              <a:t> </a:t>
            </a:r>
            <a:r>
              <a:rPr lang="en-US" sz="3200" dirty="0" err="1" smtClean="0">
                <a:cs typeface="Times New Roman" pitchFamily="18" charset="0"/>
              </a:rPr>
              <a:t>baik</a:t>
            </a:r>
            <a:r>
              <a:rPr lang="en-US" sz="3200" dirty="0" smtClean="0">
                <a:cs typeface="Times New Roman" pitchFamily="18" charset="0"/>
              </a:rPr>
              <a:t> </a:t>
            </a:r>
            <a:r>
              <a:rPr lang="en-US" sz="3200" dirty="0" err="1" smtClean="0">
                <a:cs typeface="Times New Roman" pitchFamily="18" charset="0"/>
              </a:rPr>
              <a:t>dan</a:t>
            </a:r>
            <a:r>
              <a:rPr lang="en-US" sz="3200" dirty="0" smtClean="0">
                <a:cs typeface="Times New Roman" pitchFamily="18" charset="0"/>
              </a:rPr>
              <a:t> </a:t>
            </a:r>
            <a:r>
              <a:rPr lang="en-US" sz="3200" dirty="0" err="1" smtClean="0">
                <a:cs typeface="Times New Roman" pitchFamily="18" charset="0"/>
              </a:rPr>
              <a:t>buruk</a:t>
            </a:r>
            <a:r>
              <a:rPr lang="en-US" sz="3200" dirty="0" smtClean="0">
                <a:cs typeface="Times New Roman" pitchFamily="18" charset="0"/>
              </a:rPr>
              <a:t> </a:t>
            </a:r>
            <a:r>
              <a:rPr lang="en-US" sz="3200" dirty="0" err="1" smtClean="0">
                <a:cs typeface="Times New Roman" pitchFamily="18" charset="0"/>
              </a:rPr>
              <a:t>pada</a:t>
            </a:r>
            <a:r>
              <a:rPr lang="en-US" sz="3200" dirty="0" smtClean="0">
                <a:cs typeface="Times New Roman" pitchFamily="18" charset="0"/>
              </a:rPr>
              <a:t> </a:t>
            </a:r>
            <a:r>
              <a:rPr lang="en-US" sz="3200" dirty="0" err="1" smtClean="0">
                <a:cs typeface="Times New Roman" pitchFamily="18" charset="0"/>
              </a:rPr>
              <a:t>nilai-nilai</a:t>
            </a:r>
            <a:r>
              <a:rPr lang="en-US" sz="3200" dirty="0" smtClean="0">
                <a:cs typeface="Times New Roman" pitchFamily="18" charset="0"/>
              </a:rPr>
              <a:t> </a:t>
            </a:r>
            <a:r>
              <a:rPr lang="en-US" sz="3200" dirty="0" err="1" smtClean="0">
                <a:cs typeface="Times New Roman" pitchFamily="18" charset="0"/>
              </a:rPr>
              <a:t>Pancasila</a:t>
            </a:r>
            <a:r>
              <a:rPr lang="en-US" sz="3200" dirty="0" smtClean="0">
                <a:cs typeface="Times New Roman" pitchFamily="18" charset="0"/>
              </a:rPr>
              <a:t>, </a:t>
            </a:r>
            <a:r>
              <a:rPr lang="en-US" sz="3200" dirty="0" err="1" smtClean="0">
                <a:cs typeface="Times New Roman" pitchFamily="18" charset="0"/>
              </a:rPr>
              <a:t>yaitu</a:t>
            </a:r>
            <a:r>
              <a:rPr lang="en-US" sz="3200" dirty="0" smtClean="0">
                <a:cs typeface="Times New Roman" pitchFamily="18" charset="0"/>
              </a:rPr>
              <a:t> </a:t>
            </a:r>
            <a:r>
              <a:rPr lang="en-US" sz="3200" dirty="0" err="1" smtClean="0">
                <a:cs typeface="Times New Roman" pitchFamily="18" charset="0"/>
              </a:rPr>
              <a:t>nilai</a:t>
            </a:r>
            <a:r>
              <a:rPr lang="en-US" sz="3200" dirty="0" smtClean="0">
                <a:cs typeface="Times New Roman" pitchFamily="18" charset="0"/>
              </a:rPr>
              <a:t> </a:t>
            </a:r>
            <a:r>
              <a:rPr lang="en-US" sz="3200" dirty="0" err="1" smtClean="0">
                <a:cs typeface="Times New Roman" pitchFamily="18" charset="0"/>
              </a:rPr>
              <a:t>ketuhanan</a:t>
            </a:r>
            <a:r>
              <a:rPr lang="en-US" sz="3200" dirty="0" smtClean="0">
                <a:cs typeface="Times New Roman" pitchFamily="18" charset="0"/>
              </a:rPr>
              <a:t>, </a:t>
            </a:r>
            <a:r>
              <a:rPr lang="en-US" sz="3200" dirty="0" err="1" smtClean="0">
                <a:cs typeface="Times New Roman" pitchFamily="18" charset="0"/>
              </a:rPr>
              <a:t>kemanusiaan</a:t>
            </a:r>
            <a:r>
              <a:rPr lang="en-US" sz="3200" dirty="0" smtClean="0">
                <a:cs typeface="Times New Roman" pitchFamily="18" charset="0"/>
              </a:rPr>
              <a:t>, </a:t>
            </a:r>
            <a:r>
              <a:rPr lang="en-US" sz="3200" dirty="0" err="1" smtClean="0">
                <a:cs typeface="Times New Roman" pitchFamily="18" charset="0"/>
              </a:rPr>
              <a:t>persatuan</a:t>
            </a:r>
            <a:r>
              <a:rPr lang="en-US" sz="3200" dirty="0" smtClean="0">
                <a:cs typeface="Times New Roman" pitchFamily="18" charset="0"/>
              </a:rPr>
              <a:t>, </a:t>
            </a:r>
            <a:r>
              <a:rPr lang="en-US" sz="3200" dirty="0" err="1" smtClean="0">
                <a:cs typeface="Times New Roman" pitchFamily="18" charset="0"/>
              </a:rPr>
              <a:t>kerakyatan</a:t>
            </a:r>
            <a:r>
              <a:rPr lang="en-US" sz="3200" dirty="0" smtClean="0">
                <a:cs typeface="Times New Roman" pitchFamily="18" charset="0"/>
              </a:rPr>
              <a:t> </a:t>
            </a:r>
            <a:r>
              <a:rPr lang="en-US" sz="3200" dirty="0" err="1" smtClean="0">
                <a:cs typeface="Times New Roman" pitchFamily="18" charset="0"/>
              </a:rPr>
              <a:t>dan</a:t>
            </a:r>
            <a:r>
              <a:rPr lang="en-US" sz="3200" dirty="0" smtClean="0">
                <a:cs typeface="Times New Roman" pitchFamily="18" charset="0"/>
              </a:rPr>
              <a:t> </a:t>
            </a:r>
            <a:r>
              <a:rPr lang="en-US" sz="3200" dirty="0" err="1" smtClean="0">
                <a:cs typeface="Times New Roman" pitchFamily="18" charset="0"/>
              </a:rPr>
              <a:t>keadilan</a:t>
            </a:r>
            <a:r>
              <a:rPr lang="id-ID" sz="3200" dirty="0" smtClean="0">
                <a:cs typeface="Times New Roman" pitchFamily="18" charset="0"/>
              </a:rPr>
              <a:t> Sosial.</a:t>
            </a:r>
            <a:r>
              <a:rPr lang="en-US" sz="3200" dirty="0" smtClean="0">
                <a:cs typeface="Times New Roman" pitchFamily="18" charset="0"/>
              </a:rPr>
              <a:t> </a:t>
            </a:r>
            <a:endParaRPr lang="en-US" sz="3200" dirty="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3352800" y="4876800"/>
            <a:ext cx="5791201"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sz="quarter" idx="1"/>
          </p:nvPr>
        </p:nvSpPr>
        <p:spPr>
          <a:xfrm>
            <a:off x="457200" y="2133600"/>
            <a:ext cx="8229600" cy="4419600"/>
          </a:xfrm>
        </p:spPr>
        <p:txBody>
          <a:bodyPr>
            <a:normAutofit fontScale="92500" lnSpcReduction="20000"/>
          </a:bodyPr>
          <a:lstStyle/>
          <a:p>
            <a:pPr algn="just"/>
            <a:r>
              <a:rPr lang="id-ID" b="1" dirty="0" smtClean="0"/>
              <a:t>Sila ketuhanan </a:t>
            </a:r>
            <a:r>
              <a:rPr lang="id-ID" dirty="0" smtClean="0"/>
              <a:t>mengandung dimensi moral berupa nilai spiritualitas yang mendekatkan diri manusia kepada Sang Pencipta, ketaatan kepada nilai agama yang dianutnya. </a:t>
            </a:r>
          </a:p>
          <a:p>
            <a:pPr algn="just"/>
            <a:r>
              <a:rPr lang="id-ID" b="1" dirty="0" smtClean="0"/>
              <a:t>Sila kemanusiaan </a:t>
            </a:r>
            <a:r>
              <a:rPr lang="id-ID" dirty="0" smtClean="0"/>
              <a:t>mengandung dimensi </a:t>
            </a:r>
            <a:r>
              <a:rPr lang="id-ID" i="1" dirty="0" smtClean="0"/>
              <a:t>humanus, artinya menjadikan manusia lebih manusiawi, </a:t>
            </a:r>
            <a:r>
              <a:rPr lang="id-ID" dirty="0" smtClean="0"/>
              <a:t>yaitu upaya meningkatkan kualitas kemanusiaan dalam pergaulan antarsesama.</a:t>
            </a:r>
          </a:p>
          <a:p>
            <a:pPr algn="just"/>
            <a:r>
              <a:rPr lang="id-ID" b="1" dirty="0" smtClean="0"/>
              <a:t>Sila persatuan </a:t>
            </a:r>
            <a:r>
              <a:rPr lang="id-ID" dirty="0" smtClean="0"/>
              <a:t>mengandung dimensi nilai solidaritas, rasa kebersamaan (</a:t>
            </a:r>
            <a:r>
              <a:rPr lang="id-ID" i="1" dirty="0" smtClean="0"/>
              <a:t>mitsein), </a:t>
            </a:r>
            <a:r>
              <a:rPr lang="id-ID" dirty="0" smtClean="0"/>
              <a:t>cinta tanah air. </a:t>
            </a:r>
          </a:p>
          <a:p>
            <a:pPr algn="just"/>
            <a:r>
              <a:rPr lang="id-ID" b="1" dirty="0" smtClean="0"/>
              <a:t>Sila kerakyatan </a:t>
            </a:r>
            <a:r>
              <a:rPr lang="id-ID" dirty="0" smtClean="0"/>
              <a:t>mengandung dimensi nilai berupa sikap menghargai orang lain, mau mendengar pendapat orang lain, tidak memaksakan kehendak kepada orang lain. </a:t>
            </a:r>
          </a:p>
          <a:p>
            <a:pPr algn="just"/>
            <a:r>
              <a:rPr lang="id-ID" b="1" dirty="0" smtClean="0"/>
              <a:t>Sila keadilan </a:t>
            </a:r>
            <a:r>
              <a:rPr lang="id-ID" dirty="0" smtClean="0"/>
              <a:t>mengandung dimensi nilai mau peduli atas nasib orang lain, kesediaan membantu kesulitan orang lain.</a:t>
            </a:r>
            <a:endParaRPr lang="id-ID" dirty="0"/>
          </a:p>
        </p:txBody>
      </p:sp>
      <p:pic>
        <p:nvPicPr>
          <p:cNvPr id="4" name="Picture 2"/>
          <p:cNvPicPr>
            <a:picLocks noChangeAspect="1" noChangeArrowheads="1"/>
          </p:cNvPicPr>
          <p:nvPr/>
        </p:nvPicPr>
        <p:blipFill>
          <a:blip r:embed="rId2" cstate="print"/>
          <a:srcRect/>
          <a:stretch>
            <a:fillRect/>
          </a:stretch>
        </p:blipFill>
        <p:spPr bwMode="auto">
          <a:xfrm>
            <a:off x="838200" y="0"/>
            <a:ext cx="7772400" cy="20574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620</TotalTime>
  <Words>1410</Words>
  <Application>Microsoft Office PowerPoint</Application>
  <PresentationFormat>On-screen Show (4:3)</PresentationFormat>
  <Paragraphs>44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Origin</vt:lpstr>
      <vt:lpstr>Slide 1</vt:lpstr>
      <vt:lpstr>Apa itu Pancasila?</vt:lpstr>
      <vt:lpstr>Apa itu Etika?</vt:lpstr>
      <vt:lpstr>Slide 4</vt:lpstr>
      <vt:lpstr>Slide 5</vt:lpstr>
      <vt:lpstr>Slide 6</vt:lpstr>
      <vt:lpstr>Slide 7</vt:lpstr>
      <vt:lpstr>Apa itu Etika Pancasila?</vt:lpstr>
      <vt:lpstr>Slide 9</vt:lpstr>
      <vt:lpstr>Slide 10</vt:lpstr>
      <vt:lpstr>Nilai-Nilai Etika Pancasila</vt:lpstr>
      <vt:lpstr>Nilai Ketuhanan</vt:lpstr>
      <vt:lpstr>Nilai Kemanusiaan</vt:lpstr>
      <vt:lpstr>Nilai Persatuan</vt:lpstr>
      <vt:lpstr>Nilai Kerakyatan</vt:lpstr>
      <vt:lpstr>Nilai Keadilan</vt:lpstr>
      <vt:lpstr>Sumber Historis, Sosiologis Dan Politis Pancasila Sebagai Sistem Etika</vt:lpstr>
      <vt:lpstr>Sumber historis</vt:lpstr>
      <vt:lpstr>Slide 19</vt:lpstr>
      <vt:lpstr>Slide 20</vt:lpstr>
      <vt:lpstr>Sumber Sosiologis</vt:lpstr>
      <vt:lpstr>Sumber politis</vt:lpstr>
      <vt:lpstr>Urgensi Pancasila sebagai Sistem Etika</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user</cp:lastModifiedBy>
  <cp:revision>63</cp:revision>
  <dcterms:created xsi:type="dcterms:W3CDTF">2018-11-15T15:25:35Z</dcterms:created>
  <dcterms:modified xsi:type="dcterms:W3CDTF">2021-06-18T00:09:49Z</dcterms:modified>
</cp:coreProperties>
</file>