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2"/>
  </p:notesMasterIdLst>
  <p:sldIdLst>
    <p:sldId id="256" r:id="rId2"/>
    <p:sldId id="315" r:id="rId3"/>
    <p:sldId id="357" r:id="rId4"/>
    <p:sldId id="320" r:id="rId5"/>
    <p:sldId id="322" r:id="rId6"/>
    <p:sldId id="326" r:id="rId7"/>
    <p:sldId id="281" r:id="rId8"/>
    <p:sldId id="270" r:id="rId9"/>
    <p:sldId id="288" r:id="rId10"/>
    <p:sldId id="271" r:id="rId11"/>
    <p:sldId id="272" r:id="rId12"/>
    <p:sldId id="282" r:id="rId13"/>
    <p:sldId id="263" r:id="rId14"/>
    <p:sldId id="284" r:id="rId15"/>
    <p:sldId id="279" r:id="rId16"/>
    <p:sldId id="2733" r:id="rId17"/>
    <p:sldId id="285" r:id="rId18"/>
    <p:sldId id="2728" r:id="rId19"/>
    <p:sldId id="294" r:id="rId20"/>
    <p:sldId id="31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2:19:49.62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1153 217,'31'0,"327"-12,-182-3,79-8,295-19,-4 20,-351 3,-118 8,78 1,81 11,-115 0,1037 0,-914 15,8 0,700-17,-941 1,0 0,1 1,-1 0,20 5,-29-6,-1 1,1-1,0 1,0 0,0-1,-1 1,1 0,0 0,-1 0,1 0,-1 1,1-1,-1 0,0 0,1 1,-1-1,0 1,0-1,0 1,0 0,0-1,0 1,-1 0,1 0,0 0,-1-1,0 1,1 0,-1 0,0 0,0 0,0 0,0 0,0 0,0 0,-2 3,1-2,0-1,0 1,0 0,0-1,-1 0,1 1,-1-1,1 0,-1 1,0-1,0 0,-5 3,-31 20,13-13,0-1,0-2,-1 0,-44 9,-115 10,169-27,-368 27,-4-21,97-3,-1128 17,519-21,576-15,33 0,-65 16,599 16,-121-5,167 14,387 28,-476-40,448 15,161-31,-487 2,-103-14,-52 1,127 9,-145 4,-1767 2,817-3,436-1,-402 4,380 13,-87 1,62-16,2111-2,-860 3,-302-17,11 0,198 18,-712-3,1 0,40-8,-71 8,-5 2,-13 4,-26 6,-59 15,-187 44,87-38,-230 9,-212-31,333 4,150-3,-120-5,-42 3,-36 5,160-9,160-4,1 1,-1 2,1 1,0 2,-47 15,66-17,1 0,-1-2,0 1,0-2,-18 1,-84-3,60-2,-19 1,681 17,-541-13,440 26,268 9,634-31,-808-9,-519 2,812 17,-323-5,-546-12,-1 1,25 4,-30 0,-16-1,-8 0,-16 0,1-1,0 0,-35-2,3 0,-970 54,-40 33,679-47,-450-11,-790-33,1221-19,333 17,-66-11,-79-3,200 18,1-1,1 0,-21-6,16 3,-30-3,-237 3,167 7,86-4,1-2,-1-2,-55-15,-3-1,61 14,1-2,0-1,0-1,-52-31,42 21,36 20,0-1,1 1,-1-1,0-1,1 1,0 0,0-1,0 0,0 0,1 0,0-1,0 1,-4-8,4 4,0 1,1-1,0 0,1 1,-1-1,1 0,1 0,0-13,7-527,-8 511,0 25,0 0,1 1,0-1,1 0,0 1,1-1,4-13,-5 22,0 1,1 0,-1 0,1 0,-1 0,1 0,0 0,0 0,0 1,0-1,0 0,0 1,0 0,1-1,-1 1,1 0,-1 0,0 1,1-1,3 0,6-1,1 0,24 0,-27 2,312 2,-103 1,600-3,-818 0,33 2,-21 3,-12-4,-1-1,0 0,0 1,0-1,0 0,0 1,0-1,0 0,0 1,0-1,0 0,0 1,0-1,0 0,0 1,0-1,0 0,-1 1,1-1,0 0,0 0,0 1,0-1,-1 0,1 1,0-1,0 0,0 0,-1 0,1 1,0-1,-1 0,1 0,0 0,0 0,-1 1,0-1,-11 7,-1 0,1-1,-2-1,1 0,-22 5,30-8,-239 55,138-34,-312 52,396-70,1 0,-1 2,1 0,0 1,-20 12,-28 10,1-8,-1-3,-99 14,95-20,57-10,-1 0,1 1,1 1,-1 0,1 1,-1 1,-20 13,36-20,-1 0,1 0,0 1,-1-1,1 0,-1 1,1-1,0 0,0 1,-1-1,1 0,0 1,0-1,-1 0,1 1,0-1,0 1,0-1,0 0,-1 1,1-1,0 1,0-1,0 1,0-1,0 1,0-1,0 0,0 1,1-1,-1 1,0-1,0 1,0-1,0 0,0 1,1-1,-1 1,0-1,0 0,1 1,-1-1,0 0,1 1,-1-1,0 0,1 0,-1 1,0-1,1 0,-1 0,1 0,0 1,25 9,15-2,1-2,0-2,76-2,37 3,10 15,206 54,-268-46,-56-14,1-1,1-3,71 6,-103-15,0 1,0 1,-1 0,26 9,59 30,-32-13,-62-26,4 1,0 0,-1 1,0 0,15 10,-25-15,1 0,-1 0,0 0,0 1,1-1,-1 0,0 0,1 1,-1-1,0 0,0 0,0 1,1-1,-1 0,0 0,0 1,0-1,1 0,-1 1,0-1,0 0,0 1,0-1,0 0,0 1,0-1,0 0,0 1,0-1,0 1,0-1,0 0,0 1,0-1,0 0,-1 1,1-1,0 1,-15 6,-23-2,-363-3,219-6,61 6,-110-5,201-2,8-1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09:55:03.3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0 153,'3384'0,"-3315"-4,-1-3,119-27,-171 30,109-12,-47 8,115-10,-48 6,-1-6,196-13,465 32,-418 15,-29 0,277-16,-281-1,55 35,-290-20,293 43,-221-32,343 27,-11-53,56 1,-386 14,-9-1,176-11,-8 0,-75 16,-138-8,273 20,-245-19,227 10,102 9,0 0,-318-28,429 26,-118 5,-162-5,-71-3,595-17,-489-10,1494 2,-1775-4,130-23,-127 13,120-4,-144 16,84-13,22 1,-32 4,94-13,98-13,-139-3,-161 33,-4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09:55:07.1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63,'111'-2,"164"-25,136-6,4 33,-198 2,910-2,-595 33,-278-11,1029 86,-804-63,-16 9,210-13,-384-29,346 7,61 0,-409-8,8 0,387 8,-514-19,431 11,-584-10,1102 48,4551-51,-5373-15,-165 7,35-4,162-6,774 19,-495 3,-201-2,-380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10:03:08.7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1,'5'0,"2"0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10:03:09.6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10:03:10.1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10:03:10.4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10:03:36.4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805 1,'141'-1,"165"3,-291-1,1 0,-1 2,0 0,0 0,0 1,0 1,-1 1,1 0,-1 1,-1 0,1 1,19 16,-2 2,-21-16,2-1,16 12,-25-20,-1 1,1 0,0-1,1 0,-1 1,0-1,0 0,0-1,1 1,-1-1,1 1,-1-1,0 0,1 0,3-1,4-2,0-1,-1 0,1 0,12-8,-14 7,1 0,0 0,1 1,18-4,-12 6,-1 2,1 0,0 1,-1 0,1 2,-1 0,1 0,16 8,-4-4,38 6,125-5,-9-2,295 19,4-24,-218-2,105 21,-287-13,160 27,-94-10,-91-19,82-2,-37-3,-95 0,32 3,-37-3,0 1,0-1,0 1,0-1,0 1,0-1,0 1,0 0,0 0,0 0,-1 0,1 0,0 1,1 0,-3-1,0-1,0 1,1-1,-1 1,0 0,0-1,0 1,0-1,0 1,0 0,0-1,0 1,0-1,0 1,0-1,0 1,0 0,0-1,0 1,-1-1,1 1,0-1,0 1,-1-1,1 1,0-1,-1 1,1-1,-1 1,1-1,-1 0,1 1,0-1,-1 0,0 1,-7 6,0-1,-1 0,1-1,-1 1,0-2,-1 1,-10 2,-77 22,76-24,-385 75,339-69,-676 92,317-29,0 1,-70-29,-123 16,-104 5,314-67,142-1,2065 19,-1067-8,-270-5,145 24,-7 24,12 2,-162-15,-8 34,-297-40,-107-19,-36-15,-1 0,1 0,-1 0,1 0,-1 0,0 1,1-1,-1 0,1 0,-1 1,0-1,1 0,-1 1,1-1,-1 0,0 1,1-1,-1 0,0 1,0-1,1 1,-1-1,0 1,0-1,0 1,0-1,0 1,1-1,-1 0,0 1,0-1,0 1,0-1,0 1,0-1,-1 1,1-1,0 1,0 0,-19 12,-13 0,0 0,-2-3,-34 8,-113 14,-348 5,420-32,-1482 22,915 17,151-4,-354-33,604-9,183 6,1 4,-144 30,230-37,-1 0,0 0,1 0,-1 1,0-1,1 1,-1 1,1-1,-8 5,12-6,1-1,0 0,0 1,-1-1,1 0,0 1,-1-1,1 1,0-1,0 1,0-1,0 0,-1 1,1-1,0 1,0-1,0 1,0-1,0 1,0-1,0 1,0-1,0 1,0-1,0 0,1 1,-1-1,0 1,0-1,0 1,1-1,-1 0,0 1,0-1,1 1,-1-1,0 0,1 1,-1-1,0 0,1 0,0 1,21 14,-20-15,21 12,1-2,0-1,38 10,82 10,-132-27,547 61,-270-37,607 94,-344-42,519 62,-521-44,-537-93,-6-2,0 0,0 1,0 0,0 1,-1-1,8 5,-14-7,1 1,0-1,-1 1,1-1,0 1,-1-1,1 1,-1-1,1 1,-1 0,1-1,-1 1,1 0,-1-1,0 1,1 0,-1 0,0-1,0 1,1 0,-1 0,0 0,0-1,0 1,0 0,0 0,0 0,0-1,-1 1,1 0,0 0,0 0,0-1,-1 1,1 0,0 0,-1-1,1 1,-1 0,1-1,-1 1,1-1,-1 1,0 0,1-1,-2 1,-4 4,0 1,0-2,-13 8,18-11,-37 20,-1-2,-1-1,-1-2,-76 18,-178 21,-482 15,-6-58,765-12,-1630-6,1622 8,1 0,0 2,0 1,1 1,-1 1,1 1,-38 18,5-8,-1 0,53-16,0 0,1 1,-1-1,1 1,0 0,-1 0,1 0,-6 8,9-10,0 0,0 0,1 0,-1 0,0 0,1 0,-1 0,1 0,-1 0,1 1,-1-1,1 0,0 0,0 1,0-1,0 0,0 0,0 1,0-1,0 0,0 1,0-1,1 0,-1 0,0 1,1-1,-1 0,1 0,0 0,-1 0,1 0,0 0,1 2,1 1,1-1,1 1,-1 0,0-1,1 0,7 4,16 7,0-3,0 0,1-1,60 10,-48-11,1186 230,-50-124,-880-97,405 26,-2 22,-665-62,49 13,-72-14,0 1,0 1,0 0,0 0,-1 1,21 14,-32-20,1 0,-1 0,0 1,1-1,-1 0,0 0,1 1,-1-1,0 0,1 1,-1-1,0 0,1 1,-1-1,0 0,0 1,0-1,1 1,-1-1,0 1,0-1,0 0,0 1,0-1,0 1,0-1,0 1,0-1,0 0,0 1,0-1,0 1,0-1,0 1,-1 0,-14 9,-11-2,-1 0,1-2,-1-1,-44 2,37-3,-528 21,325-20,-1254 18,766 13,-5 18,370-27,-90 5,406-30,0 2,0 2,1 2,-70 21,107-27,0 0,0 0,1 1,-1 0,1 0,0 0,0 1,0-1,0 1,1 0,0 1,-1-1,-5 10,8-11,1 0,0 0,0 0,0 0,0 0,0 0,1 0,-1 0,1 0,0 0,0 0,0 1,0-1,0 0,1 0,-1 0,1 0,0 0,0 0,0 0,1 0,-1 0,1-1,-1 1,1 0,0-1,0 1,3 2,6 7,2 0,0-1,0 0,1-1,0-1,0 0,31 13,0-3,72 20,227 31,-257-55,424 48,7-29,-195-14,-48-2,647 51,-1 66,-472-45,-354-77,-7-1,-67-6,-20-6,-1 1,0-1,0 0,0 0,0 0,1 0,-1 0,0 1,0-1,0 0,0 0,0 0,0 1,1-1,-1 0,0 0,0 0,0 1,0-1,0 0,0 0,0 0,0 1,0-1,0 0,0 0,0 1,0-1,0 0,0 0,0 0,-1 1,1-1,0 0,0 0,0 0,0 1,0-1,0 0,-1 0,1 0,0 0,0 1,0-1,0 0,-1 0,1 0,0 0,0 0,0 0,-1 0,1 0,0 1,0-1,0 0,-1 0,1 0,0 0,0 0,-1 0,1 0,0 0,-21 6,-111 17,79-16,-29 5,-972 125,810-115,-815 96,618-57,162-10,-40 4,312-54,-4-1,0 1,0 1,0 0,-14 5,23-7,0 1,1-1,-1 1,0 0,1 0,-1 0,1-1,-1 1,1 0,0 1,-1-1,1 0,0 0,0 1,-1-1,1 0,0 1,1-1,-1 1,0 0,0-1,1 1,-1 0,1-1,-1 1,1 0,0 0,-1-1,1 1,0 0,0 0,0-1,1 1,-1 3,1-3,0 1,0 0,1 0,-1-1,1 1,-1-1,1 1,0-1,-1 0,1 0,1 0,-1 0,0 0,0 0,1 0,3 1,6 4,0-1,17 5,-25-9,45 14,1-2,76 11,-109-22,571 78,13-28,1658 79,-2187-130,143 7,-152-3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2:19:50.528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0 112,'5'-5,"8"-2,5 0,6 2,4 1,2-3,6-1,12 1,9-3,5-1,1 3,-3 2,-8-4,-8 1,-10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2:19:56.14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0,'1211'0,"-1022"16,-109-7,263 40,-213-27,-83-15,84 22,-108-22,0-2,0-1,38 3,71-6,-76-2,356 11,570 9,-676-21,1280 2,-1579 0,9 0,0 0,0 1,28 6,-40-6,-1-1,1 1,-1 1,1-1,-1 0,0 1,0-1,0 1,0 0,0 0,0 1,0-1,-1 0,1 1,-1 0,0-1,1 1,-1 0,0 0,-1 0,1 1,-1-1,2 4,15 84,-13-59,12 43,-9-46,6 45,4 16,-13-70,4 11,-1 1,-1 0,4 66,-10-71,-4 156,2-179,1-1,-1 1,0-1,0 0,0 0,0 1,-1-1,1 0,-1 0,0 0,0 0,0-1,0 1,-1 0,1-1,-1 0,1 1,-1-1,0 0,0 0,0-1,-6 4,-5 0,-1 0,0 0,-29 4,20-4,-36 6,0-3,-67 1,-124-10,93-1,52 4,-119-5,222 3,0 0,1-1,-1 1,1-1,-1 1,1-1,-1 0,1 0,0 0,-1 0,1 0,0-1,0 1,0-1,0 0,0 1,0-1,0 0,1 0,-1 0,1 0,-1 0,1 0,0-1,0 1,0 0,0-1,0 1,0-1,1 1,-1-1,1 1,0-1,0 0,0 1,0-5,1-1,0 1,0-1,0 1,1-1,0 1,1 0,0 0,0 0,0 0,1 0,9-11,-1 5,0 0,2 2,-1-1,1 2,1 0,0 0,0 2,28-12,140-43,-171 59,91-26,143-44,-115 38,-125 35,-1 0,0 0,-1-1,1 0,-1 0,1 0,-1 0,0 0,0-1,0 0,7-6,-10 8,0 0,0 0,-1 0,1 0,0 0,-1 0,1 0,-1 0,1 0,-1 0,0-1,1 1,-1 0,0 0,0 0,0-1,0 1,0-2,-1 1,1 0,-1 0,0 0,0 0,0 1,0-1,0 0,0 1,0-1,-1 1,1-1,0 1,-1-1,0 1,-1-1,-6-4,1 1,-2 0,1 0,0 1,-1 0,0 1,0 0,0 1,-18-3,-12 2,-46 1,70 2,-781 3,775-2,-1 1,0 1,1 1,0 0,-36 14,-102 50,74-29,83-38,-5 2,0 0,1 1,-1 0,1 0,0 0,0 1,0 0,-6 7,13-11,-1-1,1 1,-1-1,1 1,0-1,-1 1,1-1,0 1,0 0,-1-1,1 1,0 0,0-1,0 1,0-1,0 1,0 0,0-1,0 1,0 0,0-1,0 1,1 0,-1-1,0 1,0-1,1 1,-1 0,0-1,1 1,16 17,-6-8,1 3,0-2,0 0,1 0,1-2,-1 1,1-2,1 1,0-2,0 0,1-1,-1-1,1 0,28 4,13-1,1-3,91-4,-127-1,297-32,-51 2,-227 28,-1-2,0-2,0-1,0-2,-1-2,43-19,-56 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2:21:15.40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213 2,'87'-1,"99"3,-94 11,9 1,324-9,-236-7,-120 1,-14 0,0 1,82 13,-75-3,94 1,66-12,-89-1,2414 2,-2324-15,-7 0,1368 14,-715 3,1536-2,-2372-2,66-12,15 0,132 12,-145 3,-95-1,0 0,0 0,0 1,0 0,0 0,0 1,0-1,-1 1,1 1,0-1,-1 1,0 0,0 0,0 0,0 1,0 0,-1 0,1 0,-1 0,0 1,4 5,7 11,0 1,-1 0,-1 1,-1 1,-2 0,0 0,-1 1,-2 0,8 39,-7-13,0-9,4 77,-11-99,0-5,-1-1,-1 0,0 1,-4 21,4-32,0-1,0 1,-1 0,1-1,-1 1,0-1,0 0,0 1,-1-1,1 0,-1 0,1-1,-1 1,0 0,0-1,0 0,0 0,-1 0,1 0,-1 0,-5 2,-19 4,1 0,-2-2,1-1,-43 1,-120-6,82-2,-1078 2,1144-2,1-3,-1-1,-42-12,40 8,-1 1,-70-3,-352 12,196 2,-3454-2,3533 15,3 0,-981-15,511-1,632 0,0-2,-29-6,-34-4,-332 8,237 7,-845-2,1016 0,1 0,0-2,0 1,0-2,-26-7,36 9,0-1,0 1,0-1,1 0,-1 0,0 0,1-1,-1 1,1-1,0 0,0 0,0 0,0-1,0 1,1 0,0-1,-1 0,1 0,1 1,-1-1,1 0,-1 0,0-6,-4-63,5 49,-5-29,6 51,-6-26,2 0,1 0,1-39,2 65,0-1,0 1,1-1,-1 1,1-1,0 1,-1-1,1 1,1 0,-1-1,0 1,0 0,1 0,-1 0,1 0,0 0,-1 0,1 0,0 1,0-1,0 1,1-1,-1 1,0 0,0 0,1 0,2-1,6-1,0 1,0 0,0 1,22 0,-24 0,352 7,-185 24,-127-20,1-1,72 3,12-11,194 9,83 11,0-22,-151-1,2696 3,-2709-17,-37 1,123 12,362-22,-266-8,-297 24,150-29,-163 19,219-9,-151 16,-51 1,512 7,-362 6,543-2,-806-1,0 2,0 0,-1 2,1 0,0 2,-1 0,42 17,-61-20,1 0,-1 0,0 1,1 0,-1-1,-1 1,1 0,0 0,-1 0,1 1,-1-1,0 1,0-1,0 1,-1 0,2 5,-2-6,0-1,0 1,-1 0,0 0,1 0,-1 0,0 0,0-1,-1 1,1 0,0 0,-1 0,0 0,0-1,0 1,0 0,0-1,0 1,-1-1,1 1,-1-1,0 0,0 1,-3 2,-2 1,-1-1,1 0,-1 0,-1 0,1-1,-13 4,-59 16,66-21,-49 11,-1-2,-122 5,-136-17,162-3,-1552 2,901 2,770-1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2:21:48.2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0,'770'0,"-642"4,247 41,-311-37,0-3,97-5,-70-2,3953 1,-2109 2,-6002-1,3715-15,9 0,-1292 16,1460 14,34-1,90-13,17-1,1 2,-40 7,-154 33,207-36,43-4,251 21,271 25,-405-39,167 1,22 2,206 9,6-22,-188-1,-114 0,279 5,-150 26,24 2,348-30,-353-3,803 2,-1161 1,-22 1,-11 2,-13 2,-88 20,-157 18,109-21,22-3,-164 5,77-9,-18-1,123-14,-237 10,-178 10,-2-22,183-1,-1228 2,1534-2,-74-13,25 1,87 14,-386-31,314 30,-160-9,49-5,-219 11,225 6,137-4,-68-12,67 6,-63-1,70 10,17-1,-1 0,1-1,0-1,-30-6,3-3,-26-8,51 13,-1 1,0 2,0 0,0 1,-30 2,10 0,580 2,-291-3,2543 1,-2707-3,85-13,195-13,-333 27,389-8,45-3,-1-25,178 25,-434 15,961-2,-1126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02:47:00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02:47:10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02:47:20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6T09:43:54.9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20994 34,'0'-1,"1"0,-1 0,0 0,1 0,-1 0,1 0,-1 0,1 0,0 0,-1 0,1 0,0 0,-1 0,1 1,0-1,0 0,0 1,0-1,0 0,0 1,0-1,0 1,0-1,0 1,0 0,2-1,33-5,-33 5,77-5,108 7,-76 1,2263-2,-2180 14,-36 0,639-9,-437-7,412 2,-561-16,-10 0,710 15,-437 3,1247-2,-1486 16,11 0,366-17,-611 1,7 0,1 0,-1 0,1 1,-1 0,14 4,-20-4,-1 0,0 0,1 0,-1 1,0-1,1 1,-1-1,0 1,0-1,0 1,-1 0,1 0,0 0,-1 0,1 1,-1-1,0 0,1 0,-1 1,0-1,-1 1,1-1,0 1,0 4,0 0,0-1,0 0,-1 1,0-1,0 1,-1-1,1 1,-1-1,-1 1,1-1,-1 0,0 0,-1 0,0 0,1 0,-2 0,1-1,-1 1,0-1,0 0,0 0,-1-1,1 1,-1-1,0 0,-1 0,1-1,-1 1,-5 2,-5 1,1 1,-1-2,0 0,-1-1,1 0,-25 2,20-4,0 1,1 1,-36 14,-19 4,44-15,-48 10,2 4,-77 33,35-7,59-26,-92 50,146-69,1 0,-1 1,1 0,0 0,0 0,0 1,1-1,-1 1,1 0,0 1,1-1,-5 8,5-5,0 0,1-1,0 1,1 0,-1 0,1 0,1 1,0-1,1 11,-2-6,0 1,0-2,-1 1,0 0,-2 0,1-1,-1 1,-1-1,0 0,-1 0,0-1,-1 0,0 0,-1 0,0-1,-1 0,0-1,0 0,-1 0,-15 10,18-15,1-1,-1 1,0-1,0-1,0 1,0-1,0-1,0 1,-9 0,-12 0,-29-2,29-1,-519-2,519 1,0-1,-37-8,33 5,-40-3,-347 7,213 4,-3607-2,3491 15,60 0,-254-13,287-3,165 4,1 3,-67 15,-80 7,-39-22,-49 2,-205 13,-3-22,195-1,271 2,-471-12,-56-10,2 23,196 2,272-3,-322 3,-3 23,-71 30,269-32,-308 73,353-61,-317 23,364-47,-190 8,-874-19,547-3,-2258 2,2715-15,28 0,-492 12,336 5,-651-2,702-14,59 0,39-1,13 1,-88-2,-90-3,-1940 21,2040 13,18 1,-677-15,425-3,-12 2,429-2,-57-10,-12-1,-385 8,288 7,-790-2,951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27857-325C-40AD-9C6E-AC16D1CCDE6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6507-727F-480D-A533-8650066BD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2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90834b721d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90834b721d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45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0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3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6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2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93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2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2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8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4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5">
  <p:cSld name="Title and one column 5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9"/>
          <p:cNvSpPr txBox="1">
            <a:spLocks noGrp="1"/>
          </p:cNvSpPr>
          <p:nvPr>
            <p:ph type="subTitle" idx="1"/>
          </p:nvPr>
        </p:nvSpPr>
        <p:spPr>
          <a:xfrm>
            <a:off x="1591064" y="3813144"/>
            <a:ext cx="51572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21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33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33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33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33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33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33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33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33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7" name="Google Shape;527;p19"/>
          <p:cNvSpPr txBox="1">
            <a:spLocks noGrp="1"/>
          </p:cNvSpPr>
          <p:nvPr>
            <p:ph type="ctrTitle"/>
          </p:nvPr>
        </p:nvSpPr>
        <p:spPr>
          <a:xfrm>
            <a:off x="1981264" y="3140720"/>
            <a:ext cx="4376800" cy="8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800"/>
              <a:buFont typeface="Chewy"/>
              <a:buNone/>
              <a:defRPr sz="5067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275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3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0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4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4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9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5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0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12EEE6B-8EFF-46A6-B0FD-001C84F81A4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CC1184-1213-451C-BEA6-DB73E2368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0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customXml" Target="../ink/ink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image" Target="../media/image70.png"/><Relationship Id="rId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8.png"/><Relationship Id="rId7" Type="http://schemas.openxmlformats.org/officeDocument/2006/relationships/image" Target="../media/image1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5" Type="http://schemas.openxmlformats.org/officeDocument/2006/relationships/image" Target="../media/image120.png"/><Relationship Id="rId4" Type="http://schemas.openxmlformats.org/officeDocument/2006/relationships/customXml" Target="../ink/ink9.xml"/><Relationship Id="rId9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customXml" Target="../ink/ink13.xml"/><Relationship Id="rId10" Type="http://schemas.openxmlformats.org/officeDocument/2006/relationships/image" Target="../media/image180.png"/><Relationship Id="rId4" Type="http://schemas.openxmlformats.org/officeDocument/2006/relationships/image" Target="../media/image160.png"/><Relationship Id="rId9" Type="http://schemas.openxmlformats.org/officeDocument/2006/relationships/customXml" Target="../ink/ink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EF28-AFBB-D713-0050-3D19E4F32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MENGEMBANGKAN ISU DAN  MEMBANGUN NOVELTY/KEBAHARUAN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13DCE-7B1C-828B-918A-BB6C06459B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Novita Tresiana</a:t>
            </a:r>
          </a:p>
        </p:txBody>
      </p:sp>
    </p:spTree>
    <p:extLst>
      <p:ext uri="{BB962C8B-B14F-4D97-AF65-F5344CB8AC3E}">
        <p14:creationId xmlns:p14="http://schemas.microsoft.com/office/powerpoint/2010/main" val="429364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D924-3ED4-8D19-4775-CD3BD231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sz="4400" b="1" dirty="0">
                <a:solidFill>
                  <a:schemeClr val="tx1"/>
                </a:solidFill>
                <a:latin typeface="Lato" panose="020B0604020202020204" charset="0"/>
              </a:rPr>
              <a:t>MENGHASILKAN KEBAHARUAN/NOVELTY:</a:t>
            </a:r>
            <a:br>
              <a:rPr lang="id-ID" sz="4400" b="1" dirty="0">
                <a:solidFill>
                  <a:schemeClr val="tx1"/>
                </a:solidFill>
                <a:latin typeface="Lato" panose="020B060402020202020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43EF6-5789-EBC5-A439-2637A430B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6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04792" indent="-304792">
              <a:lnSpc>
                <a:spcPct val="90000"/>
              </a:lnSpc>
              <a:spcBef>
                <a:spcPts val="1333"/>
              </a:spcBef>
              <a:buFont typeface="Wingdings" panose="05000000000000000000" pitchFamily="2" charset="2"/>
              <a:buChar char="v"/>
              <a:defRPr/>
            </a:pPr>
            <a:r>
              <a:rPr lang="id-ID" sz="2800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Untuk menghasilkan kabaruan tersebut dapat dikaji dari </a:t>
            </a:r>
            <a:r>
              <a:rPr lang="id-ID" sz="2800" b="1" u="sng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aspek proses, manajemen, metode, prosedur dan lain-lain </a:t>
            </a:r>
            <a:r>
              <a:rPr lang="id-ID" sz="2800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yang terbuka untuk dicari dan diciptakan.</a:t>
            </a:r>
          </a:p>
          <a:p>
            <a:pPr marL="304792" indent="-304792">
              <a:lnSpc>
                <a:spcPct val="90000"/>
              </a:lnSpc>
              <a:spcBef>
                <a:spcPts val="1333"/>
              </a:spcBef>
              <a:buFont typeface="Wingdings" panose="05000000000000000000" pitchFamily="2" charset="2"/>
              <a:buChar char="v"/>
              <a:defRPr/>
            </a:pPr>
            <a:r>
              <a:rPr lang="id-ID" sz="2800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Tipe kebaruaanya </a:t>
            </a:r>
            <a:r>
              <a:rPr lang="id-ID" sz="2800" b="1" u="sng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bebas dipilih </a:t>
            </a:r>
            <a:r>
              <a:rPr lang="id-ID" sz="2800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salah satu ataupun jika ingin mencakup lebih dari satu kebaruan juga tidak masalah.</a:t>
            </a:r>
          </a:p>
          <a:p>
            <a:pPr marL="304792" indent="-304792">
              <a:lnSpc>
                <a:spcPct val="90000"/>
              </a:lnSpc>
              <a:spcBef>
                <a:spcPts val="1333"/>
              </a:spcBef>
              <a:buFont typeface="Wingdings" panose="05000000000000000000" pitchFamily="2" charset="2"/>
              <a:buChar char="v"/>
              <a:defRPr/>
            </a:pPr>
            <a:r>
              <a:rPr lang="id-ID" sz="2800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Bisa juga </a:t>
            </a:r>
            <a:r>
              <a:rPr lang="id-ID" sz="2800" b="1" u="sng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mengkaji dari penelitian terdahulu</a:t>
            </a:r>
            <a:r>
              <a:rPr lang="id-ID" sz="2800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, sehingga sifatnya penelitian akan berkontribusi pada suatu bidang tertentu milik peneliti terdahulu tersebut.</a:t>
            </a:r>
          </a:p>
          <a:p>
            <a:pPr>
              <a:lnSpc>
                <a:spcPct val="90000"/>
              </a:lnSpc>
              <a:spcBef>
                <a:spcPts val="1333"/>
              </a:spcBef>
              <a:defRPr/>
            </a:pPr>
            <a:endParaRPr lang="id-ID" sz="1600" dirty="0">
              <a:solidFill>
                <a:schemeClr val="accent6">
                  <a:lumMod val="50000"/>
                </a:schemeClr>
              </a:solidFill>
              <a:latin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2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4C7E-4602-24D0-E15C-205D8659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4400" b="1" u="sng" dirty="0">
                <a:solidFill>
                  <a:schemeClr val="tx1"/>
                </a:solidFill>
                <a:latin typeface="Lato" panose="020B0604020202020204" charset="0"/>
              </a:rPr>
              <a:t>TIPE KEBAHARUAN/NOVELTY</a:t>
            </a:r>
            <a:br>
              <a:rPr lang="id-ID" sz="44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1A514-F475-E701-00AB-7925C0C57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04792" indent="-304792">
              <a:lnSpc>
                <a:spcPct val="90000"/>
              </a:lnSpc>
              <a:spcBef>
                <a:spcPts val="1333"/>
              </a:spcBef>
              <a:buAutoNum type="arabicPeriod"/>
              <a:defRPr/>
            </a:pP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Kebaruan tipe-1 (invention)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id-ID" sz="2800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bersifat menemukan sesuatu dalam artian </a:t>
            </a: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merubah prinsip dasar yang sudah ada sebelumnya (praktek atau kebiasaan yang menjadi dasar).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Lato" panose="020B0604020202020204" charset="0"/>
            </a:endParaRPr>
          </a:p>
          <a:p>
            <a:pPr marL="304792" indent="-304792">
              <a:lnSpc>
                <a:spcPct val="90000"/>
              </a:lnSpc>
              <a:spcBef>
                <a:spcPts val="1333"/>
              </a:spcBef>
              <a:buAutoNum type="arabicPeriod"/>
              <a:defRPr/>
            </a:pP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Kebaruan tipe-2 (improvement)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id-ID" sz="2800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Tipe ke-2 ini juga hamper sama dengan dengan tipe-1, hanya saja sifatnya dapat berupa </a:t>
            </a: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peningkatan dari prinsip yang sebelumnya atau pun bersifat perbaikan dari teori/praktek yang sudah ada sebelumnya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Lato" panose="020B0604020202020204" charset="0"/>
            </a:endParaRPr>
          </a:p>
          <a:p>
            <a:pPr marL="304792" indent="-304792">
              <a:lnSpc>
                <a:spcPct val="90000"/>
              </a:lnSpc>
              <a:spcBef>
                <a:spcPts val="1333"/>
              </a:spcBef>
              <a:buAutoNum type="arabicPeriod"/>
              <a:defRPr/>
            </a:pP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Kebaruan tipe-3 (refutation)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 </a:t>
            </a:r>
            <a:r>
              <a:rPr lang="id-ID" sz="2800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wawasan yang komprehensif sebagai landasan untuk </a:t>
            </a: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menghasilkan sebuah prinsip dasar 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4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575A6-D41A-2908-9741-C05C06A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93915"/>
            <a:ext cx="9603275" cy="870858"/>
          </a:xfrm>
        </p:spPr>
        <p:txBody>
          <a:bodyPr>
            <a:normAutofit fontScale="90000"/>
          </a:bodyPr>
          <a:lstStyle/>
          <a:p>
            <a:r>
              <a:rPr lang="en-US" dirty="0"/>
              <a:t>CONTOH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C9EEE8-CEC2-CDC5-26E7-312866E0F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86" y="947058"/>
            <a:ext cx="11941628" cy="26887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53EFD-F389-37F7-C967-AB1D88A6F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6" y="3820886"/>
            <a:ext cx="11843657" cy="29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2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6582493" y="141374"/>
            <a:ext cx="5613679" cy="11833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hewy"/>
              <a:buNone/>
              <a:defRPr sz="3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hewy" panose="020B0604020202020204" charset="0"/>
              </a:rPr>
              <a:t>NOVELTY:  </a:t>
            </a:r>
            <a:r>
              <a:rPr lang="id-ID" sz="2133" b="1" dirty="0">
                <a:solidFill>
                  <a:schemeClr val="accent6">
                    <a:lumMod val="50000"/>
                  </a:schemeClr>
                </a:solidFill>
                <a:latin typeface="Chewy" panose="020B0604020202020204" charset="0"/>
              </a:rPr>
              <a:t>Analogi Penyusun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711075" y="1324707"/>
            <a:ext cx="6350559" cy="539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/>
            <a:r>
              <a:rPr lang="id-ID" sz="1867" b="1" dirty="0">
                <a:solidFill>
                  <a:schemeClr val="accent6">
                    <a:lumMod val="50000"/>
                  </a:schemeClr>
                </a:solidFill>
              </a:rPr>
              <a:t>Penelitian yang sudah dilakukan: P1;  P2;  P3;    P4 ;   P5</a:t>
            </a:r>
          </a:p>
          <a:p>
            <a:pPr marL="0" indent="0" algn="l"/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						P4 = Novelty</a:t>
            </a:r>
          </a:p>
          <a:p>
            <a:pPr algn="l"/>
            <a:r>
              <a:rPr lang="en-US" sz="1867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P1          P2</a:t>
            </a:r>
          </a:p>
          <a:p>
            <a:pPr algn="l"/>
            <a:r>
              <a:rPr lang="en-US" sz="1867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                         </a:t>
            </a:r>
            <a:r>
              <a:rPr lang="en-US" sz="1867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        P4 (solution)         Problem?</a:t>
            </a:r>
          </a:p>
          <a:p>
            <a:pPr algn="l"/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endParaRPr lang="en-US" sz="1867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US" sz="1867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    p3           P5</a:t>
            </a:r>
          </a:p>
          <a:p>
            <a:pPr algn="l"/>
            <a:endParaRPr lang="id-ID" sz="1867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id-ID" sz="1867" b="1" u="sng" dirty="0">
                <a:solidFill>
                  <a:schemeClr val="accent6">
                    <a:lumMod val="50000"/>
                  </a:schemeClr>
                </a:solidFill>
              </a:rPr>
              <a:t>DAFTAR ISI</a:t>
            </a:r>
          </a:p>
          <a:p>
            <a:pPr marL="0" indent="0" algn="l"/>
            <a:r>
              <a:rPr lang="id-ID" sz="1867" b="1" dirty="0">
                <a:solidFill>
                  <a:srgbClr val="FF0000"/>
                </a:solidFill>
              </a:rPr>
              <a:t>Bab 1: problem</a:t>
            </a:r>
          </a:p>
          <a:p>
            <a:pPr marL="0" indent="0" algn="l"/>
            <a:r>
              <a:rPr lang="id-ID" sz="1867" b="1" dirty="0">
                <a:solidFill>
                  <a:srgbClr val="FF0000"/>
                </a:solidFill>
              </a:rPr>
              <a:t>Bab 2 : P4</a:t>
            </a:r>
          </a:p>
          <a:p>
            <a:pPr marL="0" indent="0" algn="l"/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Bab 3 : P1</a:t>
            </a:r>
          </a:p>
          <a:p>
            <a:pPr marL="0" indent="0" algn="l"/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Bab 4 : P3</a:t>
            </a:r>
          </a:p>
          <a:p>
            <a:pPr marL="0" indent="0" algn="l"/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Bab 5 : P2</a:t>
            </a:r>
          </a:p>
          <a:p>
            <a:pPr marL="0" indent="0" algn="l"/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Bab 6 : P5</a:t>
            </a:r>
          </a:p>
          <a:p>
            <a:pPr marL="0" indent="0" algn="l"/>
            <a:r>
              <a:rPr lang="id-ID" sz="1867" dirty="0">
                <a:solidFill>
                  <a:schemeClr val="accent6">
                    <a:lumMod val="50000"/>
                  </a:schemeClr>
                </a:solidFill>
              </a:rPr>
              <a:t>Bab 7 : Conclusion or Suggestion</a:t>
            </a:r>
          </a:p>
          <a:p>
            <a:pPr algn="l"/>
            <a:endParaRPr lang="id-ID" sz="1867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516337" y="3344427"/>
            <a:ext cx="4927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576171" y="3014227"/>
            <a:ext cx="457200" cy="33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14801" y="4445001"/>
            <a:ext cx="393700" cy="26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933135" y="3362663"/>
            <a:ext cx="30480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305300" y="4876801"/>
            <a:ext cx="431800" cy="317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-1" y="0"/>
            <a:ext cx="4737100" cy="13247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hewy" panose="020B0604020202020204" charset="0"/>
                <a:ea typeface="+mj-ea"/>
                <a:cs typeface="+mj-cs"/>
              </a:rPr>
              <a:t>BAGAIMANA KRITERIA UNTUK MENILAI KEBAHARUAN?</a:t>
            </a:r>
          </a:p>
        </p:txBody>
      </p:sp>
      <p:sp>
        <p:nvSpPr>
          <p:cNvPr id="36" name="Content Placeholder 4"/>
          <p:cNvSpPr txBox="1">
            <a:spLocks/>
          </p:cNvSpPr>
          <p:nvPr/>
        </p:nvSpPr>
        <p:spPr>
          <a:xfrm>
            <a:off x="156045" y="1999580"/>
            <a:ext cx="5420492" cy="46407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20" tIns="60960" rIns="121920" bIns="60960" rtlCol="0">
            <a:normAutofit/>
          </a:bodyPr>
          <a:lstStyle/>
          <a:p>
            <a:pPr marL="685783" indent="-685783" defTabSz="1219170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MEMBERIKAN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informasi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baru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Memperluas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mengkualifikasi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mengelaborasi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685783" indent="-685783" defTabSz="1219170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MENAFSIR ULANG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teori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pada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Lato" panose="020B0604020202020204" charset="0"/>
              </a:rPr>
              <a:t>konteks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berbeda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685783" indent="-685783" defTabSz="1219170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MENGGUNAKAN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metodologis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pendekatan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berbeda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lintas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disiplin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685783" indent="-685783" defTabSz="1219170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MENSITESIS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informasi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685783" indent="-685783" defTabSz="1219170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INTERPRETASI BARU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menggunakan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informasi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sebelumnya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685783" indent="-685783" defTabSz="1219170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AutoNum type="arabicPeriod"/>
              <a:defRPr/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335105" y="3032371"/>
            <a:ext cx="457200" cy="33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695135" y="3380713"/>
            <a:ext cx="30480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895" y="2085832"/>
            <a:ext cx="2669776" cy="4772169"/>
            <a:chOff x="0" y="0"/>
            <a:chExt cx="1491659" cy="26663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91659" cy="2666309"/>
            </a:xfrm>
            <a:custGeom>
              <a:avLst/>
              <a:gdLst/>
              <a:ahLst/>
              <a:cxnLst/>
              <a:rect l="l" t="t" r="r" b="b"/>
              <a:pathLst>
                <a:path w="1491659" h="2666309">
                  <a:moveTo>
                    <a:pt x="1367199" y="2666308"/>
                  </a:moveTo>
                  <a:lnTo>
                    <a:pt x="124460" y="2666308"/>
                  </a:lnTo>
                  <a:cubicBezTo>
                    <a:pt x="55880" y="2666308"/>
                    <a:pt x="0" y="2610428"/>
                    <a:pt x="0" y="25418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67199" y="0"/>
                  </a:lnTo>
                  <a:cubicBezTo>
                    <a:pt x="1435779" y="0"/>
                    <a:pt x="1491659" y="55880"/>
                    <a:pt x="1491659" y="124460"/>
                  </a:cubicBezTo>
                  <a:lnTo>
                    <a:pt x="1491659" y="2541849"/>
                  </a:lnTo>
                  <a:cubicBezTo>
                    <a:pt x="1491659" y="2610428"/>
                    <a:pt x="1435779" y="2666309"/>
                    <a:pt x="1367199" y="2666309"/>
                  </a:cubicBezTo>
                  <a:close/>
                </a:path>
              </a:pathLst>
            </a:custGeom>
            <a:solidFill>
              <a:srgbClr val="19304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7706" y="1300333"/>
            <a:ext cx="2669776" cy="61404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7705" y="209826"/>
            <a:ext cx="11113095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53"/>
              </a:lnSpc>
            </a:pPr>
            <a:r>
              <a:rPr lang="en-US" sz="3866" dirty="0">
                <a:solidFill>
                  <a:srgbClr val="175873"/>
                </a:solidFill>
                <a:latin typeface="Roca Two"/>
              </a:rPr>
              <a:t>ARGUMENTASI LOGIS: TOPIK “</a:t>
            </a:r>
            <a:r>
              <a:rPr lang="en-US" sz="3866" dirty="0" err="1">
                <a:solidFill>
                  <a:srgbClr val="175873"/>
                </a:solidFill>
                <a:latin typeface="Roca Two"/>
              </a:rPr>
              <a:t>Teknologi</a:t>
            </a:r>
            <a:r>
              <a:rPr lang="en-US" sz="3866" dirty="0">
                <a:solidFill>
                  <a:srgbClr val="175873"/>
                </a:solidFill>
                <a:latin typeface="Roca Two"/>
              </a:rPr>
              <a:t> </a:t>
            </a:r>
            <a:r>
              <a:rPr lang="en-US" sz="3866" dirty="0" err="1">
                <a:solidFill>
                  <a:srgbClr val="175873"/>
                </a:solidFill>
                <a:latin typeface="Roca Two"/>
              </a:rPr>
              <a:t>Pembelajaran</a:t>
            </a:r>
            <a:r>
              <a:rPr lang="en-US" sz="3866" dirty="0">
                <a:solidFill>
                  <a:srgbClr val="175873"/>
                </a:solidFill>
                <a:latin typeface="Roca Two"/>
              </a:rPr>
              <a:t> Era Pandemic”…NOVERLTY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4158" y="2100433"/>
            <a:ext cx="2515249" cy="4463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9"/>
              </a:lnSpc>
            </a:pP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Penggunaan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teknologi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dalam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pembelajaran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sejak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kebijakan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social distancing pada masa covid 19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telah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membuka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ruang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intervansi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T Norms Bold"/>
              </a:rPr>
              <a:t>teknologi</a:t>
            </a:r>
            <a:r>
              <a:rPr lang="en-US" sz="1600" dirty="0">
                <a:solidFill>
                  <a:srgbClr val="FFFF00"/>
                </a:solidFill>
                <a:latin typeface="TT Norms Bold"/>
              </a:rPr>
              <a:t> yang </a:t>
            </a:r>
            <a:r>
              <a:rPr lang="en-US" sz="1600" dirty="0" err="1">
                <a:solidFill>
                  <a:srgbClr val="FFFF00"/>
                </a:solidFill>
                <a:latin typeface="TT Norms Bold"/>
              </a:rPr>
              <a:t>selama</a:t>
            </a:r>
            <a:r>
              <a:rPr lang="en-US" sz="1600" dirty="0">
                <a:solidFill>
                  <a:srgbClr val="FFFF00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T Norms Bold"/>
              </a:rPr>
              <a:t>ini</a:t>
            </a:r>
            <a:r>
              <a:rPr lang="en-US" sz="1600" dirty="0">
                <a:solidFill>
                  <a:srgbClr val="FFFF00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T Norms Bold"/>
              </a:rPr>
              <a:t>ditolak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teknologi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selama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ini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dinilai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mengancam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manusia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dan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kemanusiaan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nilai-nilai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yang </a:t>
            </a:r>
            <a:r>
              <a:rPr lang="en-US" sz="1600" dirty="0" err="1">
                <a:solidFill>
                  <a:srgbClr val="FFFFFF"/>
                </a:solidFill>
                <a:latin typeface="TT Norms Bold"/>
              </a:rPr>
              <a:t>dibawa</a:t>
            </a:r>
            <a:r>
              <a:rPr lang="en-US" sz="1600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T Norms Bold"/>
              </a:rPr>
              <a:t>teknologi</a:t>
            </a:r>
            <a:r>
              <a:rPr lang="en-US" sz="1600" dirty="0">
                <a:solidFill>
                  <a:srgbClr val="FFC000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T Norms Bold"/>
              </a:rPr>
              <a:t>mengandung</a:t>
            </a:r>
            <a:r>
              <a:rPr lang="en-US" sz="1600" dirty="0">
                <a:solidFill>
                  <a:srgbClr val="FFC000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T Norms Bold"/>
              </a:rPr>
              <a:t>indeologi</a:t>
            </a:r>
            <a:r>
              <a:rPr lang="en-US" sz="1600" dirty="0">
                <a:solidFill>
                  <a:srgbClr val="FFC000"/>
                </a:solidFill>
                <a:latin typeface="TT Norms Bold"/>
              </a:rPr>
              <a:t> yang </a:t>
            </a:r>
            <a:r>
              <a:rPr lang="en-US" sz="1600" dirty="0" err="1">
                <a:solidFill>
                  <a:srgbClr val="FFC000"/>
                </a:solidFill>
                <a:latin typeface="TT Norms Bold"/>
              </a:rPr>
              <a:t>bertentangan</a:t>
            </a:r>
            <a:r>
              <a:rPr lang="en-US" sz="1600" dirty="0">
                <a:solidFill>
                  <a:srgbClr val="FFC000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T Norms Bold"/>
              </a:rPr>
              <a:t>dengan</a:t>
            </a:r>
            <a:r>
              <a:rPr lang="en-US" sz="1600" dirty="0">
                <a:solidFill>
                  <a:srgbClr val="FFC000"/>
                </a:solidFill>
                <a:latin typeface="TT Norms Bold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T Norms Bold"/>
              </a:rPr>
              <a:t>budaya</a:t>
            </a:r>
            <a:r>
              <a:rPr lang="en-US" sz="1666" dirty="0">
                <a:solidFill>
                  <a:srgbClr val="FFC000"/>
                </a:solidFill>
                <a:latin typeface="TT Norms Bold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1112069" y="1414317"/>
            <a:ext cx="5587704" cy="34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1999">
                <a:solidFill>
                  <a:srgbClr val="FFFFFF"/>
                </a:solidFill>
                <a:latin typeface="TT Norms Bold"/>
              </a:rPr>
              <a:t>FAKTA SOSIAL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315233" y="2163933"/>
            <a:ext cx="2780767" cy="4694067"/>
            <a:chOff x="0" y="0"/>
            <a:chExt cx="1491659" cy="25179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91659" cy="2517991"/>
            </a:xfrm>
            <a:custGeom>
              <a:avLst/>
              <a:gdLst/>
              <a:ahLst/>
              <a:cxnLst/>
              <a:rect l="l" t="t" r="r" b="b"/>
              <a:pathLst>
                <a:path w="1491659" h="2517991">
                  <a:moveTo>
                    <a:pt x="1367199" y="2517991"/>
                  </a:moveTo>
                  <a:lnTo>
                    <a:pt x="124460" y="2517991"/>
                  </a:lnTo>
                  <a:cubicBezTo>
                    <a:pt x="55880" y="2517991"/>
                    <a:pt x="0" y="2462111"/>
                    <a:pt x="0" y="239353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67199" y="0"/>
                  </a:lnTo>
                  <a:cubicBezTo>
                    <a:pt x="1435779" y="0"/>
                    <a:pt x="1491659" y="55880"/>
                    <a:pt x="1491659" y="124460"/>
                  </a:cubicBezTo>
                  <a:lnTo>
                    <a:pt x="1491659" y="2393531"/>
                  </a:lnTo>
                  <a:cubicBezTo>
                    <a:pt x="1491659" y="2462111"/>
                    <a:pt x="1435779" y="2517991"/>
                    <a:pt x="1367199" y="2517991"/>
                  </a:cubicBezTo>
                  <a:close/>
                </a:path>
              </a:pathLst>
            </a:custGeom>
            <a:solidFill>
              <a:srgbClr val="19304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443620" y="2235079"/>
            <a:ext cx="2669776" cy="4622921"/>
            <a:chOff x="0" y="0"/>
            <a:chExt cx="1491659" cy="25829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1659" cy="2582921"/>
            </a:xfrm>
            <a:custGeom>
              <a:avLst/>
              <a:gdLst/>
              <a:ahLst/>
              <a:cxnLst/>
              <a:rect l="l" t="t" r="r" b="b"/>
              <a:pathLst>
                <a:path w="1491659" h="2582921">
                  <a:moveTo>
                    <a:pt x="1367199" y="2582921"/>
                  </a:moveTo>
                  <a:lnTo>
                    <a:pt x="124460" y="2582921"/>
                  </a:lnTo>
                  <a:cubicBezTo>
                    <a:pt x="55880" y="2582921"/>
                    <a:pt x="0" y="2527041"/>
                    <a:pt x="0" y="24584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67199" y="0"/>
                  </a:lnTo>
                  <a:cubicBezTo>
                    <a:pt x="1435779" y="0"/>
                    <a:pt x="1491659" y="55880"/>
                    <a:pt x="1491659" y="124460"/>
                  </a:cubicBezTo>
                  <a:lnTo>
                    <a:pt x="1491659" y="2458461"/>
                  </a:lnTo>
                  <a:cubicBezTo>
                    <a:pt x="1491659" y="2527041"/>
                    <a:pt x="1435779" y="2582921"/>
                    <a:pt x="1367199" y="2582921"/>
                  </a:cubicBezTo>
                  <a:close/>
                </a:path>
              </a:pathLst>
            </a:custGeom>
            <a:solidFill>
              <a:srgbClr val="19304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259725" y="2235079"/>
            <a:ext cx="2669776" cy="4398280"/>
            <a:chOff x="0" y="0"/>
            <a:chExt cx="1491659" cy="245740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91659" cy="2457409"/>
            </a:xfrm>
            <a:custGeom>
              <a:avLst/>
              <a:gdLst/>
              <a:ahLst/>
              <a:cxnLst/>
              <a:rect l="l" t="t" r="r" b="b"/>
              <a:pathLst>
                <a:path w="1491659" h="2457409">
                  <a:moveTo>
                    <a:pt x="1367199" y="2457409"/>
                  </a:moveTo>
                  <a:lnTo>
                    <a:pt x="124460" y="2457409"/>
                  </a:lnTo>
                  <a:cubicBezTo>
                    <a:pt x="55880" y="2457409"/>
                    <a:pt x="0" y="2401529"/>
                    <a:pt x="0" y="2332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67199" y="0"/>
                  </a:lnTo>
                  <a:cubicBezTo>
                    <a:pt x="1435779" y="0"/>
                    <a:pt x="1491659" y="55880"/>
                    <a:pt x="1491659" y="124460"/>
                  </a:cubicBezTo>
                  <a:lnTo>
                    <a:pt x="1491659" y="2332949"/>
                  </a:lnTo>
                  <a:cubicBezTo>
                    <a:pt x="1491659" y="2401530"/>
                    <a:pt x="1435779" y="2457409"/>
                    <a:pt x="1367199" y="2457409"/>
                  </a:cubicBezTo>
                  <a:close/>
                </a:path>
              </a:pathLst>
            </a:custGeom>
            <a:solidFill>
              <a:srgbClr val="193046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6224" y="1313669"/>
            <a:ext cx="2669776" cy="6140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94125" y="1319088"/>
            <a:ext cx="2669776" cy="6140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87427" y="1313669"/>
            <a:ext cx="2669776" cy="61404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941860" y="1414317"/>
            <a:ext cx="5587704" cy="34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1999">
                <a:solidFill>
                  <a:srgbClr val="FFFFFF"/>
                </a:solidFill>
                <a:latin typeface="TT Norms Bold"/>
              </a:rPr>
              <a:t>LITERATUR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94125" y="1414318"/>
            <a:ext cx="271927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00" dirty="0">
                <a:solidFill>
                  <a:schemeClr val="accent2"/>
                </a:solidFill>
                <a:latin typeface="TT Norms Bold"/>
              </a:rPr>
              <a:t>TUJUAN (NOVELTY)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928463" y="1439082"/>
            <a:ext cx="558770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133" dirty="0">
                <a:solidFill>
                  <a:schemeClr val="accent2"/>
                </a:solidFill>
                <a:latin typeface="TT Norms Bold"/>
              </a:rPr>
              <a:t>ARGUMEN  (NOVELTY)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27933" y="2190629"/>
            <a:ext cx="2655447" cy="4985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96"/>
              </a:lnSpc>
            </a:pP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Sejak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ini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studi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tentang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dampak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positif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dan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dampak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negatif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teknologi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kurang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memperhatikan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konteks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yang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menjelaskan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bagaimana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teknologi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diterima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dan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bagaimana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ditolak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. </a:t>
            </a:r>
          </a:p>
          <a:p>
            <a:pPr>
              <a:lnSpc>
                <a:spcPts val="2296"/>
              </a:lnSpc>
            </a:pPr>
            <a:endParaRPr lang="en-US" sz="1531" dirty="0">
              <a:solidFill>
                <a:srgbClr val="FFFFFF"/>
              </a:solidFill>
              <a:latin typeface="TT Norms Bold"/>
            </a:endParaRPr>
          </a:p>
          <a:p>
            <a:pPr>
              <a:lnSpc>
                <a:spcPts val="2296"/>
              </a:lnSpc>
            </a:pPr>
            <a:r>
              <a:rPr lang="en-US" sz="1531" dirty="0">
                <a:solidFill>
                  <a:srgbClr val="FFFFFF"/>
                </a:solidFill>
                <a:latin typeface="TT Norms Bold"/>
              </a:rPr>
              <a:t>PERBEDAAN STUDI :  (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berbeda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denga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studi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yang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ada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)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menganalisis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secara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seksama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bagaimana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suatu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“</a:t>
            </a:r>
            <a:r>
              <a:rPr lang="en-US" sz="1531" b="1" dirty="0" err="1">
                <a:solidFill>
                  <a:srgbClr val="FFC000"/>
                </a:solidFill>
                <a:latin typeface="TT Norms Bold"/>
              </a:rPr>
              <a:t>konteks</a:t>
            </a:r>
            <a:r>
              <a:rPr lang="en-US" sz="1531" b="1" dirty="0">
                <a:solidFill>
                  <a:srgbClr val="FFC000"/>
                </a:solidFill>
                <a:latin typeface="TT Norms Bold"/>
              </a:rPr>
              <a:t> structural”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telah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memungkinkan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sesuatu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yang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asing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dan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sebelumnya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ditolak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dapat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diterima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sebagai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bagian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yang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tidak</a:t>
            </a:r>
            <a:r>
              <a:rPr lang="en-US" sz="1531" dirty="0">
                <a:solidFill>
                  <a:srgbClr val="FFFFFF"/>
                </a:solidFill>
                <a:latin typeface="TT Norms Bold"/>
              </a:rPr>
              <a:t> </a:t>
            </a:r>
            <a:r>
              <a:rPr lang="en-US" sz="1531" dirty="0" err="1">
                <a:solidFill>
                  <a:srgbClr val="FFFFFF"/>
                </a:solidFill>
                <a:latin typeface="TT Norms Bold"/>
              </a:rPr>
              <a:t>terpisahkan</a:t>
            </a:r>
            <a:endParaRPr lang="en-US" sz="1531" dirty="0">
              <a:solidFill>
                <a:srgbClr val="FFFFFF"/>
              </a:solidFill>
              <a:latin typeface="TT Norm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483350" y="2335068"/>
            <a:ext cx="2630047" cy="3182281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9"/>
              </a:lnSpc>
            </a:pPr>
            <a:r>
              <a:rPr lang="en-US" sz="1666" dirty="0">
                <a:solidFill>
                  <a:schemeClr val="bg1"/>
                </a:solidFill>
                <a:latin typeface="TT Norms Bold"/>
              </a:rPr>
              <a:t>TUJUAN TULISAN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: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melengkapi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kekurangan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(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meluruskan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kesalahpahaman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)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dari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penafsiran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atas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teknologi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yang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bersifat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normatif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,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baik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buruk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atau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penerimaan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teknologi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menjawab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tantangan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historis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dan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kebutuhan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umat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manusia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dengan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berkaca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pada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kasus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covid 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474555" y="2378089"/>
            <a:ext cx="2240117" cy="350288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9"/>
              </a:lnSpc>
            </a:pPr>
            <a:r>
              <a:rPr lang="en-US" sz="1666" dirty="0">
                <a:solidFill>
                  <a:schemeClr val="bg1"/>
                </a:solidFill>
                <a:latin typeface="TT Norms Bold"/>
              </a:rPr>
              <a:t>TULISAN DIDASARKAN ARGUMEN BAHWA: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teknologi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tidak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sekedar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bersifat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berguna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atau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tidak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berguna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di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umat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manusia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,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tetapi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telah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menjadi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jalan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keluar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bagi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persolan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umat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manusia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dan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sebagai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awal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dari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transformasi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peradaban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secara</a:t>
            </a:r>
            <a:r>
              <a:rPr lang="en-US" sz="1666" dirty="0">
                <a:solidFill>
                  <a:srgbClr val="FF0000"/>
                </a:solidFill>
                <a:latin typeface="TT Norms Bold"/>
              </a:rPr>
              <a:t> </a:t>
            </a:r>
            <a:r>
              <a:rPr lang="en-US" sz="1666" dirty="0" err="1">
                <a:solidFill>
                  <a:srgbClr val="FF0000"/>
                </a:solidFill>
                <a:latin typeface="TT Norms Bold"/>
              </a:rPr>
              <a:t>mendasar</a:t>
            </a:r>
            <a:endParaRPr lang="en-US" sz="1666" dirty="0">
              <a:solidFill>
                <a:srgbClr val="FF0000"/>
              </a:solidFill>
              <a:latin typeface="TT Norms Bol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2CF373D-E4DC-A700-6393-36578C0D098F}"/>
                  </a:ext>
                </a:extLst>
              </p14:cNvPr>
              <p14:cNvContentPartPr/>
              <p14:nvPr/>
            </p14:nvContentPartPr>
            <p14:xfrm>
              <a:off x="1422189" y="3603769"/>
              <a:ext cx="240" cy="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2CF373D-E4DC-A700-6393-36578C0D09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189" y="3597769"/>
                <a:ext cx="12000" cy="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6CEC00B-28A2-88D7-450A-66BA031B32B9}"/>
                  </a:ext>
                </a:extLst>
              </p14:cNvPr>
              <p14:cNvContentPartPr/>
              <p14:nvPr/>
            </p14:nvContentPartPr>
            <p14:xfrm>
              <a:off x="1315389" y="3229609"/>
              <a:ext cx="240" cy="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6CEC00B-28A2-88D7-450A-66BA031B32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9389" y="3223609"/>
                <a:ext cx="12000" cy="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CCA2559-10D8-5FBF-0F40-3C3B05C4861E}"/>
                  </a:ext>
                </a:extLst>
              </p14:cNvPr>
              <p14:cNvContentPartPr/>
              <p14:nvPr/>
            </p14:nvContentPartPr>
            <p14:xfrm>
              <a:off x="2063954" y="3978526"/>
              <a:ext cx="240" cy="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CCA2559-10D8-5FBF-0F40-3C3B05C486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7954" y="3972526"/>
                <a:ext cx="12000" cy="1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D5EFB-D216-E07A-F82C-1A6EE336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301349-11BD-90E1-8A23-51DD6A6FF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943" y="365125"/>
            <a:ext cx="11342914" cy="5905046"/>
          </a:xfrm>
        </p:spPr>
      </p:pic>
    </p:spTree>
    <p:extLst>
      <p:ext uri="{BB962C8B-B14F-4D97-AF65-F5344CB8AC3E}">
        <p14:creationId xmlns:p14="http://schemas.microsoft.com/office/powerpoint/2010/main" val="2057709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192F1C-5053-0E68-87E1-B9D7E2C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AB2442-1C6C-440D-0940-FC1B6C54D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7200"/>
            <a:ext cx="12192000" cy="6400800"/>
          </a:xfrm>
        </p:spPr>
      </p:pic>
    </p:spTree>
    <p:extLst>
      <p:ext uri="{BB962C8B-B14F-4D97-AF65-F5344CB8AC3E}">
        <p14:creationId xmlns:p14="http://schemas.microsoft.com/office/powerpoint/2010/main" val="368255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ABE7D4-3348-DE74-646B-7C9D186B7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7087"/>
            <a:ext cx="11832770" cy="1360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F5A07-C67D-08A5-A86B-C4062EB49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743" y="1578703"/>
            <a:ext cx="11952513" cy="46479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1F9D75-58F9-74F5-CB2D-7F09A8250FB5}"/>
                  </a:ext>
                </a:extLst>
              </p14:cNvPr>
              <p14:cNvContentPartPr/>
              <p14:nvPr/>
            </p14:nvContentPartPr>
            <p14:xfrm>
              <a:off x="312240" y="1827771"/>
              <a:ext cx="11099520" cy="513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1F9D75-58F9-74F5-CB2D-7F09A8250F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600" y="1719771"/>
                <a:ext cx="1120716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D89CEC-3D55-556C-7587-107B18FACD55}"/>
                  </a:ext>
                </a:extLst>
              </p14:cNvPr>
              <p14:cNvContentPartPr/>
              <p14:nvPr/>
            </p14:nvContentPartPr>
            <p14:xfrm>
              <a:off x="4212840" y="2579091"/>
              <a:ext cx="7317000" cy="18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D89CEC-3D55-556C-7587-107B18FACD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58840" y="2471451"/>
                <a:ext cx="742464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25E2D5-B5DF-42F4-4C4C-CADFE99E4519}"/>
                  </a:ext>
                </a:extLst>
              </p14:cNvPr>
              <p14:cNvContentPartPr/>
              <p14:nvPr/>
            </p14:nvContentPartPr>
            <p14:xfrm>
              <a:off x="348240" y="2883651"/>
              <a:ext cx="7108560" cy="164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25E2D5-B5DF-42F4-4C4C-CADFE99E45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240" y="2776011"/>
                <a:ext cx="7216200" cy="3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9645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A2BD-F9EF-6AB0-3DE4-A851A308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11176000" cy="762000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A9FFB7-63C4-ABE5-05DE-8546E6DF9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072" y="1143000"/>
            <a:ext cx="11323129" cy="54356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D94340-7C10-8E9F-6DEF-4B16D0BEA3BF}"/>
                  </a:ext>
                </a:extLst>
              </p14:cNvPr>
              <p14:cNvContentPartPr/>
              <p14:nvPr/>
            </p14:nvContentPartPr>
            <p14:xfrm>
              <a:off x="685560" y="249823"/>
              <a:ext cx="468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D94340-7C10-8E9F-6DEF-4B16D0BEA3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920" y="142183"/>
                <a:ext cx="112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933C5A-4525-6824-A604-E378A8BA8F7B}"/>
                  </a:ext>
                </a:extLst>
              </p14:cNvPr>
              <p14:cNvContentPartPr/>
              <p14:nvPr/>
            </p14:nvContentPartPr>
            <p14:xfrm>
              <a:off x="1448040" y="51154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933C5A-4525-6824-A604-E378A8BA8F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4040" y="40390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2EFC9D-4207-6A0F-ACB8-DFBC6F542947}"/>
                  </a:ext>
                </a:extLst>
              </p14:cNvPr>
              <p14:cNvContentPartPr/>
              <p14:nvPr/>
            </p14:nvContentPartPr>
            <p14:xfrm>
              <a:off x="1448040" y="51154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2EFC9D-4207-6A0F-ACB8-DFBC6F5429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4040" y="40390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B30437-008B-2E8E-0C66-5E3BCC0679C4}"/>
                  </a:ext>
                </a:extLst>
              </p14:cNvPr>
              <p14:cNvContentPartPr/>
              <p14:nvPr/>
            </p14:nvContentPartPr>
            <p14:xfrm>
              <a:off x="1448040" y="511543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B30437-008B-2E8E-0C66-5E3BCC0679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4040" y="40390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231BF5-C912-49C2-F0A8-64095B979097}"/>
                  </a:ext>
                </a:extLst>
              </p14:cNvPr>
              <p14:cNvContentPartPr/>
              <p14:nvPr/>
            </p14:nvContentPartPr>
            <p14:xfrm>
              <a:off x="9234840" y="2971491"/>
              <a:ext cx="2126880" cy="1977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231BF5-C912-49C2-F0A8-64095B9790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81200" y="2863491"/>
                <a:ext cx="2234520" cy="21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8510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-13"/>
          <a:stretch>
            <a:fillRect/>
          </a:stretch>
        </p:blipFill>
        <p:spPr>
          <a:xfrm>
            <a:off x="403342" y="1837526"/>
            <a:ext cx="11788658" cy="466073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03342" y="1019175"/>
            <a:ext cx="1178865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4136" lvl="1" indent="-317068">
              <a:lnSpc>
                <a:spcPts val="3231"/>
              </a:lnSpc>
              <a:buFont typeface="Arial"/>
              <a:buChar char="•"/>
            </a:pPr>
            <a:r>
              <a:rPr lang="en-US" sz="2937" dirty="0">
                <a:solidFill>
                  <a:srgbClr val="175873"/>
                </a:solidFill>
                <a:latin typeface="Roca Two"/>
              </a:rPr>
              <a:t> </a:t>
            </a:r>
            <a:r>
              <a:rPr lang="en-US" sz="2937" dirty="0" err="1">
                <a:solidFill>
                  <a:srgbClr val="175873"/>
                </a:solidFill>
                <a:latin typeface="Roca Two"/>
              </a:rPr>
              <a:t>Survei</a:t>
            </a:r>
            <a:r>
              <a:rPr lang="en-US" sz="2937" dirty="0">
                <a:solidFill>
                  <a:srgbClr val="175873"/>
                </a:solidFill>
                <a:latin typeface="Roca Two"/>
              </a:rPr>
              <a:t> </a:t>
            </a:r>
            <a:r>
              <a:rPr lang="en-US" sz="2937" dirty="0" err="1">
                <a:solidFill>
                  <a:srgbClr val="175873"/>
                </a:solidFill>
                <a:latin typeface="Roca Two"/>
              </a:rPr>
              <a:t>Literatur</a:t>
            </a:r>
            <a:r>
              <a:rPr lang="en-US" sz="2937" dirty="0">
                <a:solidFill>
                  <a:srgbClr val="175873"/>
                </a:solidFill>
                <a:latin typeface="Roca Two"/>
              </a:rPr>
              <a:t> dan </a:t>
            </a:r>
            <a:r>
              <a:rPr lang="en-US" sz="2937" dirty="0" err="1">
                <a:solidFill>
                  <a:srgbClr val="175873"/>
                </a:solidFill>
                <a:latin typeface="Roca Two"/>
              </a:rPr>
              <a:t>Penyusunan</a:t>
            </a:r>
            <a:r>
              <a:rPr lang="en-US" sz="2937" dirty="0">
                <a:solidFill>
                  <a:srgbClr val="175873"/>
                </a:solidFill>
                <a:latin typeface="Roca Two"/>
              </a:rPr>
              <a:t> </a:t>
            </a:r>
            <a:r>
              <a:rPr lang="en-US" sz="2937" dirty="0" err="1">
                <a:solidFill>
                  <a:srgbClr val="175873"/>
                </a:solidFill>
                <a:latin typeface="Roca Two"/>
              </a:rPr>
              <a:t>dalam</a:t>
            </a:r>
            <a:r>
              <a:rPr lang="en-US" sz="2937" dirty="0">
                <a:solidFill>
                  <a:srgbClr val="175873"/>
                </a:solidFill>
                <a:latin typeface="Roca Two"/>
              </a:rPr>
              <a:t> </a:t>
            </a:r>
            <a:r>
              <a:rPr lang="en-US" sz="2937" dirty="0" err="1">
                <a:solidFill>
                  <a:srgbClr val="175873"/>
                </a:solidFill>
                <a:latin typeface="Roca Two"/>
              </a:rPr>
              <a:t>Matrik</a:t>
            </a:r>
            <a:r>
              <a:rPr lang="en-US" sz="2937" dirty="0">
                <a:solidFill>
                  <a:srgbClr val="175873"/>
                </a:solidFill>
                <a:latin typeface="Roca Two"/>
              </a:rPr>
              <a:t>/</a:t>
            </a:r>
            <a:r>
              <a:rPr lang="en-US" sz="2937" dirty="0" err="1">
                <a:solidFill>
                  <a:srgbClr val="175873"/>
                </a:solidFill>
                <a:latin typeface="Roca Two"/>
              </a:rPr>
              <a:t>Tabel</a:t>
            </a:r>
            <a:r>
              <a:rPr lang="en-US" sz="2937" dirty="0">
                <a:solidFill>
                  <a:srgbClr val="175873"/>
                </a:solidFill>
                <a:latin typeface="Roca Two"/>
              </a:rPr>
              <a:t> </a:t>
            </a:r>
            <a:r>
              <a:rPr lang="en-US" sz="2937" dirty="0" err="1">
                <a:solidFill>
                  <a:srgbClr val="175873"/>
                </a:solidFill>
                <a:latin typeface="Roca Two"/>
              </a:rPr>
              <a:t>sintesis</a:t>
            </a:r>
            <a:r>
              <a:rPr lang="en-US" sz="2937" dirty="0">
                <a:solidFill>
                  <a:srgbClr val="175873"/>
                </a:solidFill>
                <a:latin typeface="Roca Two"/>
              </a:rPr>
              <a:t> </a:t>
            </a:r>
          </a:p>
          <a:p>
            <a:pPr>
              <a:lnSpc>
                <a:spcPts val="3231"/>
              </a:lnSpc>
            </a:pPr>
            <a:endParaRPr lang="en-US" sz="2937" dirty="0">
              <a:solidFill>
                <a:srgbClr val="175873"/>
              </a:solidFill>
              <a:latin typeface="Roca Tw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89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ALAT ANALISIS1: ANALISIS POHON MASALAH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2296886"/>
            <a:ext cx="11538857" cy="44631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err="1"/>
              <a:t>Pohon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(problem tree)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pendekatan</a:t>
            </a:r>
            <a:r>
              <a:rPr lang="en-US" sz="3200" dirty="0"/>
              <a:t>/ </a:t>
            </a:r>
            <a:r>
              <a:rPr lang="en-US" sz="3200" dirty="0" err="1"/>
              <a:t>metode</a:t>
            </a:r>
            <a:r>
              <a:rPr lang="en-US" sz="3200" dirty="0"/>
              <a:t> yang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identifikasi</a:t>
            </a:r>
            <a:r>
              <a:rPr lang="en-US" sz="3200" dirty="0"/>
              <a:t> </a:t>
            </a:r>
            <a:r>
              <a:rPr lang="en-US" sz="3200" b="1" u="sng" dirty="0" err="1"/>
              <a:t>penyebab</a:t>
            </a:r>
            <a:r>
              <a:rPr lang="en-US" sz="3200" b="1" u="sng" dirty="0"/>
              <a:t> </a:t>
            </a:r>
            <a:r>
              <a:rPr lang="en-US" sz="3200" b="1" u="sng" dirty="0" err="1"/>
              <a:t>suatu</a:t>
            </a:r>
            <a:r>
              <a:rPr lang="en-US" sz="3200" b="1" u="sng" dirty="0"/>
              <a:t> </a:t>
            </a:r>
            <a:r>
              <a:rPr lang="en-US" sz="3200" b="1" u="sng" dirty="0" err="1"/>
              <a:t>masalah</a:t>
            </a:r>
            <a:r>
              <a:rPr lang="en-US" sz="32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pohon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</a:t>
            </a:r>
            <a:r>
              <a:rPr lang="en-US" sz="3200" dirty="0" err="1"/>
              <a:t>dilakukan</a:t>
            </a:r>
            <a:r>
              <a:rPr lang="en-US" sz="3200" dirty="0"/>
              <a:t> dengan </a:t>
            </a:r>
            <a:r>
              <a:rPr lang="en-US" sz="3200" b="1" u="sng" dirty="0" err="1"/>
              <a:t>membentuk</a:t>
            </a:r>
            <a:r>
              <a:rPr lang="en-US" sz="3200" b="1" u="sng" dirty="0"/>
              <a:t> </a:t>
            </a:r>
            <a:r>
              <a:rPr lang="en-US" sz="3200" b="1" u="sng" dirty="0" err="1"/>
              <a:t>pola</a:t>
            </a:r>
            <a:r>
              <a:rPr lang="en-US" sz="3200" b="1" u="sng" dirty="0"/>
              <a:t> </a:t>
            </a:r>
            <a:r>
              <a:rPr lang="en-US" sz="3200" b="1" u="sng" dirty="0" err="1"/>
              <a:t>pikir</a:t>
            </a:r>
            <a:r>
              <a:rPr lang="en-US" sz="3200" b="1" u="sng" dirty="0"/>
              <a:t> yang </a:t>
            </a:r>
            <a:r>
              <a:rPr lang="en-US" sz="3200" b="1" u="sng" dirty="0" err="1"/>
              <a:t>lebih</a:t>
            </a:r>
            <a:r>
              <a:rPr lang="en-US" sz="3200" b="1" u="sng" dirty="0"/>
              <a:t> </a:t>
            </a:r>
            <a:r>
              <a:rPr lang="en-US" sz="3200" b="1" u="sng" dirty="0" err="1"/>
              <a:t>terstruktur</a:t>
            </a:r>
            <a:r>
              <a:rPr lang="en-US" sz="3200" b="1" u="sng" dirty="0"/>
              <a:t> </a:t>
            </a:r>
            <a:r>
              <a:rPr lang="en-US" sz="3200" b="1" u="sng" dirty="0" err="1"/>
              <a:t>mengenai</a:t>
            </a:r>
            <a:r>
              <a:rPr lang="en-US" sz="3200" b="1" u="sng" dirty="0"/>
              <a:t> </a:t>
            </a:r>
            <a:r>
              <a:rPr lang="en-US" sz="3200" b="1" u="sng" dirty="0" err="1"/>
              <a:t>komponen</a:t>
            </a:r>
            <a:r>
              <a:rPr lang="en-US" sz="3200" b="1" u="sng" dirty="0"/>
              <a:t> </a:t>
            </a:r>
            <a:r>
              <a:rPr lang="en-US" sz="3200" b="1" u="sng" dirty="0" err="1"/>
              <a:t>sebab</a:t>
            </a:r>
            <a:r>
              <a:rPr lang="en-US" sz="3200" b="1" u="sng" dirty="0"/>
              <a:t> </a:t>
            </a:r>
            <a:r>
              <a:rPr lang="en-US" sz="3200" b="1" u="sng" dirty="0" err="1"/>
              <a:t>akibat</a:t>
            </a:r>
            <a:r>
              <a:rPr lang="en-US" sz="3200" b="1" u="sng" dirty="0"/>
              <a:t> yang </a:t>
            </a:r>
            <a:r>
              <a:rPr lang="en-US" sz="3200" b="1" u="sng" dirty="0" err="1"/>
              <a:t>berkaitan</a:t>
            </a:r>
            <a:r>
              <a:rPr lang="en-US" sz="3200" b="1" u="sng" dirty="0"/>
              <a:t> dengan </a:t>
            </a:r>
            <a:r>
              <a:rPr lang="en-US" sz="3200" b="1" u="sng" dirty="0" err="1"/>
              <a:t>masalah</a:t>
            </a:r>
            <a:r>
              <a:rPr lang="en-US" sz="3200" b="1" u="sng" dirty="0"/>
              <a:t> yang </a:t>
            </a:r>
            <a:r>
              <a:rPr lang="en-US" sz="3200" b="1" u="sng" dirty="0" err="1"/>
              <a:t>telah</a:t>
            </a:r>
            <a:r>
              <a:rPr lang="en-US" sz="3200" b="1" u="sng" dirty="0"/>
              <a:t> </a:t>
            </a:r>
            <a:r>
              <a:rPr lang="en-US" sz="3200" b="1" u="sng" dirty="0" err="1"/>
              <a:t>diprioritaskan</a:t>
            </a:r>
            <a:r>
              <a:rPr lang="en-US" sz="3200" dirty="0"/>
              <a:t>. </a:t>
            </a:r>
            <a:r>
              <a:rPr lang="en-US" sz="3200" dirty="0" err="1"/>
              <a:t>Metode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diterapkan</a:t>
            </a:r>
            <a:r>
              <a:rPr lang="en-US" sz="3200" dirty="0"/>
              <a:t> </a:t>
            </a:r>
            <a:r>
              <a:rPr lang="en-US" sz="3200" dirty="0" err="1"/>
              <a:t>apabila</a:t>
            </a:r>
            <a:r>
              <a:rPr lang="en-US" sz="3200" dirty="0"/>
              <a:t> </a:t>
            </a:r>
            <a:r>
              <a:rPr lang="en-US" sz="3200" dirty="0" err="1"/>
              <a:t>sudah</a:t>
            </a:r>
            <a:r>
              <a:rPr lang="en-US" sz="3200" dirty="0"/>
              <a:t>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identifikasi</a:t>
            </a:r>
            <a:r>
              <a:rPr lang="en-US" sz="3200" dirty="0"/>
              <a:t> dan </a:t>
            </a:r>
            <a:r>
              <a:rPr lang="en-US" sz="3200" dirty="0" err="1"/>
              <a:t>penentuan</a:t>
            </a:r>
            <a:r>
              <a:rPr lang="en-US" sz="3200" dirty="0"/>
              <a:t> </a:t>
            </a:r>
            <a:r>
              <a:rPr lang="en-US" sz="3200" dirty="0" err="1"/>
              <a:t>prioritas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3455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0073" y="332430"/>
            <a:ext cx="7679455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2662"/>
              </a:lnSpc>
              <a:spcBef>
                <a:spcPct val="0"/>
              </a:spcBef>
              <a:defRPr/>
            </a:pPr>
            <a:r>
              <a:rPr lang="en-US" sz="2662">
                <a:solidFill>
                  <a:srgbClr val="175873"/>
                </a:solidFill>
                <a:latin typeface="TT Norms Bold"/>
              </a:rPr>
              <a:t>CONTOH INTEGRASI DAN KORESPONDENSI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28239" y="730455"/>
            <a:ext cx="11676878" cy="6083095"/>
            <a:chOff x="0" y="0"/>
            <a:chExt cx="1964343" cy="1023329"/>
          </a:xfrm>
        </p:grpSpPr>
        <p:sp>
          <p:nvSpPr>
            <p:cNvPr id="4" name="Freeform 4"/>
            <p:cNvSpPr/>
            <p:nvPr/>
          </p:nvSpPr>
          <p:spPr>
            <a:xfrm>
              <a:off x="48260" y="48260"/>
              <a:ext cx="1916083" cy="975069"/>
            </a:xfrm>
            <a:custGeom>
              <a:avLst/>
              <a:gdLst/>
              <a:ahLst/>
              <a:cxnLst/>
              <a:rect l="l" t="t" r="r" b="b"/>
              <a:pathLst>
                <a:path w="1916083" h="975069">
                  <a:moveTo>
                    <a:pt x="0" y="0"/>
                  </a:moveTo>
                  <a:lnTo>
                    <a:pt x="1916083" y="0"/>
                  </a:lnTo>
                  <a:lnTo>
                    <a:pt x="1916083" y="975069"/>
                  </a:lnTo>
                  <a:lnTo>
                    <a:pt x="0" y="975069"/>
                  </a:lnTo>
                  <a:close/>
                </a:path>
              </a:pathLst>
            </a:custGeom>
            <a:solidFill>
              <a:srgbClr val="83996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6350" y="6350"/>
              <a:ext cx="1916083" cy="975069"/>
            </a:xfrm>
            <a:custGeom>
              <a:avLst/>
              <a:gdLst/>
              <a:ahLst/>
              <a:cxnLst/>
              <a:rect l="l" t="t" r="r" b="b"/>
              <a:pathLst>
                <a:path w="1916083" h="975069">
                  <a:moveTo>
                    <a:pt x="0" y="0"/>
                  </a:moveTo>
                  <a:lnTo>
                    <a:pt x="1916083" y="0"/>
                  </a:lnTo>
                  <a:lnTo>
                    <a:pt x="1916083" y="975069"/>
                  </a:lnTo>
                  <a:lnTo>
                    <a:pt x="0" y="97506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928783" cy="987769"/>
            </a:xfrm>
            <a:custGeom>
              <a:avLst/>
              <a:gdLst/>
              <a:ahLst/>
              <a:cxnLst/>
              <a:rect l="l" t="t" r="r" b="b"/>
              <a:pathLst>
                <a:path w="1928783" h="987769">
                  <a:moveTo>
                    <a:pt x="1928783" y="987769"/>
                  </a:moveTo>
                  <a:lnTo>
                    <a:pt x="0" y="987769"/>
                  </a:lnTo>
                  <a:lnTo>
                    <a:pt x="0" y="0"/>
                  </a:lnTo>
                  <a:lnTo>
                    <a:pt x="1928783" y="0"/>
                  </a:lnTo>
                  <a:lnTo>
                    <a:pt x="1928783" y="987769"/>
                  </a:lnTo>
                  <a:close/>
                  <a:moveTo>
                    <a:pt x="12700" y="975069"/>
                  </a:moveTo>
                  <a:lnTo>
                    <a:pt x="1916083" y="975069"/>
                  </a:lnTo>
                  <a:lnTo>
                    <a:pt x="1916083" y="12700"/>
                  </a:lnTo>
                  <a:lnTo>
                    <a:pt x="12700" y="12700"/>
                  </a:lnTo>
                  <a:lnTo>
                    <a:pt x="12700" y="975069"/>
                  </a:lnTo>
                  <a:close/>
                </a:path>
              </a:pathLst>
            </a:custGeom>
            <a:solidFill>
              <a:srgbClr val="839969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722123" y="833858"/>
            <a:ext cx="10820400" cy="5733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2979"/>
              </a:lnSpc>
              <a:defRPr/>
            </a:pPr>
            <a:r>
              <a:rPr lang="en-US" sz="1999" dirty="0" err="1">
                <a:solidFill>
                  <a:srgbClr val="303030"/>
                </a:solidFill>
                <a:latin typeface="TT Norms"/>
              </a:rPr>
              <a:t>Sejajar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T Norms"/>
              </a:rPr>
              <a:t>dengan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T Norms"/>
              </a:rPr>
              <a:t>perkembangan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internet, media </a:t>
            </a:r>
            <a:r>
              <a:rPr lang="en-US" sz="1999" dirty="0" err="1">
                <a:solidFill>
                  <a:srgbClr val="303030"/>
                </a:solidFill>
                <a:latin typeface="TT Norms"/>
              </a:rPr>
              <a:t>sosial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T Norms"/>
              </a:rPr>
              <a:t>kini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T Norms"/>
              </a:rPr>
              <a:t>menjadi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303030"/>
                </a:solidFill>
                <a:latin typeface="TT Norms"/>
              </a:rPr>
              <a:t>apliksi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internet yang </a:t>
            </a:r>
            <a:r>
              <a:rPr lang="en-US" sz="1999" dirty="0" err="1">
                <a:solidFill>
                  <a:srgbClr val="303030"/>
                </a:solidFill>
                <a:latin typeface="TT Norms"/>
              </a:rPr>
              <a:t>kian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popular. 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M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edia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sosial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ditakrifkan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sebagai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sekumpulan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aplikasi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internet yang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dibina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berdasarkan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ideologi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dan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teknologi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Web 2.0 yang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membenarkan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penghasilan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dan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dukungan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bahan-bahan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yang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diperlukan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oleh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pengguna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 (Kaplan &amp; </a:t>
            </a:r>
            <a:r>
              <a:rPr lang="en-US" sz="1999" dirty="0" err="1">
                <a:solidFill>
                  <a:srgbClr val="FF0000"/>
                </a:solidFill>
                <a:latin typeface="TT Norms"/>
              </a:rPr>
              <a:t>Haenlein</a:t>
            </a:r>
            <a:r>
              <a:rPr lang="en-US" sz="1999" dirty="0">
                <a:solidFill>
                  <a:srgbClr val="FF0000"/>
                </a:solidFill>
                <a:latin typeface="TT Norms"/>
              </a:rPr>
              <a:t>, 2010)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. </a:t>
            </a:r>
            <a:r>
              <a:rPr lang="en-US" sz="1999" dirty="0" err="1">
                <a:latin typeface="TT Norms"/>
              </a:rPr>
              <a:t>Populariti</a:t>
            </a:r>
            <a:r>
              <a:rPr lang="en-US" sz="1999" dirty="0">
                <a:latin typeface="TT Norms"/>
              </a:rPr>
              <a:t> media </a:t>
            </a:r>
            <a:r>
              <a:rPr lang="en-US" sz="1999" dirty="0" err="1">
                <a:latin typeface="TT Norms"/>
              </a:rPr>
              <a:t>sosial</a:t>
            </a:r>
            <a:r>
              <a:rPr lang="en-US" sz="1999" dirty="0">
                <a:latin typeface="TT Norms"/>
              </a:rPr>
              <a:t> </a:t>
            </a:r>
            <a:r>
              <a:rPr lang="en-US" sz="1999" dirty="0" err="1">
                <a:latin typeface="TT Norms"/>
              </a:rPr>
              <a:t>banyak</a:t>
            </a:r>
            <a:r>
              <a:rPr lang="en-US" sz="1999" dirty="0">
                <a:latin typeface="TT Norms"/>
              </a:rPr>
              <a:t> </a:t>
            </a:r>
            <a:r>
              <a:rPr lang="en-US" sz="1999" dirty="0" err="1">
                <a:latin typeface="TT Norms"/>
              </a:rPr>
              <a:t>bergantung</a:t>
            </a:r>
            <a:r>
              <a:rPr lang="en-US" sz="1999" dirty="0">
                <a:latin typeface="TT Norms"/>
              </a:rPr>
              <a:t> </a:t>
            </a:r>
            <a:r>
              <a:rPr lang="en-US" sz="1999" dirty="0" err="1">
                <a:latin typeface="TT Norms"/>
              </a:rPr>
              <a:t>kepada</a:t>
            </a:r>
            <a:r>
              <a:rPr lang="en-US" sz="1999" dirty="0">
                <a:latin typeface="TT Norms"/>
              </a:rPr>
              <a:t> </a:t>
            </a:r>
            <a:r>
              <a:rPr lang="en-US" sz="1999" dirty="0" err="1">
                <a:latin typeface="TT Norms"/>
              </a:rPr>
              <a:t>keterlibatan</a:t>
            </a:r>
            <a:r>
              <a:rPr lang="en-US" sz="1999" dirty="0">
                <a:latin typeface="TT Norms"/>
              </a:rPr>
              <a:t>  </a:t>
            </a:r>
            <a:r>
              <a:rPr lang="en-US" sz="1999" dirty="0" err="1">
                <a:latin typeface="TT Norms"/>
              </a:rPr>
              <a:t>golongan</a:t>
            </a:r>
            <a:r>
              <a:rPr lang="en-US" sz="1999" dirty="0">
                <a:latin typeface="TT Norms"/>
              </a:rPr>
              <a:t> </a:t>
            </a:r>
            <a:r>
              <a:rPr lang="en-US" sz="1999" dirty="0" err="1">
                <a:latin typeface="TT Norms"/>
              </a:rPr>
              <a:t>remaja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.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Wadrip-Fruin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dan Montfort (2003)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menyatakan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bahwa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golongan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remaja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yang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familier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informasi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teknologipada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usia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muda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lebih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terdorong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untuk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melibatkan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diri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dalam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dunia maya,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khususnya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melalui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media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sosial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. media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sosial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juga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dianggap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mampu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membantu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pelajar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berinteraksi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lebih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mudah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terutama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dari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segi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pembelajaran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bahasa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(Annand, 2011)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dan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mendapatkan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informasi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bermanfaat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dalam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berbagai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format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seperti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gambar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, video,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dan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animasi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 (</a:t>
            </a:r>
            <a:r>
              <a:rPr lang="en-US" sz="1999" dirty="0" err="1">
                <a:solidFill>
                  <a:srgbClr val="0070C0"/>
                </a:solidFill>
                <a:latin typeface="TT Norms"/>
              </a:rPr>
              <a:t>Azer</a:t>
            </a:r>
            <a:r>
              <a:rPr lang="en-US" sz="1999" dirty="0">
                <a:solidFill>
                  <a:srgbClr val="0070C0"/>
                </a:solidFill>
                <a:latin typeface="TT Norms"/>
              </a:rPr>
              <a:t>, 2012).</a:t>
            </a:r>
            <a:r>
              <a:rPr lang="en-US" sz="1999" dirty="0">
                <a:solidFill>
                  <a:srgbClr val="303030"/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walau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bagaimanapun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, Boyd (2010)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berpandangan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pesimistik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terhadap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kebebasan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bermedia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sosial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dalam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penyaluran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informasi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secara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berkesan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. Boyd (2010)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berpendapat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bahwa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,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walaupun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media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sosial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dapat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mengumpulkan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beribu-ribu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informasi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dalam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masa yang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singkat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,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tahap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perhatian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yang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diberikan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oleh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pengguna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adalah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sangat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rendah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, dan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kebanyakan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informasi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 yang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dipaparkan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melalui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media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sosial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tidak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dibaca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langsung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 oleh </a:t>
            </a:r>
            <a:r>
              <a:rPr lang="en-US" sz="1999" dirty="0" err="1">
                <a:solidFill>
                  <a:schemeClr val="accent2">
                    <a:lumMod val="75000"/>
                  </a:schemeClr>
                </a:solidFill>
                <a:latin typeface="TT Norms"/>
              </a:rPr>
              <a:t>pengguna</a:t>
            </a:r>
            <a:r>
              <a:rPr lang="en-US" sz="1999" dirty="0">
                <a:solidFill>
                  <a:schemeClr val="accent2">
                    <a:lumMod val="75000"/>
                  </a:schemeClr>
                </a:solidFill>
                <a:latin typeface="TT Nor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461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2716-94FB-95D3-D8B0-CC607104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LANJUTAN . .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7149-0DF0-E9A6-D395-10195F047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9" y="2155371"/>
            <a:ext cx="5889171" cy="42018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err="1"/>
              <a:t>Pohon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, </a:t>
            </a:r>
            <a:r>
              <a:rPr lang="en-US" sz="2800" dirty="0" err="1"/>
              <a:t>yakni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b="1" u="sng" dirty="0" err="1"/>
              <a:t>Batang</a:t>
            </a:r>
            <a:r>
              <a:rPr lang="en-US" sz="2800" b="1" u="sng" dirty="0"/>
              <a:t>, </a:t>
            </a:r>
            <a:r>
              <a:rPr lang="en-US" sz="2800" b="1" u="sng" dirty="0" err="1"/>
              <a:t>akar</a:t>
            </a:r>
            <a:r>
              <a:rPr lang="en-US" sz="2800" b="1" u="sng" dirty="0"/>
              <a:t>, dan </a:t>
            </a:r>
            <a:r>
              <a:rPr lang="en-US" sz="2800" b="1" u="sng" dirty="0" err="1"/>
              <a:t>cabang</a:t>
            </a:r>
            <a:r>
              <a:rPr lang="en-US" sz="2800" b="1" u="sng" dirty="0"/>
              <a:t>. </a:t>
            </a:r>
          </a:p>
          <a:p>
            <a:pPr>
              <a:buAutoNum type="arabicPeriod"/>
            </a:pPr>
            <a:r>
              <a:rPr lang="en-US" sz="2800" b="1" u="sng" dirty="0" err="1">
                <a:solidFill>
                  <a:srgbClr val="FF0000"/>
                </a:solidFill>
              </a:rPr>
              <a:t>Batang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pohon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/>
              <a:t>menggambarkan</a:t>
            </a:r>
            <a:r>
              <a:rPr lang="en-US" sz="2800" b="1" u="sng" dirty="0"/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masalah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utama</a:t>
            </a:r>
            <a:endParaRPr lang="en-US" sz="2800" b="1" u="sng" dirty="0">
              <a:solidFill>
                <a:srgbClr val="FF0000"/>
              </a:solidFill>
            </a:endParaRPr>
          </a:p>
          <a:p>
            <a:pPr>
              <a:buAutoNum type="arabicPeriod"/>
            </a:pPr>
            <a:r>
              <a:rPr lang="en-US" sz="2800" b="1" u="sng" dirty="0" err="1">
                <a:solidFill>
                  <a:srgbClr val="FF0000"/>
                </a:solidFill>
              </a:rPr>
              <a:t>A</a:t>
            </a:r>
            <a:r>
              <a:rPr lang="en-US" sz="2800" b="1" u="sng" dirty="0" err="1">
                <a:solidFill>
                  <a:srgbClr val="92D050"/>
                </a:solidFill>
              </a:rPr>
              <a:t>kar</a:t>
            </a:r>
            <a:r>
              <a:rPr lang="en-US" sz="2800" b="1" u="sng" dirty="0"/>
              <a:t> </a:t>
            </a:r>
            <a:r>
              <a:rPr lang="en-US" sz="2800" b="1" u="sng" dirty="0" err="1"/>
              <a:t>merupakan</a:t>
            </a:r>
            <a:r>
              <a:rPr lang="en-US" sz="2800" b="1" u="sng" dirty="0"/>
              <a:t> </a:t>
            </a:r>
            <a:r>
              <a:rPr lang="en-US" sz="2800" b="1" u="sng" dirty="0" err="1">
                <a:solidFill>
                  <a:srgbClr val="00B050"/>
                </a:solidFill>
              </a:rPr>
              <a:t>penyebab</a:t>
            </a:r>
            <a:r>
              <a:rPr lang="en-US" sz="2800" b="1" u="sng" dirty="0">
                <a:solidFill>
                  <a:srgbClr val="00B050"/>
                </a:solidFill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</a:rPr>
              <a:t>masalah</a:t>
            </a:r>
            <a:r>
              <a:rPr lang="en-US" sz="2800" b="1" u="sng" dirty="0">
                <a:solidFill>
                  <a:srgbClr val="00B050"/>
                </a:solidFill>
              </a:rPr>
              <a:t> inti</a:t>
            </a:r>
            <a:r>
              <a:rPr lang="en-US" sz="2800" b="1" u="sng" dirty="0"/>
              <a:t>,</a:t>
            </a:r>
          </a:p>
          <a:p>
            <a:pPr>
              <a:buAutoNum type="arabicPeriod"/>
            </a:pPr>
            <a:r>
              <a:rPr lang="en-US" sz="2800" b="1" u="sng" dirty="0" err="1">
                <a:solidFill>
                  <a:srgbClr val="FFC000"/>
                </a:solidFill>
              </a:rPr>
              <a:t>cabang</a:t>
            </a:r>
            <a:r>
              <a:rPr lang="en-US" sz="2800" b="1" u="sng" dirty="0">
                <a:solidFill>
                  <a:srgbClr val="FFC000"/>
                </a:solidFill>
              </a:rPr>
              <a:t> </a:t>
            </a:r>
            <a:r>
              <a:rPr lang="en-US" sz="2800" b="1" u="sng" dirty="0" err="1">
                <a:solidFill>
                  <a:srgbClr val="FFC000"/>
                </a:solidFill>
              </a:rPr>
              <a:t>pohon</a:t>
            </a:r>
            <a:r>
              <a:rPr lang="en-US" sz="2800" b="1" u="sng" dirty="0">
                <a:solidFill>
                  <a:srgbClr val="FFC000"/>
                </a:solidFill>
              </a:rPr>
              <a:t> </a:t>
            </a:r>
            <a:r>
              <a:rPr lang="en-US" sz="2800" b="1" u="sng" dirty="0" err="1"/>
              <a:t>mewakili</a:t>
            </a:r>
            <a:r>
              <a:rPr lang="en-US" sz="2800" b="1" u="sng" dirty="0"/>
              <a:t> </a:t>
            </a:r>
            <a:r>
              <a:rPr lang="en-US" sz="2800" b="1" u="sng" dirty="0" err="1">
                <a:solidFill>
                  <a:srgbClr val="FFC000"/>
                </a:solidFill>
              </a:rPr>
              <a:t>dampak</a:t>
            </a:r>
            <a:r>
              <a:rPr lang="en-US" sz="2800" b="1" u="sng" dirty="0"/>
              <a:t>.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85B6F-E49E-C425-FD3C-E62B3A6BA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742" y="261257"/>
            <a:ext cx="5606143" cy="59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3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9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7572"/>
            <a:ext cx="10515600" cy="54693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</a:t>
            </a:r>
            <a:r>
              <a:rPr lang="fi-FI" sz="3200" b="1" dirty="0">
                <a:solidFill>
                  <a:srgbClr val="0070C0"/>
                </a:solidFill>
              </a:rPr>
              <a:t>POHON MASALAH </a:t>
            </a:r>
            <a:endParaRPr lang="fi-FI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1556658"/>
            <a:ext cx="11222181" cy="51350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E4C71AF-8537-A2FD-BCCA-AE4AA02B2D49}"/>
                  </a:ext>
                </a:extLst>
              </p14:cNvPr>
              <p14:cNvContentPartPr/>
              <p14:nvPr/>
            </p14:nvContentPartPr>
            <p14:xfrm>
              <a:off x="4679760" y="2948091"/>
              <a:ext cx="2607480" cy="405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E4C71AF-8537-A2FD-BCCA-AE4AA02B2D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3760" y="2876451"/>
                <a:ext cx="267912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3A4BD4-0BDA-8DC2-3236-B3944E7CFA48}"/>
                  </a:ext>
                </a:extLst>
              </p14:cNvPr>
              <p14:cNvContentPartPr/>
              <p14:nvPr/>
            </p14:nvContentPartPr>
            <p14:xfrm>
              <a:off x="5399040" y="2898771"/>
              <a:ext cx="207000" cy="40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3A4BD4-0BDA-8DC2-3236-B3944E7CFA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3040" y="2826771"/>
                <a:ext cx="2786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99EBA7-5A50-D7A7-11B4-D61906C102A2}"/>
                  </a:ext>
                </a:extLst>
              </p14:cNvPr>
              <p14:cNvContentPartPr/>
              <p14:nvPr/>
            </p14:nvContentPartPr>
            <p14:xfrm>
              <a:off x="5311920" y="2895171"/>
              <a:ext cx="2167560" cy="426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99EBA7-5A50-D7A7-11B4-D61906C102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75920" y="2823171"/>
                <a:ext cx="2239200" cy="56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85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5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Pohon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masalah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Kualitas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Pendidikan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9281"/>
            <a:ext cx="11443855" cy="54640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A310F18-4A26-0581-282C-A6DD66FCE401}"/>
                  </a:ext>
                </a:extLst>
              </p14:cNvPr>
              <p14:cNvContentPartPr/>
              <p14:nvPr/>
            </p14:nvContentPartPr>
            <p14:xfrm>
              <a:off x="4528200" y="2698971"/>
              <a:ext cx="3920040" cy="273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A310F18-4A26-0581-282C-A6DD66FCE4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2560" y="2627331"/>
                <a:ext cx="39916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A3ADE8-76CC-7106-5F5D-2399A35A01F2}"/>
                  </a:ext>
                </a:extLst>
              </p14:cNvPr>
              <p14:cNvContentPartPr/>
              <p14:nvPr/>
            </p14:nvContentPartPr>
            <p14:xfrm>
              <a:off x="5116080" y="1556691"/>
              <a:ext cx="2747880" cy="186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A3ADE8-76CC-7106-5F5D-2399A35A01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0440" y="1484691"/>
                <a:ext cx="2819520" cy="3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372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63287"/>
            <a:ext cx="11443854" cy="63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E860-05D2-7B19-9419-39DE4996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D1C06-8D85-44AA-EDEB-90440F256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DIMANA DALAM BAGIAN THESIS DAN JURNAL KITA DAPAT MENEMUKAN NOVELTY/KEBAHARUAN?</a:t>
            </a:r>
          </a:p>
        </p:txBody>
      </p:sp>
    </p:spTree>
    <p:extLst>
      <p:ext uri="{BB962C8B-B14F-4D97-AF65-F5344CB8AC3E}">
        <p14:creationId xmlns:p14="http://schemas.microsoft.com/office/powerpoint/2010/main" val="364388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E320-7022-CA51-D0F9-61133732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KEBAHARUAN/NOVELTY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3FE8D-38ED-E69A-6F6B-A07AD8E6F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UNSUR KEBAHARUAN/TEMUAN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dari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sebuah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kajian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menjadi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tolak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ukur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sehingga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dikatakan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baik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jika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menemukan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unsur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temuan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baru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sehingga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memiliki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kontribusi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baik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bagi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keilmuan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maupun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bagi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kehidupan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STATE OF THE ARTS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melakukan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kajian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terhadap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penelitian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atau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studi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studi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terdahulu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sudah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terpublikasikan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lewat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jurnal,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buku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ilmiah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majalah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atau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lewat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internet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1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EA79D-B542-3E63-4CD4-390D42C1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F6D8A-BFDA-E15B-850D-0202C6492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50133-C574-C1D5-DACB-CD4EB56B2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457200"/>
            <a:ext cx="1148857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16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222</TotalTime>
  <Words>844</Words>
  <Application>Microsoft Office PowerPoint</Application>
  <PresentationFormat>Widescreen</PresentationFormat>
  <Paragraphs>63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Aharoni</vt:lpstr>
      <vt:lpstr>Arial</vt:lpstr>
      <vt:lpstr>Arial Narrow</vt:lpstr>
      <vt:lpstr>Calibri</vt:lpstr>
      <vt:lpstr>Century Gothic</vt:lpstr>
      <vt:lpstr>Chewy</vt:lpstr>
      <vt:lpstr>Lato</vt:lpstr>
      <vt:lpstr>Roca Two</vt:lpstr>
      <vt:lpstr>TT Norms</vt:lpstr>
      <vt:lpstr>TT Norms Bold</vt:lpstr>
      <vt:lpstr>Wingdings</vt:lpstr>
      <vt:lpstr>Wingdings 3</vt:lpstr>
      <vt:lpstr>Ion Boardroom</vt:lpstr>
      <vt:lpstr>MENGEMBANGKAN ISU DAN  MEMBANGUN NOVELTY/KEBAHARUAN</vt:lpstr>
      <vt:lpstr>ALAT ANALISIS1: ANALISIS POHON MASALAH</vt:lpstr>
      <vt:lpstr>LANJUTAN . . . . . </vt:lpstr>
      <vt:lpstr>PowerPoint Presentation</vt:lpstr>
      <vt:lpstr>Pohon masalah: Kualitas Pendidikan</vt:lpstr>
      <vt:lpstr>PowerPoint Presentation</vt:lpstr>
      <vt:lpstr>PowerPoint Presentation</vt:lpstr>
      <vt:lpstr>KEBAHARUAN/NOVELTY</vt:lpstr>
      <vt:lpstr>PowerPoint Presentation</vt:lpstr>
      <vt:lpstr>MENGHASILKAN KEBAHARUAN/NOVELTY: </vt:lpstr>
      <vt:lpstr>TIPE KEBAHARUAN/NOVELTY </vt:lpstr>
      <vt:lpstr>CONTOH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MENYUSUN KE</dc:title>
  <dc:creator>novita tresiana</dc:creator>
  <cp:lastModifiedBy>novita tresiana</cp:lastModifiedBy>
  <cp:revision>13</cp:revision>
  <dcterms:created xsi:type="dcterms:W3CDTF">2023-04-19T00:01:24Z</dcterms:created>
  <dcterms:modified xsi:type="dcterms:W3CDTF">2023-10-19T00:42:54Z</dcterms:modified>
</cp:coreProperties>
</file>