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10080625" cy="5670550"/>
  <p:notesSz cx="7559675" cy="10691813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2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d-ID" sz="1400" b="0" i="0" u="none" strike="noStrike" kern="1200" cap="none" spc="0" baseline="0">
              <a:solidFill>
                <a:srgbClr val="000000"/>
              </a:solidFill>
              <a:uFillTx/>
              <a:latin typeface="Liberation Sans" pitchFamily="18"/>
              <a:ea typeface="Droid Sans Fallback" pitchFamily="2"/>
              <a:cs typeface="Lohit Hindi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d-ID" sz="1400" b="0" i="0" u="none" strike="noStrike" kern="1200" cap="none" spc="0" baseline="0">
              <a:solidFill>
                <a:srgbClr val="000000"/>
              </a:solidFill>
              <a:uFillTx/>
              <a:latin typeface="Liberation Sans" pitchFamily="18"/>
              <a:ea typeface="Droid Sans Fallback" pitchFamily="2"/>
              <a:cs typeface="Lohit Hindi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d-ID" sz="1400" b="0" i="0" u="none" strike="noStrike" kern="1200" cap="none" spc="0" baseline="0">
              <a:solidFill>
                <a:srgbClr val="000000"/>
              </a:solidFill>
              <a:uFillTx/>
              <a:latin typeface="Liberation Sans" pitchFamily="18"/>
              <a:ea typeface="Droid Sans Fallback" pitchFamily="2"/>
              <a:cs typeface="Lohit Hindi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1B5251F-1E74-4290-9B4C-EFB662975910}" type="slidenum">
              <a:t>‹#›</a:t>
            </a:fld>
            <a:endParaRPr lang="id-ID" sz="1400" b="0" i="0" u="none" strike="noStrike" kern="1200" cap="none" spc="0" baseline="0">
              <a:solidFill>
                <a:srgbClr val="000000"/>
              </a:solidFill>
              <a:uFillTx/>
              <a:latin typeface="Liberation Sans" pitchFamily="18"/>
              <a:ea typeface="Droid Sans Fallback" pitchFamily="2"/>
              <a:cs typeface="Lohit Hind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5984848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719998" y="899998"/>
            <a:ext cx="6119996" cy="3441600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19998" y="4679999"/>
            <a:ext cx="6119996" cy="50399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id-ID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d-ID" sz="1400" b="0" i="0" u="none" strike="noStrike" kern="1200" cap="none" spc="0" baseline="0">
                <a:solidFill>
                  <a:srgbClr val="000000"/>
                </a:solidFill>
                <a:uFillTx/>
                <a:latin typeface="Liberation Sans" pitchFamily="2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id-ID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d-ID" sz="1400" b="0" i="0" u="none" strike="noStrike" kern="1200" cap="none" spc="0" baseline="0">
                <a:solidFill>
                  <a:srgbClr val="000000"/>
                </a:solidFill>
                <a:uFillTx/>
                <a:latin typeface="Liberation Sans" pitchFamily="2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id-ID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d-ID" sz="1400" b="0" i="0" u="none" strike="noStrike" kern="1200" cap="none" spc="0" baseline="0">
                <a:solidFill>
                  <a:srgbClr val="000000"/>
                </a:solidFill>
                <a:uFillTx/>
                <a:latin typeface="Liberation Sans" pitchFamily="2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id-ID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d-ID" sz="1400" b="0" i="0" u="none" strike="noStrike" kern="1200" cap="none" spc="0" baseline="0">
                <a:solidFill>
                  <a:srgbClr val="000000"/>
                </a:solidFill>
                <a:uFillTx/>
                <a:latin typeface="Liberation Sans" pitchFamily="2"/>
                <a:ea typeface="DejaVu Sans" pitchFamily="2"/>
                <a:cs typeface="DejaVu Sans" pitchFamily="2"/>
              </a:defRPr>
            </a:lvl1pPr>
          </a:lstStyle>
          <a:p>
            <a:pPr lvl="0"/>
            <a:fld id="{3EB1C639-216D-48C6-8F09-42AA570BDD87}" type="slidenum"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557378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0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id-ID" sz="2000" b="0" i="0" u="none" strike="noStrike" kern="1200" cap="none" spc="0" baseline="0">
        <a:solidFill>
          <a:srgbClr val="000000"/>
        </a:solidFill>
        <a:uFillTx/>
        <a:latin typeface="Liberation Sans" pitchFamily="18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FF2E403-11A7-424D-8658-41C6748091EF}" type="slidenum">
              <a:t>1</a:t>
            </a:fld>
            <a:endParaRPr lang="id-ID" sz="1400" b="0" i="0" u="none" strike="noStrike" kern="1200" cap="none" spc="0" baseline="0">
              <a:solidFill>
                <a:srgbClr val="000000"/>
              </a:solidFill>
              <a:uFillTx/>
              <a:latin typeface="Liberation Sans" pitchFamily="2"/>
              <a:ea typeface="DejaVu Sans" pitchFamily="2"/>
              <a:cs typeface="DejaVu Sans" pitchFamily="2"/>
            </a:endParaRPr>
          </a:p>
        </p:txBody>
      </p:sp>
      <p:sp>
        <p:nvSpPr>
          <p:cNvPr id="3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20720" y="900117"/>
            <a:ext cx="6119814" cy="3441701"/>
          </a:xfrm>
          <a:solidFill>
            <a:srgbClr val="CFE7F5"/>
          </a:solidFill>
          <a:ln w="25402">
            <a:solidFill>
              <a:srgbClr val="808080"/>
            </a:solidFill>
            <a:prstDash val="solid"/>
          </a:ln>
        </p:spPr>
      </p:sp>
      <p:sp>
        <p:nvSpPr>
          <p:cNvPr id="4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189261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4DA72D2-DFF3-4A94-99FB-DF02410D9532}" type="slidenum">
              <a:t>2</a:t>
            </a:fld>
            <a:endParaRPr lang="id-ID" sz="1400" b="0" i="0" u="none" strike="noStrike" kern="1200" cap="none" spc="0" baseline="0">
              <a:solidFill>
                <a:srgbClr val="000000"/>
              </a:solidFill>
              <a:uFillTx/>
              <a:latin typeface="Liberation Sans" pitchFamily="2"/>
              <a:ea typeface="DejaVu Sans" pitchFamily="2"/>
              <a:cs typeface="DejaVu Sans" pitchFamily="2"/>
            </a:endParaRPr>
          </a:p>
        </p:txBody>
      </p:sp>
      <p:sp>
        <p:nvSpPr>
          <p:cNvPr id="3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20720" y="900117"/>
            <a:ext cx="6119814" cy="3441701"/>
          </a:xfrm>
          <a:solidFill>
            <a:srgbClr val="CFE7F5"/>
          </a:solidFill>
          <a:ln w="25402">
            <a:solidFill>
              <a:srgbClr val="808080"/>
            </a:solidFill>
            <a:prstDash val="solid"/>
          </a:ln>
        </p:spPr>
      </p:sp>
      <p:sp>
        <p:nvSpPr>
          <p:cNvPr id="4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398739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702C92B6-B673-4255-AC3B-CDAEE8FA109B}" type="slidenum">
              <a:t>3</a:t>
            </a:fld>
            <a:endParaRPr lang="id-ID" sz="1400" b="0" i="0" u="none" strike="noStrike" kern="1200" cap="none" spc="0" baseline="0">
              <a:solidFill>
                <a:srgbClr val="000000"/>
              </a:solidFill>
              <a:uFillTx/>
              <a:latin typeface="Liberation Sans" pitchFamily="2"/>
              <a:ea typeface="DejaVu Sans" pitchFamily="2"/>
              <a:cs typeface="DejaVu Sans" pitchFamily="2"/>
            </a:endParaRPr>
          </a:p>
        </p:txBody>
      </p:sp>
      <p:sp>
        <p:nvSpPr>
          <p:cNvPr id="3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20720" y="900117"/>
            <a:ext cx="6119814" cy="3441701"/>
          </a:xfrm>
          <a:solidFill>
            <a:srgbClr val="CFE7F5"/>
          </a:solidFill>
          <a:ln w="25402">
            <a:solidFill>
              <a:srgbClr val="808080"/>
            </a:solidFill>
            <a:prstDash val="solid"/>
          </a:ln>
        </p:spPr>
      </p:sp>
      <p:sp>
        <p:nvSpPr>
          <p:cNvPr id="4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415576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F04D710-693D-4185-83F7-9475673A9BDF}" type="slidenum">
              <a:t>4</a:t>
            </a:fld>
            <a:endParaRPr lang="id-ID" sz="1400" b="0" i="0" u="none" strike="noStrike" kern="1200" cap="none" spc="0" baseline="0">
              <a:solidFill>
                <a:srgbClr val="000000"/>
              </a:solidFill>
              <a:uFillTx/>
              <a:latin typeface="Liberation Sans" pitchFamily="2"/>
              <a:ea typeface="DejaVu Sans" pitchFamily="2"/>
              <a:cs typeface="DejaVu Sans" pitchFamily="2"/>
            </a:endParaRPr>
          </a:p>
        </p:txBody>
      </p:sp>
      <p:sp>
        <p:nvSpPr>
          <p:cNvPr id="3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20720" y="900117"/>
            <a:ext cx="6119814" cy="3441701"/>
          </a:xfrm>
          <a:solidFill>
            <a:srgbClr val="CFE7F5"/>
          </a:solidFill>
          <a:ln w="25402">
            <a:solidFill>
              <a:srgbClr val="808080"/>
            </a:solidFill>
            <a:prstDash val="solid"/>
          </a:ln>
        </p:spPr>
      </p:sp>
      <p:sp>
        <p:nvSpPr>
          <p:cNvPr id="4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09564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260079" y="928024"/>
            <a:ext cx="7560469" cy="1974189"/>
          </a:xfrm>
        </p:spPr>
        <p:txBody>
          <a:bodyPr anchor="b" anchorCtr="1"/>
          <a:lstStyle>
            <a:lvl1pPr algn="ctr">
              <a:defRPr sz="4961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260079" y="2978356"/>
            <a:ext cx="7560469" cy="1369067"/>
          </a:xfrm>
        </p:spPr>
        <p:txBody>
          <a:bodyPr anchorCtr="1"/>
          <a:lstStyle>
            <a:lvl1pPr marL="0" indent="0" algn="ctr">
              <a:buNone/>
              <a:defRPr sz="1984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365DE0D-7663-4F10-94D3-692CCB939F22}" type="slidenum"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49420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9459515-8DF9-424D-9609-7B793E131A46}" type="slidenum"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953430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7213948" y="301907"/>
            <a:ext cx="2173638" cy="4805528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93042" y="301907"/>
            <a:ext cx="6394892" cy="4805528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EE08053-9710-4755-92C9-9C4648BC0A4A}" type="slidenum"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52331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4162081-0901-432A-A1DC-E7EED6EFFD32}" type="slidenum"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563831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87793" y="1413698"/>
            <a:ext cx="8694535" cy="2358795"/>
          </a:xfrm>
        </p:spPr>
        <p:txBody>
          <a:bodyPr anchor="b"/>
          <a:lstStyle>
            <a:lvl1pPr>
              <a:defRPr sz="4961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87793" y="3794805"/>
            <a:ext cx="8694535" cy="1240429"/>
          </a:xfrm>
        </p:spPr>
        <p:txBody>
          <a:bodyPr/>
          <a:lstStyle>
            <a:lvl1pPr marL="0" indent="0">
              <a:buNone/>
              <a:defRPr sz="198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51896D5-2AD9-482C-A001-1F99D2F4A93D}" type="slidenum"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754960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93042" y="1509518"/>
            <a:ext cx="4284265" cy="359790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5103312" y="1509518"/>
            <a:ext cx="4284265" cy="359790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E57933E-74AB-46C1-A167-95098384D6FA}" type="slidenum"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311701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4358" y="301907"/>
            <a:ext cx="8694535" cy="109604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94358" y="1390070"/>
            <a:ext cx="4264578" cy="681255"/>
          </a:xfrm>
        </p:spPr>
        <p:txBody>
          <a:bodyPr anchor="b"/>
          <a:lstStyle>
            <a:lvl1pPr marL="0" indent="0">
              <a:buNone/>
              <a:defRPr sz="1984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94358" y="2071326"/>
            <a:ext cx="4264578" cy="304660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5103312" y="1390070"/>
            <a:ext cx="4285582" cy="681255"/>
          </a:xfrm>
        </p:spPr>
        <p:txBody>
          <a:bodyPr anchor="b"/>
          <a:lstStyle>
            <a:lvl1pPr marL="0" indent="0">
              <a:buNone/>
              <a:defRPr sz="1984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5103312" y="2071326"/>
            <a:ext cx="4285582" cy="304660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320180E-8916-4E8B-A13B-DF6B1E82784F}" type="slidenum"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249869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AFE4D24-7EFF-4833-AE96-CD75137AEBBB}" type="slidenum"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459681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BF51DD3-3773-40F9-8D90-178F9B01504D}" type="slidenum"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666542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4358" y="378040"/>
            <a:ext cx="3251268" cy="1323127"/>
          </a:xfrm>
        </p:spPr>
        <p:txBody>
          <a:bodyPr anchor="b"/>
          <a:lstStyle>
            <a:lvl1pPr>
              <a:defRPr sz="2646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285582" y="816458"/>
            <a:ext cx="5103312" cy="4029769"/>
          </a:xfrm>
        </p:spPr>
        <p:txBody>
          <a:bodyPr/>
          <a:lstStyle>
            <a:lvl1pPr>
              <a:defRPr sz="2646"/>
            </a:lvl1pPr>
            <a:lvl2pPr>
              <a:defRPr sz="2315"/>
            </a:lvl2pPr>
            <a:lvl3pPr>
              <a:defRPr sz="1984"/>
            </a:lvl3pPr>
            <a:lvl4pPr>
              <a:defRPr sz="1654"/>
            </a:lvl4pPr>
            <a:lvl5pPr>
              <a:defRPr sz="1654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4358" y="1701168"/>
            <a:ext cx="3251268" cy="3151616"/>
          </a:xfrm>
        </p:spPr>
        <p:txBody>
          <a:bodyPr/>
          <a:lstStyle>
            <a:lvl1pPr marL="0" indent="0">
              <a:buNone/>
              <a:defRPr sz="1323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894A0C0-6BAF-498E-A262-A6C223140540}" type="slidenum"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384530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4358" y="378040"/>
            <a:ext cx="3251268" cy="1323127"/>
          </a:xfrm>
        </p:spPr>
        <p:txBody>
          <a:bodyPr anchor="b"/>
          <a:lstStyle>
            <a:lvl1pPr>
              <a:defRPr sz="2646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4285582" y="816458"/>
            <a:ext cx="5103312" cy="4029769"/>
          </a:xfrm>
        </p:spPr>
        <p:txBody>
          <a:bodyPr/>
          <a:lstStyle>
            <a:lvl1pPr marL="0" indent="0">
              <a:buNone/>
              <a:defRPr sz="2646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4358" y="1701168"/>
            <a:ext cx="3251268" cy="3151616"/>
          </a:xfrm>
        </p:spPr>
        <p:txBody>
          <a:bodyPr/>
          <a:lstStyle>
            <a:lvl1pPr marL="0" indent="0">
              <a:buNone/>
              <a:defRPr sz="1323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5D5687E-57B9-4220-9CB4-190A08CA8E8C}" type="slidenum"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15577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93042" y="301907"/>
            <a:ext cx="8694535" cy="109604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93042" y="1509518"/>
            <a:ext cx="8694535" cy="359790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693042" y="5255760"/>
            <a:ext cx="2268141" cy="30190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d-ID" sz="992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  <a:ea typeface=""/>
                <a:cs typeface=""/>
              </a:defRPr>
            </a:lvl1pPr>
          </a:lstStyle>
          <a:p>
            <a:pPr lvl="0"/>
            <a:endParaRPr lang="id-ID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339205" y="5255760"/>
            <a:ext cx="3402208" cy="30190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d-ID" sz="992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  <a:ea typeface=""/>
                <a:cs typeface=""/>
              </a:defRPr>
            </a:lvl1pPr>
          </a:lstStyle>
          <a:p>
            <a:pPr lvl="0"/>
            <a:endParaRPr lang="id-ID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7119445" y="5255760"/>
            <a:ext cx="2268141" cy="30190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d-ID" sz="992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  <a:ea typeface=""/>
                <a:cs typeface=""/>
              </a:defRPr>
            </a:lvl1pPr>
          </a:lstStyle>
          <a:p>
            <a:pPr lvl="0"/>
            <a:fld id="{9457968C-DC42-4B18-BB47-216EC03026EB}" type="slidenum"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marL="0" marR="0" lvl="0" indent="0" algn="l" defTabSz="756025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3638" b="0" i="0" u="none" strike="noStrike" kern="1200" cap="none" spc="0" baseline="0">
          <a:solidFill>
            <a:srgbClr val="FFFFFF"/>
          </a:solidFill>
          <a:uFillTx/>
          <a:latin typeface="Calibri Light"/>
          <a:ea typeface=""/>
          <a:cs typeface=""/>
        </a:defRPr>
      </a:lvl1pPr>
    </p:titleStyle>
    <p:bodyStyle>
      <a:lvl1pPr marL="189006" marR="0" lvl="0" indent="-189006" algn="l" defTabSz="756025" rtl="0" fontAlgn="auto" hangingPunct="1">
        <a:lnSpc>
          <a:spcPct val="90000"/>
        </a:lnSpc>
        <a:spcBef>
          <a:spcPts val="825"/>
        </a:spcBef>
        <a:spcAft>
          <a:spcPts val="0"/>
        </a:spcAft>
        <a:buSzPct val="100000"/>
        <a:buFont typeface="Arial" pitchFamily="34"/>
        <a:buChar char="•"/>
        <a:tabLst/>
        <a:defRPr lang="en-US" sz="2315" b="0" i="0" u="none" strike="noStrike" kern="1200" cap="none" spc="0" baseline="0">
          <a:solidFill>
            <a:srgbClr val="FFFFFF"/>
          </a:solidFill>
          <a:uFillTx/>
          <a:latin typeface="Calibri"/>
          <a:ea typeface=""/>
          <a:cs typeface=""/>
        </a:defRPr>
      </a:lvl1pPr>
      <a:lvl2pPr marL="567019" marR="0" lvl="1" indent="-189006" algn="l" defTabSz="756025" rtl="0" fontAlgn="auto" hangingPunct="1">
        <a:lnSpc>
          <a:spcPct val="90000"/>
        </a:lnSpc>
        <a:spcBef>
          <a:spcPts val="415"/>
        </a:spcBef>
        <a:spcAft>
          <a:spcPts val="0"/>
        </a:spcAft>
        <a:buSzPct val="100000"/>
        <a:buFont typeface="Arial" pitchFamily="34"/>
        <a:buChar char="•"/>
        <a:tabLst/>
        <a:defRPr lang="en-US" sz="1984" b="0" i="0" u="none" strike="noStrike" kern="1200" cap="none" spc="0" baseline="0">
          <a:solidFill>
            <a:srgbClr val="FFFFFF"/>
          </a:solidFill>
          <a:uFillTx/>
          <a:latin typeface="Calibri"/>
          <a:ea typeface=""/>
          <a:cs typeface=""/>
        </a:defRPr>
      </a:lvl2pPr>
      <a:lvl3pPr marL="945032" marR="0" lvl="2" indent="-189006" algn="l" defTabSz="756025" rtl="0" fontAlgn="auto" hangingPunct="1">
        <a:lnSpc>
          <a:spcPct val="90000"/>
        </a:lnSpc>
        <a:spcBef>
          <a:spcPts val="415"/>
        </a:spcBef>
        <a:spcAft>
          <a:spcPts val="0"/>
        </a:spcAft>
        <a:buSzPct val="100000"/>
        <a:buFont typeface="Arial" pitchFamily="34"/>
        <a:buChar char="•"/>
        <a:tabLst/>
        <a:defRPr lang="en-US" sz="1654" b="0" i="0" u="none" strike="noStrike" kern="1200" cap="none" spc="0" baseline="0">
          <a:solidFill>
            <a:srgbClr val="FFFFFF"/>
          </a:solidFill>
          <a:uFillTx/>
          <a:latin typeface="Calibri"/>
          <a:ea typeface=""/>
          <a:cs typeface=""/>
        </a:defRPr>
      </a:lvl3pPr>
      <a:lvl4pPr marL="1323045" marR="0" lvl="3" indent="-189006" algn="l" defTabSz="756025" rtl="0" fontAlgn="auto" hangingPunct="1">
        <a:lnSpc>
          <a:spcPct val="90000"/>
        </a:lnSpc>
        <a:spcBef>
          <a:spcPts val="415"/>
        </a:spcBef>
        <a:spcAft>
          <a:spcPts val="0"/>
        </a:spcAft>
        <a:buSzPct val="100000"/>
        <a:buFont typeface="Arial" pitchFamily="34"/>
        <a:buChar char="•"/>
        <a:tabLst/>
        <a:defRPr lang="en-US" sz="1488" b="0" i="0" u="none" strike="noStrike" kern="1200" cap="none" spc="0" baseline="0">
          <a:solidFill>
            <a:srgbClr val="FFFFFF"/>
          </a:solidFill>
          <a:uFillTx/>
          <a:latin typeface="Calibri"/>
          <a:ea typeface=""/>
          <a:cs typeface=""/>
        </a:defRPr>
      </a:lvl4pPr>
      <a:lvl5pPr marL="1701058" marR="0" lvl="4" indent="-189006" algn="l" defTabSz="756025" rtl="0" fontAlgn="auto" hangingPunct="1">
        <a:lnSpc>
          <a:spcPct val="90000"/>
        </a:lnSpc>
        <a:spcBef>
          <a:spcPts val="415"/>
        </a:spcBef>
        <a:spcAft>
          <a:spcPts val="0"/>
        </a:spcAft>
        <a:buSzPct val="100000"/>
        <a:buFont typeface="Arial" pitchFamily="34"/>
        <a:buChar char="•"/>
        <a:tabLst/>
        <a:defRPr lang="en-US" sz="1488" b="0" i="0" u="none" strike="noStrike" kern="1200" cap="none" spc="0" baseline="0">
          <a:solidFill>
            <a:srgbClr val="FFFFFF"/>
          </a:solidFill>
          <a:uFillTx/>
          <a:latin typeface="Calibri"/>
          <a:ea typeface=""/>
          <a:cs typeface="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 noGrp="1"/>
          </p:cNvSpPr>
          <p:nvPr>
            <p:ph type="subTitle" idx="4294967295"/>
          </p:nvPr>
        </p:nvSpPr>
        <p:spPr>
          <a:xfrm>
            <a:off x="0" y="1368427"/>
            <a:ext cx="9072567" cy="3797302"/>
          </a:xfrm>
        </p:spPr>
        <p:txBody>
          <a:bodyPr anchor="ctr" anchorCtr="1">
            <a:spAutoFit/>
          </a:bodyPr>
          <a:lstStyle/>
          <a:p>
            <a:pPr lvl="0" algn="ctr"/>
            <a:r>
              <a:rPr lang="id-ID" sz="3200"/>
              <a:t>Teori media di era propaganda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0" y="109535"/>
            <a:ext cx="5327651" cy="933446"/>
          </a:xfrm>
        </p:spPr>
        <p:txBody>
          <a:bodyPr/>
          <a:lstStyle/>
          <a:p>
            <a:pPr lvl="0"/>
            <a:r>
              <a:rPr lang="id-ID" sz="3300"/>
              <a:t>Teori besar yang mempengaruhi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0" y="1368427"/>
            <a:ext cx="9072567" cy="3797302"/>
          </a:xfrm>
        </p:spPr>
        <p:txBody>
          <a:bodyPr/>
          <a:lstStyle/>
          <a:p>
            <a:pPr lvl="0">
              <a:buClr>
                <a:srgbClr val="FFFFFF"/>
              </a:buClr>
              <a:buSzPct val="45000"/>
              <a:buFont typeface="StarSymbol"/>
              <a:buChar char="●"/>
            </a:pPr>
            <a:r>
              <a:rPr lang="id-ID"/>
              <a:t>Behaviorisme (John B Watson)</a:t>
            </a:r>
          </a:p>
          <a:p>
            <a:pPr lvl="0">
              <a:buClr>
                <a:srgbClr val="FFFFFF"/>
              </a:buClr>
              <a:buSzPct val="45000"/>
              <a:buFont typeface="StarSymbol"/>
              <a:buChar char="●"/>
            </a:pPr>
            <a:r>
              <a:rPr lang="id-ID"/>
              <a:t>Contoh stimulus-respons dan magic bullet theory. Tindakan manusia merupakan respons terhadap lingkungan sekitarnya.</a:t>
            </a:r>
          </a:p>
          <a:p>
            <a:pPr lvl="0">
              <a:buClr>
                <a:srgbClr val="FFFFFF"/>
              </a:buClr>
              <a:buSzPct val="45000"/>
              <a:buFont typeface="StarSymbol"/>
              <a:buChar char="●"/>
            </a:pPr>
            <a:r>
              <a:rPr lang="id-ID"/>
              <a:t>Freudianisme (Sigmund Freud)</a:t>
            </a:r>
          </a:p>
          <a:p>
            <a:pPr lvl="0">
              <a:buClr>
                <a:srgbClr val="FFFFFF"/>
              </a:buClr>
              <a:buSzPct val="45000"/>
              <a:buFont typeface="StarSymbol"/>
              <a:buChar char="●"/>
            </a:pPr>
            <a:r>
              <a:rPr lang="id-ID"/>
              <a:t>Ego, Id, and super ego</a:t>
            </a:r>
          </a:p>
          <a:p>
            <a:pPr lvl="0">
              <a:buClr>
                <a:srgbClr val="FFFFFF"/>
              </a:buClr>
              <a:buSzPct val="45000"/>
              <a:buFont typeface="StarSymbol"/>
              <a:buChar char="●"/>
            </a:pPr>
            <a:r>
              <a:rPr lang="id-ID"/>
              <a:t>Ex teori propaganda lasswel mengombinasikan hal2 diatas</a:t>
            </a:r>
          </a:p>
          <a:p>
            <a:pPr lvl="0">
              <a:buClr>
                <a:srgbClr val="FFFFFF"/>
              </a:buClr>
              <a:buSzPct val="45000"/>
              <a:buFont typeface="StarSymbol"/>
              <a:buChar char="●"/>
            </a:pPr>
            <a:r>
              <a:rPr lang="id-ID"/>
              <a:t>Walter Lippman: public opinion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0" y="215898"/>
            <a:ext cx="5327651" cy="720720"/>
          </a:xfrm>
        </p:spPr>
        <p:txBody>
          <a:bodyPr/>
          <a:lstStyle/>
          <a:p>
            <a:pPr lvl="0"/>
            <a:r>
              <a:rPr lang="id-ID"/>
              <a:t>Kekuatan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0" y="1368427"/>
            <a:ext cx="9072567" cy="3797302"/>
          </a:xfrm>
        </p:spPr>
        <p:txBody>
          <a:bodyPr/>
          <a:lstStyle/>
          <a:p>
            <a:pPr lvl="0">
              <a:buClr>
                <a:srgbClr val="FFFFFF"/>
              </a:buClr>
              <a:buSzPct val="45000"/>
              <a:buFont typeface="StarSymbol"/>
              <a:buChar char="●"/>
            </a:pPr>
            <a:r>
              <a:rPr lang="id-ID"/>
              <a:t>The first systematic theory from mass communication</a:t>
            </a:r>
          </a:p>
          <a:p>
            <a:pPr lvl="0">
              <a:buClr>
                <a:srgbClr val="FFFFFF"/>
              </a:buClr>
              <a:buSzPct val="45000"/>
              <a:buFont typeface="StarSymbol"/>
              <a:buChar char="●"/>
            </a:pPr>
            <a:r>
              <a:rPr lang="id-ID"/>
              <a:t>Berfokus mengenai mengapa media memiliki efek yang kuat</a:t>
            </a:r>
          </a:p>
          <a:p>
            <a:pPr lvl="0">
              <a:buClr>
                <a:srgbClr val="FFFFFF"/>
              </a:buClr>
              <a:buSzPct val="45000"/>
              <a:buFont typeface="StarSymbol"/>
              <a:buChar char="●"/>
            </a:pPr>
            <a:r>
              <a:rPr lang="id-ID"/>
              <a:t>Mengidentifikasi faktor budaya, sosial, dan personal</a:t>
            </a:r>
          </a:p>
          <a:p>
            <a:pPr lvl="0">
              <a:buClr>
                <a:srgbClr val="FFFFFF"/>
              </a:buClr>
              <a:buSzPct val="45000"/>
              <a:buFont typeface="StarSymbol"/>
              <a:buChar char="●"/>
            </a:pPr>
            <a:r>
              <a:rPr lang="id-ID"/>
              <a:t>Memusatkan perhatian pada penggunaan kampanye untuk memelihara simbol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0" y="215898"/>
            <a:ext cx="5327651" cy="720720"/>
          </a:xfrm>
        </p:spPr>
        <p:txBody>
          <a:bodyPr/>
          <a:lstStyle/>
          <a:p>
            <a:pPr lvl="0"/>
            <a:r>
              <a:rPr lang="id-ID"/>
              <a:t>Kelemahan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0" y="1368427"/>
            <a:ext cx="9072567" cy="3797302"/>
          </a:xfrm>
        </p:spPr>
        <p:txBody>
          <a:bodyPr/>
          <a:lstStyle/>
          <a:p>
            <a:pPr lvl="0">
              <a:buClr>
                <a:srgbClr val="FFFFFF"/>
              </a:buClr>
              <a:buSzPct val="45000"/>
              <a:buFont typeface="StarSymbol"/>
              <a:buChar char="●"/>
            </a:pPr>
            <a:r>
              <a:rPr lang="id-ID"/>
              <a:t>Meremehkan kemampuan individu untuk mengevaluasi media</a:t>
            </a:r>
          </a:p>
          <a:p>
            <a:pPr lvl="0">
              <a:buClr>
                <a:srgbClr val="FFFFFF"/>
              </a:buClr>
              <a:buSzPct val="45000"/>
              <a:buFont typeface="StarSymbol"/>
              <a:buChar char="●"/>
            </a:pPr>
            <a:r>
              <a:rPr lang="id-ID"/>
              <a:t>Terlalu berlebihan dalam memperkirakan kecepatan dan jangkauan efek media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Office%20Theme</Template>
  <TotalTime>1</TotalTime>
  <Words>106</Words>
  <Application>Microsoft Office PowerPoint</Application>
  <PresentationFormat>Widescreen</PresentationFormat>
  <Paragraphs>20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Arial</vt:lpstr>
      <vt:lpstr>Calibri</vt:lpstr>
      <vt:lpstr>Calibri Light</vt:lpstr>
      <vt:lpstr>DejaVu Sans</vt:lpstr>
      <vt:lpstr>Droid Sans Fallback</vt:lpstr>
      <vt:lpstr>Liberation Sans</vt:lpstr>
      <vt:lpstr>Lohit Hindi</vt:lpstr>
      <vt:lpstr>StarSymbol</vt:lpstr>
      <vt:lpstr>Office Theme</vt:lpstr>
      <vt:lpstr>PowerPoint Presentation</vt:lpstr>
      <vt:lpstr>Teori besar yang mempengaruhi</vt:lpstr>
      <vt:lpstr>Kekuatan</vt:lpstr>
      <vt:lpstr>Kelemahan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Metropolis</dc:title>
  <dc:creator>User</dc:creator>
  <cp:lastModifiedBy>User</cp:lastModifiedBy>
  <cp:revision>3</cp:revision>
  <dcterms:created xsi:type="dcterms:W3CDTF">2017-10-19T09:35:36Z</dcterms:created>
  <dcterms:modified xsi:type="dcterms:W3CDTF">2019-11-22T01:53:16Z</dcterms:modified>
</cp:coreProperties>
</file>