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4" r:id="rId4"/>
    <p:sldId id="275" r:id="rId5"/>
    <p:sldId id="258" r:id="rId6"/>
    <p:sldId id="259" r:id="rId7"/>
    <p:sldId id="260" r:id="rId8"/>
    <p:sldId id="262" r:id="rId9"/>
    <p:sldId id="263" r:id="rId10"/>
    <p:sldId id="264" r:id="rId11"/>
    <p:sldId id="265" r:id="rId12"/>
    <p:sldId id="272" r:id="rId13"/>
    <p:sldId id="273" r:id="rId14"/>
    <p:sldId id="271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79744" autoAdjust="0"/>
  </p:normalViewPr>
  <p:slideViewPr>
    <p:cSldViewPr>
      <p:cViewPr varScale="1">
        <p:scale>
          <a:sx n="35" d="100"/>
          <a:sy n="35" d="100"/>
        </p:scale>
        <p:origin x="-142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B231-3B29-4AFB-B7EC-390F5F29F7AD}" type="datetimeFigureOut">
              <a:rPr lang="en-US" smtClean="0"/>
              <a:pPr/>
              <a:t>10/16/2015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69E9F-52DE-4EB8-B141-F0C938B2B5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B231-3B29-4AFB-B7EC-390F5F29F7AD}" type="datetimeFigureOut">
              <a:rPr lang="en-US" smtClean="0"/>
              <a:pPr/>
              <a:t>10/16/2015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69E9F-52DE-4EB8-B141-F0C938B2B5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B231-3B29-4AFB-B7EC-390F5F29F7AD}" type="datetimeFigureOut">
              <a:rPr lang="en-US" smtClean="0"/>
              <a:pPr/>
              <a:t>10/16/2015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69E9F-52DE-4EB8-B141-F0C938B2B5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B231-3B29-4AFB-B7EC-390F5F29F7AD}" type="datetimeFigureOut">
              <a:rPr lang="en-US" smtClean="0"/>
              <a:pPr/>
              <a:t>10/16/2015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69E9F-52DE-4EB8-B141-F0C938B2B5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B231-3B29-4AFB-B7EC-390F5F29F7AD}" type="datetimeFigureOut">
              <a:rPr lang="en-US" smtClean="0"/>
              <a:pPr/>
              <a:t>10/16/2015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69E9F-52DE-4EB8-B141-F0C938B2B5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B231-3B29-4AFB-B7EC-390F5F29F7AD}" type="datetimeFigureOut">
              <a:rPr lang="en-US" smtClean="0"/>
              <a:pPr/>
              <a:t>10/16/2015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69E9F-52DE-4EB8-B141-F0C938B2B5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B231-3B29-4AFB-B7EC-390F5F29F7AD}" type="datetimeFigureOut">
              <a:rPr lang="en-US" smtClean="0"/>
              <a:pPr/>
              <a:t>10/16/2015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69E9F-52DE-4EB8-B141-F0C938B2B5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B231-3B29-4AFB-B7EC-390F5F29F7AD}" type="datetimeFigureOut">
              <a:rPr lang="en-US" smtClean="0"/>
              <a:pPr/>
              <a:t>10/16/2015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69E9F-52DE-4EB8-B141-F0C938B2B5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B231-3B29-4AFB-B7EC-390F5F29F7AD}" type="datetimeFigureOut">
              <a:rPr lang="en-US" smtClean="0"/>
              <a:pPr/>
              <a:t>10/16/2015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69E9F-52DE-4EB8-B141-F0C938B2B5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B231-3B29-4AFB-B7EC-390F5F29F7AD}" type="datetimeFigureOut">
              <a:rPr lang="en-US" smtClean="0"/>
              <a:pPr/>
              <a:t>10/16/2015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69E9F-52DE-4EB8-B141-F0C938B2B5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B231-3B29-4AFB-B7EC-390F5F29F7AD}" type="datetimeFigureOut">
              <a:rPr lang="en-US" smtClean="0"/>
              <a:pPr/>
              <a:t>10/16/2015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69E9F-52DE-4EB8-B141-F0C938B2B5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21B231-3B29-4AFB-B7EC-390F5F29F7AD}" type="datetimeFigureOut">
              <a:rPr lang="en-US" smtClean="0"/>
              <a:pPr/>
              <a:t>10/16/2015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D69E9F-52DE-4EB8-B141-F0C938B2B5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icrosoft\Documents\WALLPAPER LANDSCAPE\BENTEN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KULIAH 4</a:t>
            </a:r>
            <a:endParaRPr lang="en-US" sz="6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8382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KASMAWATI, SH., </a:t>
            </a:r>
            <a:r>
              <a:rPr lang="en-US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M.Hum</a:t>
            </a:r>
            <a:endParaRPr lang="en-U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3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microsoft\Documents\WALLPAPER LANDSCAPE\IMG_95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0" y="381000"/>
            <a:ext cx="8839200" cy="647700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l"/>
            <a:r>
              <a:rPr lang="en-US" sz="3600" b="1" dirty="0" err="1" smtClean="0">
                <a:solidFill>
                  <a:schemeClr val="tx1"/>
                </a:solidFill>
              </a:rPr>
              <a:t>Jenis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dan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hierarki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peraturan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perundang-undangan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dalam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Pasal</a:t>
            </a:r>
            <a:r>
              <a:rPr lang="en-US" sz="3600" b="1" dirty="0" smtClean="0">
                <a:solidFill>
                  <a:schemeClr val="tx1"/>
                </a:solidFill>
              </a:rPr>
              <a:t> 7 UU No. 10/2004 </a:t>
            </a:r>
            <a:r>
              <a:rPr lang="en-US" sz="3600" b="1" dirty="0" err="1" smtClean="0">
                <a:solidFill>
                  <a:schemeClr val="tx1"/>
                </a:solidFill>
              </a:rPr>
              <a:t>tersebut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menurut</a:t>
            </a:r>
            <a:r>
              <a:rPr lang="en-US" sz="3600" b="1" dirty="0" smtClean="0">
                <a:solidFill>
                  <a:schemeClr val="tx1"/>
                </a:solidFill>
              </a:rPr>
              <a:t> Maria </a:t>
            </a:r>
            <a:r>
              <a:rPr lang="en-US" sz="3600" b="1" dirty="0" err="1" smtClean="0">
                <a:solidFill>
                  <a:schemeClr val="tx1"/>
                </a:solidFill>
              </a:rPr>
              <a:t>Farida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Indrati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kurang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tepat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karena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tidak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sesuai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dengan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teori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hierarki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norma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hukum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negara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dari</a:t>
            </a:r>
            <a:r>
              <a:rPr lang="en-US" sz="3600" b="1" dirty="0" smtClean="0">
                <a:solidFill>
                  <a:schemeClr val="tx1"/>
                </a:solidFill>
              </a:rPr>
              <a:t> Hans </a:t>
            </a:r>
            <a:r>
              <a:rPr lang="en-US" sz="3600" b="1" dirty="0" err="1" smtClean="0">
                <a:solidFill>
                  <a:schemeClr val="tx1"/>
                </a:solidFill>
              </a:rPr>
              <a:t>Nawiasky</a:t>
            </a:r>
            <a:r>
              <a:rPr lang="en-US" sz="3600" b="1" dirty="0" smtClean="0">
                <a:solidFill>
                  <a:schemeClr val="tx1"/>
                </a:solidFill>
              </a:rPr>
              <a:t> yang </a:t>
            </a:r>
            <a:r>
              <a:rPr lang="en-US" sz="3600" b="1" dirty="0" err="1" smtClean="0">
                <a:solidFill>
                  <a:schemeClr val="tx1"/>
                </a:solidFill>
              </a:rPr>
              <a:t>dianut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oleh</a:t>
            </a:r>
            <a:r>
              <a:rPr lang="en-US" sz="3600" b="1" dirty="0" smtClean="0">
                <a:solidFill>
                  <a:schemeClr val="tx1"/>
                </a:solidFill>
              </a:rPr>
              <a:t> Indonesia. </a:t>
            </a:r>
          </a:p>
          <a:p>
            <a:pPr algn="l"/>
            <a:r>
              <a:rPr lang="en-US" sz="3600" b="1" dirty="0" err="1" smtClean="0">
                <a:solidFill>
                  <a:srgbClr val="FFFF00"/>
                </a:solidFill>
              </a:rPr>
              <a:t>Berdasarkan</a:t>
            </a:r>
            <a:r>
              <a:rPr lang="en-US" sz="3600" b="1" dirty="0" smtClean="0">
                <a:solidFill>
                  <a:srgbClr val="FFFF00"/>
                </a:solidFill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</a:rPr>
              <a:t>teori</a:t>
            </a:r>
            <a:r>
              <a:rPr lang="en-US" sz="3600" b="1" dirty="0" smtClean="0">
                <a:solidFill>
                  <a:srgbClr val="FFFF00"/>
                </a:solidFill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</a:rPr>
              <a:t>tersebut</a:t>
            </a:r>
            <a:r>
              <a:rPr lang="en-US" sz="3600" b="1" dirty="0" smtClean="0">
                <a:solidFill>
                  <a:srgbClr val="FFFF00"/>
                </a:solidFill>
              </a:rPr>
              <a:t>, </a:t>
            </a:r>
            <a:r>
              <a:rPr lang="en-US" sz="3600" b="1" dirty="0" err="1" smtClean="0">
                <a:solidFill>
                  <a:srgbClr val="FFFF00"/>
                </a:solidFill>
              </a:rPr>
              <a:t>menurut</a:t>
            </a:r>
            <a:r>
              <a:rPr lang="en-US" sz="3600" b="1" dirty="0" smtClean="0">
                <a:solidFill>
                  <a:srgbClr val="FFFF00"/>
                </a:solidFill>
              </a:rPr>
              <a:t> Maria </a:t>
            </a:r>
            <a:r>
              <a:rPr lang="en-US" sz="3600" b="1" dirty="0" err="1" smtClean="0">
                <a:solidFill>
                  <a:srgbClr val="FFFF00"/>
                </a:solidFill>
              </a:rPr>
              <a:t>Farida</a:t>
            </a:r>
            <a:r>
              <a:rPr lang="en-US" sz="3600" b="1" dirty="0" smtClean="0">
                <a:solidFill>
                  <a:srgbClr val="FFFF00"/>
                </a:solidFill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</a:rPr>
              <a:t>norma</a:t>
            </a:r>
            <a:r>
              <a:rPr lang="en-US" sz="3600" b="1" dirty="0" smtClean="0">
                <a:solidFill>
                  <a:srgbClr val="FFFF00"/>
                </a:solidFill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</a:rPr>
              <a:t>hukum</a:t>
            </a:r>
            <a:r>
              <a:rPr lang="en-US" sz="3600" b="1" dirty="0" smtClean="0">
                <a:solidFill>
                  <a:srgbClr val="FFFF00"/>
                </a:solidFill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</a:rPr>
              <a:t>suatu</a:t>
            </a:r>
            <a:r>
              <a:rPr lang="en-US" sz="3600" b="1" dirty="0" smtClean="0">
                <a:solidFill>
                  <a:srgbClr val="FFFF00"/>
                </a:solidFill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</a:rPr>
              <a:t>negara</a:t>
            </a:r>
            <a:r>
              <a:rPr lang="en-US" sz="3600" b="1" dirty="0" smtClean="0">
                <a:solidFill>
                  <a:srgbClr val="FFFF00"/>
                </a:solidFill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</a:rPr>
              <a:t>itu</a:t>
            </a:r>
            <a:r>
              <a:rPr lang="en-US" sz="3600" b="1" dirty="0" smtClean="0">
                <a:solidFill>
                  <a:srgbClr val="FFFF00"/>
                </a:solidFill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</a:rPr>
              <a:t>berlapis</a:t>
            </a:r>
            <a:r>
              <a:rPr lang="en-US" sz="3600" b="1" dirty="0" smtClean="0">
                <a:solidFill>
                  <a:srgbClr val="FFFF00"/>
                </a:solidFill>
              </a:rPr>
              <a:t>-lapis, </a:t>
            </a:r>
            <a:r>
              <a:rPr lang="en-US" sz="3600" b="1" dirty="0" err="1" smtClean="0">
                <a:solidFill>
                  <a:srgbClr val="FFFF00"/>
                </a:solidFill>
              </a:rPr>
              <a:t>berjenjang</a:t>
            </a:r>
            <a:r>
              <a:rPr lang="en-US" sz="3600" b="1" dirty="0" smtClean="0">
                <a:solidFill>
                  <a:srgbClr val="FFFF00"/>
                </a:solidFill>
              </a:rPr>
              <a:t>, </a:t>
            </a:r>
            <a:r>
              <a:rPr lang="en-US" sz="3600" b="1" dirty="0" err="1" smtClean="0">
                <a:solidFill>
                  <a:srgbClr val="FFFF00"/>
                </a:solidFill>
              </a:rPr>
              <a:t>dan</a:t>
            </a:r>
            <a:r>
              <a:rPr lang="en-US" sz="3600" b="1" dirty="0" smtClean="0">
                <a:solidFill>
                  <a:srgbClr val="FFFF00"/>
                </a:solidFill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</a:rPr>
              <a:t>berkelompok</a:t>
            </a:r>
            <a:r>
              <a:rPr lang="en-US" sz="3600" b="1" dirty="0" smtClean="0">
                <a:solidFill>
                  <a:srgbClr val="FFFF00"/>
                </a:solidFill>
              </a:rPr>
              <a:t>, </a:t>
            </a:r>
            <a:r>
              <a:rPr lang="en-US" sz="3600" b="1" dirty="0" err="1" smtClean="0">
                <a:solidFill>
                  <a:srgbClr val="FFFF00"/>
                </a:solidFill>
              </a:rPr>
              <a:t>seperti</a:t>
            </a:r>
            <a:r>
              <a:rPr lang="en-US" sz="3600" b="1" dirty="0" smtClean="0">
                <a:solidFill>
                  <a:srgbClr val="FFFF00"/>
                </a:solidFill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</a:rPr>
              <a:t>diuraikan</a:t>
            </a:r>
            <a:r>
              <a:rPr lang="en-US" sz="3600" b="1" dirty="0" smtClean="0">
                <a:solidFill>
                  <a:srgbClr val="FFFF00"/>
                </a:solidFill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</a:rPr>
              <a:t>pada</a:t>
            </a:r>
            <a:r>
              <a:rPr lang="en-US" sz="3600" b="1" dirty="0" smtClean="0">
                <a:solidFill>
                  <a:srgbClr val="FFFF00"/>
                </a:solidFill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</a:rPr>
              <a:t>tabel</a:t>
            </a:r>
            <a:r>
              <a:rPr lang="en-US" sz="3600" b="1" dirty="0" smtClean="0">
                <a:solidFill>
                  <a:srgbClr val="FFFF00"/>
                </a:solidFill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</a:rPr>
              <a:t>berikut</a:t>
            </a:r>
            <a:r>
              <a:rPr lang="en-US" sz="3600" b="1" dirty="0" smtClean="0">
                <a:solidFill>
                  <a:srgbClr val="FFFF00"/>
                </a:solidFill>
              </a:rPr>
              <a:t> :</a:t>
            </a:r>
            <a:endParaRPr lang="en-US" sz="36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microsoft\Documents\WALLPAPER LANDSCAPE\Travel ,Beargrass - National Park, Montana, pictures, 1024x7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58336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en-US" sz="3600" b="1" dirty="0" smtClean="0">
                <a:solidFill>
                  <a:srgbClr val="FF0000"/>
                </a:solidFill>
              </a:rPr>
              <a:t/>
            </a:r>
            <a:br>
              <a:rPr lang="en-US" sz="3600" b="1" dirty="0" smtClean="0">
                <a:solidFill>
                  <a:srgbClr val="FF0000"/>
                </a:solidFill>
              </a:rPr>
            </a:br>
            <a:r>
              <a:rPr lang="en-US" sz="3600" b="1" dirty="0" smtClean="0">
                <a:solidFill>
                  <a:srgbClr val="FF0000"/>
                </a:solidFill>
              </a:rPr>
              <a:t/>
            </a:r>
            <a:br>
              <a:rPr lang="en-US" sz="3600" b="1" dirty="0" smtClean="0">
                <a:solidFill>
                  <a:srgbClr val="FF0000"/>
                </a:solidFill>
              </a:rPr>
            </a:br>
            <a:r>
              <a:rPr lang="en-US" sz="3600" b="1" dirty="0" smtClean="0">
                <a:solidFill>
                  <a:srgbClr val="FF0000"/>
                </a:solidFill>
              </a:rPr>
              <a:t/>
            </a:r>
            <a:br>
              <a:rPr lang="en-US" sz="3600" b="1" dirty="0" smtClean="0">
                <a:solidFill>
                  <a:srgbClr val="FF0000"/>
                </a:solidFill>
              </a:rPr>
            </a:br>
            <a:r>
              <a:rPr lang="en-US" sz="3600" b="1" dirty="0" smtClean="0">
                <a:solidFill>
                  <a:srgbClr val="FF0000"/>
                </a:solidFill>
              </a:rPr>
              <a:t/>
            </a:r>
            <a:br>
              <a:rPr lang="en-US" sz="3600" b="1" dirty="0" smtClean="0">
                <a:solidFill>
                  <a:srgbClr val="FF0000"/>
                </a:solidFill>
              </a:rPr>
            </a:br>
            <a:r>
              <a:rPr lang="en-US" sz="3600" b="1" dirty="0" smtClean="0">
                <a:solidFill>
                  <a:srgbClr val="FF0000"/>
                </a:solidFill>
              </a:rPr>
              <a:t/>
            </a:r>
            <a:br>
              <a:rPr lang="en-US" sz="3600" b="1" dirty="0" smtClean="0">
                <a:solidFill>
                  <a:srgbClr val="FF0000"/>
                </a:solidFill>
              </a:rPr>
            </a:br>
            <a:r>
              <a:rPr lang="en-US" sz="3600" b="1" dirty="0" smtClean="0">
                <a:solidFill>
                  <a:srgbClr val="FF0000"/>
                </a:solidFill>
              </a:rPr>
              <a:t/>
            </a:r>
            <a:br>
              <a:rPr lang="en-US" sz="3600" b="1" dirty="0" smtClean="0">
                <a:solidFill>
                  <a:srgbClr val="FF0000"/>
                </a:solidFill>
              </a:rPr>
            </a:br>
            <a:r>
              <a:rPr lang="en-US" sz="3600" b="1" dirty="0" smtClean="0">
                <a:solidFill>
                  <a:srgbClr val="FF0000"/>
                </a:solidFill>
              </a:rPr>
              <a:t/>
            </a:r>
            <a:br>
              <a:rPr lang="en-US" sz="3600" b="1" dirty="0" smtClean="0">
                <a:solidFill>
                  <a:srgbClr val="FF0000"/>
                </a:solidFill>
              </a:rPr>
            </a:br>
            <a:r>
              <a:rPr lang="en-US" sz="3600" b="1" dirty="0" smtClean="0">
                <a:solidFill>
                  <a:srgbClr val="FF0000"/>
                </a:solidFill>
              </a:rPr>
              <a:t/>
            </a:r>
            <a:br>
              <a:rPr lang="en-US" sz="3600" b="1" dirty="0" smtClean="0">
                <a:solidFill>
                  <a:srgbClr val="FF0000"/>
                </a:solidFill>
              </a:rPr>
            </a:br>
            <a:r>
              <a:rPr lang="en-US" sz="3600" b="1" dirty="0" smtClean="0">
                <a:solidFill>
                  <a:srgbClr val="FF0000"/>
                </a:solidFill>
              </a:rPr>
              <a:t/>
            </a:r>
            <a:br>
              <a:rPr lang="en-US" sz="3600" b="1" dirty="0" smtClean="0">
                <a:solidFill>
                  <a:srgbClr val="FF0000"/>
                </a:solidFill>
              </a:rPr>
            </a:br>
            <a:r>
              <a:rPr lang="en-US" sz="3600" b="1" dirty="0" smtClean="0">
                <a:solidFill>
                  <a:srgbClr val="FF0000"/>
                </a:solidFill>
              </a:rPr>
              <a:t/>
            </a:r>
            <a:br>
              <a:rPr lang="en-US" sz="3600" b="1" dirty="0" smtClean="0">
                <a:solidFill>
                  <a:srgbClr val="FF0000"/>
                </a:solidFill>
              </a:rPr>
            </a:br>
            <a:r>
              <a:rPr lang="en-US" sz="3600" b="1" dirty="0" smtClean="0">
                <a:solidFill>
                  <a:srgbClr val="FF0000"/>
                </a:solidFill>
              </a:rPr>
              <a:t/>
            </a:r>
            <a:br>
              <a:rPr lang="en-US" sz="3600" b="1" dirty="0" smtClean="0">
                <a:solidFill>
                  <a:srgbClr val="FF0000"/>
                </a:solidFill>
              </a:rPr>
            </a:br>
            <a:r>
              <a:rPr lang="en-US" sz="3600" b="1" dirty="0" smtClean="0">
                <a:solidFill>
                  <a:srgbClr val="FF0000"/>
                </a:solidFill>
              </a:rPr>
              <a:t/>
            </a:r>
            <a:br>
              <a:rPr lang="en-US" sz="3600" b="1" dirty="0" smtClean="0">
                <a:solidFill>
                  <a:srgbClr val="FF0000"/>
                </a:solidFill>
              </a:rPr>
            </a:br>
            <a:r>
              <a:rPr lang="en-US" sz="3600" b="1" dirty="0" err="1" smtClean="0">
                <a:solidFill>
                  <a:srgbClr val="FF0000"/>
                </a:solidFill>
              </a:rPr>
              <a:t>Hierarki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atau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susunan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norma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hukum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negara</a:t>
            </a:r>
            <a:r>
              <a:rPr lang="en-US" sz="3600" b="1" dirty="0" smtClean="0">
                <a:solidFill>
                  <a:srgbClr val="FF0000"/>
                </a:solidFill>
              </a:rPr>
              <a:t/>
            </a:r>
            <a:br>
              <a:rPr lang="en-US" sz="3600" b="1" dirty="0" smtClean="0">
                <a:solidFill>
                  <a:srgbClr val="FF0000"/>
                </a:solidFill>
              </a:rPr>
            </a:br>
            <a:endParaRPr lang="en-US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0" y="121776"/>
          <a:ext cx="8839200" cy="60504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/>
                <a:gridCol w="3276600"/>
                <a:gridCol w="4953000"/>
              </a:tblGrid>
              <a:tr h="54732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No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Norma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Keterangan</a:t>
                      </a:r>
                      <a:endParaRPr lang="en-US" sz="2400" dirty="0"/>
                    </a:p>
                  </a:txBody>
                  <a:tcPr/>
                </a:tc>
              </a:tr>
              <a:tr h="4116562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</a:t>
                      </a:r>
                    </a:p>
                    <a:p>
                      <a:endParaRPr lang="en-US" sz="2400" dirty="0" smtClean="0"/>
                    </a:p>
                    <a:p>
                      <a:r>
                        <a:rPr lang="en-US" sz="2400" dirty="0" smtClean="0"/>
                        <a:t>2</a:t>
                      </a:r>
                    </a:p>
                    <a:p>
                      <a:endParaRPr lang="en-US" sz="2400" dirty="0" smtClean="0"/>
                    </a:p>
                    <a:p>
                      <a:endParaRPr lang="en-US" sz="2400" dirty="0" smtClean="0"/>
                    </a:p>
                    <a:p>
                      <a:r>
                        <a:rPr lang="en-US" sz="2400" dirty="0" smtClean="0"/>
                        <a:t>3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Staatsfundamentalnorm</a:t>
                      </a:r>
                      <a:endParaRPr lang="en-US" sz="2400" b="1" dirty="0" smtClean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  <a:p>
                      <a:endParaRPr lang="en-US" sz="2400" b="1" dirty="0" smtClean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  <a:p>
                      <a:r>
                        <a:rPr lang="en-US" sz="2400" b="1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Staatsgrundgesetz</a:t>
                      </a:r>
                      <a:endParaRPr lang="en-US" sz="2400" b="1" dirty="0" smtClean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  <a:p>
                      <a:endParaRPr lang="en-US" sz="2400" b="1" dirty="0" smtClean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  <a:p>
                      <a:endParaRPr lang="en-US" sz="2400" b="1" dirty="0" smtClean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  <a:p>
                      <a:r>
                        <a:rPr lang="en-US" sz="2400" b="1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Formell</a:t>
                      </a:r>
                      <a:r>
                        <a:rPr lang="en-US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Gesetz</a:t>
                      </a:r>
                      <a:endParaRPr lang="en-US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Norma fundamental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negara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 :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Pancasila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dan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pembukaan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 UUD 1945</a:t>
                      </a:r>
                    </a:p>
                    <a:p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Aturan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dasar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negara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atau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aturan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pokok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negara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 :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Batang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Tubuh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 UUD 1945, TAP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 MPR, </a:t>
                      </a:r>
                      <a:r>
                        <a:rPr lang="en-US" sz="2400" b="1" baseline="0" dirty="0" err="1" smtClean="0">
                          <a:solidFill>
                            <a:schemeClr val="tx1"/>
                          </a:solidFill>
                        </a:rPr>
                        <a:t>Konvensi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/>
                          </a:solidFill>
                        </a:rPr>
                        <a:t>Ketatanegaraan</a:t>
                      </a:r>
                      <a:endParaRPr lang="en-US" sz="2400" b="1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UU formal yang </a:t>
                      </a:r>
                      <a:r>
                        <a:rPr lang="en-US" sz="2400" b="1" baseline="0" dirty="0" err="1" smtClean="0">
                          <a:solidFill>
                            <a:schemeClr val="tx1"/>
                          </a:solidFill>
                        </a:rPr>
                        <a:t>dibuat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/>
                          </a:solidFill>
                        </a:rPr>
                        <a:t>oleh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 DPR </a:t>
                      </a:r>
                      <a:r>
                        <a:rPr lang="en-US" sz="2400" b="1" baseline="0" dirty="0" err="1" smtClean="0">
                          <a:solidFill>
                            <a:schemeClr val="tx1"/>
                          </a:solidFill>
                        </a:rPr>
                        <a:t>dan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/>
                          </a:solidFill>
                        </a:rPr>
                        <a:t>Presiden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 : UU </a:t>
                      </a:r>
                      <a:r>
                        <a:rPr lang="en-US" sz="2400" b="1" baseline="0" dirty="0" err="1" smtClean="0">
                          <a:solidFill>
                            <a:schemeClr val="tx1"/>
                          </a:solidFill>
                        </a:rPr>
                        <a:t>Pemilu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, UU </a:t>
                      </a:r>
                      <a:r>
                        <a:rPr lang="en-US" sz="2400" b="1" baseline="0" dirty="0" err="1" smtClean="0">
                          <a:solidFill>
                            <a:schemeClr val="tx1"/>
                          </a:solidFill>
                        </a:rPr>
                        <a:t>Pemerintahan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 Daerah , UU </a:t>
                      </a:r>
                      <a:r>
                        <a:rPr lang="en-US" sz="2400" b="1" baseline="0" dirty="0" err="1" smtClean="0">
                          <a:solidFill>
                            <a:schemeClr val="tx1"/>
                          </a:solidFill>
                        </a:rPr>
                        <a:t>Parpol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386541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4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Verondnung</a:t>
                      </a:r>
                      <a:r>
                        <a:rPr lang="en-US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dan</a:t>
                      </a:r>
                      <a:r>
                        <a:rPr lang="en-US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Autonome</a:t>
                      </a:r>
                      <a:r>
                        <a:rPr lang="en-US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Satzung</a:t>
                      </a:r>
                      <a:endParaRPr lang="en-US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Peraturan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Pelaksana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dan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Peraturan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Otonom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 : PP,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Peraturan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Presiden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Peraturan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Menteri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/>
                          </a:solidFill>
                        </a:rPr>
                        <a:t>Perda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8336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</a:rPr>
              <a:t>Tabel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 : 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</a:rPr>
              <a:t>Peraturan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</a:rPr>
              <a:t>Perundang-undangan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</a:rPr>
              <a:t>di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 Tingkat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</a:rPr>
              <a:t>Pusat</a:t>
            </a:r>
            <a:endParaRPr lang="en-US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52401" y="0"/>
          <a:ext cx="8610600" cy="57150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6741"/>
                <a:gridCol w="7953859"/>
              </a:tblGrid>
              <a:tr h="995309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28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solidFill>
                            <a:schemeClr val="bg1"/>
                          </a:solidFill>
                        </a:rPr>
                        <a:t>Jenis</a:t>
                      </a:r>
                      <a:r>
                        <a:rPr lang="en-US" sz="28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chemeClr val="bg1"/>
                          </a:solidFill>
                        </a:rPr>
                        <a:t>dan</a:t>
                      </a:r>
                      <a:r>
                        <a:rPr lang="en-US" sz="28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chemeClr val="bg1"/>
                          </a:solidFill>
                        </a:rPr>
                        <a:t>susunan</a:t>
                      </a:r>
                      <a:r>
                        <a:rPr lang="en-US" sz="28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chemeClr val="bg1"/>
                          </a:solidFill>
                        </a:rPr>
                        <a:t>Peraturan</a:t>
                      </a:r>
                      <a:r>
                        <a:rPr lang="en-US" sz="28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chemeClr val="bg1"/>
                          </a:solidFill>
                        </a:rPr>
                        <a:t>Perundang-undangan</a:t>
                      </a:r>
                      <a:endParaRPr lang="en-US" sz="2800" b="1" dirty="0" smtClean="0">
                        <a:solidFill>
                          <a:schemeClr val="bg1"/>
                        </a:solidFill>
                      </a:endParaRPr>
                    </a:p>
                    <a:p>
                      <a:endParaRPr lang="en-US" sz="28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995309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</a:t>
                      </a:r>
                      <a:endParaRPr lang="en-US" sz="28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</a:rPr>
                        <a:t>Undang-undang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</a:rPr>
                        <a:t>dan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</a:rPr>
                        <a:t>Peraturan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</a:rPr>
                        <a:t>Pemerintah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</a:rPr>
                        <a:t>Penganti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</a:rPr>
                        <a:t>Undang-undang</a:t>
                      </a:r>
                      <a:endParaRPr lang="en-US" sz="28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545815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</a:t>
                      </a:r>
                      <a:endParaRPr lang="en-US" sz="28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</a:rPr>
                        <a:t>Peraturan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</a:rPr>
                        <a:t>Pemerintah</a:t>
                      </a:r>
                      <a:endParaRPr lang="en-US" sz="28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545815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3</a:t>
                      </a:r>
                      <a:endParaRPr lang="en-US" sz="28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</a:rPr>
                        <a:t>Peraturan</a:t>
                      </a:r>
                      <a:r>
                        <a:rPr lang="en-US" sz="28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2060"/>
                          </a:solidFill>
                        </a:rPr>
                        <a:t>Presiden</a:t>
                      </a:r>
                      <a:endParaRPr lang="en-US" sz="28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545815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4</a:t>
                      </a:r>
                      <a:endParaRPr lang="en-US" sz="28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</a:rPr>
                        <a:t>Peraturan</a:t>
                      </a:r>
                      <a:r>
                        <a:rPr lang="en-US" sz="28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2060"/>
                          </a:solidFill>
                        </a:rPr>
                        <a:t>Menteri</a:t>
                      </a:r>
                      <a:endParaRPr lang="en-US" sz="28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995309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5</a:t>
                      </a:r>
                      <a:endParaRPr lang="en-US" sz="28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Peraturan</a:t>
                      </a:r>
                      <a:r>
                        <a:rPr lang="en-US" sz="28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Kepala</a:t>
                      </a:r>
                      <a:r>
                        <a:rPr lang="en-US" sz="28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Lembaga</a:t>
                      </a:r>
                      <a:r>
                        <a:rPr lang="en-US" sz="2800" b="1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Pemerintah</a:t>
                      </a:r>
                      <a:r>
                        <a:rPr lang="en-US" sz="2800" b="1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Non </a:t>
                      </a:r>
                      <a:r>
                        <a:rPr lang="en-US" sz="2800" b="1" baseline="0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Departemen</a:t>
                      </a:r>
                      <a:endParaRPr lang="en-US" sz="28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545815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6</a:t>
                      </a:r>
                      <a:endParaRPr lang="en-US" sz="28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Peraturan</a:t>
                      </a:r>
                      <a:r>
                        <a:rPr lang="en-US" sz="28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Direktur</a:t>
                      </a:r>
                      <a:r>
                        <a:rPr lang="en-US" sz="28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Jenderal</a:t>
                      </a:r>
                      <a:r>
                        <a:rPr lang="en-US" sz="28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Departemen</a:t>
                      </a:r>
                      <a:endParaRPr lang="en-US" sz="28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545815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7</a:t>
                      </a:r>
                      <a:endParaRPr lang="en-US" sz="28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Peraturan</a:t>
                      </a:r>
                      <a:r>
                        <a:rPr lang="en-US" sz="28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Badan</a:t>
                      </a:r>
                      <a:r>
                        <a:rPr lang="en-US" sz="28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Hukum</a:t>
                      </a:r>
                      <a:r>
                        <a:rPr lang="en-US" sz="28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Negara</a:t>
                      </a:r>
                      <a:endParaRPr lang="en-US" sz="28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microsoft\Documents\WALLPAPER LANDSCAPE\amazing-green-mountains-with-trees-lanscape-wallpap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583362"/>
          </a:xfrm>
        </p:spPr>
        <p:txBody>
          <a:bodyPr>
            <a:noAutofit/>
          </a:bodyPr>
          <a:lstStyle/>
          <a:p>
            <a:pPr algn="l"/>
            <a:r>
              <a:rPr lang="en-US" sz="3600" b="1" dirty="0" smtClean="0">
                <a:solidFill>
                  <a:schemeClr val="bg1"/>
                </a:solidFill>
              </a:rPr>
              <a:t/>
            </a:r>
            <a:br>
              <a:rPr lang="en-US" sz="3600" b="1" dirty="0" smtClean="0">
                <a:solidFill>
                  <a:schemeClr val="bg1"/>
                </a:solidFill>
              </a:rPr>
            </a:br>
            <a:r>
              <a:rPr lang="en-US" sz="3600" b="1" dirty="0" smtClean="0">
                <a:solidFill>
                  <a:schemeClr val="bg1"/>
                </a:solidFill>
              </a:rPr>
              <a:t/>
            </a:r>
            <a:br>
              <a:rPr lang="en-US" sz="3600" b="1" dirty="0" smtClean="0">
                <a:solidFill>
                  <a:schemeClr val="bg1"/>
                </a:solidFill>
              </a:rPr>
            </a:br>
            <a:r>
              <a:rPr lang="en-US" sz="3600" b="1" dirty="0" smtClean="0">
                <a:solidFill>
                  <a:schemeClr val="bg1"/>
                </a:solidFill>
              </a:rPr>
              <a:t/>
            </a:r>
            <a:br>
              <a:rPr lang="en-US" sz="3600" b="1" dirty="0" smtClean="0">
                <a:solidFill>
                  <a:schemeClr val="bg1"/>
                </a:solidFill>
              </a:rPr>
            </a:br>
            <a:r>
              <a:rPr lang="en-US" sz="3600" b="1" dirty="0" smtClean="0">
                <a:solidFill>
                  <a:schemeClr val="bg1"/>
                </a:solidFill>
              </a:rPr>
              <a:t/>
            </a:r>
            <a:br>
              <a:rPr lang="en-US" sz="3600" b="1" dirty="0" smtClean="0">
                <a:solidFill>
                  <a:schemeClr val="bg1"/>
                </a:solidFill>
              </a:rPr>
            </a:br>
            <a:r>
              <a:rPr lang="en-US" sz="3600" b="1" dirty="0" smtClean="0">
                <a:solidFill>
                  <a:schemeClr val="bg1"/>
                </a:solidFill>
              </a:rPr>
              <a:t/>
            </a:r>
            <a:br>
              <a:rPr lang="en-US" sz="3600" b="1" dirty="0" smtClean="0">
                <a:solidFill>
                  <a:schemeClr val="bg1"/>
                </a:solidFill>
              </a:rPr>
            </a:br>
            <a:r>
              <a:rPr lang="en-US" sz="3600" b="1" dirty="0" smtClean="0">
                <a:solidFill>
                  <a:schemeClr val="bg1"/>
                </a:solidFill>
              </a:rPr>
              <a:t/>
            </a:r>
            <a:br>
              <a:rPr lang="en-US" sz="3600" b="1" dirty="0" smtClean="0">
                <a:solidFill>
                  <a:schemeClr val="bg1"/>
                </a:solidFill>
              </a:rPr>
            </a:br>
            <a:r>
              <a:rPr lang="en-US" sz="3600" b="1" dirty="0" smtClean="0">
                <a:solidFill>
                  <a:schemeClr val="bg1"/>
                </a:solidFill>
              </a:rPr>
              <a:t/>
            </a:r>
            <a:br>
              <a:rPr lang="en-US" sz="3600" b="1" dirty="0" smtClean="0">
                <a:solidFill>
                  <a:schemeClr val="bg1"/>
                </a:solidFill>
              </a:rPr>
            </a:br>
            <a:r>
              <a:rPr lang="en-US" sz="3600" b="1" dirty="0" smtClean="0">
                <a:solidFill>
                  <a:schemeClr val="bg1"/>
                </a:solidFill>
              </a:rPr>
              <a:t/>
            </a:r>
            <a:br>
              <a:rPr lang="en-US" sz="3600" b="1" dirty="0" smtClean="0">
                <a:solidFill>
                  <a:schemeClr val="bg1"/>
                </a:solidFill>
              </a:rPr>
            </a:br>
            <a:r>
              <a:rPr lang="en-US" sz="3600" b="1" dirty="0" smtClean="0">
                <a:solidFill>
                  <a:schemeClr val="bg1"/>
                </a:solidFill>
              </a:rPr>
              <a:t/>
            </a:r>
            <a:br>
              <a:rPr lang="en-US" sz="3600" b="1" dirty="0" smtClean="0">
                <a:solidFill>
                  <a:schemeClr val="bg1"/>
                </a:solidFill>
              </a:rPr>
            </a:br>
            <a:r>
              <a:rPr lang="en-US" sz="3600" b="1" dirty="0" err="1" smtClean="0">
                <a:solidFill>
                  <a:schemeClr val="bg1"/>
                </a:solidFill>
              </a:rPr>
              <a:t>Tabel</a:t>
            </a:r>
            <a:r>
              <a:rPr lang="en-US" sz="3600" b="1" dirty="0" smtClean="0">
                <a:solidFill>
                  <a:schemeClr val="bg1"/>
                </a:solidFill>
              </a:rPr>
              <a:t> : </a:t>
            </a:r>
            <a:r>
              <a:rPr lang="en-US" sz="3600" b="1" dirty="0" err="1" smtClean="0">
                <a:solidFill>
                  <a:schemeClr val="bg1"/>
                </a:solidFill>
              </a:rPr>
              <a:t>Peraturan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Perundang-undangan</a:t>
            </a:r>
            <a:r>
              <a:rPr lang="en-US" sz="3600" b="1" dirty="0" smtClean="0">
                <a:solidFill>
                  <a:schemeClr val="bg1"/>
                </a:solidFill>
              </a:rPr>
              <a:t> DI Tingkat Daerah</a:t>
            </a:r>
            <a:endParaRPr lang="en-US" sz="3600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0" y="0"/>
          <a:ext cx="7162800" cy="4953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7210"/>
                <a:gridCol w="6625590"/>
              </a:tblGrid>
              <a:tr h="990600"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Jenis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Susunan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Peraturan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Perudang-undangan</a:t>
                      </a:r>
                      <a:endParaRPr lang="en-US" dirty="0"/>
                    </a:p>
                  </a:txBody>
                  <a:tcPr/>
                </a:tc>
              </a:tr>
              <a:tr h="99060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Peraturan</a:t>
                      </a:r>
                      <a:r>
                        <a:rPr lang="en-US" dirty="0" smtClean="0"/>
                        <a:t> Daerah </a:t>
                      </a:r>
                      <a:r>
                        <a:rPr lang="en-US" dirty="0" err="1" smtClean="0"/>
                        <a:t>Provinsi</a:t>
                      </a:r>
                      <a:endParaRPr lang="en-US" dirty="0"/>
                    </a:p>
                  </a:txBody>
                  <a:tcPr/>
                </a:tc>
              </a:tr>
              <a:tr h="99060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Peraturan</a:t>
                      </a:r>
                      <a:r>
                        <a:rPr lang="en-US" dirty="0" smtClean="0"/>
                        <a:t>/</a:t>
                      </a:r>
                      <a:r>
                        <a:rPr lang="en-US" dirty="0" err="1" smtClean="0"/>
                        <a:t>Keputusan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gubernur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Kepala</a:t>
                      </a:r>
                      <a:r>
                        <a:rPr lang="en-US" dirty="0" smtClean="0"/>
                        <a:t> Daerah </a:t>
                      </a:r>
                      <a:r>
                        <a:rPr lang="en-US" smtClean="0"/>
                        <a:t>Provinsi</a:t>
                      </a:r>
                      <a:endParaRPr lang="en-US" dirty="0"/>
                    </a:p>
                  </a:txBody>
                  <a:tcPr/>
                </a:tc>
              </a:tr>
              <a:tr h="9906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906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457200" y="274638"/>
            <a:ext cx="8229600" cy="140176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Baskerville Old Face" pitchFamily="18" charset="0"/>
                <a:ea typeface="+mj-ea"/>
                <a:cs typeface="+mj-cs"/>
              </a:rPr>
              <a:t>sEkiAn DaN TeRiMaKaSiH</a:t>
            </a:r>
            <a:endParaRPr kumimoji="0" lang="en-US" sz="4400" b="1" i="0" u="none" strike="noStrike" kern="1200" cap="none" spc="0" normalizeH="0" baseline="0" noProof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Baskerville Old Face" pitchFamily="18" charset="0"/>
              <a:ea typeface="+mj-ea"/>
              <a:cs typeface="+mj-cs"/>
            </a:endParaRPr>
          </a:p>
        </p:txBody>
      </p:sp>
      <p:pic>
        <p:nvPicPr>
          <p:cNvPr id="9" name="Picture 2" descr="C:\Users\microsoft\Documents\WALLPAPER LANDSCAPE\ASislen_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90800" y="1524000"/>
            <a:ext cx="5867400" cy="53340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57200" y="2971800"/>
            <a:ext cx="30992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FF0000"/>
                </a:solidFill>
              </a:rPr>
              <a:t>Antropologi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microsoft\Documents\WALLPAPER LANDSCAPE\BeautifulLandscapePhotographyByAndrisEglitis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5668962"/>
          </a:xfrm>
        </p:spPr>
        <p:txBody>
          <a:bodyPr>
            <a:noAutofit/>
          </a:bodyPr>
          <a:lstStyle/>
          <a:p>
            <a:pPr algn="l"/>
            <a:r>
              <a:rPr lang="id-ID" sz="4000" b="1" dirty="0" smtClean="0">
                <a:solidFill>
                  <a:schemeClr val="bg1"/>
                </a:solidFill>
              </a:rPr>
              <a:t>Tugas </a:t>
            </a:r>
            <a:br>
              <a:rPr lang="id-ID" sz="4000" b="1" dirty="0" smtClean="0">
                <a:solidFill>
                  <a:schemeClr val="bg1"/>
                </a:solidFill>
              </a:rPr>
            </a:br>
            <a:r>
              <a:rPr lang="id-ID" sz="4000" b="1" dirty="0" smtClean="0">
                <a:solidFill>
                  <a:schemeClr val="bg1"/>
                </a:solidFill>
              </a:rPr>
              <a:t>1.  apa yg dimaksud sumber hukum  </a:t>
            </a:r>
            <a:br>
              <a:rPr lang="id-ID" sz="4000" b="1" dirty="0" smtClean="0">
                <a:solidFill>
                  <a:schemeClr val="bg1"/>
                </a:solidFill>
              </a:rPr>
            </a:br>
            <a:r>
              <a:rPr lang="id-ID" sz="4000" b="1" dirty="0" smtClean="0">
                <a:solidFill>
                  <a:schemeClr val="bg1"/>
                </a:solidFill>
              </a:rPr>
              <a:t>      materiel dan formil</a:t>
            </a:r>
            <a:br>
              <a:rPr lang="id-ID" sz="4000" b="1" dirty="0" smtClean="0">
                <a:solidFill>
                  <a:schemeClr val="bg1"/>
                </a:solidFill>
              </a:rPr>
            </a:br>
            <a:r>
              <a:rPr lang="id-ID" sz="4000" b="1" dirty="0" smtClean="0">
                <a:solidFill>
                  <a:schemeClr val="bg1"/>
                </a:solidFill>
              </a:rPr>
              <a:t>2.  sebutkan tata urutan perundang-</a:t>
            </a:r>
            <a:br>
              <a:rPr lang="id-ID" sz="4000" b="1" dirty="0" smtClean="0">
                <a:solidFill>
                  <a:schemeClr val="bg1"/>
                </a:solidFill>
              </a:rPr>
            </a:br>
            <a:r>
              <a:rPr lang="id-ID" sz="4000" b="1" dirty="0" smtClean="0">
                <a:solidFill>
                  <a:schemeClr val="bg1"/>
                </a:solidFill>
              </a:rPr>
              <a:t>      undangan RI berdasarkan :</a:t>
            </a:r>
            <a:br>
              <a:rPr lang="id-ID" sz="4000" b="1" dirty="0" smtClean="0">
                <a:solidFill>
                  <a:schemeClr val="bg1"/>
                </a:solidFill>
              </a:rPr>
            </a:br>
            <a:r>
              <a:rPr lang="id-ID" sz="4000" b="1" dirty="0" smtClean="0">
                <a:solidFill>
                  <a:schemeClr val="bg1"/>
                </a:solidFill>
              </a:rPr>
              <a:t>      a.  TAP MPR No. XX/MPRS/1966</a:t>
            </a:r>
            <a:br>
              <a:rPr lang="id-ID" sz="4000" b="1" dirty="0" smtClean="0">
                <a:solidFill>
                  <a:schemeClr val="bg1"/>
                </a:solidFill>
              </a:rPr>
            </a:br>
            <a:r>
              <a:rPr lang="id-ID" sz="4000" b="1" dirty="0" smtClean="0">
                <a:solidFill>
                  <a:schemeClr val="bg1"/>
                </a:solidFill>
              </a:rPr>
              <a:t>      B.  TAP MPR No. III/MPR/2000</a:t>
            </a:r>
            <a:br>
              <a:rPr lang="id-ID" sz="4000" b="1" dirty="0" smtClean="0">
                <a:solidFill>
                  <a:schemeClr val="bg1"/>
                </a:solidFill>
              </a:rPr>
            </a:br>
            <a:r>
              <a:rPr lang="id-ID" sz="4000" b="1" dirty="0" smtClean="0">
                <a:solidFill>
                  <a:schemeClr val="bg1"/>
                </a:solidFill>
              </a:rPr>
              <a:t>      C.  UU No. 10/2004</a:t>
            </a:r>
            <a:br>
              <a:rPr lang="id-ID" sz="4000" b="1" dirty="0" smtClean="0">
                <a:solidFill>
                  <a:schemeClr val="bg1"/>
                </a:solidFill>
              </a:rPr>
            </a:br>
            <a:r>
              <a:rPr lang="id-ID" sz="4000" b="1" dirty="0" smtClean="0">
                <a:solidFill>
                  <a:schemeClr val="bg1"/>
                </a:solidFill>
              </a:rPr>
              <a:t>3.  Sebutkan asas-asas atau prinsip-prinsip        </a:t>
            </a:r>
            <a:br>
              <a:rPr lang="id-ID" sz="4000" b="1" dirty="0" smtClean="0">
                <a:solidFill>
                  <a:schemeClr val="bg1"/>
                </a:solidFill>
              </a:rPr>
            </a:br>
            <a:r>
              <a:rPr lang="id-ID" sz="4000" b="1" dirty="0" smtClean="0">
                <a:solidFill>
                  <a:schemeClr val="bg1"/>
                </a:solidFill>
              </a:rPr>
              <a:t>      hukum umum</a:t>
            </a:r>
            <a:br>
              <a:rPr lang="id-ID" sz="4000" b="1" dirty="0" smtClean="0">
                <a:solidFill>
                  <a:schemeClr val="bg1"/>
                </a:solidFill>
              </a:rPr>
            </a:br>
            <a:endParaRPr lang="en-US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icrosoft\Documents\WALLPAPER LANDSCAPE\IMG_477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1676400"/>
            <a:ext cx="7772400" cy="2286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SUMBER HUKUM MATERIEL DAN FORMIL</a:t>
            </a:r>
            <a:endParaRPr lang="en-US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4602162"/>
          </a:xfrm>
        </p:spPr>
        <p:txBody>
          <a:bodyPr>
            <a:normAutofit/>
          </a:bodyPr>
          <a:lstStyle/>
          <a:p>
            <a:pPr algn="l"/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Sumber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hukum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materiel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adalah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sumber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atau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faktor-faktor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yang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menentukan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isi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dari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peraturan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hukum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yang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dapat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bermacam-macam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misal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dilihat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dari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sejarah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,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sosiologi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,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ekonomi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,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filosofi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dan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sebagainya</a:t>
            </a:r>
            <a:endParaRPr lang="id-ID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1"/>
            <a:ext cx="8229600" cy="4419600"/>
          </a:xfrm>
        </p:spPr>
        <p:txBody>
          <a:bodyPr>
            <a:normAutofit lnSpcReduction="10000"/>
          </a:bodyPr>
          <a:lstStyle/>
          <a:p>
            <a:r>
              <a:rPr lang="en-US" sz="48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Misalnya</a:t>
            </a:r>
            <a:r>
              <a:rPr lang="en-US" sz="48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UU No 5 Tahun1999 </a:t>
            </a:r>
            <a:r>
              <a:rPr lang="en-US" sz="48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tentang</a:t>
            </a:r>
            <a:r>
              <a:rPr lang="en-US" sz="48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48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larangan</a:t>
            </a:r>
            <a:r>
              <a:rPr lang="en-US" sz="48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48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praktek</a:t>
            </a:r>
            <a:r>
              <a:rPr lang="en-US" sz="48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48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monopoli</a:t>
            </a:r>
            <a:r>
              <a:rPr lang="en-US" sz="48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48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dan</a:t>
            </a:r>
            <a:r>
              <a:rPr lang="en-US" sz="48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48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persaingan</a:t>
            </a:r>
            <a:r>
              <a:rPr lang="en-US" sz="48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48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usaha</a:t>
            </a:r>
            <a:r>
              <a:rPr lang="en-US" sz="48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48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tidak</a:t>
            </a:r>
            <a:r>
              <a:rPr lang="en-US" sz="48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48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sehat</a:t>
            </a:r>
            <a:r>
              <a:rPr lang="en-US" sz="48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48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materi</a:t>
            </a:r>
            <a:r>
              <a:rPr lang="en-US" sz="48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48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atau</a:t>
            </a:r>
            <a:r>
              <a:rPr lang="en-US" sz="48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48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isinya</a:t>
            </a:r>
            <a:r>
              <a:rPr lang="en-US" sz="48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48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dipengaruhi</a:t>
            </a:r>
            <a:r>
              <a:rPr lang="en-US" sz="48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48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oleh</a:t>
            </a:r>
            <a:r>
              <a:rPr lang="en-US" sz="48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48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bidang</a:t>
            </a:r>
            <a:r>
              <a:rPr lang="en-US" sz="48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48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ekonomi</a:t>
            </a:r>
            <a:endParaRPr lang="en-US" sz="4800" b="1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  <a:p>
            <a:endParaRPr lang="id-ID" sz="4800" dirty="0"/>
          </a:p>
        </p:txBody>
      </p:sp>
      <p:pic>
        <p:nvPicPr>
          <p:cNvPr id="4" name="Picture 2" descr="C:\Users\microsoft\Documents\WALLPAPER LANDSCAPE\natural_landscape_photography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419600"/>
            <a:ext cx="9144000" cy="2438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icrosoft\Documents\WALLPAPER LANDSCAPE\IMG_4784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429736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l"/>
            <a:r>
              <a:rPr lang="en-US" sz="5400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Sumber</a:t>
            </a:r>
            <a:r>
              <a:rPr lang="en-US" sz="5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5400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hukum</a:t>
            </a:r>
            <a:r>
              <a:rPr lang="en-US" sz="5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5400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formil</a:t>
            </a:r>
            <a:r>
              <a:rPr lang="en-US" sz="5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5400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adalah</a:t>
            </a:r>
            <a:r>
              <a:rPr lang="en-US" sz="5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5400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sumber</a:t>
            </a:r>
            <a:r>
              <a:rPr lang="en-US" sz="5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yang </a:t>
            </a:r>
            <a:r>
              <a:rPr lang="en-US" sz="5400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menentukan</a:t>
            </a:r>
            <a:r>
              <a:rPr lang="en-US" sz="5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5400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bentuk</a:t>
            </a:r>
            <a:r>
              <a:rPr lang="en-US" sz="5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, </a:t>
            </a:r>
            <a:r>
              <a:rPr lang="en-US" sz="5400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cara</a:t>
            </a:r>
            <a:r>
              <a:rPr lang="en-US" sz="5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, </a:t>
            </a:r>
            <a:r>
              <a:rPr lang="en-US" sz="5400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proses</a:t>
            </a:r>
            <a:r>
              <a:rPr lang="en-US" sz="5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, </a:t>
            </a:r>
            <a:r>
              <a:rPr lang="en-US" sz="5400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dan</a:t>
            </a:r>
            <a:r>
              <a:rPr lang="en-US" sz="5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5400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berlakunya</a:t>
            </a:r>
            <a:r>
              <a:rPr lang="en-US" sz="5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5400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suatu</a:t>
            </a:r>
            <a:r>
              <a:rPr lang="en-US" sz="5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5400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peraturan</a:t>
            </a:r>
            <a:r>
              <a:rPr lang="en-US" sz="5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5400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hukum</a:t>
            </a:r>
            <a:r>
              <a:rPr lang="en-US" sz="5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yang </a:t>
            </a:r>
            <a:r>
              <a:rPr lang="en-US" sz="5400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dilakukan</a:t>
            </a:r>
            <a:r>
              <a:rPr lang="en-US" sz="5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5400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secara</a:t>
            </a:r>
            <a:r>
              <a:rPr lang="en-US" sz="5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5400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formil</a:t>
            </a:r>
            <a:endParaRPr lang="en-US" sz="54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microsoft\Documents\WALLPAPER LANDSCAPE\IMG_6175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304801"/>
            <a:ext cx="7772400" cy="1600199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54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Sumber</a:t>
            </a:r>
            <a:r>
              <a:rPr lang="en-US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en-US" sz="54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hukum</a:t>
            </a:r>
            <a:r>
              <a:rPr lang="en-US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en-US" sz="54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formil</a:t>
            </a:r>
            <a:r>
              <a:rPr lang="en-US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en-US" sz="54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pada</a:t>
            </a:r>
            <a:r>
              <a:rPr lang="en-US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en-US" sz="54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hukum</a:t>
            </a:r>
            <a:r>
              <a:rPr lang="en-US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en-US" sz="54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tertulis</a:t>
            </a:r>
            <a:r>
              <a:rPr lang="en-US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:</a:t>
            </a:r>
            <a:endParaRPr lang="en-US" sz="5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0" y="1905000"/>
            <a:ext cx="9144000" cy="419100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742950" indent="-742950" algn="l">
              <a:buAutoNum type="arabicPeriod"/>
            </a:pPr>
            <a:r>
              <a:rPr lang="en-US" sz="48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Undang-undang</a:t>
            </a:r>
            <a:endParaRPr lang="en-US" sz="4800" b="1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  <a:p>
            <a:pPr marL="742950" indent="-742950" algn="l">
              <a:buAutoNum type="arabicPeriod"/>
            </a:pPr>
            <a:r>
              <a:rPr lang="en-US" sz="48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Kebiasaan</a:t>
            </a:r>
            <a:endParaRPr lang="en-US" sz="4800" b="1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  <a:p>
            <a:pPr marL="742950" indent="-742950" algn="l">
              <a:buAutoNum type="arabicPeriod"/>
            </a:pPr>
            <a:r>
              <a:rPr lang="en-US" sz="48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Traktat</a:t>
            </a:r>
            <a:r>
              <a:rPr lang="en-US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48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dan</a:t>
            </a:r>
            <a:r>
              <a:rPr lang="en-US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48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perjanjian</a:t>
            </a:r>
            <a:endParaRPr lang="en-US" sz="4800" b="1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  <a:p>
            <a:pPr marL="742950" indent="-742950" algn="l">
              <a:buAutoNum type="arabicPeriod"/>
            </a:pPr>
            <a:r>
              <a:rPr lang="en-US" sz="48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Yurisprudensi</a:t>
            </a:r>
            <a:endParaRPr lang="en-US" sz="4800" b="1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  <a:p>
            <a:pPr marL="742950" indent="-742950" algn="l">
              <a:buAutoNum type="arabicPeriod"/>
            </a:pPr>
            <a:r>
              <a:rPr lang="en-US" sz="48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doktrin</a:t>
            </a:r>
            <a:endParaRPr lang="en-US" sz="4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microsoft\Documents\WALLPAPER LANDSCAPE\IMG_618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7160"/>
            <a:ext cx="9144000" cy="6720840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304800" y="381001"/>
            <a:ext cx="8534400" cy="990599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r>
              <a:rPr lang="en-US" sz="2800" b="1" dirty="0" err="1" smtClean="0">
                <a:ln/>
                <a:solidFill>
                  <a:schemeClr val="accent2">
                    <a:lumMod val="20000"/>
                    <a:lumOff val="80000"/>
                  </a:schemeClr>
                </a:solidFill>
              </a:rPr>
              <a:t>Bentuk</a:t>
            </a:r>
            <a:r>
              <a:rPr lang="en-US" sz="2800" b="1" dirty="0" smtClean="0">
                <a:ln/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2">
                    <a:lumMod val="20000"/>
                    <a:lumOff val="80000"/>
                  </a:schemeClr>
                </a:solidFill>
              </a:rPr>
              <a:t>dan</a:t>
            </a:r>
            <a:r>
              <a:rPr lang="en-US" sz="2800" b="1" dirty="0" smtClean="0">
                <a:ln/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2">
                    <a:lumMod val="20000"/>
                    <a:lumOff val="80000"/>
                  </a:schemeClr>
                </a:solidFill>
              </a:rPr>
              <a:t>peringkat</a:t>
            </a:r>
            <a:r>
              <a:rPr lang="en-US" sz="2800" b="1" dirty="0" smtClean="0">
                <a:ln/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2">
                    <a:lumMod val="20000"/>
                    <a:lumOff val="80000"/>
                  </a:schemeClr>
                </a:solidFill>
              </a:rPr>
              <a:t>undang-undang</a:t>
            </a:r>
            <a:r>
              <a:rPr lang="en-US" sz="2800" b="1" dirty="0" smtClean="0">
                <a:ln/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2">
                    <a:lumMod val="20000"/>
                    <a:lumOff val="80000"/>
                  </a:schemeClr>
                </a:solidFill>
              </a:rPr>
              <a:t>secara</a:t>
            </a:r>
            <a:r>
              <a:rPr lang="en-US" sz="2800" b="1" dirty="0" smtClean="0">
                <a:ln/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2">
                    <a:lumMod val="20000"/>
                    <a:lumOff val="80000"/>
                  </a:schemeClr>
                </a:solidFill>
              </a:rPr>
              <a:t>materiil</a:t>
            </a:r>
            <a:r>
              <a:rPr lang="en-US" sz="2800" b="1" dirty="0" smtClean="0">
                <a:ln/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2">
                    <a:lumMod val="20000"/>
                    <a:lumOff val="80000"/>
                  </a:schemeClr>
                </a:solidFill>
              </a:rPr>
              <a:t>terdapat</a:t>
            </a:r>
            <a:r>
              <a:rPr lang="en-US" sz="2800" b="1" dirty="0" smtClean="0">
                <a:ln/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2">
                    <a:lumMod val="20000"/>
                    <a:lumOff val="80000"/>
                  </a:schemeClr>
                </a:solidFill>
              </a:rPr>
              <a:t>dalamKetetapan</a:t>
            </a:r>
            <a:r>
              <a:rPr lang="en-US" sz="2800" b="1" dirty="0" smtClean="0">
                <a:ln/>
                <a:solidFill>
                  <a:schemeClr val="accent2">
                    <a:lumMod val="20000"/>
                    <a:lumOff val="80000"/>
                  </a:schemeClr>
                </a:solidFill>
              </a:rPr>
              <a:t> MPRS No. XX/MPRS/1966</a:t>
            </a:r>
            <a:endParaRPr lang="en-US" sz="2800" b="1" dirty="0">
              <a:ln/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381000" y="1371600"/>
            <a:ext cx="8382000" cy="54864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l"/>
            <a:r>
              <a:rPr lang="en-US" sz="2800" b="1" dirty="0" err="1" smtClean="0">
                <a:solidFill>
                  <a:srgbClr val="FFFF00"/>
                </a:solidFill>
              </a:rPr>
              <a:t>Dalam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ketetapan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tersebut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ditentukan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bahwa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bentuk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peraturan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perundang-undangan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disusun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dalam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hirarkhi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adalah</a:t>
            </a:r>
            <a:r>
              <a:rPr lang="en-US" sz="2800" b="1" dirty="0" smtClean="0">
                <a:solidFill>
                  <a:srgbClr val="FFFF00"/>
                </a:solidFill>
              </a:rPr>
              <a:t> :</a:t>
            </a:r>
          </a:p>
          <a:p>
            <a:pPr marL="742950" indent="-742950" algn="l">
              <a:buAutoNum type="arabicPeriod"/>
            </a:pPr>
            <a:r>
              <a:rPr lang="en-US" sz="2800" b="1" dirty="0" smtClean="0">
                <a:solidFill>
                  <a:srgbClr val="FFFF00"/>
                </a:solidFill>
              </a:rPr>
              <a:t>UUD RI 1945</a:t>
            </a:r>
          </a:p>
          <a:p>
            <a:pPr marL="742950" indent="-742950" algn="l">
              <a:buAutoNum type="arabicPeriod"/>
            </a:pPr>
            <a:r>
              <a:rPr lang="en-US" sz="2800" b="1" dirty="0" err="1" smtClean="0">
                <a:solidFill>
                  <a:srgbClr val="FFFF00"/>
                </a:solidFill>
              </a:rPr>
              <a:t>Ketetapan</a:t>
            </a:r>
            <a:r>
              <a:rPr lang="en-US" sz="2800" b="1" dirty="0" smtClean="0">
                <a:solidFill>
                  <a:srgbClr val="FFFF00"/>
                </a:solidFill>
              </a:rPr>
              <a:t> (TAP) MPR</a:t>
            </a:r>
          </a:p>
          <a:p>
            <a:pPr marL="742950" indent="-742950" algn="l">
              <a:buAutoNum type="arabicPeriod"/>
            </a:pPr>
            <a:r>
              <a:rPr lang="en-US" sz="2800" b="1" dirty="0" err="1" smtClean="0">
                <a:solidFill>
                  <a:srgbClr val="FFFF00"/>
                </a:solidFill>
              </a:rPr>
              <a:t>Undang-undang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atau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Peraturan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Pemerintah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Pengganti</a:t>
            </a:r>
            <a:r>
              <a:rPr lang="en-US" sz="2800" b="1" dirty="0" smtClean="0">
                <a:solidFill>
                  <a:srgbClr val="FFFF00"/>
                </a:solidFill>
              </a:rPr>
              <a:t> UU</a:t>
            </a:r>
          </a:p>
          <a:p>
            <a:pPr marL="742950" indent="-742950" algn="l">
              <a:buAutoNum type="arabicPeriod"/>
            </a:pPr>
            <a:r>
              <a:rPr lang="en-US" sz="2800" b="1" dirty="0" err="1" smtClean="0">
                <a:solidFill>
                  <a:srgbClr val="FFFF00"/>
                </a:solidFill>
              </a:rPr>
              <a:t>Peraturan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Pemerintah</a:t>
            </a:r>
            <a:endParaRPr lang="en-US" sz="2800" b="1" dirty="0" smtClean="0">
              <a:solidFill>
                <a:srgbClr val="FFFF00"/>
              </a:solidFill>
            </a:endParaRPr>
          </a:p>
          <a:p>
            <a:pPr marL="742950" indent="-742950" algn="l">
              <a:buAutoNum type="arabicPeriod"/>
            </a:pPr>
            <a:r>
              <a:rPr lang="en-US" sz="2800" b="1" dirty="0" err="1" smtClean="0">
                <a:solidFill>
                  <a:srgbClr val="FFFF00"/>
                </a:solidFill>
              </a:rPr>
              <a:t>Keputusan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Presiden</a:t>
            </a:r>
            <a:endParaRPr lang="en-US" sz="2800" b="1" dirty="0" smtClean="0">
              <a:solidFill>
                <a:srgbClr val="FFFF00"/>
              </a:solidFill>
            </a:endParaRPr>
          </a:p>
          <a:p>
            <a:pPr marL="742950" indent="-742950" algn="l">
              <a:buAutoNum type="arabicPeriod"/>
            </a:pPr>
            <a:r>
              <a:rPr lang="en-US" sz="2800" b="1" dirty="0" err="1" smtClean="0">
                <a:solidFill>
                  <a:srgbClr val="FFFF00"/>
                </a:solidFill>
              </a:rPr>
              <a:t>Peraturan</a:t>
            </a:r>
            <a:r>
              <a:rPr lang="en-US" sz="2800" b="1" dirty="0" smtClean="0">
                <a:solidFill>
                  <a:srgbClr val="FFFF00"/>
                </a:solidFill>
              </a:rPr>
              <a:t> –</a:t>
            </a:r>
            <a:r>
              <a:rPr lang="en-US" sz="2800" b="1" dirty="0" err="1" smtClean="0">
                <a:solidFill>
                  <a:srgbClr val="FFFF00"/>
                </a:solidFill>
              </a:rPr>
              <a:t>peraturan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pelaksanaan</a:t>
            </a:r>
            <a:r>
              <a:rPr lang="en-US" sz="2800" b="1" dirty="0" smtClean="0">
                <a:solidFill>
                  <a:srgbClr val="FFFF00"/>
                </a:solidFill>
              </a:rPr>
              <a:t> lain </a:t>
            </a:r>
            <a:r>
              <a:rPr lang="en-US" sz="2800" b="1" dirty="0" err="1" smtClean="0">
                <a:solidFill>
                  <a:srgbClr val="FFFF00"/>
                </a:solidFill>
              </a:rPr>
              <a:t>yaitu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peraturan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menteri</a:t>
            </a:r>
            <a:r>
              <a:rPr lang="en-US" sz="2800" b="1" dirty="0" smtClean="0">
                <a:solidFill>
                  <a:srgbClr val="FFFF00"/>
                </a:solidFill>
              </a:rPr>
              <a:t>, </a:t>
            </a:r>
            <a:r>
              <a:rPr lang="en-US" sz="2800" b="1" dirty="0" err="1" smtClean="0">
                <a:solidFill>
                  <a:srgbClr val="FFFF00"/>
                </a:solidFill>
              </a:rPr>
              <a:t>intruksi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menteri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dan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lainnya</a:t>
            </a:r>
            <a:endParaRPr lang="en-US" sz="2800" b="1" dirty="0" smtClean="0">
              <a:solidFill>
                <a:srgbClr val="FFFF00"/>
              </a:solidFill>
            </a:endParaRPr>
          </a:p>
          <a:p>
            <a:pPr marL="742950" indent="-742950" algn="l"/>
            <a:endParaRPr lang="en-US" sz="2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microsoft\Documents\WALLPAPER LANDSCAPE\IMG_62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304800" y="1"/>
            <a:ext cx="8153400" cy="18288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Tata </a:t>
            </a:r>
            <a:r>
              <a:rPr lang="en-US" sz="3600" b="1" dirty="0" err="1" smtClean="0">
                <a:solidFill>
                  <a:srgbClr val="FF0000"/>
                </a:solidFill>
              </a:rPr>
              <a:t>urutan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peraturan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perundang-undangan</a:t>
            </a:r>
            <a:r>
              <a:rPr lang="en-US" sz="3600" b="1" dirty="0" smtClean="0">
                <a:solidFill>
                  <a:srgbClr val="FF0000"/>
                </a:solidFill>
              </a:rPr>
              <a:t> RI </a:t>
            </a:r>
            <a:r>
              <a:rPr lang="en-US" sz="3600" b="1" dirty="0" err="1" smtClean="0">
                <a:solidFill>
                  <a:srgbClr val="FF0000"/>
                </a:solidFill>
              </a:rPr>
              <a:t>berdasarkan</a:t>
            </a:r>
            <a:r>
              <a:rPr lang="en-US" sz="3600" b="1" dirty="0" smtClean="0">
                <a:solidFill>
                  <a:srgbClr val="FF0000"/>
                </a:solidFill>
              </a:rPr>
              <a:t> TAP MPR No. III/MPR/2000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304800" y="1752600"/>
            <a:ext cx="8534400" cy="464820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514350" indent="-514350" algn="l">
              <a:buAutoNum type="arabicPeriod"/>
            </a:pP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UUD RI 1945</a:t>
            </a:r>
          </a:p>
          <a:p>
            <a:pPr marL="514350" indent="-514350" algn="l">
              <a:buAutoNum type="arabicPeriod"/>
            </a:pP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TAP MPR RI</a:t>
            </a:r>
          </a:p>
          <a:p>
            <a:pPr marL="514350" indent="-514350" algn="l">
              <a:buAutoNum type="arabicPeriod"/>
            </a:pP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UU</a:t>
            </a:r>
          </a:p>
          <a:p>
            <a:pPr marL="514350" indent="-514350" algn="l">
              <a:buAutoNum type="arabicPeriod"/>
            </a:pP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PERATURAN PEMERINTAH PENGGANTI UU (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Perpu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)</a:t>
            </a:r>
          </a:p>
          <a:p>
            <a:pPr marL="514350" indent="-514350" algn="l">
              <a:buAutoNum type="arabicPeriod"/>
            </a:pP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PERATURAN PEMERINTAH (PP)</a:t>
            </a:r>
          </a:p>
          <a:p>
            <a:pPr marL="514350" indent="-514350" algn="l">
              <a:buAutoNum type="arabicPeriod"/>
            </a:pP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KEPUTUSAN PRESIDEN</a:t>
            </a:r>
          </a:p>
          <a:p>
            <a:pPr marL="514350" indent="-514350" algn="l">
              <a:buAutoNum type="arabicPeriod"/>
            </a:pP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PERATURAN DAERAH (PERDA PROVINSI, PERDA KABUPATEN DAN PERATURAN DESA)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microsoft\Documents\WALLPAPER LANDSCAPE\IMG_84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228600" y="304800"/>
            <a:ext cx="8229600" cy="1447800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</a:rPr>
              <a:t>Didalam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Pasal</a:t>
            </a:r>
            <a:r>
              <a:rPr lang="en-US" sz="3600" b="1" dirty="0" smtClean="0">
                <a:solidFill>
                  <a:schemeClr val="bg1"/>
                </a:solidFill>
              </a:rPr>
              <a:t> 7 </a:t>
            </a:r>
            <a:r>
              <a:rPr lang="en-US" sz="3600" b="1" dirty="0" err="1" smtClean="0">
                <a:solidFill>
                  <a:schemeClr val="bg1"/>
                </a:solidFill>
              </a:rPr>
              <a:t>ayat</a:t>
            </a:r>
            <a:r>
              <a:rPr lang="en-US" sz="3600" b="1" dirty="0" smtClean="0">
                <a:solidFill>
                  <a:schemeClr val="bg1"/>
                </a:solidFill>
              </a:rPr>
              <a:t> (1) UU No 10 </a:t>
            </a:r>
            <a:r>
              <a:rPr lang="en-US" sz="3600" b="1" dirty="0" err="1" smtClean="0">
                <a:solidFill>
                  <a:schemeClr val="bg1"/>
                </a:solidFill>
              </a:rPr>
              <a:t>Tahun</a:t>
            </a:r>
            <a:r>
              <a:rPr lang="en-US" sz="3600" b="1" dirty="0" smtClean="0">
                <a:solidFill>
                  <a:schemeClr val="bg1"/>
                </a:solidFill>
              </a:rPr>
              <a:t> 2004 </a:t>
            </a:r>
            <a:r>
              <a:rPr lang="en-US" sz="3600" b="1" dirty="0" err="1" smtClean="0">
                <a:solidFill>
                  <a:schemeClr val="bg1"/>
                </a:solidFill>
              </a:rPr>
              <a:t>ditentukan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jenis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dan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hierarki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peraturan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perundang-undangan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yaitu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304800" y="2057400"/>
            <a:ext cx="8534400" cy="48006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514350" indent="-514350" algn="l">
              <a:buAutoNum type="arabicPeriod"/>
            </a:pPr>
            <a:r>
              <a:rPr lang="en-US" sz="3600" b="1" dirty="0" smtClean="0">
                <a:solidFill>
                  <a:schemeClr val="bg1"/>
                </a:solidFill>
              </a:rPr>
              <a:t>UUD 1945</a:t>
            </a:r>
          </a:p>
          <a:p>
            <a:pPr marL="514350" indent="-514350" algn="l">
              <a:buAutoNum type="arabicPeriod"/>
            </a:pPr>
            <a:r>
              <a:rPr lang="en-US" sz="3600" b="1" dirty="0" smtClean="0">
                <a:solidFill>
                  <a:schemeClr val="bg1"/>
                </a:solidFill>
              </a:rPr>
              <a:t>UU/</a:t>
            </a:r>
            <a:r>
              <a:rPr lang="en-US" sz="3600" b="1" dirty="0" err="1" smtClean="0">
                <a:solidFill>
                  <a:schemeClr val="bg1"/>
                </a:solidFill>
              </a:rPr>
              <a:t>Peraturan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Pemerintah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Pengganti</a:t>
            </a:r>
            <a:r>
              <a:rPr lang="en-US" sz="3600" b="1" dirty="0" smtClean="0">
                <a:solidFill>
                  <a:schemeClr val="bg1"/>
                </a:solidFill>
              </a:rPr>
              <a:t> UU</a:t>
            </a:r>
          </a:p>
          <a:p>
            <a:pPr marL="514350" indent="-514350" algn="l">
              <a:buAutoNum type="arabicPeriod"/>
            </a:pPr>
            <a:r>
              <a:rPr lang="en-US" sz="3600" b="1" dirty="0" err="1" smtClean="0">
                <a:solidFill>
                  <a:schemeClr val="bg1"/>
                </a:solidFill>
              </a:rPr>
              <a:t>Peraturan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Pemerintah</a:t>
            </a:r>
            <a:endParaRPr lang="en-US" sz="3600" b="1" dirty="0" smtClean="0">
              <a:solidFill>
                <a:schemeClr val="bg1"/>
              </a:solidFill>
            </a:endParaRPr>
          </a:p>
          <a:p>
            <a:pPr marL="514350" indent="-514350" algn="l">
              <a:buAutoNum type="arabicPeriod"/>
            </a:pPr>
            <a:r>
              <a:rPr lang="en-US" sz="3600" b="1" dirty="0" err="1" smtClean="0">
                <a:solidFill>
                  <a:schemeClr val="bg1"/>
                </a:solidFill>
              </a:rPr>
              <a:t>Peraturan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Presiden</a:t>
            </a:r>
            <a:endParaRPr lang="en-US" sz="3600" b="1" dirty="0" smtClean="0">
              <a:solidFill>
                <a:schemeClr val="bg1"/>
              </a:solidFill>
            </a:endParaRPr>
          </a:p>
          <a:p>
            <a:pPr marL="514350" indent="-514350" algn="l">
              <a:buAutoNum type="arabicPeriod"/>
            </a:pPr>
            <a:r>
              <a:rPr lang="en-US" sz="3600" b="1" dirty="0" err="1" smtClean="0">
                <a:solidFill>
                  <a:schemeClr val="bg1"/>
                </a:solidFill>
              </a:rPr>
              <a:t>Peraturan</a:t>
            </a:r>
            <a:r>
              <a:rPr lang="en-US" sz="3600" b="1" dirty="0" smtClean="0">
                <a:solidFill>
                  <a:schemeClr val="bg1"/>
                </a:solidFill>
              </a:rPr>
              <a:t> Daerah </a:t>
            </a:r>
            <a:r>
              <a:rPr lang="en-US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(PERDA PROVINSI, PERDA KABUPATEN DAN PERATURAN DESA)</a:t>
            </a:r>
            <a:endParaRPr lang="en-US" sz="3600" b="1" dirty="0" smtClean="0">
              <a:solidFill>
                <a:schemeClr val="bg1"/>
              </a:solidFill>
            </a:endParaRPr>
          </a:p>
          <a:p>
            <a:pPr marL="514350" indent="-514350" algn="l"/>
            <a:endParaRPr lang="en-US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434</Words>
  <Application>Microsoft Office PowerPoint</Application>
  <PresentationFormat>On-screen Show (4:3)</PresentationFormat>
  <Paragraphs>85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KULIAH 4</vt:lpstr>
      <vt:lpstr>SUMBER HUKUM MATERIEL DAN FORMIL</vt:lpstr>
      <vt:lpstr>Sumber hukum materiel adalah sumber atau faktor-faktor yang menentukan isi dari peraturan hukum yang dapat bermacam-macam misal dilihat dari sejarah, sosiologi, ekonomi, filosofi dan sebagainya</vt:lpstr>
      <vt:lpstr>Slide 4</vt:lpstr>
      <vt:lpstr>Sumber hukum formil adalah sumber yang menentukan bentuk, cara, proses, dan berlakunya suatu peraturan hukum yang dilakukan secara formil</vt:lpstr>
      <vt:lpstr>Sumber hukum formil pada hukum tertulis :</vt:lpstr>
      <vt:lpstr>Bentuk dan peringkat undang-undang secara materiil terdapat dalamKetetapan MPRS No. XX/MPRS/1966</vt:lpstr>
      <vt:lpstr>Tata urutan peraturan perundang-undangan RI berdasarkan TAP MPR No. III/MPR/2000</vt:lpstr>
      <vt:lpstr>Didalam Pasal 7 ayat (1) UU No 10 Tahun 2004 ditentukan jenis dan hierarki peraturan perundang-undangan yaitu</vt:lpstr>
      <vt:lpstr>Slide 10</vt:lpstr>
      <vt:lpstr>            Hierarki atau susunan norma hukum negara </vt:lpstr>
      <vt:lpstr>         Tabel :  Peraturan Perundang-undangan di Tingkat Pusat</vt:lpstr>
      <vt:lpstr>         Tabel : Peraturan Perundang-undangan DI Tingkat Daerah</vt:lpstr>
      <vt:lpstr>Slide 14</vt:lpstr>
      <vt:lpstr>Tugas  1.  apa yg dimaksud sumber hukum         materiel dan formil 2.  sebutkan tata urutan perundang-       undangan RI berdasarkan :       a.  TAP MPR No. XX/MPRS/1966       B.  TAP MPR No. III/MPR/2000       C.  UU No. 10/2004 3.  Sebutkan asas-asas atau prinsip-prinsip               hukum umum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ANTROPOLOGI </dc:title>
  <dc:creator>microsoft</dc:creator>
  <cp:lastModifiedBy>ACER</cp:lastModifiedBy>
  <cp:revision>42</cp:revision>
  <dcterms:created xsi:type="dcterms:W3CDTF">2011-03-10T03:04:42Z</dcterms:created>
  <dcterms:modified xsi:type="dcterms:W3CDTF">2015-10-16T08:20:02Z</dcterms:modified>
</cp:coreProperties>
</file>