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3" r:id="rId1"/>
  </p:sldMasterIdLst>
  <p:notesMasterIdLst>
    <p:notesMasterId r:id="rId17"/>
  </p:notesMasterIdLst>
  <p:sldIdLst>
    <p:sldId id="264" r:id="rId2"/>
    <p:sldId id="257" r:id="rId3"/>
    <p:sldId id="275" r:id="rId4"/>
    <p:sldId id="276" r:id="rId5"/>
    <p:sldId id="266" r:id="rId6"/>
    <p:sldId id="267" r:id="rId7"/>
    <p:sldId id="270" r:id="rId8"/>
    <p:sldId id="271" r:id="rId9"/>
    <p:sldId id="260" r:id="rId10"/>
    <p:sldId id="272" r:id="rId11"/>
    <p:sldId id="258" r:id="rId12"/>
    <p:sldId id="273" r:id="rId13"/>
    <p:sldId id="278" r:id="rId14"/>
    <p:sldId id="277" r:id="rId15"/>
    <p:sldId id="26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39B82-7D91-4A72-B5D1-E5849FA022E2}" type="datetimeFigureOut">
              <a:rPr lang="id-ID" smtClean="0"/>
              <a:pPr/>
              <a:t>20/02/2023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E50AE-FE99-442A-8BC2-12926607693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AF06A1-D096-423F-9EBA-4A0068C91320}" type="slidenum">
              <a:rPr lang="en-US"/>
              <a:pPr/>
              <a:t>5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Tim UNAIR - PULSE 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Pengantar Pendidikan Kewarganegaraan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9267D3B-F1C2-4828-A97C-6D6CCF3149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  <p:sndAc>
      <p:stSnd>
        <p:snd r:embed="rId1" name="click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Tim UNAIR - PULSE 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Pengantar Pendidikan Kewarganegaraan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326A84F-28C2-4727-907C-3A218CD206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5BB1C6-BF8F-4481-8AB2-603A1C8A906A}" type="datetimeFigureOut">
              <a:rPr lang="en-US" smtClean="0"/>
              <a:pPr/>
              <a:t>2/20/2023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396882" cy="3861486"/>
          </a:xfrm>
        </p:spPr>
        <p:txBody>
          <a:bodyPr>
            <a:normAutofit/>
          </a:bodyPr>
          <a:lstStyle/>
          <a:p>
            <a:r>
              <a:rPr lang="en-US" sz="5400" dirty="0" err="1">
                <a:solidFill>
                  <a:schemeClr val="tx1"/>
                </a:solidFill>
                <a:latin typeface="Britannic Bold" panose="020B0903060703020204" pitchFamily="34" charset="0"/>
              </a:rPr>
              <a:t>Pengantar</a:t>
            </a:r>
            <a:r>
              <a:rPr lang="en-US" sz="5400" dirty="0">
                <a:solidFill>
                  <a:schemeClr val="tx1"/>
                </a:solidFill>
                <a:latin typeface="Britannic Bold" panose="020B0903060703020204" pitchFamily="34" charset="0"/>
              </a:rPr>
              <a:t> </a:t>
            </a:r>
            <a:br>
              <a:rPr lang="en-US" sz="5400" dirty="0">
                <a:solidFill>
                  <a:schemeClr val="tx1"/>
                </a:solidFill>
                <a:latin typeface="Britannic Bold" panose="020B0903060703020204" pitchFamily="34" charset="0"/>
              </a:rPr>
            </a:br>
            <a:r>
              <a:rPr lang="en-US" sz="5400" dirty="0" err="1">
                <a:solidFill>
                  <a:schemeClr val="tx1"/>
                </a:solidFill>
                <a:latin typeface="Britannic Bold" panose="020B0903060703020204" pitchFamily="34" charset="0"/>
              </a:rPr>
              <a:t>Pendidikan</a:t>
            </a:r>
            <a:r>
              <a:rPr lang="en-US" sz="5400" dirty="0">
                <a:solidFill>
                  <a:schemeClr val="tx1"/>
                </a:solidFill>
                <a:latin typeface="Britannic Bold" panose="020B0903060703020204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Britannic Bold" panose="020B0903060703020204" pitchFamily="34" charset="0"/>
              </a:rPr>
              <a:t>kewarganegaraan</a:t>
            </a:r>
            <a:endParaRPr lang="id-ID" sz="5400" dirty="0">
              <a:solidFill>
                <a:schemeClr val="tx1"/>
              </a:solidFill>
            </a:endParaRP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455" y="321274"/>
            <a:ext cx="5802848" cy="204855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6562"/>
            <a:ext cx="11582400" cy="13716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HISTORIS 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PENDIDIKAN KEWARGANEGARAAN DI INDONESIA 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SEJAK 1960-AN SAMPAI SAAT INI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11200" y="2021702"/>
            <a:ext cx="11077146" cy="41813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["/>
            </a:pPr>
            <a:r>
              <a:rPr lang="en-US" sz="1800" dirty="0"/>
              <a:t> </a:t>
            </a:r>
            <a:r>
              <a:rPr lang="id-ID" sz="1800" dirty="0"/>
              <a:t> </a:t>
            </a:r>
            <a:r>
              <a:rPr lang="en-US" sz="2800" b="1" dirty="0"/>
              <a:t>CIVICS/KEWARGAAN</a:t>
            </a:r>
            <a:r>
              <a:rPr lang="id-ID" sz="2800" b="1" dirty="0"/>
              <a:t> </a:t>
            </a:r>
            <a:r>
              <a:rPr lang="en-US" sz="2800" b="1" dirty="0"/>
              <a:t>NEGARA:  SMA/SMP </a:t>
            </a:r>
            <a:r>
              <a:rPr lang="id-ID" sz="2800" b="1" dirty="0"/>
              <a:t>19</a:t>
            </a:r>
            <a:r>
              <a:rPr lang="en-US" sz="2800" b="1" dirty="0"/>
              <a:t>62, SD </a:t>
            </a:r>
            <a:r>
              <a:rPr lang="id-ID" sz="2800" b="1" dirty="0"/>
              <a:t>19</a:t>
            </a:r>
            <a:r>
              <a:rPr lang="en-US" sz="2800" b="1" dirty="0"/>
              <a:t>68, SMP 1969,</a:t>
            </a:r>
            <a:endParaRPr lang="id-ID" sz="2800" b="1" dirty="0"/>
          </a:p>
          <a:p>
            <a:pPr>
              <a:lnSpc>
                <a:spcPct val="90000"/>
              </a:lnSpc>
              <a:buNone/>
            </a:pPr>
            <a:r>
              <a:rPr lang="id-ID" sz="2800" b="1" dirty="0"/>
              <a:t>      </a:t>
            </a:r>
            <a:r>
              <a:rPr lang="en-US" sz="2800" b="1" dirty="0"/>
              <a:t>SMA 1969</a:t>
            </a:r>
          </a:p>
          <a:p>
            <a:pPr>
              <a:lnSpc>
                <a:spcPct val="90000"/>
              </a:lnSpc>
              <a:buSzPct val="110000"/>
              <a:buFont typeface="Wingdings" pitchFamily="2" charset="2"/>
              <a:buChar char="["/>
            </a:pPr>
            <a:r>
              <a:rPr lang="en-US" sz="2800" b="1" dirty="0"/>
              <a:t> PENDIDIKAN KEWARGAAN NEGARA (PKN): SD </a:t>
            </a:r>
            <a:r>
              <a:rPr lang="id-ID" sz="2800" b="1" dirty="0"/>
              <a:t>19</a:t>
            </a:r>
            <a:r>
              <a:rPr lang="en-US" sz="2800" b="1" dirty="0"/>
              <a:t>68, PPSP </a:t>
            </a:r>
            <a:r>
              <a:rPr lang="id-ID" sz="2800" b="1" dirty="0"/>
              <a:t>19</a:t>
            </a:r>
            <a:r>
              <a:rPr lang="en-US" sz="2800" b="1" dirty="0"/>
              <a:t>73</a:t>
            </a:r>
          </a:p>
          <a:p>
            <a:pPr>
              <a:lnSpc>
                <a:spcPct val="90000"/>
              </a:lnSpc>
              <a:buSzPct val="110000"/>
              <a:buFont typeface="Wingdings" pitchFamily="2" charset="2"/>
              <a:buChar char="["/>
            </a:pPr>
            <a:r>
              <a:rPr lang="en-US" sz="2800" b="1" dirty="0"/>
              <a:t> PENDIDIKAN MORAL PANCASILA (PMP)  SD, SMP,</a:t>
            </a:r>
            <a:r>
              <a:rPr lang="id-ID" sz="2800" b="1" dirty="0"/>
              <a:t> </a:t>
            </a:r>
            <a:r>
              <a:rPr lang="en-US" sz="2800" b="1" dirty="0"/>
              <a:t>SMU 1975, 1984.</a:t>
            </a:r>
          </a:p>
          <a:p>
            <a:pPr>
              <a:lnSpc>
                <a:spcPct val="90000"/>
              </a:lnSpc>
              <a:buSzPct val="110000"/>
              <a:buFont typeface="Wingdings" pitchFamily="2" charset="2"/>
              <a:buChar char="["/>
            </a:pPr>
            <a:r>
              <a:rPr lang="en-US" sz="2800" b="1" dirty="0"/>
              <a:t> PENDIDIKAN PANCASILA: PT 1970-an - </a:t>
            </a:r>
            <a:r>
              <a:rPr lang="id-ID" sz="2800" b="1" dirty="0"/>
              <a:t>Sekarang</a:t>
            </a:r>
            <a:endParaRPr lang="en-US" sz="2800" b="1" dirty="0"/>
          </a:p>
          <a:p>
            <a:pPr>
              <a:lnSpc>
                <a:spcPct val="90000"/>
              </a:lnSpc>
              <a:buSzPct val="110000"/>
              <a:buFont typeface="Wingdings" pitchFamily="2" charset="2"/>
              <a:buChar char="["/>
            </a:pPr>
            <a:r>
              <a:rPr lang="en-US" sz="2800" b="1" dirty="0"/>
              <a:t> PENDIDIKAN KEWIRAAN: PT 1960-an - 2001</a:t>
            </a:r>
          </a:p>
          <a:p>
            <a:pPr>
              <a:lnSpc>
                <a:spcPct val="90000"/>
              </a:lnSpc>
              <a:buSzPct val="110000"/>
              <a:buFont typeface="Wingdings" pitchFamily="2" charset="2"/>
              <a:buChar char="["/>
            </a:pPr>
            <a:r>
              <a:rPr lang="en-US" sz="2800" b="1" dirty="0"/>
              <a:t> PENDIDIKAN KEWARGANEGARAAN: PT 2002 - </a:t>
            </a:r>
            <a:r>
              <a:rPr lang="en-US" sz="2800" b="1" dirty="0" err="1"/>
              <a:t>Sekarang</a:t>
            </a:r>
            <a:endParaRPr lang="en-US" sz="2800" b="1" dirty="0"/>
          </a:p>
          <a:p>
            <a:pPr>
              <a:lnSpc>
                <a:spcPct val="90000"/>
              </a:lnSpc>
              <a:buSzPct val="110000"/>
              <a:buFont typeface="Wingdings" pitchFamily="2" charset="2"/>
              <a:buChar char="["/>
            </a:pPr>
            <a:r>
              <a:rPr lang="en-US" sz="2800" b="1" dirty="0"/>
              <a:t> PENDIDIKAN PANCASILA DAN KEWARGANEGARAAN (</a:t>
            </a:r>
            <a:r>
              <a:rPr lang="en-US" sz="2800" b="1" dirty="0" err="1"/>
              <a:t>PPKn</a:t>
            </a:r>
            <a:r>
              <a:rPr lang="en-US" sz="2800" b="1" dirty="0"/>
              <a:t>)</a:t>
            </a:r>
            <a:r>
              <a:rPr lang="id-ID" sz="2800" b="1" dirty="0"/>
              <a:t>:</a:t>
            </a:r>
            <a:r>
              <a:rPr lang="en-US" sz="2800" b="1" dirty="0"/>
              <a:t> SD, </a:t>
            </a:r>
            <a:r>
              <a:rPr lang="id-ID" sz="2800" b="1" dirty="0"/>
              <a:t> </a:t>
            </a:r>
            <a:r>
              <a:rPr lang="en-US" sz="2800" b="1" dirty="0"/>
              <a:t>SMP, </a:t>
            </a:r>
            <a:r>
              <a:rPr lang="id-ID" sz="2800" b="1" dirty="0"/>
              <a:t> </a:t>
            </a:r>
            <a:r>
              <a:rPr lang="en-US" sz="2800" b="1" dirty="0"/>
              <a:t>SMU 1994-Sekarang</a:t>
            </a:r>
          </a:p>
          <a:p>
            <a:pPr>
              <a:lnSpc>
                <a:spcPct val="90000"/>
              </a:lnSpc>
              <a:buSzPct val="110000"/>
              <a:buFont typeface="Wingdings" pitchFamily="2" charset="2"/>
              <a:buChar char="["/>
            </a:pPr>
            <a:endParaRPr lang="en-US" sz="2800" b="1" dirty="0"/>
          </a:p>
        </p:txBody>
      </p:sp>
    </p:spTree>
  </p:cSld>
  <p:clrMapOvr>
    <a:masterClrMapping/>
  </p:clrMapOvr>
  <p:transition spd="slow">
    <p:wheel spokes="1"/>
    <p:sndAc>
      <p:stSnd>
        <p:snd r:embed="rId2" name="click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07794" y="912872"/>
            <a:ext cx="2498501" cy="48166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civic education, citizenship education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democracy education 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di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sebutan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7575" y="145952"/>
            <a:ext cx="4546242" cy="89201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Amerika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Serikat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id-ID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Civic Education</a:t>
            </a:r>
            <a:endParaRPr lang="en-US" sz="2400" i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2761" y="3534033"/>
            <a:ext cx="4546242" cy="8082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Meksiko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Educa</a:t>
            </a:r>
            <a:r>
              <a:rPr lang="id-ID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tio</a:t>
            </a:r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n </a:t>
            </a:r>
            <a:r>
              <a:rPr lang="en-US" sz="2400" i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Civicas</a:t>
            </a:r>
            <a:endParaRPr lang="en-US" sz="2400" i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6429" y="4497860"/>
            <a:ext cx="4546242" cy="80518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Jerman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Sachunterricht</a:t>
            </a:r>
            <a:endParaRPr lang="en-US" sz="2400" i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07002" y="5634681"/>
            <a:ext cx="4546242" cy="85153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Australia: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Civics, Social Studies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1716" y="2347782"/>
            <a:ext cx="4546242" cy="103796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Irlandia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Palatino Linotype" pitchFamily="18" charset="0"/>
              </a:rPr>
              <a:t>Civic, Social and Political Education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1715" y="1200206"/>
            <a:ext cx="4546242" cy="102401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Jepang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Palatino Linotype" pitchFamily="18" charset="0"/>
              </a:rPr>
              <a:t>Social Studies, Living Experience and </a:t>
            </a:r>
            <a:r>
              <a:rPr lang="en-US" sz="2400" i="1" dirty="0" err="1">
                <a:solidFill>
                  <a:schemeClr val="tx1"/>
                </a:solidFill>
                <a:latin typeface="Palatino Linotype" pitchFamily="18" charset="0"/>
              </a:rPr>
              <a:t>MoralEducation</a:t>
            </a:r>
            <a:endParaRPr lang="en-US" sz="2400" i="1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585659" y="143810"/>
            <a:ext cx="4082600" cy="65682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Selandia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Baru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Social Studies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85659" y="921901"/>
            <a:ext cx="4082600" cy="65682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Afrika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 Selatan: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Life Orientation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85659" y="1697864"/>
            <a:ext cx="4082600" cy="82291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Hungaria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People and Society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35086" y="2693774"/>
            <a:ext cx="4082600" cy="7828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Singapura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Civics and Moral Education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35086" y="3632887"/>
            <a:ext cx="4082600" cy="85768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Rusia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Obscesvovedinie</a:t>
            </a:r>
            <a:endParaRPr lang="en-US" sz="2400" i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10372" y="4646217"/>
            <a:ext cx="4082600" cy="79075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Malaysia</a:t>
            </a:r>
            <a:r>
              <a:rPr lang="id-ID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a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en-US" sz="2400" i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Pendidikan</a:t>
            </a:r>
            <a:r>
              <a:rPr lang="en-US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Sivik</a:t>
            </a:r>
            <a:endParaRPr lang="en-US" sz="2400" i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36131" y="5585255"/>
            <a:ext cx="4056841" cy="87624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algn="ctr"/>
            <a:r>
              <a:rPr lang="id-ID" sz="2400" i="1" dirty="0">
                <a:solidFill>
                  <a:schemeClr val="tx1"/>
                </a:solidFill>
                <a:latin typeface="Palatino Linotype" panose="02040502050505030304" pitchFamily="18" charset="0"/>
              </a:rPr>
              <a:t>Citizenship Education</a:t>
            </a:r>
            <a:endParaRPr lang="en-US" sz="2400" i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10972800" cy="13843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2"/>
                </a:solidFill>
                <a:latin typeface="Arial" charset="0"/>
              </a:rPr>
              <a:t>KERANGKA SASARAN PEMBENTUKAN</a:t>
            </a:r>
            <a:r>
              <a:rPr lang="en-US" sz="3200" b="1" dirty="0">
                <a:latin typeface="Arial" charset="0"/>
              </a:rPr>
              <a:t> </a:t>
            </a:r>
            <a:br>
              <a:rPr lang="en-US" sz="3200" b="1" dirty="0">
                <a:latin typeface="Arial" charset="0"/>
              </a:rPr>
            </a:br>
            <a:r>
              <a:rPr lang="en-US" sz="3200" b="1" dirty="0">
                <a:latin typeface="Arial" charset="0"/>
              </a:rPr>
              <a:t>DALAM PENDIDIKAN KEWARGANEGARAAN</a:t>
            </a:r>
          </a:p>
        </p:txBody>
      </p:sp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4876800" y="1600200"/>
            <a:ext cx="4978400" cy="3124200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l" eaLnBrk="0" hangingPunct="0"/>
            <a:endParaRPr lang="id-ID" sz="2400">
              <a:latin typeface="Times New Roman" pitchFamily="18" charset="0"/>
            </a:endParaRPr>
          </a:p>
        </p:txBody>
      </p:sp>
      <p:sp>
        <p:nvSpPr>
          <p:cNvPr id="49156" name="Oval 4"/>
          <p:cNvSpPr>
            <a:spLocks noChangeArrowheads="1"/>
          </p:cNvSpPr>
          <p:nvPr/>
        </p:nvSpPr>
        <p:spPr bwMode="auto">
          <a:xfrm>
            <a:off x="3479800" y="3048000"/>
            <a:ext cx="4893733" cy="2743200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l" eaLnBrk="0" hangingPunct="0"/>
            <a:endParaRPr lang="id-ID" sz="2400">
              <a:latin typeface="Times New Roman" pitchFamily="18" charset="0"/>
            </a:endParaRP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235200" y="2514601"/>
            <a:ext cx="22352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>
                <a:solidFill>
                  <a:srgbClr val="FF3300"/>
                </a:solidFill>
              </a:rPr>
              <a:t>CIVIC KNOWLEDGE</a:t>
            </a:r>
            <a:endParaRPr 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4826000" y="2381250"/>
            <a:ext cx="2235200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</a:rPr>
              <a:t>CIVIC CONFIDENCE</a:t>
            </a:r>
            <a:endParaRPr lang="en-US" sz="2400" b="1" dirty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6172200" y="3949701"/>
            <a:ext cx="2235200" cy="3385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hlink"/>
                </a:solidFill>
              </a:rPr>
              <a:t>CIVIC COMMITTMENT</a:t>
            </a:r>
            <a:endParaRPr lang="en-US" sz="1600" b="1" dirty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4876800" y="5043488"/>
            <a:ext cx="223520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/>
              <a:t>CIVIC SKILLS</a:t>
            </a:r>
            <a:endParaRPr lang="en-US" sz="2400" b="1" dirty="0">
              <a:latin typeface="Times New Roman" pitchFamily="18" charset="0"/>
            </a:endParaRP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3429000" y="3924300"/>
            <a:ext cx="2235200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</a:rPr>
              <a:t>CIVIC COMPETENCE</a:t>
            </a:r>
            <a:endParaRPr lang="en-US" sz="2400" b="1" dirty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7087287" y="2514600"/>
            <a:ext cx="2438400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solidFill>
                  <a:srgbClr val="9933FF"/>
                </a:solidFill>
              </a:rPr>
              <a:t>CIVIC DISPOSITIONS</a:t>
            </a:r>
            <a:endParaRPr lang="en-US" sz="2400" b="1" dirty="0">
              <a:solidFill>
                <a:srgbClr val="9933FF"/>
              </a:solidFill>
              <a:latin typeface="Times New Roman" pitchFamily="18" charset="0"/>
            </a:endParaRP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4826000" y="3181351"/>
            <a:ext cx="2235200" cy="581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folHlink"/>
                </a:solidFill>
              </a:rPr>
              <a:t>SMART &amp; GOOD CITIZENSHIP</a:t>
            </a:r>
            <a:endParaRPr lang="en-US" sz="1600" b="1" dirty="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9956800" y="6017742"/>
            <a:ext cx="22352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400" dirty="0"/>
              <a:t>(</a:t>
            </a:r>
            <a:r>
              <a:rPr lang="id-ID" sz="2400" dirty="0"/>
              <a:t>CCE</a:t>
            </a:r>
            <a:r>
              <a:rPr lang="en-US" sz="2400" dirty="0"/>
              <a:t> </a:t>
            </a:r>
            <a:r>
              <a:rPr lang="id-ID" sz="2400" dirty="0"/>
              <a:t>,1998</a:t>
            </a:r>
            <a:r>
              <a:rPr lang="en-US" sz="2400" dirty="0"/>
              <a:t>)</a:t>
            </a:r>
          </a:p>
        </p:txBody>
      </p:sp>
      <p:sp>
        <p:nvSpPr>
          <p:cNvPr id="49165" name="Oval 13"/>
          <p:cNvSpPr>
            <a:spLocks noChangeArrowheads="1"/>
          </p:cNvSpPr>
          <p:nvPr/>
        </p:nvSpPr>
        <p:spPr bwMode="auto">
          <a:xfrm>
            <a:off x="1727200" y="1600200"/>
            <a:ext cx="5283200" cy="3200400"/>
          </a:xfrm>
          <a:prstGeom prst="ellipse">
            <a:avLst/>
          </a:prstGeom>
          <a:noFill/>
          <a:ln w="38100" cap="sq">
            <a:solidFill>
              <a:srgbClr val="FF33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 eaLnBrk="0" hangingPunct="0"/>
            <a:endParaRPr lang="id-ID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  <p:sndAc>
      <p:stSnd>
        <p:snd r:embed="rId2" name="click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44843" y="3200400"/>
            <a:ext cx="10404389" cy="3657600"/>
          </a:xfrm>
        </p:spPr>
        <p:txBody>
          <a:bodyPr>
            <a:normAutofit/>
          </a:bodyPr>
          <a:lstStyle/>
          <a:p>
            <a:pPr algn="just"/>
            <a:r>
              <a:rPr lang="id-ID" sz="3600" dirty="0">
                <a:solidFill>
                  <a:schemeClr val="tx1"/>
                </a:solidFill>
              </a:rPr>
              <a:t>Pendidikan demokrasi yang bertujuan untuk mempersiapkan warga masyarakat berpikir kritis dan bertindak demokratis, melalui aktivitas menanamkan kesadaran pada generasi baru bahwa demokrasi adalah bentuk kehidupan masyarakat yang paling menjamin hak-hak warga masyarakat.</a:t>
            </a:r>
          </a:p>
          <a:p>
            <a:pPr algn="l"/>
            <a:r>
              <a:rPr lang="id-ID" sz="3600" dirty="0">
                <a:solidFill>
                  <a:schemeClr val="tx1"/>
                </a:solidFill>
              </a:rPr>
              <a:t>(Zamroni, dalam ICCE, 2003)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96562" y="1407077"/>
            <a:ext cx="10972800" cy="1470025"/>
          </a:xfrm>
        </p:spPr>
        <p:txBody>
          <a:bodyPr>
            <a:normAutofit/>
          </a:bodyPr>
          <a:lstStyle/>
          <a:p>
            <a:pPr algn="l"/>
            <a:r>
              <a:rPr lang="id-ID" sz="6000" dirty="0">
                <a:solidFill>
                  <a:schemeClr val="tx1"/>
                </a:solidFill>
                <a:latin typeface="Arial Narrow" pitchFamily="34" charset="0"/>
              </a:rPr>
              <a:t>Pendidikan Kewarganegaraan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07523" y="3200400"/>
            <a:ext cx="9094573" cy="3101546"/>
          </a:xfrm>
        </p:spPr>
        <p:txBody>
          <a:bodyPr>
            <a:normAutofit lnSpcReduction="10000"/>
          </a:bodyPr>
          <a:lstStyle/>
          <a:p>
            <a:r>
              <a:rPr lang="en-US" sz="4000" b="1" dirty="0" err="1">
                <a:solidFill>
                  <a:schemeClr val="tx1"/>
                </a:solidFill>
              </a:rPr>
              <a:t>Mampukah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Pendidikan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Kewarganegaraan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menjadi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lokomotif</a:t>
            </a:r>
            <a:r>
              <a:rPr lang="en-US" sz="4000" b="1" dirty="0">
                <a:solidFill>
                  <a:schemeClr val="tx1"/>
                </a:solidFill>
              </a:rPr>
              <a:t> yang </a:t>
            </a:r>
            <a:r>
              <a:rPr lang="en-US" sz="4000" b="1" dirty="0" err="1">
                <a:solidFill>
                  <a:schemeClr val="tx1"/>
                </a:solidFill>
              </a:rPr>
              <a:t>tangguh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untuk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menarik</a:t>
            </a:r>
            <a:r>
              <a:rPr lang="en-US" sz="4000" b="1" dirty="0">
                <a:solidFill>
                  <a:schemeClr val="tx1"/>
                </a:solidFill>
              </a:rPr>
              <a:t> “</a:t>
            </a:r>
            <a:r>
              <a:rPr lang="en-US" sz="4000" b="1" i="1" dirty="0">
                <a:solidFill>
                  <a:schemeClr val="tx1"/>
                </a:solidFill>
              </a:rPr>
              <a:t>Nation’s Competitiveness</a:t>
            </a:r>
            <a:r>
              <a:rPr lang="en-US" sz="4000" b="1" dirty="0">
                <a:solidFill>
                  <a:schemeClr val="tx1"/>
                </a:solidFill>
              </a:rPr>
              <a:t>” </a:t>
            </a:r>
            <a:r>
              <a:rPr lang="id-ID" sz="4000" b="1" dirty="0">
                <a:solidFill>
                  <a:schemeClr val="tx1"/>
                </a:solidFill>
              </a:rPr>
              <a:t>(daya saing bangsa) </a:t>
            </a:r>
            <a:r>
              <a:rPr lang="en-US" sz="4000" b="1" dirty="0">
                <a:solidFill>
                  <a:schemeClr val="tx1"/>
                </a:solidFill>
              </a:rPr>
              <a:t>yang </a:t>
            </a:r>
            <a:r>
              <a:rPr lang="en-US" sz="4000" b="1" dirty="0" err="1">
                <a:solidFill>
                  <a:schemeClr val="tx1"/>
                </a:solidFill>
              </a:rPr>
              <a:t>tertinggal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dari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negara</a:t>
            </a:r>
            <a:r>
              <a:rPr lang="en-US" sz="4000" b="1" dirty="0">
                <a:solidFill>
                  <a:schemeClr val="tx1"/>
                </a:solidFill>
              </a:rPr>
              <a:t> lain</a:t>
            </a:r>
            <a:r>
              <a:rPr lang="id-ID" sz="4000" b="1" dirty="0">
                <a:solidFill>
                  <a:schemeClr val="tx1"/>
                </a:solidFill>
              </a:rPr>
              <a:t>?</a:t>
            </a:r>
            <a:endParaRPr lang="en-US" sz="4000" b="1" dirty="0">
              <a:solidFill>
                <a:schemeClr val="tx1"/>
              </a:solidFill>
            </a:endParaRP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Tugas!!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98" y="395416"/>
            <a:ext cx="6672821" cy="6005384"/>
          </a:xfrm>
        </p:spPr>
      </p:pic>
    </p:spTree>
    <p:extLst>
      <p:ext uri="{BB962C8B-B14F-4D97-AF65-F5344CB8AC3E}">
        <p14:creationId xmlns:p14="http://schemas.microsoft.com/office/powerpoint/2010/main" val="21071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5910" y="1197735"/>
            <a:ext cx="3464417" cy="3232596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LANDASAN HUKUM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57235" y="296563"/>
            <a:ext cx="6890197" cy="7414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UU RI No. 12 Tahun 2012 Tentang Pendidikan Tinggi Pasal 35 ayat (3)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31375" y="1186249"/>
            <a:ext cx="6890197" cy="11016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UU No 30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Tahun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2002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Tentang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Pertahanan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Negara:</a:t>
            </a:r>
          </a:p>
          <a:p>
            <a:pPr algn="just"/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9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(1),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9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(2),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PPKn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Pelatihan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kemiliteran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secara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wajib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Pengabdian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sebagai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prajurit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TNI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secara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suka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rela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secara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wajib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pengabdian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secara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profesi</a:t>
            </a: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56089" y="2421924"/>
            <a:ext cx="6890197" cy="81554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UU RI No 20 </a:t>
            </a:r>
            <a:r>
              <a:rPr lang="en-US" sz="20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Tahun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 2003 </a:t>
            </a:r>
            <a:r>
              <a:rPr lang="en-US" sz="20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Pendidikan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Nasional</a:t>
            </a:r>
            <a:endParaRPr lang="en-US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80802" y="3435179"/>
            <a:ext cx="6890197" cy="164832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Keputusan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Menteri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Keputusan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Menteri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Pendidikan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No 232/U/2000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Pedoman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Penyusunan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Kurikulum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Pendidikan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Penilaian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Hasil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Belajar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Mahasiswa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Keputusan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Menteri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Pendidikan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No 45/U/2002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kurikulum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inti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pendidikan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802" y="5214551"/>
            <a:ext cx="6890197" cy="12269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Surat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keputusan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Dirjen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Dikti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Departeman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Pendidikan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No 43/DIKTI/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Kep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/2006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rambu-rambu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pelaksanaan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kelompok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mata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kuliah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pengembangan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kepribadian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perguruan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tinggi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cxnSp>
        <p:nvCxnSpPr>
          <p:cNvPr id="21" name="Straight Arrow Connector 20"/>
          <p:cNvCxnSpPr>
            <a:stCxn id="4" idx="6"/>
          </p:cNvCxnSpPr>
          <p:nvPr/>
        </p:nvCxnSpPr>
        <p:spPr>
          <a:xfrm>
            <a:off x="3580327" y="2814033"/>
            <a:ext cx="69545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464417" y="1853514"/>
            <a:ext cx="712167" cy="3230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537138" y="502277"/>
            <a:ext cx="1738648" cy="8452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77295" y="3451537"/>
            <a:ext cx="656823" cy="2833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751699" y="4204062"/>
            <a:ext cx="1202811" cy="11109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79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972800" cy="1455738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  <a:latin typeface="Arial Black" pitchFamily="34" charset="0"/>
              </a:rPr>
              <a:t>PENDIDIKAN KEWARGANEGARAAN DALAM KONTEKS PENDIDIKAN NASIONAL                      </a:t>
            </a:r>
            <a:br>
              <a:rPr lang="id-ID" sz="2400" b="1" dirty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sz="2400" b="1" dirty="0">
                <a:solidFill>
                  <a:schemeClr val="tx1"/>
                </a:solidFill>
                <a:latin typeface="Arial Black" pitchFamily="34" charset="0"/>
              </a:rPr>
              <a:t>(UU RI No. 20/2003)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828800"/>
            <a:ext cx="11480800" cy="50292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 marL="533400" indent="-5334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“KURIKULUM PENDIDIKAN DASAR DAN MENENGAH” WAJIB MEMUAT :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lphaLcPeriod"/>
              <a:tabLst>
                <a:tab pos="3889375" algn="l"/>
                <a:tab pos="4114800" algn="l"/>
              </a:tabLst>
            </a:pPr>
            <a:r>
              <a:rPr lang="en-US" sz="2400" dirty="0"/>
              <a:t>PENDIDIKAN AGAMA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lphaLcPeriod"/>
              <a:tabLst>
                <a:tab pos="3889375" algn="l"/>
                <a:tab pos="4114800" algn="l"/>
              </a:tabLst>
            </a:pPr>
            <a:r>
              <a:rPr lang="en-US" sz="2400" dirty="0"/>
              <a:t>PENDIDIKAN KEWARGANEGARAAN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lphaLcPeriod"/>
              <a:tabLst>
                <a:tab pos="3889375" algn="l"/>
                <a:tab pos="4114800" algn="l"/>
              </a:tabLst>
            </a:pPr>
            <a:r>
              <a:rPr lang="en-US" sz="2400" dirty="0"/>
              <a:t>BAHASA</a:t>
            </a:r>
          </a:p>
          <a:p>
            <a:pPr marL="533400" indent="-5334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2400" b="1" dirty="0"/>
              <a:t>( Ps 37 AYAT 1  UU No</a:t>
            </a:r>
            <a:r>
              <a:rPr lang="id-ID" sz="2400" b="1" dirty="0"/>
              <a:t>.</a:t>
            </a:r>
            <a:r>
              <a:rPr lang="en-US" sz="2400" b="1" dirty="0"/>
              <a:t> 20 </a:t>
            </a:r>
            <a:r>
              <a:rPr lang="en-US" sz="2400" b="1" dirty="0" err="1"/>
              <a:t>tahun</a:t>
            </a:r>
            <a:r>
              <a:rPr lang="en-US" sz="2400" b="1" dirty="0"/>
              <a:t> 2003 )</a:t>
            </a:r>
          </a:p>
          <a:p>
            <a:pPr marL="533400" indent="-5334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endParaRPr lang="en-US" sz="2400" b="1" dirty="0"/>
          </a:p>
          <a:p>
            <a:pPr marL="533400" indent="-5334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“KURIKULUM PENDIDIKAN TINGGI” WAJIB MEMUAT :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lphaLcPeriod"/>
              <a:tabLst>
                <a:tab pos="3889375" algn="l"/>
                <a:tab pos="4114800" algn="l"/>
              </a:tabLst>
            </a:pPr>
            <a:r>
              <a:rPr lang="en-US" sz="2400" dirty="0"/>
              <a:t>PENDIDIKAN AGAMA;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lphaLcPeriod"/>
              <a:tabLst>
                <a:tab pos="3889375" algn="l"/>
                <a:tab pos="4114800" algn="l"/>
              </a:tabLst>
            </a:pPr>
            <a:r>
              <a:rPr lang="en-US" sz="2400" dirty="0"/>
              <a:t>PENDIDIKAN KEWARGANEGARAAN;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lphaLcPeriod"/>
              <a:tabLst>
                <a:tab pos="3889375" algn="l"/>
                <a:tab pos="4114800" algn="l"/>
              </a:tabLst>
            </a:pPr>
            <a:r>
              <a:rPr lang="en-US" sz="2400" dirty="0"/>
              <a:t>BAHASA.”</a:t>
            </a:r>
          </a:p>
          <a:p>
            <a:pPr marL="533400" indent="-5334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2400" b="1" dirty="0"/>
              <a:t>( Ps 37 AYAT  2  UU No.20 </a:t>
            </a:r>
            <a:r>
              <a:rPr lang="en-US" sz="2400" b="1" dirty="0" err="1"/>
              <a:t>tahun</a:t>
            </a:r>
            <a:r>
              <a:rPr lang="en-US" sz="2400" b="1" dirty="0"/>
              <a:t> 2003)</a:t>
            </a:r>
          </a:p>
        </p:txBody>
      </p:sp>
    </p:spTree>
  </p:cSld>
  <p:clrMapOvr>
    <a:masterClrMapping/>
  </p:clrMapOvr>
  <p:transition spd="slow">
    <p:wheel spokes="1"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4" presetClass="entr" presetSubtype="0" ac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000"/>
                            </p:stCondLst>
                            <p:childTnLst>
                              <p:par>
                                <p:cTn id="8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972800" cy="1538288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  <a:latin typeface="Arial Black" pitchFamily="34" charset="0"/>
              </a:rPr>
              <a:t>PENDIDIKAN KEWARGANEGARAAN DALAM KONTEKS PENDIDIKAN NASIONAL</a:t>
            </a:r>
            <a:r>
              <a:rPr lang="en-US" sz="2400" b="1" dirty="0">
                <a:solidFill>
                  <a:schemeClr val="tx1"/>
                </a:solidFill>
              </a:rPr>
              <a:t>                                 </a:t>
            </a:r>
            <a:br>
              <a:rPr lang="id-ID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 (UU No. 20/2003)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06400" y="1447800"/>
            <a:ext cx="11480800" cy="4648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457200" indent="-4572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endParaRPr lang="en-US" sz="3200" b="1" dirty="0"/>
          </a:p>
          <a:p>
            <a:pPr marL="457200" indent="-4572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3200" dirty="0">
                <a:cs typeface="Arial" pitchFamily="34" charset="0"/>
              </a:rPr>
              <a:t>“</a:t>
            </a:r>
            <a:r>
              <a:rPr lang="en-US" sz="3200" dirty="0" err="1">
                <a:cs typeface="Arial" pitchFamily="34" charset="0"/>
              </a:rPr>
              <a:t>Penjelasan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Pasal</a:t>
            </a:r>
            <a:r>
              <a:rPr lang="en-US" sz="3200" dirty="0">
                <a:cs typeface="Arial" pitchFamily="34" charset="0"/>
              </a:rPr>
              <a:t> 37 </a:t>
            </a:r>
            <a:r>
              <a:rPr lang="en-US" sz="3200" dirty="0" err="1">
                <a:cs typeface="Arial" pitchFamily="34" charset="0"/>
              </a:rPr>
              <a:t>Ayat</a:t>
            </a:r>
            <a:r>
              <a:rPr lang="en-US" sz="3200" dirty="0">
                <a:cs typeface="Arial" pitchFamily="34" charset="0"/>
              </a:rPr>
              <a:t> (1) UU RI No.20 </a:t>
            </a:r>
            <a:r>
              <a:rPr lang="en-US" sz="3200" dirty="0" err="1">
                <a:cs typeface="Arial" pitchFamily="34" charset="0"/>
              </a:rPr>
              <a:t>Tahun</a:t>
            </a:r>
            <a:r>
              <a:rPr lang="en-US" sz="3200" dirty="0">
                <a:cs typeface="Arial" pitchFamily="34" charset="0"/>
              </a:rPr>
              <a:t> 2003:</a:t>
            </a:r>
          </a:p>
          <a:p>
            <a:pPr marL="457200" indent="-4572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3200" dirty="0">
                <a:cs typeface="Arial" pitchFamily="34" charset="0"/>
              </a:rPr>
              <a:t>“</a:t>
            </a:r>
            <a:r>
              <a:rPr lang="en-US" sz="3200" dirty="0" err="1">
                <a:cs typeface="Arial" pitchFamily="34" charset="0"/>
              </a:rPr>
              <a:t>Pendidikan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kewarganegaraan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dimaksudkan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untuk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membentuk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peserta</a:t>
            </a:r>
            <a:endParaRPr lang="id-ID" sz="3200" dirty="0">
              <a:cs typeface="Arial" pitchFamily="34" charset="0"/>
            </a:endParaRPr>
          </a:p>
          <a:p>
            <a:pPr marL="457200" indent="-4572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3200" dirty="0" err="1">
                <a:cs typeface="Arial" pitchFamily="34" charset="0"/>
              </a:rPr>
              <a:t>didik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menjadi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manusia</a:t>
            </a:r>
            <a:r>
              <a:rPr lang="en-US" sz="3200" dirty="0">
                <a:cs typeface="Arial" pitchFamily="34" charset="0"/>
              </a:rPr>
              <a:t> yang </a:t>
            </a:r>
            <a:r>
              <a:rPr lang="en-US" sz="3200" dirty="0" err="1">
                <a:cs typeface="Arial" pitchFamily="34" charset="0"/>
              </a:rPr>
              <a:t>memiliki</a:t>
            </a:r>
            <a:r>
              <a:rPr lang="en-US" sz="3200" dirty="0">
                <a:cs typeface="Arial" pitchFamily="34" charset="0"/>
              </a:rPr>
              <a:t> rasa </a:t>
            </a:r>
            <a:r>
              <a:rPr lang="en-US" sz="3200" dirty="0" err="1">
                <a:cs typeface="Arial" pitchFamily="34" charset="0"/>
              </a:rPr>
              <a:t>kebangsaan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dan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cinta</a:t>
            </a:r>
            <a:r>
              <a:rPr lang="en-US" sz="3200" dirty="0">
                <a:cs typeface="Arial" pitchFamily="34" charset="0"/>
              </a:rPr>
              <a:t> </a:t>
            </a:r>
            <a:r>
              <a:rPr lang="en-US" sz="3200" dirty="0" err="1">
                <a:cs typeface="Arial" pitchFamily="34" charset="0"/>
              </a:rPr>
              <a:t>tanah</a:t>
            </a:r>
            <a:endParaRPr lang="id-ID" sz="3200" dirty="0">
              <a:cs typeface="Arial" pitchFamily="34" charset="0"/>
            </a:endParaRPr>
          </a:p>
          <a:p>
            <a:pPr marL="457200" indent="-457200">
              <a:buFont typeface="Wingdings" pitchFamily="2" charset="2"/>
              <a:buNone/>
              <a:tabLst>
                <a:tab pos="3889375" algn="l"/>
                <a:tab pos="4114800" algn="l"/>
              </a:tabLst>
            </a:pPr>
            <a:r>
              <a:rPr lang="en-US" sz="3200" dirty="0">
                <a:cs typeface="Arial" pitchFamily="34" charset="0"/>
              </a:rPr>
              <a:t>air”</a:t>
            </a:r>
          </a:p>
        </p:txBody>
      </p:sp>
    </p:spTree>
  </p:cSld>
  <p:clrMapOvr>
    <a:masterClrMapping/>
  </p:clrMapOvr>
  <p:transition spd="slow">
    <p:wheel spokes="1"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972800" cy="61577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Arial Black" pitchFamily="34" charset="0"/>
              </a:rPr>
              <a:t>SASARAN PEMBELAJARAN PKN DI PERGURUAN TINGGI</a:t>
            </a:r>
          </a:p>
        </p:txBody>
      </p:sp>
      <p:sp>
        <p:nvSpPr>
          <p:cNvPr id="53251" name="Oval 3"/>
          <p:cNvSpPr>
            <a:spLocks noChangeArrowheads="1"/>
          </p:cNvSpPr>
          <p:nvPr/>
        </p:nvSpPr>
        <p:spPr bwMode="auto">
          <a:xfrm>
            <a:off x="3657600" y="1066800"/>
            <a:ext cx="4978400" cy="3505200"/>
          </a:xfrm>
          <a:prstGeom prst="ellips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 eaLnBrk="0" hangingPunct="0"/>
            <a:endParaRPr lang="id-ID" sz="2400">
              <a:latin typeface="Times New Roman" pitchFamily="18" charset="0"/>
            </a:endParaRPr>
          </a:p>
        </p:txBody>
      </p:sp>
      <p:sp>
        <p:nvSpPr>
          <p:cNvPr id="53252" name="Oval 4"/>
          <p:cNvSpPr>
            <a:spLocks noChangeArrowheads="1"/>
          </p:cNvSpPr>
          <p:nvPr/>
        </p:nvSpPr>
        <p:spPr bwMode="auto">
          <a:xfrm>
            <a:off x="2235200" y="2667000"/>
            <a:ext cx="4893733" cy="3429000"/>
          </a:xfrm>
          <a:prstGeom prst="ellips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 eaLnBrk="0" hangingPunct="0"/>
            <a:endParaRPr lang="id-ID" sz="2400">
              <a:latin typeface="Times New Roman" pitchFamily="18" charset="0"/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812800" y="1752601"/>
            <a:ext cx="2844800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latin typeface="Arial" charset="0"/>
              </a:rPr>
              <a:t>WAWASAN KEWARGA- NEGARAAN INDONESIA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759200" y="1835150"/>
            <a:ext cx="1930400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</a:rPr>
              <a:t>PERCAYA    DIRI SBG BANGSA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5283200" y="3746500"/>
            <a:ext cx="1896533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b="1" dirty="0">
                <a:solidFill>
                  <a:srgbClr val="6600FF"/>
                </a:solidFill>
                <a:latin typeface="Arial" charset="0"/>
              </a:rPr>
              <a:t>KOMITMEN      BELA NEGARA</a:t>
            </a: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3251200" y="4829176"/>
            <a:ext cx="3251200" cy="581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latin typeface="Arial" charset="0"/>
              </a:rPr>
              <a:t>KETERAMPILAN KEWARGANEGARAAN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2235200" y="3902076"/>
            <a:ext cx="19304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b="1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PARTISIPASI SOSPOL</a:t>
            </a:r>
            <a:r>
              <a:rPr lang="en-US" sz="1400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</a:t>
            </a:r>
            <a:endParaRPr lang="en-US" sz="1200" b="1">
              <a:solidFill>
                <a:srgbClr val="0099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5723467" y="1676401"/>
            <a:ext cx="2607733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rgbClr val="FF0000"/>
                </a:solidFill>
                <a:latin typeface="Arial" charset="0"/>
              </a:rPr>
              <a:t>SIKAP DAN TANGGUNG JAWAB DEMOKRATIS</a:t>
            </a: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3657600" y="2819401"/>
            <a:ext cx="21844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b="1" dirty="0">
                <a:solidFill>
                  <a:srgbClr val="990099"/>
                </a:solidFill>
              </a:rPr>
              <a:t>WARGA NEGARA YANG CERDAS DAN BAIK</a:t>
            </a:r>
            <a:endParaRPr lang="en-US" sz="1200" b="1" dirty="0">
              <a:solidFill>
                <a:srgbClr val="990099"/>
              </a:solidFill>
            </a:endParaRP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420129" y="6161327"/>
            <a:ext cx="9201665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d-ID" sz="2000" b="1" dirty="0"/>
              <a:t>(</a:t>
            </a:r>
            <a:r>
              <a:rPr lang="en-US" sz="2000" b="1" dirty="0" err="1"/>
              <a:t>Udin</a:t>
            </a:r>
            <a:r>
              <a:rPr lang="id-ID" sz="2000" b="1" dirty="0"/>
              <a:t>, </a:t>
            </a:r>
            <a:r>
              <a:rPr lang="en-US" sz="2000" b="1" dirty="0"/>
              <a:t>2003)</a:t>
            </a:r>
            <a:r>
              <a:rPr lang="en-US" sz="2000" dirty="0"/>
              <a:t> </a:t>
            </a:r>
          </a:p>
        </p:txBody>
      </p:sp>
      <p:sp>
        <p:nvSpPr>
          <p:cNvPr id="53261" name="Oval 13"/>
          <p:cNvSpPr>
            <a:spLocks noChangeArrowheads="1"/>
          </p:cNvSpPr>
          <p:nvPr/>
        </p:nvSpPr>
        <p:spPr bwMode="auto">
          <a:xfrm>
            <a:off x="609600" y="1066800"/>
            <a:ext cx="5283200" cy="3581400"/>
          </a:xfrm>
          <a:prstGeom prst="ellips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 eaLnBrk="0" hangingPunct="0"/>
            <a:endParaRPr lang="id-ID" sz="2400">
              <a:latin typeface="Times New Roman" pitchFamily="18" charset="0"/>
            </a:endParaRPr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1016000" y="3048000"/>
            <a:ext cx="1422400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1600" b="1" dirty="0">
                <a:latin typeface="Arial" charset="0"/>
              </a:rPr>
              <a:t>KOGNITIF</a:t>
            </a:r>
          </a:p>
        </p:txBody>
      </p:sp>
      <p:sp>
        <p:nvSpPr>
          <p:cNvPr id="53263" name="Text Box 15"/>
          <p:cNvSpPr txBox="1">
            <a:spLocks noChangeArrowheads="1"/>
          </p:cNvSpPr>
          <p:nvPr/>
        </p:nvSpPr>
        <p:spPr bwMode="auto">
          <a:xfrm>
            <a:off x="6908800" y="3048000"/>
            <a:ext cx="1320800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1600" b="1" dirty="0">
                <a:latin typeface="Arial" charset="0"/>
              </a:rPr>
              <a:t>AFEKTIF</a:t>
            </a:r>
          </a:p>
        </p:txBody>
      </p:sp>
      <p:sp>
        <p:nvSpPr>
          <p:cNvPr id="53264" name="Text Box 16"/>
          <p:cNvSpPr txBox="1">
            <a:spLocks noChangeArrowheads="1"/>
          </p:cNvSpPr>
          <p:nvPr/>
        </p:nvSpPr>
        <p:spPr bwMode="auto">
          <a:xfrm>
            <a:off x="3657600" y="5467350"/>
            <a:ext cx="1930400" cy="304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1400" b="1" dirty="0">
                <a:latin typeface="Arial" charset="0"/>
              </a:rPr>
              <a:t>PSIKOMOTOR</a:t>
            </a:r>
          </a:p>
        </p:txBody>
      </p:sp>
      <p:sp>
        <p:nvSpPr>
          <p:cNvPr id="53265" name="AutoShape 17"/>
          <p:cNvSpPr>
            <a:spLocks/>
          </p:cNvSpPr>
          <p:nvPr/>
        </p:nvSpPr>
        <p:spPr bwMode="auto">
          <a:xfrm>
            <a:off x="8636000" y="1295400"/>
            <a:ext cx="711200" cy="4572000"/>
          </a:xfrm>
          <a:prstGeom prst="rightBrace">
            <a:avLst>
              <a:gd name="adj1" fmla="val 71429"/>
              <a:gd name="adj2" fmla="val 50000"/>
            </a:avLst>
          </a:prstGeom>
          <a:noFill/>
          <a:ln w="5715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3266" name="Text Box 18"/>
          <p:cNvSpPr txBox="1">
            <a:spLocks noChangeArrowheads="1"/>
          </p:cNvSpPr>
          <p:nvPr/>
        </p:nvSpPr>
        <p:spPr bwMode="auto">
          <a:xfrm>
            <a:off x="9144000" y="3441700"/>
            <a:ext cx="2641600" cy="9159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15888" indent="-115888" eaLnBrk="0" hangingPunct="0">
              <a:spcBef>
                <a:spcPct val="50000"/>
              </a:spcBef>
            </a:pPr>
            <a:r>
              <a:rPr lang="en-US" b="1" dirty="0">
                <a:solidFill>
                  <a:srgbClr val="9933FF"/>
                </a:solidFill>
                <a:latin typeface="Arial" charset="0"/>
              </a:rPr>
              <a:t>   </a:t>
            </a:r>
            <a:r>
              <a:rPr lang="en-US" b="1" dirty="0">
                <a:solidFill>
                  <a:srgbClr val="000000"/>
                </a:solidFill>
                <a:latin typeface="Arial Black" pitchFamily="34" charset="0"/>
              </a:rPr>
              <a:t>HOLISTIK     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(</a:t>
            </a:r>
            <a:r>
              <a:rPr lang="en-US" b="1" i="1" dirty="0" err="1">
                <a:solidFill>
                  <a:srgbClr val="FF0000"/>
                </a:solidFill>
                <a:latin typeface="Arial" charset="0"/>
              </a:rPr>
              <a:t>Komprehensif</a:t>
            </a:r>
            <a:r>
              <a:rPr lang="en-US" b="1" i="1" dirty="0">
                <a:solidFill>
                  <a:srgbClr val="FF0000"/>
                </a:solidFill>
                <a:latin typeface="Arial" charset="0"/>
              </a:rPr>
              <a:t>- integral )</a:t>
            </a:r>
          </a:p>
        </p:txBody>
      </p:sp>
    </p:spTree>
  </p:cSld>
  <p:clrMapOvr>
    <a:masterClrMapping/>
  </p:clrMapOvr>
  <p:transition spd="slow">
    <p:wheel spokes="1"/>
    <p:sndAc>
      <p:stSnd>
        <p:snd r:embed="rId3" name="click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>
          <a:xfrm>
            <a:off x="91078" y="66677"/>
            <a:ext cx="12002497" cy="2701238"/>
          </a:xfrm>
        </p:spPr>
      </p:sp>
      <p:sp>
        <p:nvSpPr>
          <p:cNvPr id="5" name="Rectangle 4"/>
          <p:cNvSpPr/>
          <p:nvPr/>
        </p:nvSpPr>
        <p:spPr>
          <a:xfrm>
            <a:off x="304798" y="494270"/>
            <a:ext cx="92346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VISI</a:t>
            </a:r>
            <a:br>
              <a:rPr lang="en-US" sz="3200" b="1" dirty="0"/>
            </a:br>
            <a:r>
              <a:rPr lang="en-US" sz="3200" b="1" dirty="0"/>
              <a:t>PENDIDIKAN KEWARGANEGARAAN</a:t>
            </a:r>
            <a:br>
              <a:rPr lang="en-US" sz="3200" b="1" dirty="0"/>
            </a:br>
            <a:r>
              <a:rPr lang="en-US" sz="3200" b="1" dirty="0"/>
              <a:t>DI PERGURUAN TINGGI</a:t>
            </a:r>
            <a:br>
              <a:rPr lang="en-US" sz="3200" b="1" dirty="0"/>
            </a:br>
            <a:r>
              <a:rPr lang="en-US" sz="3200" dirty="0"/>
              <a:t>(</a:t>
            </a:r>
            <a:r>
              <a:rPr lang="en-US" sz="3200" dirty="0" err="1"/>
              <a:t>Menurut</a:t>
            </a:r>
            <a:r>
              <a:rPr lang="en-US" sz="3200" dirty="0"/>
              <a:t> SK </a:t>
            </a:r>
            <a:r>
              <a:rPr lang="en-US" sz="3200" dirty="0" err="1"/>
              <a:t>Dirjen</a:t>
            </a:r>
            <a:r>
              <a:rPr lang="en-US" sz="3200" dirty="0"/>
              <a:t> </a:t>
            </a:r>
            <a:r>
              <a:rPr lang="en-US" sz="3200" dirty="0" err="1"/>
              <a:t>Dikti</a:t>
            </a:r>
            <a:r>
              <a:rPr lang="en-US" sz="3200" dirty="0"/>
              <a:t> No. 38/DIKTI/</a:t>
            </a:r>
            <a:r>
              <a:rPr lang="en-US" sz="3200" dirty="0" err="1"/>
              <a:t>Kep</a:t>
            </a:r>
            <a:r>
              <a:rPr lang="en-US" sz="3200" dirty="0"/>
              <a:t>./2002)</a:t>
            </a:r>
            <a:br>
              <a:rPr lang="en-US" sz="3200" b="1" dirty="0"/>
            </a:br>
            <a:endParaRPr lang="id-ID" sz="3200" dirty="0"/>
          </a:p>
        </p:txBody>
      </p:sp>
      <p:sp>
        <p:nvSpPr>
          <p:cNvPr id="6" name="Rectangle 5"/>
          <p:cNvSpPr/>
          <p:nvPr/>
        </p:nvSpPr>
        <p:spPr>
          <a:xfrm>
            <a:off x="444843" y="2471351"/>
            <a:ext cx="11244649" cy="39047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14300"/>
            <a:r>
              <a:rPr lang="en-US" sz="3200" dirty="0">
                <a:solidFill>
                  <a:schemeClr val="tx1"/>
                </a:solidFill>
              </a:rPr>
              <a:t>~ </a:t>
            </a:r>
            <a:r>
              <a:rPr lang="en-US" sz="3200" u="sng" dirty="0" err="1">
                <a:solidFill>
                  <a:schemeClr val="tx1"/>
                </a:solidFill>
              </a:rPr>
              <a:t>Sumber</a:t>
            </a:r>
            <a:r>
              <a:rPr lang="en-US" sz="3200" u="sng" dirty="0">
                <a:solidFill>
                  <a:schemeClr val="tx1"/>
                </a:solidFill>
              </a:rPr>
              <a:t> </a:t>
            </a:r>
            <a:r>
              <a:rPr lang="en-US" sz="3200" u="sng" dirty="0" err="1">
                <a:solidFill>
                  <a:schemeClr val="tx1"/>
                </a:solidFill>
              </a:rPr>
              <a:t>nilai</a:t>
            </a:r>
            <a:r>
              <a:rPr lang="en-US" sz="3200" u="sng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  <a:p>
            <a:pPr defTabSz="114300"/>
            <a:r>
              <a:rPr lang="en-US" sz="3200" dirty="0">
                <a:solidFill>
                  <a:schemeClr val="tx1"/>
                </a:solidFill>
              </a:rPr>
              <a:t>~ </a:t>
            </a:r>
            <a:r>
              <a:rPr lang="id-ID" sz="3200" u="sng" dirty="0" err="1">
                <a:solidFill>
                  <a:schemeClr val="tx1"/>
                </a:solidFill>
              </a:rPr>
              <a:t>P</a:t>
            </a:r>
            <a:r>
              <a:rPr lang="en-US" sz="3200" u="sng" dirty="0" err="1">
                <a:solidFill>
                  <a:schemeClr val="tx1"/>
                </a:solidFill>
              </a:rPr>
              <a:t>edoman</a:t>
            </a:r>
            <a:r>
              <a:rPr lang="en-US" sz="3200" u="sng" dirty="0">
                <a:solidFill>
                  <a:schemeClr val="tx1"/>
                </a:solidFill>
              </a:rPr>
              <a:t>  </a:t>
            </a:r>
            <a:r>
              <a:rPr lang="en-US" sz="3200" u="sng" dirty="0" err="1">
                <a:solidFill>
                  <a:schemeClr val="tx1"/>
                </a:solidFill>
              </a:rPr>
              <a:t>penyelenggaraan</a:t>
            </a:r>
            <a:r>
              <a:rPr lang="en-US" sz="3200" u="sng" dirty="0">
                <a:solidFill>
                  <a:schemeClr val="tx1"/>
                </a:solidFill>
              </a:rPr>
              <a:t> </a:t>
            </a:r>
            <a:r>
              <a:rPr lang="id-ID" sz="3200" u="sng" dirty="0">
                <a:solidFill>
                  <a:schemeClr val="tx1"/>
                </a:solidFill>
              </a:rPr>
              <a:t> </a:t>
            </a:r>
          </a:p>
          <a:p>
            <a:pPr defTabSz="114300"/>
            <a:r>
              <a:rPr lang="id-ID" sz="3200" dirty="0">
                <a:solidFill>
                  <a:schemeClr val="tx1"/>
                </a:solidFill>
              </a:rPr>
              <a:t>    </a:t>
            </a:r>
            <a:r>
              <a:rPr lang="en-US" sz="3200" dirty="0">
                <a:solidFill>
                  <a:schemeClr val="tx1"/>
                </a:solidFill>
              </a:rPr>
              <a:t>program </a:t>
            </a:r>
            <a:r>
              <a:rPr lang="en-US" sz="3200" dirty="0" err="1">
                <a:solidFill>
                  <a:schemeClr val="tx1"/>
                </a:solidFill>
              </a:rPr>
              <a:t>studi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mengantarkan</a:t>
            </a:r>
            <a:endParaRPr lang="en-US" sz="3200" dirty="0">
              <a:solidFill>
                <a:schemeClr val="tx1"/>
              </a:solidFill>
            </a:endParaRPr>
          </a:p>
          <a:p>
            <a:pPr defTabSz="114300"/>
            <a:r>
              <a:rPr lang="en-US" sz="3200" dirty="0">
                <a:solidFill>
                  <a:schemeClr val="tx1"/>
                </a:solidFill>
              </a:rPr>
              <a:t>    </a:t>
            </a:r>
            <a:r>
              <a:rPr lang="id-ID" sz="3200" dirty="0" err="1">
                <a:solidFill>
                  <a:schemeClr val="tx1"/>
                </a:solidFill>
              </a:rPr>
              <a:t>m</a:t>
            </a:r>
            <a:r>
              <a:rPr lang="en-US" sz="3200" dirty="0" err="1">
                <a:solidFill>
                  <a:schemeClr val="tx1"/>
                </a:solidFill>
              </a:rPr>
              <a:t>ahasiswa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untuk</a:t>
            </a:r>
            <a:endParaRPr lang="en-US" sz="3200" dirty="0">
              <a:solidFill>
                <a:schemeClr val="tx1"/>
              </a:solidFill>
            </a:endParaRPr>
          </a:p>
          <a:p>
            <a:pPr defTabSz="114300"/>
            <a:r>
              <a:rPr lang="en-US" sz="3200" dirty="0">
                <a:solidFill>
                  <a:schemeClr val="tx1"/>
                </a:solidFill>
              </a:rPr>
              <a:t>~ </a:t>
            </a:r>
            <a:r>
              <a:rPr lang="id-ID" sz="3200" u="sng" dirty="0" err="1">
                <a:solidFill>
                  <a:schemeClr val="tx1"/>
                </a:solidFill>
              </a:rPr>
              <a:t>M</a:t>
            </a:r>
            <a:r>
              <a:rPr lang="en-US" sz="3200" u="sng" dirty="0" err="1">
                <a:solidFill>
                  <a:schemeClr val="tx1"/>
                </a:solidFill>
              </a:rPr>
              <a:t>engembangkan</a:t>
            </a:r>
            <a:r>
              <a:rPr lang="en-US" sz="3200" u="sng" dirty="0">
                <a:solidFill>
                  <a:schemeClr val="tx1"/>
                </a:solidFill>
              </a:rPr>
              <a:t> </a:t>
            </a:r>
            <a:r>
              <a:rPr lang="en-US" sz="3200" u="sng" dirty="0" err="1">
                <a:solidFill>
                  <a:schemeClr val="tx1"/>
                </a:solidFill>
              </a:rPr>
              <a:t>kepribadiannya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selaku</a:t>
            </a:r>
            <a:endParaRPr lang="en-US" sz="3200" dirty="0">
              <a:solidFill>
                <a:schemeClr val="tx1"/>
              </a:solidFill>
            </a:endParaRPr>
          </a:p>
          <a:p>
            <a:pPr defTabSz="114300"/>
            <a:r>
              <a:rPr lang="en-US" sz="3200" dirty="0">
                <a:solidFill>
                  <a:schemeClr val="tx1"/>
                </a:solidFill>
              </a:rPr>
              <a:t>    </a:t>
            </a:r>
            <a:r>
              <a:rPr lang="id-ID" sz="3200" dirty="0" err="1">
                <a:solidFill>
                  <a:schemeClr val="tx1"/>
                </a:solidFill>
              </a:rPr>
              <a:t>w</a:t>
            </a:r>
            <a:r>
              <a:rPr lang="en-US" sz="3200" dirty="0" err="1">
                <a:solidFill>
                  <a:schemeClr val="tx1"/>
                </a:solidFill>
              </a:rPr>
              <a:t>arganegara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berperan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aktif</a:t>
            </a:r>
            <a:endParaRPr lang="en-US" sz="3200" dirty="0">
              <a:solidFill>
                <a:schemeClr val="tx1"/>
              </a:solidFill>
            </a:endParaRPr>
          </a:p>
          <a:p>
            <a:pPr defTabSz="114300"/>
            <a:r>
              <a:rPr lang="en-US" sz="3200" dirty="0">
                <a:solidFill>
                  <a:schemeClr val="tx1"/>
                </a:solidFill>
              </a:rPr>
              <a:t>~ </a:t>
            </a:r>
            <a:r>
              <a:rPr lang="en-US" sz="3200" u="sng" dirty="0" err="1">
                <a:solidFill>
                  <a:schemeClr val="tx1"/>
                </a:solidFill>
              </a:rPr>
              <a:t>Menegakkan</a:t>
            </a:r>
            <a:r>
              <a:rPr lang="en-US" sz="3200" u="sng" dirty="0">
                <a:solidFill>
                  <a:schemeClr val="tx1"/>
                </a:solidFill>
              </a:rPr>
              <a:t> </a:t>
            </a:r>
            <a:r>
              <a:rPr lang="en-US" sz="3200" u="sng" dirty="0" err="1">
                <a:solidFill>
                  <a:schemeClr val="tx1"/>
                </a:solidFill>
              </a:rPr>
              <a:t>demokrasi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menuju</a:t>
            </a:r>
            <a:r>
              <a:rPr lang="id-ID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masyarakat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madani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2965622"/>
            <a:ext cx="10824519" cy="2916195"/>
          </a:xfrm>
        </p:spPr>
        <p:txBody>
          <a:bodyPr>
            <a:noAutofit/>
          </a:bodyPr>
          <a:lstStyle/>
          <a:p>
            <a:pPr defTabSz="514350">
              <a:spcBef>
                <a:spcPts val="0"/>
              </a:spcBef>
            </a:pPr>
            <a:r>
              <a:rPr lang="id-ID" sz="3200" dirty="0"/>
              <a:t>      </a:t>
            </a:r>
            <a:r>
              <a:rPr lang="en-US" sz="3600" dirty="0" err="1"/>
              <a:t>Membantu</a:t>
            </a:r>
            <a:r>
              <a:rPr lang="en-US" sz="3600" dirty="0"/>
              <a:t> </a:t>
            </a:r>
            <a:r>
              <a:rPr lang="en-US" sz="3600" dirty="0" err="1"/>
              <a:t>mahasiswa</a:t>
            </a:r>
            <a:r>
              <a:rPr lang="en-US" sz="3600" dirty="0"/>
              <a:t> </a:t>
            </a:r>
            <a:r>
              <a:rPr lang="en-US" sz="3600" dirty="0" err="1"/>
              <a:t>selaku</a:t>
            </a:r>
            <a:r>
              <a:rPr lang="en-US" sz="3600" dirty="0"/>
              <a:t> </a:t>
            </a:r>
            <a:r>
              <a:rPr lang="en-US" sz="3600" dirty="0" err="1"/>
              <a:t>warganegara</a:t>
            </a:r>
            <a:r>
              <a:rPr lang="en-US" sz="3600" dirty="0"/>
              <a:t>, agar </a:t>
            </a:r>
            <a:r>
              <a:rPr lang="en-US" sz="3600" dirty="0" err="1"/>
              <a:t>mampu</a:t>
            </a:r>
            <a:r>
              <a:rPr lang="en-US" sz="3600" dirty="0"/>
              <a:t>:</a:t>
            </a:r>
          </a:p>
          <a:p>
            <a:pPr defTabSz="514350">
              <a:spcBef>
                <a:spcPts val="0"/>
              </a:spcBef>
            </a:pPr>
            <a:r>
              <a:rPr lang="en-US" sz="3600" dirty="0"/>
              <a:t>	~ </a:t>
            </a:r>
            <a:r>
              <a:rPr lang="en-US" sz="3600" dirty="0" err="1"/>
              <a:t>mewujudkan</a:t>
            </a:r>
            <a:r>
              <a:rPr lang="en-US" sz="3600" dirty="0"/>
              <a:t> </a:t>
            </a:r>
            <a:r>
              <a:rPr lang="en-US" sz="3600" dirty="0" err="1"/>
              <a:t>nilai-nilai</a:t>
            </a:r>
            <a:r>
              <a:rPr lang="en-US" sz="3600" dirty="0"/>
              <a:t> </a:t>
            </a:r>
            <a:r>
              <a:rPr lang="en-US" sz="3600" dirty="0" err="1"/>
              <a:t>dasar</a:t>
            </a:r>
            <a:r>
              <a:rPr lang="en-US" sz="3600" dirty="0"/>
              <a:t> </a:t>
            </a:r>
            <a:r>
              <a:rPr lang="en-US" sz="3600" dirty="0" err="1"/>
              <a:t>perjuangan</a:t>
            </a:r>
            <a:r>
              <a:rPr lang="id-ID" sz="3600" dirty="0"/>
              <a:t> </a:t>
            </a:r>
            <a:r>
              <a:rPr lang="en-US" sz="3600" dirty="0" err="1"/>
              <a:t>bangsa</a:t>
            </a:r>
            <a:r>
              <a:rPr lang="en-US" sz="3600" dirty="0"/>
              <a:t> Indonesia, </a:t>
            </a:r>
          </a:p>
          <a:p>
            <a:pPr defTabSz="514350">
              <a:spcBef>
                <a:spcPts val="0"/>
              </a:spcBef>
            </a:pPr>
            <a:r>
              <a:rPr lang="en-US" sz="3600" dirty="0"/>
              <a:t>	~ </a:t>
            </a:r>
            <a:r>
              <a:rPr lang="en-US" sz="3600" dirty="0" err="1"/>
              <a:t>mewujudkan</a:t>
            </a:r>
            <a:r>
              <a:rPr lang="en-US" sz="3600" dirty="0"/>
              <a:t> </a:t>
            </a:r>
            <a:r>
              <a:rPr lang="en-US" sz="3600" dirty="0" err="1"/>
              <a:t>kesadaran</a:t>
            </a:r>
            <a:r>
              <a:rPr lang="en-US" sz="3600" dirty="0"/>
              <a:t> </a:t>
            </a:r>
            <a:r>
              <a:rPr lang="en-US" sz="3600" dirty="0" err="1"/>
              <a:t>berbangsa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id-ID" sz="3600" dirty="0"/>
              <a:t> </a:t>
            </a:r>
            <a:r>
              <a:rPr lang="en-US" sz="3600" dirty="0" err="1"/>
              <a:t>bernegara</a:t>
            </a:r>
            <a:r>
              <a:rPr lang="en-US" sz="3600" dirty="0"/>
              <a:t>, </a:t>
            </a:r>
          </a:p>
          <a:p>
            <a:pPr defTabSz="514350">
              <a:spcBef>
                <a:spcPts val="0"/>
              </a:spcBef>
            </a:pPr>
            <a:r>
              <a:rPr lang="en-US" sz="3600" dirty="0"/>
              <a:t>	~ </a:t>
            </a:r>
            <a:r>
              <a:rPr lang="en-US" sz="3600" dirty="0" err="1"/>
              <a:t>menerapkan</a:t>
            </a:r>
            <a:r>
              <a:rPr lang="en-US" sz="3600" dirty="0"/>
              <a:t> </a:t>
            </a:r>
            <a:r>
              <a:rPr lang="en-US" sz="3600" dirty="0" err="1"/>
              <a:t>ilmunya</a:t>
            </a:r>
            <a:r>
              <a:rPr lang="en-US" sz="3600" dirty="0"/>
              <a:t> </a:t>
            </a:r>
            <a:r>
              <a:rPr lang="en-US" sz="3600" dirty="0" err="1"/>
              <a:t>secara</a:t>
            </a:r>
            <a:r>
              <a:rPr lang="en-US" sz="3600" dirty="0"/>
              <a:t> </a:t>
            </a:r>
            <a:r>
              <a:rPr lang="en-US" sz="3600" dirty="0" err="1"/>
              <a:t>bertanggun</a:t>
            </a:r>
            <a:r>
              <a:rPr lang="id-ID" sz="3600" dirty="0"/>
              <a:t>g </a:t>
            </a:r>
            <a:r>
              <a:rPr lang="en-US" sz="3600" dirty="0" err="1"/>
              <a:t>jawab</a:t>
            </a:r>
            <a:r>
              <a:rPr lang="en-US" sz="3600" dirty="0"/>
              <a:t> </a:t>
            </a:r>
            <a:r>
              <a:rPr lang="en-US" sz="3600" dirty="0" err="1"/>
              <a:t>terhadap</a:t>
            </a:r>
            <a:endParaRPr lang="id-ID" sz="3600" dirty="0"/>
          </a:p>
          <a:p>
            <a:pPr defTabSz="514350">
              <a:spcBef>
                <a:spcPts val="0"/>
              </a:spcBef>
            </a:pPr>
            <a:r>
              <a:rPr lang="id-ID" sz="3600" dirty="0"/>
              <a:t>          </a:t>
            </a:r>
            <a:r>
              <a:rPr lang="en-US" sz="3600" dirty="0" err="1"/>
              <a:t>kemanusiaan</a:t>
            </a:r>
            <a:r>
              <a:rPr lang="en-US" sz="3600" dirty="0"/>
              <a:t>.</a:t>
            </a:r>
          </a:p>
          <a:p>
            <a:pPr>
              <a:spcBef>
                <a:spcPts val="0"/>
              </a:spcBef>
            </a:pPr>
            <a:endParaRPr lang="id-ID" sz="320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2775378"/>
          </a:xfrm>
        </p:spPr>
      </p:sp>
      <p:sp>
        <p:nvSpPr>
          <p:cNvPr id="5" name="Rectangle 4"/>
          <p:cNvSpPr/>
          <p:nvPr/>
        </p:nvSpPr>
        <p:spPr>
          <a:xfrm>
            <a:off x="354226" y="377048"/>
            <a:ext cx="99018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MISI</a:t>
            </a:r>
            <a:br>
              <a:rPr lang="en-US" sz="3200" b="1" dirty="0"/>
            </a:br>
            <a:r>
              <a:rPr lang="en-US" sz="3200" b="1" dirty="0"/>
              <a:t>PENDIDIKAN KEWARGANEGARAAN</a:t>
            </a:r>
            <a:br>
              <a:rPr lang="en-US" sz="3200" b="1" dirty="0"/>
            </a:br>
            <a:r>
              <a:rPr lang="en-US" sz="3200" b="1" dirty="0"/>
              <a:t>DI PERGURUAN TINGGI</a:t>
            </a:r>
            <a:br>
              <a:rPr lang="en-US" sz="3200" b="1" dirty="0"/>
            </a:br>
            <a:r>
              <a:rPr lang="en-US" sz="3200" dirty="0"/>
              <a:t>(</a:t>
            </a:r>
            <a:r>
              <a:rPr lang="en-US" sz="3200" dirty="0" err="1"/>
              <a:t>Menurut</a:t>
            </a:r>
            <a:r>
              <a:rPr lang="en-US" sz="3200" dirty="0"/>
              <a:t> SK </a:t>
            </a:r>
            <a:r>
              <a:rPr lang="en-US" sz="3200" dirty="0" err="1"/>
              <a:t>Dirjen</a:t>
            </a:r>
            <a:r>
              <a:rPr lang="en-US" sz="3200" dirty="0"/>
              <a:t> </a:t>
            </a:r>
            <a:r>
              <a:rPr lang="en-US" sz="3200" dirty="0" err="1"/>
              <a:t>Dikti</a:t>
            </a:r>
            <a:r>
              <a:rPr lang="en-US" sz="3200" dirty="0"/>
              <a:t> No. 38/DIKTI/</a:t>
            </a:r>
            <a:r>
              <a:rPr lang="en-US" sz="3200" dirty="0" err="1"/>
              <a:t>Kep</a:t>
            </a:r>
            <a:r>
              <a:rPr lang="en-US" sz="3200" dirty="0"/>
              <a:t>./2002)</a:t>
            </a:r>
            <a:br>
              <a:rPr lang="en-US" sz="3200" b="1" dirty="0"/>
            </a:br>
            <a:endParaRPr lang="id-ID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40497" y="0"/>
            <a:ext cx="10668000" cy="19812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2"/>
                </a:solidFill>
              </a:rPr>
              <a:t>KOMPETENSI </a:t>
            </a:r>
            <a:br>
              <a:rPr lang="en-US" sz="2800" b="1" dirty="0">
                <a:solidFill>
                  <a:schemeClr val="bg2"/>
                </a:solidFill>
              </a:rPr>
            </a:br>
            <a:r>
              <a:rPr lang="en-US" sz="2800" b="1" dirty="0">
                <a:solidFill>
                  <a:schemeClr val="bg2"/>
                </a:solidFill>
              </a:rPr>
              <a:t>PENDIDIKAN KEWARGANEGARAAN</a:t>
            </a:r>
            <a:br>
              <a:rPr lang="en-US" sz="2800" b="1" dirty="0">
                <a:solidFill>
                  <a:schemeClr val="bg2"/>
                </a:solidFill>
              </a:rPr>
            </a:br>
            <a:r>
              <a:rPr lang="en-US" sz="2800" b="1" dirty="0">
                <a:solidFill>
                  <a:schemeClr val="bg2"/>
                </a:solidFill>
              </a:rPr>
              <a:t>DI PERGURUAN TINGGI</a:t>
            </a:r>
            <a:br>
              <a:rPr lang="en-US" sz="2800" b="1" dirty="0">
                <a:solidFill>
                  <a:schemeClr val="bg2"/>
                </a:solidFill>
              </a:rPr>
            </a:br>
            <a:r>
              <a:rPr lang="en-US" sz="2800" b="1" dirty="0">
                <a:solidFill>
                  <a:schemeClr val="hlink"/>
                </a:solidFill>
              </a:rPr>
              <a:t>(</a:t>
            </a:r>
            <a:r>
              <a:rPr lang="en-US" sz="2800" b="1" dirty="0" err="1">
                <a:solidFill>
                  <a:schemeClr val="hlink"/>
                </a:solidFill>
                <a:effectLst/>
              </a:rPr>
              <a:t>Menurut</a:t>
            </a:r>
            <a:r>
              <a:rPr lang="en-US" sz="2800" b="1" dirty="0">
                <a:solidFill>
                  <a:schemeClr val="hlink"/>
                </a:solidFill>
                <a:effectLst/>
              </a:rPr>
              <a:t> SK</a:t>
            </a:r>
            <a:r>
              <a:rPr lang="id-ID" sz="2800" b="1" dirty="0">
                <a:solidFill>
                  <a:schemeClr val="hlink"/>
                </a:solidFill>
                <a:effectLst/>
              </a:rPr>
              <a:t> </a:t>
            </a:r>
            <a:r>
              <a:rPr lang="en-US" sz="2800" b="1" dirty="0" err="1">
                <a:solidFill>
                  <a:schemeClr val="hlink"/>
                </a:solidFill>
                <a:effectLst/>
              </a:rPr>
              <a:t>Dirjen</a:t>
            </a:r>
            <a:r>
              <a:rPr lang="en-US" sz="2800" b="1" dirty="0">
                <a:solidFill>
                  <a:schemeClr val="hlink"/>
                </a:solidFill>
                <a:effectLst/>
              </a:rPr>
              <a:t> </a:t>
            </a:r>
            <a:r>
              <a:rPr lang="en-US" sz="2800" b="1" dirty="0" err="1">
                <a:solidFill>
                  <a:schemeClr val="hlink"/>
                </a:solidFill>
                <a:effectLst/>
              </a:rPr>
              <a:t>Dikti</a:t>
            </a:r>
            <a:r>
              <a:rPr lang="en-US" sz="2800" b="1" dirty="0">
                <a:solidFill>
                  <a:schemeClr val="hlink"/>
                </a:solidFill>
                <a:effectLst/>
              </a:rPr>
              <a:t> No. 38/DIKTI/</a:t>
            </a:r>
            <a:r>
              <a:rPr lang="en-US" sz="2800" b="1" dirty="0" err="1">
                <a:solidFill>
                  <a:schemeClr val="hlink"/>
                </a:solidFill>
                <a:effectLst/>
              </a:rPr>
              <a:t>Kep</a:t>
            </a:r>
            <a:r>
              <a:rPr lang="en-US" sz="2800" b="1" dirty="0">
                <a:solidFill>
                  <a:schemeClr val="hlink"/>
                </a:solidFill>
                <a:effectLst/>
              </a:rPr>
              <a:t>./2002 )</a:t>
            </a:r>
          </a:p>
        </p:txBody>
      </p:sp>
      <p:sp>
        <p:nvSpPr>
          <p:cNvPr id="103428" name="AutoShape 4"/>
          <p:cNvSpPr>
            <a:spLocks noChangeArrowheads="1"/>
          </p:cNvSpPr>
          <p:nvPr/>
        </p:nvSpPr>
        <p:spPr bwMode="auto">
          <a:xfrm>
            <a:off x="345989" y="2819399"/>
            <a:ext cx="5445211" cy="3334265"/>
          </a:xfrm>
          <a:prstGeom prst="rightArrow">
            <a:avLst>
              <a:gd name="adj1" fmla="val 69231"/>
              <a:gd name="adj2" fmla="val 33646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494270" y="3375968"/>
            <a:ext cx="4585730" cy="230832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BERTUJUAN UNTUK MENGUASAI :</a:t>
            </a:r>
          </a:p>
          <a:p>
            <a:pPr algn="l"/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~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Kemampuan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berfikir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,</a:t>
            </a:r>
          </a:p>
          <a:p>
            <a:pPr algn="l"/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~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Bersikap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rasional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dan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dinamis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,</a:t>
            </a:r>
          </a:p>
          <a:p>
            <a:pPr algn="l"/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~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Berpandangan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luas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sebagai</a:t>
            </a:r>
            <a:endParaRPr lang="en-US" sz="24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manusia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intelektual</a:t>
            </a:r>
            <a:r>
              <a:rPr lang="en-US" sz="24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03430" name="Oval 6"/>
          <p:cNvSpPr>
            <a:spLocks noChangeArrowheads="1"/>
          </p:cNvSpPr>
          <p:nvPr/>
        </p:nvSpPr>
        <p:spPr bwMode="auto">
          <a:xfrm>
            <a:off x="5892800" y="2150076"/>
            <a:ext cx="5994400" cy="4326924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6656173" y="2724666"/>
            <a:ext cx="4978400" cy="3477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 defTabSz="228600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Mengantarkan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warganegara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457200" indent="-457200" algn="l" defTabSz="228600"/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a.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kesadaran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bernegara,untuk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l" defTabSz="228600"/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                                 </a:t>
            </a:r>
            <a:endParaRPr lang="id-ID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defTabSz="228600"/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cinta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air.</a:t>
            </a:r>
          </a:p>
          <a:p>
            <a:pPr algn="l" defTabSz="22860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:                           	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kesadaran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             	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l" defTabSz="228600">
              <a:buAutoNum type="alphaLcPeriod" startAt="3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pikir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komprehensif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-              Integral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kehidupan</a:t>
            </a:r>
            <a:endParaRPr lang="id-ID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defTabSz="228600"/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animBg="1"/>
      <p:bldP spid="1034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0" y="1633469"/>
            <a:ext cx="2575775" cy="2562895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MANFAAT </a:t>
            </a:r>
            <a:r>
              <a:rPr lang="en-US" b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PPKn</a:t>
            </a:r>
            <a:r>
              <a:rPr lang="en-US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 SECARA UNIVERSAL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1635617" y="270457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Menanampak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nilai-nilai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luhur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Pancasila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98492" y="1344766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Membantu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memahami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arti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sebenarnya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Pancasila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111618" y="2419081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Membantu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mencintai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Negara Indonesia</a:t>
            </a:r>
          </a:p>
        </p:txBody>
      </p:sp>
      <p:sp>
        <p:nvSpPr>
          <p:cNvPr id="7" name="Horizontal Scroll 6"/>
          <p:cNvSpPr/>
          <p:nvPr/>
        </p:nvSpPr>
        <p:spPr>
          <a:xfrm>
            <a:off x="798491" y="3493392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Agar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berperilaku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isi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butir-butir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Pancasila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1635617" y="4567707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mengamalkan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Pancasila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segala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situasi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8169498" y="2419081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Membangun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karakter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warga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bermartabat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6299915" y="270453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Pedoman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warga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baik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7482624" y="1344767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Memahami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ideologi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bangsa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Indonesia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7482624" y="3493391"/>
            <a:ext cx="3438659" cy="991673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Mewujudkan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kehidupan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bermoral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kehidupan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4778062" y="1262126"/>
            <a:ext cx="425004" cy="5784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516709" y="1262126"/>
            <a:ext cx="360609" cy="5784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928837" y="1840599"/>
            <a:ext cx="347727" cy="3788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456090" y="1848652"/>
            <a:ext cx="321972" cy="3788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3" idx="2"/>
          </p:cNvCxnSpPr>
          <p:nvPr/>
        </p:nvCxnSpPr>
        <p:spPr>
          <a:xfrm flipH="1" flipV="1">
            <a:off x="3771365" y="2914916"/>
            <a:ext cx="800635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3" idx="6"/>
          </p:cNvCxnSpPr>
          <p:nvPr/>
        </p:nvCxnSpPr>
        <p:spPr>
          <a:xfrm>
            <a:off x="7147775" y="2914917"/>
            <a:ext cx="871469" cy="80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3" idx="3"/>
          </p:cNvCxnSpPr>
          <p:nvPr/>
        </p:nvCxnSpPr>
        <p:spPr>
          <a:xfrm flipH="1">
            <a:off x="4402430" y="3821037"/>
            <a:ext cx="546784" cy="683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" idx="5"/>
          </p:cNvCxnSpPr>
          <p:nvPr/>
        </p:nvCxnSpPr>
        <p:spPr>
          <a:xfrm>
            <a:off x="6770561" y="3821037"/>
            <a:ext cx="539556" cy="1681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3" idx="4"/>
          </p:cNvCxnSpPr>
          <p:nvPr/>
        </p:nvCxnSpPr>
        <p:spPr>
          <a:xfrm flipH="1">
            <a:off x="5203066" y="4196364"/>
            <a:ext cx="656822" cy="8671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23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859</TotalTime>
  <Words>882</Words>
  <Application>Microsoft Office PowerPoint</Application>
  <PresentationFormat>Widescreen</PresentationFormat>
  <Paragraphs>129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 Black</vt:lpstr>
      <vt:lpstr>Arial Narrow</vt:lpstr>
      <vt:lpstr>Britannic Bold</vt:lpstr>
      <vt:lpstr>Calibri</vt:lpstr>
      <vt:lpstr>Franklin Gothic Book</vt:lpstr>
      <vt:lpstr>Palatino Linotype</vt:lpstr>
      <vt:lpstr>Perpetua</vt:lpstr>
      <vt:lpstr>Times New Roman</vt:lpstr>
      <vt:lpstr>Wingdings</vt:lpstr>
      <vt:lpstr>Wingdings 2</vt:lpstr>
      <vt:lpstr>Equity</vt:lpstr>
      <vt:lpstr>Pengantar  Pendidikan kewarganegaraan</vt:lpstr>
      <vt:lpstr>PowerPoint Presentation</vt:lpstr>
      <vt:lpstr>PENDIDIKAN KEWARGANEGARAAN DALAM KONTEKS PENDIDIKAN NASIONAL                       (UU RI No. 20/2003)</vt:lpstr>
      <vt:lpstr>PENDIDIKAN KEWARGANEGARAAN DALAM KONTEKS PENDIDIKAN NASIONAL                                   (UU No. 20/2003)</vt:lpstr>
      <vt:lpstr>SASARAN PEMBELAJARAN PKN DI PERGURUAN TINGGI</vt:lpstr>
      <vt:lpstr>PowerPoint Presentation</vt:lpstr>
      <vt:lpstr>PowerPoint Presentation</vt:lpstr>
      <vt:lpstr>KOMPETENSI  PENDIDIKAN KEWARGANEGARAAN DI PERGURUAN TINGGI (Menurut SK Dirjen Dikti No. 38/DIKTI/Kep./2002 )</vt:lpstr>
      <vt:lpstr>PowerPoint Presentation</vt:lpstr>
      <vt:lpstr>HISTORIS  PENDIDIKAN KEWARGANEGARAAN DI INDONESIA  SEJAK 1960-AN SAMPAI SAAT INI</vt:lpstr>
      <vt:lpstr>PowerPoint Presentation</vt:lpstr>
      <vt:lpstr>KERANGKA SASARAN PEMBENTUKAN  DALAM PENDIDIKAN KEWARGANEGARAAN</vt:lpstr>
      <vt:lpstr>Pendidikan Kewarganegaraan</vt:lpstr>
      <vt:lpstr>Tugas!!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 Pendidikan pancasila dan kewarganegaraan</dc:title>
  <dc:creator>TOSHIBA</dc:creator>
  <cp:lastModifiedBy>devi.sutrisnoputri@fkip.unila.ac.id</cp:lastModifiedBy>
  <cp:revision>36</cp:revision>
  <dcterms:created xsi:type="dcterms:W3CDTF">2017-07-19T03:02:43Z</dcterms:created>
  <dcterms:modified xsi:type="dcterms:W3CDTF">2023-02-19T23:17:03Z</dcterms:modified>
</cp:coreProperties>
</file>