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notesMasterIdLst>
    <p:notesMasterId r:id="rId17"/>
  </p:notesMasterIdLst>
  <p:sldIdLst>
    <p:sldId id="264" r:id="rId2"/>
    <p:sldId id="257" r:id="rId3"/>
    <p:sldId id="275" r:id="rId4"/>
    <p:sldId id="276" r:id="rId5"/>
    <p:sldId id="266" r:id="rId6"/>
    <p:sldId id="267" r:id="rId7"/>
    <p:sldId id="270" r:id="rId8"/>
    <p:sldId id="271" r:id="rId9"/>
    <p:sldId id="260" r:id="rId10"/>
    <p:sldId id="272" r:id="rId11"/>
    <p:sldId id="258" r:id="rId12"/>
    <p:sldId id="273" r:id="rId13"/>
    <p:sldId id="278" r:id="rId14"/>
    <p:sldId id="277" r:id="rId15"/>
    <p:sldId id="26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E39B82-7D91-4A72-B5D1-E5849FA022E2}" type="datetimeFigureOut">
              <a:rPr lang="id-ID" smtClean="0"/>
              <a:pPr/>
              <a:t>20/02/2023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EE50AE-FE99-442A-8BC2-12926607693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AF06A1-D096-423F-9EBA-4A0068C91320}" type="slidenum">
              <a:rPr lang="en-US"/>
              <a:pPr/>
              <a:t>5</a:t>
            </a:fld>
            <a:endParaRPr lang="en-US"/>
          </a:p>
        </p:txBody>
      </p:sp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727200" y="3200400"/>
            <a:ext cx="85344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3909" y="1449304"/>
            <a:ext cx="12028716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83909" y="1396720"/>
            <a:ext cx="12028716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83909" y="2976649"/>
            <a:ext cx="12028716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09600" y="1505931"/>
            <a:ext cx="109728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F1211-4E0C-4AB3-B04F-585959BDAFE8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2"/>
            <a:ext cx="268224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9200" y="274641"/>
            <a:ext cx="7416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BDECAF-D3BE-4069-9C78-642ECCD0147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Tim UNAIR - PULSE 05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Pengantar Pendidikan Kewarganegaraan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19267D3B-F1C2-4828-A97C-6D6CCF3149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  <p:sndAc>
      <p:stSnd>
        <p:snd r:embed="rId1" name="click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2100"/>
            <a:ext cx="10972800" cy="13843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905000"/>
            <a:ext cx="5384800" cy="4114800"/>
          </a:xfrm>
        </p:spPr>
        <p:txBody>
          <a:bodyPr/>
          <a:lstStyle/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905000"/>
            <a:ext cx="53848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Tim UNAIR - PULSE 05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Pengantar Pendidikan Kewarganegaraan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326A84F-28C2-4727-907C-3A218CD2060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1"/>
    <p:sndAc>
      <p:stSnd>
        <p:snd r:embed="rId1" name="click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103632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87084" y="69756"/>
            <a:ext cx="12017829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952501"/>
            <a:ext cx="103632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547938"/>
            <a:ext cx="103632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66800" y="6172200"/>
            <a:ext cx="53340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92550" y="2376830"/>
            <a:ext cx="120180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2195" y="2341476"/>
            <a:ext cx="12018375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91075" y="2468880"/>
            <a:ext cx="12019495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2DC73-F065-42F5-A9F2-D90B2E42A0B3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2192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578600" y="1447800"/>
            <a:ext cx="499872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604000" y="1447800"/>
            <a:ext cx="49784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702-9B29-41CC-9BCC-3DF8A0D379FE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12192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6604000" y="2247900"/>
            <a:ext cx="49784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73050"/>
            <a:ext cx="103632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219200" y="1600200"/>
            <a:ext cx="2540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3BFE2-83B7-4B0A-B9D3-AB28331082B3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3962400" y="1600200"/>
            <a:ext cx="7620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900550"/>
            <a:ext cx="97536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5445825"/>
            <a:ext cx="97536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219200" y="6172200"/>
            <a:ext cx="51816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95072" y="6208776"/>
            <a:ext cx="609600" cy="457200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91076" y="4683555"/>
            <a:ext cx="1200912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91345" y="4650475"/>
            <a:ext cx="12008852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91348" y="4773225"/>
            <a:ext cx="12008849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85344" y="69755"/>
            <a:ext cx="12017829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1219200" y="274638"/>
            <a:ext cx="103632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219200" y="1447800"/>
            <a:ext cx="103632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229600" y="6191250"/>
            <a:ext cx="33020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35BB1C6-BF8F-4481-8AB2-603A1C8A906A}" type="datetimeFigureOut">
              <a:rPr lang="en-US" smtClean="0"/>
              <a:pPr/>
              <a:t>2/20/2023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19200" y="6172200"/>
            <a:ext cx="52832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95072" y="6210300"/>
            <a:ext cx="6096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396882" cy="3861486"/>
          </a:xfrm>
        </p:spPr>
        <p:txBody>
          <a:bodyPr>
            <a:normAutofit/>
          </a:bodyPr>
          <a:lstStyle/>
          <a:p>
            <a:r>
              <a:rPr lang="en-US" sz="54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Pengantar</a:t>
            </a:r>
            <a:r>
              <a:rPr lang="en-US" sz="5400" dirty="0">
                <a:solidFill>
                  <a:schemeClr val="tx1"/>
                </a:solidFill>
                <a:latin typeface="Britannic Bold" panose="020B0903060703020204" pitchFamily="34" charset="0"/>
              </a:rPr>
              <a:t> </a:t>
            </a:r>
            <a:br>
              <a:rPr lang="en-US" sz="5400" dirty="0">
                <a:solidFill>
                  <a:schemeClr val="tx1"/>
                </a:solidFill>
                <a:latin typeface="Britannic Bold" panose="020B0903060703020204" pitchFamily="34" charset="0"/>
              </a:rPr>
            </a:br>
            <a:r>
              <a:rPr lang="en-US" sz="54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Pendidikan</a:t>
            </a:r>
            <a:r>
              <a:rPr lang="en-US" sz="5400" dirty="0">
                <a:solidFill>
                  <a:schemeClr val="tx1"/>
                </a:solidFill>
                <a:latin typeface="Britannic Bold" panose="020B0903060703020204" pitchFamily="34" charset="0"/>
              </a:rPr>
              <a:t> </a:t>
            </a:r>
            <a:r>
              <a:rPr lang="en-US" sz="5400" dirty="0" err="1">
                <a:solidFill>
                  <a:schemeClr val="tx1"/>
                </a:solidFill>
                <a:latin typeface="Britannic Bold" panose="020B0903060703020204" pitchFamily="34" charset="0"/>
              </a:rPr>
              <a:t>kewarganegaraan</a:t>
            </a:r>
            <a:endParaRPr lang="id-ID" sz="5400" dirty="0">
              <a:solidFill>
                <a:schemeClr val="tx1"/>
              </a:solidFill>
            </a:endParaRPr>
          </a:p>
        </p:txBody>
      </p:sp>
      <p:pic>
        <p:nvPicPr>
          <p:cNvPr id="3" name="Content Placeholder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455" y="321274"/>
            <a:ext cx="5802848" cy="2048559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96562"/>
            <a:ext cx="11582400" cy="137160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HISTORIS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PENDIDIKAN KEWARGANEGARAAN DI INDONESIA </a:t>
            </a:r>
            <a:br>
              <a:rPr lang="en-US" sz="3200" b="1" dirty="0">
                <a:solidFill>
                  <a:schemeClr val="tx1"/>
                </a:solidFill>
              </a:rPr>
            </a:br>
            <a:r>
              <a:rPr lang="en-US" sz="3200" b="1" dirty="0">
                <a:solidFill>
                  <a:schemeClr val="tx1"/>
                </a:solidFill>
              </a:rPr>
              <a:t>SEJAK 1960-AN SAMPAI SAAT INI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711200" y="2021702"/>
            <a:ext cx="11077146" cy="418139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itchFamily="2" charset="2"/>
              <a:buChar char="["/>
            </a:pP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en-US" sz="2800" b="1" dirty="0"/>
              <a:t>CIVICS/KEWARGAAN</a:t>
            </a:r>
            <a:r>
              <a:rPr lang="id-ID" sz="2800" b="1" dirty="0"/>
              <a:t> </a:t>
            </a:r>
            <a:r>
              <a:rPr lang="en-US" sz="2800" b="1" dirty="0"/>
              <a:t>NEGARA:  SMA/SMP </a:t>
            </a:r>
            <a:r>
              <a:rPr lang="id-ID" sz="2800" b="1" dirty="0"/>
              <a:t>19</a:t>
            </a:r>
            <a:r>
              <a:rPr lang="en-US" sz="2800" b="1" dirty="0"/>
              <a:t>62, SD </a:t>
            </a:r>
            <a:r>
              <a:rPr lang="id-ID" sz="2800" b="1" dirty="0"/>
              <a:t>19</a:t>
            </a:r>
            <a:r>
              <a:rPr lang="en-US" sz="2800" b="1" dirty="0"/>
              <a:t>68, SMP 1969,</a:t>
            </a:r>
            <a:endParaRPr lang="id-ID" sz="2800" b="1" dirty="0"/>
          </a:p>
          <a:p>
            <a:pPr>
              <a:lnSpc>
                <a:spcPct val="90000"/>
              </a:lnSpc>
              <a:buNone/>
            </a:pPr>
            <a:r>
              <a:rPr lang="id-ID" sz="2800" b="1" dirty="0"/>
              <a:t>      </a:t>
            </a:r>
            <a:r>
              <a:rPr lang="en-US" sz="2800" b="1" dirty="0"/>
              <a:t>SMA 1969</a:t>
            </a:r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KEWARGAAN NEGARA (PKN): SD </a:t>
            </a:r>
            <a:r>
              <a:rPr lang="id-ID" sz="2800" b="1" dirty="0"/>
              <a:t>19</a:t>
            </a:r>
            <a:r>
              <a:rPr lang="en-US" sz="2800" b="1" dirty="0"/>
              <a:t>68, PPSP </a:t>
            </a:r>
            <a:r>
              <a:rPr lang="id-ID" sz="2800" b="1" dirty="0"/>
              <a:t>19</a:t>
            </a:r>
            <a:r>
              <a:rPr lang="en-US" sz="2800" b="1" dirty="0"/>
              <a:t>73</a:t>
            </a:r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MORAL PANCASILA (PMP)  SD, SMP,</a:t>
            </a:r>
            <a:r>
              <a:rPr lang="id-ID" sz="2800" b="1" dirty="0"/>
              <a:t> </a:t>
            </a:r>
            <a:r>
              <a:rPr lang="en-US" sz="2800" b="1" dirty="0"/>
              <a:t>SMU 1975, 1984.</a:t>
            </a:r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PANCASILA: PT 1970-an - </a:t>
            </a:r>
            <a:r>
              <a:rPr lang="id-ID" sz="2800" b="1" dirty="0"/>
              <a:t>Sekarang</a:t>
            </a:r>
            <a:endParaRPr lang="en-US" sz="2800" b="1" dirty="0"/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KEWIRAAN: PT 1960-an - 2001</a:t>
            </a:r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KEWARGANEGARAAN: PT 2002 - </a:t>
            </a:r>
            <a:r>
              <a:rPr lang="en-US" sz="2800" b="1" dirty="0" err="1"/>
              <a:t>Sekarang</a:t>
            </a:r>
            <a:endParaRPr lang="en-US" sz="2800" b="1" dirty="0"/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r>
              <a:rPr lang="en-US" sz="2800" b="1" dirty="0"/>
              <a:t> PENDIDIKAN PANCASILA DAN KEWARGANEGARAAN (</a:t>
            </a:r>
            <a:r>
              <a:rPr lang="en-US" sz="2800" b="1" dirty="0" err="1"/>
              <a:t>PPKn</a:t>
            </a:r>
            <a:r>
              <a:rPr lang="en-US" sz="2800" b="1" dirty="0"/>
              <a:t>)</a:t>
            </a:r>
            <a:r>
              <a:rPr lang="id-ID" sz="2800" b="1" dirty="0"/>
              <a:t>:</a:t>
            </a:r>
            <a:r>
              <a:rPr lang="en-US" sz="2800" b="1" dirty="0"/>
              <a:t> SD, </a:t>
            </a:r>
            <a:r>
              <a:rPr lang="id-ID" sz="2800" b="1" dirty="0"/>
              <a:t> </a:t>
            </a:r>
            <a:r>
              <a:rPr lang="en-US" sz="2800" b="1" dirty="0"/>
              <a:t>SMP, </a:t>
            </a:r>
            <a:r>
              <a:rPr lang="id-ID" sz="2800" b="1" dirty="0"/>
              <a:t> </a:t>
            </a:r>
            <a:r>
              <a:rPr lang="en-US" sz="2800" b="1" dirty="0"/>
              <a:t>SMU 1994-Sekarang</a:t>
            </a:r>
          </a:p>
          <a:p>
            <a:pPr>
              <a:lnSpc>
                <a:spcPct val="90000"/>
              </a:lnSpc>
              <a:buSzPct val="110000"/>
              <a:buFont typeface="Wingdings" pitchFamily="2" charset="2"/>
              <a:buChar char="["/>
            </a:pPr>
            <a:endParaRPr lang="en-US" sz="2800" b="1" dirty="0"/>
          </a:p>
        </p:txBody>
      </p:sp>
    </p:spTree>
  </p:cSld>
  <p:clrMapOvr>
    <a:masterClrMapping/>
  </p:clrMapOvr>
  <p:transition spd="slow">
    <p:wheel spokes="1"/>
    <p:sndAc>
      <p:stSnd>
        <p:snd r:embed="rId2" name="click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5007794" y="912872"/>
            <a:ext cx="2498501" cy="481669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istilah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civic education, citizenship education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atau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democracy education 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di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sebutan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257575" y="145952"/>
            <a:ext cx="4546242" cy="89201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Amerika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Serikat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id-ID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Civic Education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32761" y="3534033"/>
            <a:ext cx="4546242" cy="808252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Meksiko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Educa</a:t>
            </a:r>
            <a:r>
              <a:rPr lang="id-ID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tio</a:t>
            </a:r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n </a:t>
            </a:r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Civicas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56429" y="4497860"/>
            <a:ext cx="4546242" cy="80518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Jerman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Sachunterricht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7002" y="5634681"/>
            <a:ext cx="4546242" cy="851531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Australia: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Civics, Social Studies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331716" y="2347782"/>
            <a:ext cx="4546242" cy="1037969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Irlandia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</a:rPr>
              <a:t>Civic, Social and Political Education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1715" y="1200206"/>
            <a:ext cx="4546242" cy="102401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Jepang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itchFamily="18" charset="0"/>
              </a:rPr>
              <a:t>Social Studies, Living Experience and </a:t>
            </a:r>
            <a:r>
              <a:rPr lang="en-US" sz="2400" i="1" dirty="0" err="1">
                <a:solidFill>
                  <a:schemeClr val="tx1"/>
                </a:solidFill>
                <a:latin typeface="Palatino Linotype" pitchFamily="18" charset="0"/>
              </a:rPr>
              <a:t>MoralEducation</a:t>
            </a:r>
            <a:endParaRPr lang="en-US" sz="2400" i="1" dirty="0">
              <a:solidFill>
                <a:schemeClr val="tx1"/>
              </a:solidFill>
              <a:latin typeface="Palatino Linotype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7585659" y="143810"/>
            <a:ext cx="4082600" cy="65682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Selandia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Baru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Social Studies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585659" y="921901"/>
            <a:ext cx="4082600" cy="656823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Afrika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 Selatan: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Life Orientation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585659" y="1697864"/>
            <a:ext cx="4082600" cy="822914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Hungaria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People and Society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635086" y="2693774"/>
            <a:ext cx="4082600" cy="78286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Singapura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Civics and Moral Education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7635086" y="3632887"/>
            <a:ext cx="4082600" cy="85768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Rusia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Obscesvovedinie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610372" y="4646217"/>
            <a:ext cx="4082600" cy="790757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Malaysia</a:t>
            </a:r>
            <a:r>
              <a:rPr lang="id-ID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a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400" i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Sivik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636131" y="5585255"/>
            <a:ext cx="4056841" cy="876246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Inggris</a:t>
            </a:r>
            <a:r>
              <a:rPr lang="en-US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algn="ctr"/>
            <a:r>
              <a:rPr lang="id-ID" sz="2400" i="1" dirty="0">
                <a:solidFill>
                  <a:schemeClr val="tx1"/>
                </a:solidFill>
                <a:latin typeface="Palatino Linotype" panose="02040502050505030304" pitchFamily="18" charset="0"/>
              </a:rPr>
              <a:t>Citizenship Education</a:t>
            </a:r>
            <a:endParaRPr lang="en-US" sz="2400" i="1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1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10972800" cy="13843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>
                <a:solidFill>
                  <a:schemeClr val="bg2"/>
                </a:solidFill>
                <a:latin typeface="Arial" charset="0"/>
              </a:rPr>
              <a:t>KERANGKA SASARAN PEMBENTUKAN</a:t>
            </a:r>
            <a:r>
              <a:rPr lang="en-US" sz="3200" b="1" dirty="0">
                <a:latin typeface="Arial" charset="0"/>
              </a:rPr>
              <a:t> </a:t>
            </a:r>
            <a:br>
              <a:rPr lang="en-US" sz="3200" b="1" dirty="0">
                <a:latin typeface="Arial" charset="0"/>
              </a:rPr>
            </a:br>
            <a:r>
              <a:rPr lang="en-US" sz="3200" b="1" dirty="0">
                <a:latin typeface="Arial" charset="0"/>
              </a:rPr>
              <a:t>DALAM PENDIDIKAN KEWARGANEGARAAN</a:t>
            </a:r>
          </a:p>
        </p:txBody>
      </p:sp>
      <p:sp>
        <p:nvSpPr>
          <p:cNvPr id="49155" name="Oval 3"/>
          <p:cNvSpPr>
            <a:spLocks noChangeArrowheads="1"/>
          </p:cNvSpPr>
          <p:nvPr/>
        </p:nvSpPr>
        <p:spPr bwMode="auto">
          <a:xfrm>
            <a:off x="4876800" y="1600200"/>
            <a:ext cx="4978400" cy="31242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49156" name="Oval 4"/>
          <p:cNvSpPr>
            <a:spLocks noChangeArrowheads="1"/>
          </p:cNvSpPr>
          <p:nvPr/>
        </p:nvSpPr>
        <p:spPr bwMode="auto">
          <a:xfrm>
            <a:off x="3479800" y="3048000"/>
            <a:ext cx="4893733" cy="2743200"/>
          </a:xfrm>
          <a:prstGeom prst="ellips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2235200" y="2514601"/>
            <a:ext cx="2235200" cy="7016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 dirty="0">
                <a:solidFill>
                  <a:srgbClr val="FF3300"/>
                </a:solidFill>
              </a:rPr>
              <a:t>CIVIC KNOWLEDGE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</a:endParaRPr>
          </a:p>
        </p:txBody>
      </p:sp>
      <p:sp>
        <p:nvSpPr>
          <p:cNvPr id="49158" name="Text Box 6"/>
          <p:cNvSpPr txBox="1">
            <a:spLocks noChangeArrowheads="1"/>
          </p:cNvSpPr>
          <p:nvPr/>
        </p:nvSpPr>
        <p:spPr bwMode="auto">
          <a:xfrm>
            <a:off x="4826000" y="2381250"/>
            <a:ext cx="223520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chemeClr val="hlink"/>
                </a:solidFill>
              </a:rPr>
              <a:t>CIVIC CONFIDENCE</a:t>
            </a:r>
            <a:endParaRPr lang="en-US" sz="2400" b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6172200" y="3949701"/>
            <a:ext cx="223520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hlink"/>
                </a:solidFill>
              </a:rPr>
              <a:t>CIVIC COMMITTMENT</a:t>
            </a:r>
            <a:endParaRPr lang="en-US" sz="1600" b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4876800" y="5043488"/>
            <a:ext cx="2235200" cy="36671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/>
              <a:t>CIVIC SKILLS</a:t>
            </a:r>
            <a:endParaRPr lang="en-US" sz="2400" b="1" dirty="0">
              <a:latin typeface="Times New Roman" pitchFamily="18" charset="0"/>
            </a:endParaRPr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429000" y="3924300"/>
            <a:ext cx="223520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chemeClr val="hlink"/>
                </a:solidFill>
              </a:rPr>
              <a:t>CIVIC COMPETENCE</a:t>
            </a:r>
            <a:endParaRPr lang="en-US" sz="2400" b="1" dirty="0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49162" name="Text Box 10"/>
          <p:cNvSpPr txBox="1">
            <a:spLocks noChangeArrowheads="1"/>
          </p:cNvSpPr>
          <p:nvPr/>
        </p:nvSpPr>
        <p:spPr bwMode="auto">
          <a:xfrm>
            <a:off x="7087287" y="2514600"/>
            <a:ext cx="2438400" cy="36933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>
                <a:solidFill>
                  <a:srgbClr val="9933FF"/>
                </a:solidFill>
              </a:rPr>
              <a:t>CIVIC DISPOSITIONS</a:t>
            </a:r>
            <a:endParaRPr lang="en-US" sz="2400" b="1" dirty="0">
              <a:solidFill>
                <a:srgbClr val="9933FF"/>
              </a:solidFill>
              <a:latin typeface="Times New Roman" pitchFamily="18" charset="0"/>
            </a:endParaRPr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4826000" y="3181351"/>
            <a:ext cx="22352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folHlink"/>
                </a:solidFill>
              </a:rPr>
              <a:t>SMART &amp; GOOD CITIZENSHIP</a:t>
            </a:r>
            <a:endParaRPr lang="en-US" sz="1600" b="1" dirty="0">
              <a:solidFill>
                <a:schemeClr val="folHlink"/>
              </a:solidFill>
              <a:latin typeface="Times New Roman" pitchFamily="18" charset="0"/>
            </a:endParaRPr>
          </a:p>
        </p:txBody>
      </p:sp>
      <p:sp>
        <p:nvSpPr>
          <p:cNvPr id="49164" name="Text Box 12"/>
          <p:cNvSpPr txBox="1">
            <a:spLocks noChangeArrowheads="1"/>
          </p:cNvSpPr>
          <p:nvPr/>
        </p:nvSpPr>
        <p:spPr bwMode="auto">
          <a:xfrm>
            <a:off x="9956800" y="6017742"/>
            <a:ext cx="22352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2400" dirty="0"/>
              <a:t>(</a:t>
            </a:r>
            <a:r>
              <a:rPr lang="id-ID" sz="2400" dirty="0"/>
              <a:t>CCE</a:t>
            </a:r>
            <a:r>
              <a:rPr lang="en-US" sz="2400" dirty="0"/>
              <a:t> </a:t>
            </a:r>
            <a:r>
              <a:rPr lang="id-ID" sz="2400" dirty="0"/>
              <a:t>,1998</a:t>
            </a:r>
            <a:r>
              <a:rPr lang="en-US" sz="2400" dirty="0"/>
              <a:t>)</a:t>
            </a:r>
          </a:p>
        </p:txBody>
      </p:sp>
      <p:sp>
        <p:nvSpPr>
          <p:cNvPr id="49165" name="Oval 13"/>
          <p:cNvSpPr>
            <a:spLocks noChangeArrowheads="1"/>
          </p:cNvSpPr>
          <p:nvPr/>
        </p:nvSpPr>
        <p:spPr bwMode="auto">
          <a:xfrm>
            <a:off x="1727200" y="1600200"/>
            <a:ext cx="5283200" cy="3200400"/>
          </a:xfrm>
          <a:prstGeom prst="ellipse">
            <a:avLst/>
          </a:prstGeom>
          <a:noFill/>
          <a:ln w="38100" cap="sq">
            <a:solidFill>
              <a:srgbClr val="FF33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</p:spTree>
  </p:cSld>
  <p:clrMapOvr>
    <a:masterClrMapping/>
  </p:clrMapOvr>
  <p:transition spd="slow">
    <p:wheel spokes="1"/>
    <p:sndAc>
      <p:stSnd>
        <p:snd r:embed="rId2" name="click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44843" y="3200400"/>
            <a:ext cx="10404389" cy="3657600"/>
          </a:xfrm>
        </p:spPr>
        <p:txBody>
          <a:bodyPr>
            <a:normAutofit/>
          </a:bodyPr>
          <a:lstStyle/>
          <a:p>
            <a:pPr algn="just"/>
            <a:r>
              <a:rPr lang="id-ID" sz="3600" dirty="0">
                <a:solidFill>
                  <a:schemeClr val="tx1"/>
                </a:solidFill>
              </a:rPr>
              <a:t>Pendidikan demokrasi yang bertujuan untuk mempersiapkan warga masyarakat berpikir kritis dan bertindak demokratis, melalui aktivitas menanamkan kesadaran pada generasi baru bahwa demokrasi adalah bentuk kehidupan masyarakat yang paling menjamin hak-hak warga masyarakat.</a:t>
            </a:r>
          </a:p>
          <a:p>
            <a:pPr algn="l"/>
            <a:r>
              <a:rPr lang="id-ID" sz="3600" dirty="0">
                <a:solidFill>
                  <a:schemeClr val="tx1"/>
                </a:solidFill>
              </a:rPr>
              <a:t>(Zamroni, dalam ICCE, 2003)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296562" y="1407077"/>
            <a:ext cx="10972800" cy="1470025"/>
          </a:xfrm>
        </p:spPr>
        <p:txBody>
          <a:bodyPr>
            <a:normAutofit/>
          </a:bodyPr>
          <a:lstStyle/>
          <a:p>
            <a:pPr algn="l"/>
            <a:r>
              <a:rPr lang="id-ID" sz="6000" dirty="0">
                <a:solidFill>
                  <a:schemeClr val="tx1"/>
                </a:solidFill>
                <a:latin typeface="Arial Narrow" pitchFamily="34" charset="0"/>
              </a:rPr>
              <a:t>Pendidikan Kewarganegaraan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507523" y="3200400"/>
            <a:ext cx="9094573" cy="3101546"/>
          </a:xfrm>
        </p:spPr>
        <p:txBody>
          <a:bodyPr>
            <a:normAutofit lnSpcReduction="10000"/>
          </a:bodyPr>
          <a:lstStyle/>
          <a:p>
            <a:r>
              <a:rPr lang="en-US" sz="4000" b="1" dirty="0" err="1">
                <a:solidFill>
                  <a:schemeClr val="tx1"/>
                </a:solidFill>
              </a:rPr>
              <a:t>Mampukah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Pendidikan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Kewarganegaraan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menjadi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lokomotif</a:t>
            </a:r>
            <a:r>
              <a:rPr lang="en-US" sz="4000" b="1" dirty="0">
                <a:solidFill>
                  <a:schemeClr val="tx1"/>
                </a:solidFill>
              </a:rPr>
              <a:t> yang </a:t>
            </a:r>
            <a:r>
              <a:rPr lang="en-US" sz="4000" b="1" dirty="0" err="1">
                <a:solidFill>
                  <a:schemeClr val="tx1"/>
                </a:solidFill>
              </a:rPr>
              <a:t>tangguh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untuk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menarik</a:t>
            </a:r>
            <a:r>
              <a:rPr lang="en-US" sz="4000" b="1" dirty="0">
                <a:solidFill>
                  <a:schemeClr val="tx1"/>
                </a:solidFill>
              </a:rPr>
              <a:t> “</a:t>
            </a:r>
            <a:r>
              <a:rPr lang="en-US" sz="4000" b="1" i="1" dirty="0">
                <a:solidFill>
                  <a:schemeClr val="tx1"/>
                </a:solidFill>
              </a:rPr>
              <a:t>Nation’s Competitiveness</a:t>
            </a:r>
            <a:r>
              <a:rPr lang="en-US" sz="4000" b="1" dirty="0">
                <a:solidFill>
                  <a:schemeClr val="tx1"/>
                </a:solidFill>
              </a:rPr>
              <a:t>” </a:t>
            </a:r>
            <a:r>
              <a:rPr lang="id-ID" sz="4000" b="1" dirty="0">
                <a:solidFill>
                  <a:schemeClr val="tx1"/>
                </a:solidFill>
              </a:rPr>
              <a:t>(daya saing bangsa) </a:t>
            </a:r>
            <a:r>
              <a:rPr lang="en-US" sz="4000" b="1" dirty="0">
                <a:solidFill>
                  <a:schemeClr val="tx1"/>
                </a:solidFill>
              </a:rPr>
              <a:t>yang </a:t>
            </a:r>
            <a:r>
              <a:rPr lang="en-US" sz="4000" b="1" dirty="0" err="1">
                <a:solidFill>
                  <a:schemeClr val="tx1"/>
                </a:solidFill>
              </a:rPr>
              <a:t>tertinggal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dari</a:t>
            </a:r>
            <a:r>
              <a:rPr lang="en-US" sz="4000" b="1" dirty="0">
                <a:solidFill>
                  <a:schemeClr val="tx1"/>
                </a:solidFill>
              </a:rPr>
              <a:t> </a:t>
            </a:r>
            <a:r>
              <a:rPr lang="en-US" sz="4000" b="1" dirty="0" err="1">
                <a:solidFill>
                  <a:schemeClr val="tx1"/>
                </a:solidFill>
              </a:rPr>
              <a:t>negara</a:t>
            </a:r>
            <a:r>
              <a:rPr lang="en-US" sz="4000" b="1" dirty="0">
                <a:solidFill>
                  <a:schemeClr val="tx1"/>
                </a:solidFill>
              </a:rPr>
              <a:t> lain</a:t>
            </a:r>
            <a:r>
              <a:rPr lang="id-ID" sz="4000" b="1" dirty="0">
                <a:solidFill>
                  <a:schemeClr val="tx1"/>
                </a:solidFill>
              </a:rPr>
              <a:t>?</a:t>
            </a:r>
            <a:endParaRPr lang="en-US" sz="4000" b="1" dirty="0">
              <a:solidFill>
                <a:schemeClr val="tx1"/>
              </a:solidFill>
            </a:endParaRPr>
          </a:p>
          <a:p>
            <a:endParaRPr lang="id-ID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>
                <a:solidFill>
                  <a:schemeClr val="tx1"/>
                </a:solidFill>
              </a:rPr>
              <a:t>Tugas!!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2998" y="395416"/>
            <a:ext cx="6672821" cy="6005384"/>
          </a:xfrm>
        </p:spPr>
      </p:pic>
    </p:spTree>
    <p:extLst>
      <p:ext uri="{BB962C8B-B14F-4D97-AF65-F5344CB8AC3E}">
        <p14:creationId xmlns:p14="http://schemas.microsoft.com/office/powerpoint/2010/main" val="210710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15910" y="1197735"/>
            <a:ext cx="3464417" cy="3232596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>
                <a:ln>
                  <a:solidFill>
                    <a:schemeClr val="accent1"/>
                  </a:solidFill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</a:rPr>
              <a:t>LANDASAN HUKUM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357235" y="296563"/>
            <a:ext cx="6890197" cy="74140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400" dirty="0">
                <a:solidFill>
                  <a:schemeClr val="tx1"/>
                </a:solidFill>
                <a:latin typeface="Palatino Linotype" panose="02040502050505030304" pitchFamily="18" charset="0"/>
              </a:rPr>
              <a:t>UU RI No. 12 Tahun 2012 Tentang Pendidikan Tinggi Pasal 35 ayat (3)</a:t>
            </a:r>
            <a:endParaRPr lang="en-US" sz="24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431375" y="1186249"/>
            <a:ext cx="6890197" cy="1101667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UU No 30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Tahun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2002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Tentang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Pertahanan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Negara:</a:t>
            </a:r>
          </a:p>
          <a:p>
            <a:pPr algn="just"/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9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(1),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Pasal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9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ayat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(2),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PPKn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Pelatihan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kemiliteran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wajib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Pengabdian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sebagai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prajurit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TNI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suka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rela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wajib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pengabdian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secara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profesi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56089" y="2421924"/>
            <a:ext cx="6890197" cy="815545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UU RI No 20 </a:t>
            </a:r>
            <a:r>
              <a:rPr lang="en-US" sz="20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Tahun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 2003 </a:t>
            </a:r>
            <a:r>
              <a:rPr lang="en-US" sz="20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Tentang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Sistem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Nasional</a:t>
            </a:r>
            <a:endParaRPr lang="en-US" sz="2000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480802" y="3435179"/>
            <a:ext cx="6890197" cy="164832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Menteri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:</a:t>
            </a: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Menteri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No 232/U/2000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Pedoman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Penyusunan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Kurikulum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Hasil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Belajar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Mahasiswa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§"/>
            </a:pP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Menteri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No 45/U/2002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kurikulum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inti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80802" y="5214551"/>
            <a:ext cx="6890197" cy="1226973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Surat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Dirjen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Dikti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Departeman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Pendidikan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Nasional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No 43/DIKTI/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/2006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Tentang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rambu-rambu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pelaksanaan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kelompok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mata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kuliah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kepribadian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perguruan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tinggi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21" name="Straight Arrow Connector 20"/>
          <p:cNvCxnSpPr>
            <a:stCxn id="4" idx="6"/>
          </p:cNvCxnSpPr>
          <p:nvPr/>
        </p:nvCxnSpPr>
        <p:spPr>
          <a:xfrm>
            <a:off x="3580327" y="2814033"/>
            <a:ext cx="69545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3464417" y="1853514"/>
            <a:ext cx="712167" cy="32301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V="1">
            <a:off x="2537138" y="502277"/>
            <a:ext cx="1738648" cy="84522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3477295" y="3451537"/>
            <a:ext cx="656823" cy="28333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2751699" y="4204062"/>
            <a:ext cx="1202811" cy="11109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79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972800" cy="1455738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 Black" pitchFamily="34" charset="0"/>
              </a:rPr>
              <a:t>PENDIDIKAN KEWARGANEGARAAN DALAM KONTEKS PENDIDIKAN NASIONAL                      </a:t>
            </a:r>
            <a:br>
              <a:rPr lang="id-ID" sz="2400" b="1" dirty="0">
                <a:solidFill>
                  <a:schemeClr val="tx1"/>
                </a:solidFill>
                <a:latin typeface="Arial Black" pitchFamily="34" charset="0"/>
              </a:rPr>
            </a:br>
            <a:r>
              <a:rPr lang="en-US" sz="2400" b="1" dirty="0">
                <a:solidFill>
                  <a:schemeClr val="tx1"/>
                </a:solidFill>
                <a:latin typeface="Arial Black" pitchFamily="34" charset="0"/>
              </a:rPr>
              <a:t>(UU RI No. 20/2003)</a:t>
            </a:r>
            <a:endParaRPr lang="en-US" sz="2400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304800" y="1828800"/>
            <a:ext cx="11480800" cy="5029200"/>
          </a:xfrm>
          <a:noFill/>
          <a:ln/>
        </p:spPr>
        <p:txBody>
          <a:bodyPr lIns="92075" tIns="46038" rIns="92075" bIns="46038">
            <a:noAutofit/>
          </a:bodyPr>
          <a:lstStyle/>
          <a:p>
            <a:pPr marL="533400" indent="-5334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“KURIKULUM PENDIDIKAN DASAR DAN MENENGAH” WAJIB MEMUAT 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PENDIDIKAN AGAMA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PENDIDIKAN KEWARGANEGARAAN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BAHASA</a:t>
            </a:r>
          </a:p>
          <a:p>
            <a:pPr marL="533400" indent="-5334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2400" b="1" dirty="0"/>
              <a:t>( Ps 37 AYAT 1  UU No</a:t>
            </a:r>
            <a:r>
              <a:rPr lang="id-ID" sz="2400" b="1" dirty="0"/>
              <a:t>.</a:t>
            </a:r>
            <a:r>
              <a:rPr lang="en-US" sz="2400" b="1" dirty="0"/>
              <a:t> 20 </a:t>
            </a:r>
            <a:r>
              <a:rPr lang="en-US" sz="2400" b="1" dirty="0" err="1"/>
              <a:t>tahun</a:t>
            </a:r>
            <a:r>
              <a:rPr lang="en-US" sz="2400" b="1" dirty="0"/>
              <a:t> 2003 )</a:t>
            </a:r>
          </a:p>
          <a:p>
            <a:pPr marL="533400" indent="-5334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endParaRPr lang="en-US" sz="2400" b="1" dirty="0"/>
          </a:p>
          <a:p>
            <a:pPr marL="533400" indent="-5334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24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“KURIKULUM PENDIDIKAN TINGGI” WAJIB MEMUAT :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PENDIDIKAN AGAMA;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PENDIDIKAN KEWARGANEGARAAN;</a:t>
            </a:r>
          </a:p>
          <a:p>
            <a:pPr marL="533400" indent="-533400">
              <a:buClr>
                <a:schemeClr val="tx1"/>
              </a:buClr>
              <a:buFont typeface="Wingdings" pitchFamily="2" charset="2"/>
              <a:buAutoNum type="alphaLcPeriod"/>
              <a:tabLst>
                <a:tab pos="3889375" algn="l"/>
                <a:tab pos="4114800" algn="l"/>
              </a:tabLst>
            </a:pPr>
            <a:r>
              <a:rPr lang="en-US" sz="2400" dirty="0"/>
              <a:t>BAHASA.”</a:t>
            </a:r>
          </a:p>
          <a:p>
            <a:pPr marL="533400" indent="-5334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2400" b="1" dirty="0"/>
              <a:t>( Ps 37 AYAT  2  UU No.20 </a:t>
            </a:r>
            <a:r>
              <a:rPr lang="en-US" sz="2400" b="1" dirty="0" err="1"/>
              <a:t>tahun</a:t>
            </a:r>
            <a:r>
              <a:rPr lang="en-US" sz="2400" b="1" dirty="0"/>
              <a:t> 2003)</a:t>
            </a:r>
          </a:p>
        </p:txBody>
      </p:sp>
    </p:spTree>
  </p:cSld>
  <p:clrMapOvr>
    <a:masterClrMapping/>
  </p:clrMapOvr>
  <p:transition spd="slow">
    <p:wheel spokes="1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54" presetClass="entr" presetSubtype="0" accel="10000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86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9000"/>
                            </p:stCondLst>
                            <p:childTnLst>
                              <p:par>
                                <p:cTn id="6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286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0"/>
                            </p:stCondLst>
                            <p:childTnLst>
                              <p:par>
                                <p:cTn id="6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286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1000"/>
                            </p:stCondLst>
                            <p:childTnLst>
                              <p:par>
                                <p:cTn id="7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86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2000"/>
                            </p:stCondLst>
                            <p:childTnLst>
                              <p:par>
                                <p:cTn id="8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86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/>
      <p:bldP spid="2867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972800" cy="1538288"/>
          </a:xfrm>
        </p:spPr>
        <p:txBody>
          <a:bodyPr/>
          <a:lstStyle/>
          <a:p>
            <a:r>
              <a:rPr lang="en-US" sz="2400" b="1" dirty="0">
                <a:solidFill>
                  <a:schemeClr val="tx1"/>
                </a:solidFill>
                <a:latin typeface="Arial Black" pitchFamily="34" charset="0"/>
              </a:rPr>
              <a:t>PENDIDIKAN KEWARGANEGARAAN DALAM KONTEKS PENDIDIKAN NASIONAL</a:t>
            </a:r>
            <a:r>
              <a:rPr lang="en-US" sz="2400" b="1" dirty="0">
                <a:solidFill>
                  <a:schemeClr val="tx1"/>
                </a:solidFill>
              </a:rPr>
              <a:t>                                 </a:t>
            </a:r>
            <a:br>
              <a:rPr lang="id-ID" sz="2400" b="1" dirty="0">
                <a:solidFill>
                  <a:schemeClr val="tx1"/>
                </a:solidFill>
              </a:rPr>
            </a:br>
            <a:r>
              <a:rPr lang="en-US" sz="2400" b="1" dirty="0">
                <a:solidFill>
                  <a:schemeClr val="tx1"/>
                </a:solidFill>
              </a:rPr>
              <a:t> (UU No. 20/2003)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06400" y="1447800"/>
            <a:ext cx="11480800" cy="4648200"/>
          </a:xfrm>
          <a:noFill/>
          <a:ln/>
        </p:spPr>
        <p:txBody>
          <a:bodyPr lIns="92075" tIns="46038" rIns="92075" bIns="46038">
            <a:normAutofit/>
          </a:bodyPr>
          <a:lstStyle/>
          <a:p>
            <a:pPr marL="457200" indent="-4572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endParaRPr lang="en-US" sz="3200" b="1" dirty="0"/>
          </a:p>
          <a:p>
            <a:pPr marL="457200" indent="-4572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3200" dirty="0">
                <a:cs typeface="Arial" pitchFamily="34" charset="0"/>
              </a:rPr>
              <a:t>“</a:t>
            </a:r>
            <a:r>
              <a:rPr lang="en-US" sz="3200" dirty="0" err="1">
                <a:cs typeface="Arial" pitchFamily="34" charset="0"/>
              </a:rPr>
              <a:t>Penjelasan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Pasal</a:t>
            </a:r>
            <a:r>
              <a:rPr lang="en-US" sz="3200" dirty="0">
                <a:cs typeface="Arial" pitchFamily="34" charset="0"/>
              </a:rPr>
              <a:t> 37 </a:t>
            </a:r>
            <a:r>
              <a:rPr lang="en-US" sz="3200" dirty="0" err="1">
                <a:cs typeface="Arial" pitchFamily="34" charset="0"/>
              </a:rPr>
              <a:t>Ayat</a:t>
            </a:r>
            <a:r>
              <a:rPr lang="en-US" sz="3200" dirty="0">
                <a:cs typeface="Arial" pitchFamily="34" charset="0"/>
              </a:rPr>
              <a:t> (1) UU RI No.20 </a:t>
            </a:r>
            <a:r>
              <a:rPr lang="en-US" sz="3200" dirty="0" err="1">
                <a:cs typeface="Arial" pitchFamily="34" charset="0"/>
              </a:rPr>
              <a:t>Tahun</a:t>
            </a:r>
            <a:r>
              <a:rPr lang="en-US" sz="3200" dirty="0">
                <a:cs typeface="Arial" pitchFamily="34" charset="0"/>
              </a:rPr>
              <a:t> 2003:</a:t>
            </a:r>
          </a:p>
          <a:p>
            <a:pPr marL="457200" indent="-4572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3200" dirty="0">
                <a:cs typeface="Arial" pitchFamily="34" charset="0"/>
              </a:rPr>
              <a:t>“</a:t>
            </a:r>
            <a:r>
              <a:rPr lang="en-US" sz="3200" dirty="0" err="1">
                <a:cs typeface="Arial" pitchFamily="34" charset="0"/>
              </a:rPr>
              <a:t>Pendidikan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kewarganegaraan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dimaksudkan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untuk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membentuk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peserta</a:t>
            </a:r>
            <a:endParaRPr lang="id-ID" sz="3200" dirty="0">
              <a:cs typeface="Arial" pitchFamily="34" charset="0"/>
            </a:endParaRPr>
          </a:p>
          <a:p>
            <a:pPr marL="457200" indent="-4572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3200" dirty="0" err="1">
                <a:cs typeface="Arial" pitchFamily="34" charset="0"/>
              </a:rPr>
              <a:t>didik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menjadi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manusia</a:t>
            </a:r>
            <a:r>
              <a:rPr lang="en-US" sz="3200" dirty="0">
                <a:cs typeface="Arial" pitchFamily="34" charset="0"/>
              </a:rPr>
              <a:t> yang </a:t>
            </a:r>
            <a:r>
              <a:rPr lang="en-US" sz="3200" dirty="0" err="1">
                <a:cs typeface="Arial" pitchFamily="34" charset="0"/>
              </a:rPr>
              <a:t>memiliki</a:t>
            </a:r>
            <a:r>
              <a:rPr lang="en-US" sz="3200" dirty="0">
                <a:cs typeface="Arial" pitchFamily="34" charset="0"/>
              </a:rPr>
              <a:t> rasa </a:t>
            </a:r>
            <a:r>
              <a:rPr lang="en-US" sz="3200" dirty="0" err="1">
                <a:cs typeface="Arial" pitchFamily="34" charset="0"/>
              </a:rPr>
              <a:t>kebangsaan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dan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cinta</a:t>
            </a:r>
            <a:r>
              <a:rPr lang="en-US" sz="3200" dirty="0">
                <a:cs typeface="Arial" pitchFamily="34" charset="0"/>
              </a:rPr>
              <a:t> </a:t>
            </a:r>
            <a:r>
              <a:rPr lang="en-US" sz="3200" dirty="0" err="1">
                <a:cs typeface="Arial" pitchFamily="34" charset="0"/>
              </a:rPr>
              <a:t>tanah</a:t>
            </a:r>
            <a:endParaRPr lang="id-ID" sz="3200" dirty="0">
              <a:cs typeface="Arial" pitchFamily="34" charset="0"/>
            </a:endParaRPr>
          </a:p>
          <a:p>
            <a:pPr marL="457200" indent="-457200">
              <a:buFont typeface="Wingdings" pitchFamily="2" charset="2"/>
              <a:buNone/>
              <a:tabLst>
                <a:tab pos="3889375" algn="l"/>
                <a:tab pos="4114800" algn="l"/>
              </a:tabLst>
            </a:pPr>
            <a:r>
              <a:rPr lang="en-US" sz="3200" dirty="0">
                <a:cs typeface="Arial" pitchFamily="34" charset="0"/>
              </a:rPr>
              <a:t>air”</a:t>
            </a:r>
          </a:p>
        </p:txBody>
      </p:sp>
    </p:spTree>
  </p:cSld>
  <p:clrMapOvr>
    <a:masterClrMapping/>
  </p:clrMapOvr>
  <p:transition spd="slow">
    <p:wheel spokes="1"/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-.5"/>
                                          </p:val>
                                        </p:tav>
                                        <p:tav tm="50000">
                                          <p:val>
                                            <p:strVal val="#ppt_w-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54" presetClass="entr" presetSubtype="0" ac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4" presetClass="entr" presetSubtype="0" ac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54" presetClass="entr" presetSubtype="0" accel="10000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/>
      <p:bldP spid="296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10972800" cy="615779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chemeClr val="tx1"/>
                </a:solidFill>
                <a:latin typeface="Arial Black" pitchFamily="34" charset="0"/>
              </a:rPr>
              <a:t>SASARAN PEMBELAJARAN PKN DI PERGURUAN TINGGI</a:t>
            </a:r>
          </a:p>
        </p:txBody>
      </p:sp>
      <p:sp>
        <p:nvSpPr>
          <p:cNvPr id="53251" name="Oval 3"/>
          <p:cNvSpPr>
            <a:spLocks noChangeArrowheads="1"/>
          </p:cNvSpPr>
          <p:nvPr/>
        </p:nvSpPr>
        <p:spPr bwMode="auto">
          <a:xfrm>
            <a:off x="3657600" y="1066800"/>
            <a:ext cx="4978400" cy="3505200"/>
          </a:xfrm>
          <a:prstGeom prst="ellips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53252" name="Oval 4"/>
          <p:cNvSpPr>
            <a:spLocks noChangeArrowheads="1"/>
          </p:cNvSpPr>
          <p:nvPr/>
        </p:nvSpPr>
        <p:spPr bwMode="auto">
          <a:xfrm>
            <a:off x="2235200" y="2667000"/>
            <a:ext cx="4893733" cy="3429000"/>
          </a:xfrm>
          <a:prstGeom prst="ellipse">
            <a:avLst/>
          </a:prstGeom>
          <a:noFill/>
          <a:ln w="38100" cap="sq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53253" name="Text Box 5"/>
          <p:cNvSpPr txBox="1">
            <a:spLocks noChangeArrowheads="1"/>
          </p:cNvSpPr>
          <p:nvPr/>
        </p:nvSpPr>
        <p:spPr bwMode="auto">
          <a:xfrm>
            <a:off x="812800" y="1752601"/>
            <a:ext cx="2844800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latin typeface="Arial" charset="0"/>
              </a:rPr>
              <a:t>WAWASAN KEWARGA- NEGARAAN INDONESIA</a:t>
            </a:r>
          </a:p>
        </p:txBody>
      </p:sp>
      <p:sp>
        <p:nvSpPr>
          <p:cNvPr id="53254" name="Text Box 6"/>
          <p:cNvSpPr txBox="1">
            <a:spLocks noChangeArrowheads="1"/>
          </p:cNvSpPr>
          <p:nvPr/>
        </p:nvSpPr>
        <p:spPr bwMode="auto">
          <a:xfrm>
            <a:off x="3759200" y="1835150"/>
            <a:ext cx="1930400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</a:rPr>
              <a:t>PERCAYA    DIRI SBG BANGSA</a:t>
            </a:r>
            <a:endParaRPr lang="en-US" sz="16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</a:endParaRPr>
          </a:p>
        </p:txBody>
      </p:sp>
      <p:sp>
        <p:nvSpPr>
          <p:cNvPr id="53255" name="Text Box 7"/>
          <p:cNvSpPr txBox="1">
            <a:spLocks noChangeArrowheads="1"/>
          </p:cNvSpPr>
          <p:nvPr/>
        </p:nvSpPr>
        <p:spPr bwMode="auto">
          <a:xfrm>
            <a:off x="5283200" y="3746500"/>
            <a:ext cx="1896533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>
                <a:solidFill>
                  <a:srgbClr val="6600FF"/>
                </a:solidFill>
                <a:latin typeface="Arial" charset="0"/>
              </a:rPr>
              <a:t>KOMITMEN      BELA NEGARA</a:t>
            </a:r>
          </a:p>
        </p:txBody>
      </p:sp>
      <p:sp>
        <p:nvSpPr>
          <p:cNvPr id="53256" name="Text Box 8"/>
          <p:cNvSpPr txBox="1">
            <a:spLocks noChangeArrowheads="1"/>
          </p:cNvSpPr>
          <p:nvPr/>
        </p:nvSpPr>
        <p:spPr bwMode="auto">
          <a:xfrm>
            <a:off x="3251200" y="4829176"/>
            <a:ext cx="3251200" cy="58102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latin typeface="Arial" charset="0"/>
              </a:rPr>
              <a:t>KETERAMPILAN KEWARGANEGARAAN</a:t>
            </a:r>
          </a:p>
        </p:txBody>
      </p:sp>
      <p:sp>
        <p:nvSpPr>
          <p:cNvPr id="53257" name="Text Box 9"/>
          <p:cNvSpPr txBox="1">
            <a:spLocks noChangeArrowheads="1"/>
          </p:cNvSpPr>
          <p:nvPr/>
        </p:nvSpPr>
        <p:spPr bwMode="auto">
          <a:xfrm>
            <a:off x="2235200" y="3902076"/>
            <a:ext cx="193040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PARTISIPASI SOSPOL</a:t>
            </a:r>
            <a:r>
              <a:rPr lang="en-US" sz="1400">
                <a:solidFill>
                  <a:srgbClr val="0099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</a:t>
            </a:r>
            <a:endParaRPr lang="en-US" sz="1200" b="1">
              <a:solidFill>
                <a:srgbClr val="0099CC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53258" name="Text Box 10"/>
          <p:cNvSpPr txBox="1">
            <a:spLocks noChangeArrowheads="1"/>
          </p:cNvSpPr>
          <p:nvPr/>
        </p:nvSpPr>
        <p:spPr bwMode="auto">
          <a:xfrm>
            <a:off x="5723467" y="1676401"/>
            <a:ext cx="2607733" cy="5847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600" b="1" dirty="0">
                <a:solidFill>
                  <a:srgbClr val="FF0000"/>
                </a:solidFill>
                <a:latin typeface="Arial" charset="0"/>
              </a:rPr>
              <a:t>SIKAP DAN TANGGUNG JAWAB DEMOKRATIS</a:t>
            </a:r>
          </a:p>
        </p:txBody>
      </p:sp>
      <p:sp>
        <p:nvSpPr>
          <p:cNvPr id="53259" name="Text Box 11"/>
          <p:cNvSpPr txBox="1">
            <a:spLocks noChangeArrowheads="1"/>
          </p:cNvSpPr>
          <p:nvPr/>
        </p:nvSpPr>
        <p:spPr bwMode="auto">
          <a:xfrm>
            <a:off x="3657600" y="2819401"/>
            <a:ext cx="2184400" cy="52322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400" b="1" dirty="0">
                <a:solidFill>
                  <a:srgbClr val="990099"/>
                </a:solidFill>
              </a:rPr>
              <a:t>WARGA NEGARA YANG CERDAS DAN BAIK</a:t>
            </a:r>
            <a:endParaRPr lang="en-US" sz="1200" b="1" dirty="0">
              <a:solidFill>
                <a:srgbClr val="990099"/>
              </a:solidFill>
            </a:endParaRPr>
          </a:p>
        </p:txBody>
      </p:sp>
      <p:sp>
        <p:nvSpPr>
          <p:cNvPr id="53260" name="Text Box 12"/>
          <p:cNvSpPr txBox="1">
            <a:spLocks noChangeArrowheads="1"/>
          </p:cNvSpPr>
          <p:nvPr/>
        </p:nvSpPr>
        <p:spPr bwMode="auto">
          <a:xfrm>
            <a:off x="420129" y="6161327"/>
            <a:ext cx="9201665" cy="40011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id-ID" sz="2000" b="1" dirty="0"/>
              <a:t>(</a:t>
            </a:r>
            <a:r>
              <a:rPr lang="en-US" sz="2000" b="1" dirty="0" err="1"/>
              <a:t>Udin</a:t>
            </a:r>
            <a:r>
              <a:rPr lang="id-ID" sz="2000" b="1" dirty="0"/>
              <a:t>, </a:t>
            </a:r>
            <a:r>
              <a:rPr lang="en-US" sz="2000" b="1" dirty="0"/>
              <a:t>2003)</a:t>
            </a:r>
            <a:r>
              <a:rPr lang="en-US" sz="2000" dirty="0"/>
              <a:t> </a:t>
            </a:r>
          </a:p>
        </p:txBody>
      </p:sp>
      <p:sp>
        <p:nvSpPr>
          <p:cNvPr id="53261" name="Oval 13"/>
          <p:cNvSpPr>
            <a:spLocks noChangeArrowheads="1"/>
          </p:cNvSpPr>
          <p:nvPr/>
        </p:nvSpPr>
        <p:spPr bwMode="auto">
          <a:xfrm>
            <a:off x="609600" y="1066800"/>
            <a:ext cx="5283200" cy="3581400"/>
          </a:xfrm>
          <a:prstGeom prst="ellipse">
            <a:avLst/>
          </a:prstGeom>
          <a:noFill/>
          <a:ln w="38100" cap="sq">
            <a:solidFill>
              <a:schemeClr val="tx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l" eaLnBrk="0" hangingPunct="0"/>
            <a:endParaRPr lang="id-ID" sz="2400">
              <a:latin typeface="Times New Roman" pitchFamily="18" charset="0"/>
            </a:endParaRPr>
          </a:p>
        </p:txBody>
      </p:sp>
      <p:sp>
        <p:nvSpPr>
          <p:cNvPr id="53262" name="Text Box 14"/>
          <p:cNvSpPr txBox="1">
            <a:spLocks noChangeArrowheads="1"/>
          </p:cNvSpPr>
          <p:nvPr/>
        </p:nvSpPr>
        <p:spPr bwMode="auto">
          <a:xfrm>
            <a:off x="1016000" y="3048000"/>
            <a:ext cx="14224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b="1" dirty="0">
                <a:latin typeface="Arial" charset="0"/>
              </a:rPr>
              <a:t>KOGNITIF</a:t>
            </a:r>
          </a:p>
        </p:txBody>
      </p:sp>
      <p:sp>
        <p:nvSpPr>
          <p:cNvPr id="53263" name="Text Box 15"/>
          <p:cNvSpPr txBox="1">
            <a:spLocks noChangeArrowheads="1"/>
          </p:cNvSpPr>
          <p:nvPr/>
        </p:nvSpPr>
        <p:spPr bwMode="auto">
          <a:xfrm>
            <a:off x="6908800" y="3048000"/>
            <a:ext cx="1320800" cy="33855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600" b="1" dirty="0">
                <a:latin typeface="Arial" charset="0"/>
              </a:rPr>
              <a:t>AFEKTIF</a:t>
            </a:r>
          </a:p>
        </p:txBody>
      </p:sp>
      <p:sp>
        <p:nvSpPr>
          <p:cNvPr id="53264" name="Text Box 16"/>
          <p:cNvSpPr txBox="1">
            <a:spLocks noChangeArrowheads="1"/>
          </p:cNvSpPr>
          <p:nvPr/>
        </p:nvSpPr>
        <p:spPr bwMode="auto">
          <a:xfrm>
            <a:off x="3657600" y="5467350"/>
            <a:ext cx="1930400" cy="3048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1905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r>
              <a:rPr lang="en-US" sz="1400" b="1" dirty="0">
                <a:latin typeface="Arial" charset="0"/>
              </a:rPr>
              <a:t>PSIKOMOTOR</a:t>
            </a:r>
          </a:p>
        </p:txBody>
      </p:sp>
      <p:sp>
        <p:nvSpPr>
          <p:cNvPr id="53265" name="AutoShape 17"/>
          <p:cNvSpPr>
            <a:spLocks/>
          </p:cNvSpPr>
          <p:nvPr/>
        </p:nvSpPr>
        <p:spPr bwMode="auto">
          <a:xfrm>
            <a:off x="8636000" y="1295400"/>
            <a:ext cx="711200" cy="4572000"/>
          </a:xfrm>
          <a:prstGeom prst="rightBrace">
            <a:avLst>
              <a:gd name="adj1" fmla="val 71429"/>
              <a:gd name="adj2" fmla="val 50000"/>
            </a:avLst>
          </a:prstGeom>
          <a:noFill/>
          <a:ln w="57150">
            <a:solidFill>
              <a:srgbClr val="000000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53266" name="Text Box 18"/>
          <p:cNvSpPr txBox="1">
            <a:spLocks noChangeArrowheads="1"/>
          </p:cNvSpPr>
          <p:nvPr/>
        </p:nvSpPr>
        <p:spPr bwMode="auto">
          <a:xfrm>
            <a:off x="9144000" y="3441700"/>
            <a:ext cx="2641600" cy="91598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115888" indent="-115888" eaLnBrk="0" hangingPunct="0">
              <a:spcBef>
                <a:spcPct val="50000"/>
              </a:spcBef>
            </a:pPr>
            <a:r>
              <a:rPr lang="en-US" b="1" dirty="0">
                <a:solidFill>
                  <a:srgbClr val="9933FF"/>
                </a:solidFill>
                <a:latin typeface="Arial" charset="0"/>
              </a:rPr>
              <a:t>   </a:t>
            </a:r>
            <a:r>
              <a:rPr lang="en-US" b="1" dirty="0">
                <a:solidFill>
                  <a:srgbClr val="000000"/>
                </a:solidFill>
                <a:latin typeface="Arial Black" pitchFamily="34" charset="0"/>
              </a:rPr>
              <a:t>HOLISTIK     </a:t>
            </a:r>
            <a:r>
              <a:rPr lang="en-US" b="1" dirty="0">
                <a:solidFill>
                  <a:srgbClr val="FF0000"/>
                </a:solidFill>
                <a:latin typeface="Arial" charset="0"/>
              </a:rPr>
              <a:t>(</a:t>
            </a:r>
            <a:r>
              <a:rPr lang="en-US" b="1" i="1" dirty="0" err="1">
                <a:solidFill>
                  <a:srgbClr val="FF0000"/>
                </a:solidFill>
                <a:latin typeface="Arial" charset="0"/>
              </a:rPr>
              <a:t>Komprehensif</a:t>
            </a:r>
            <a:r>
              <a:rPr lang="en-US" b="1" i="1" dirty="0">
                <a:solidFill>
                  <a:srgbClr val="FF0000"/>
                </a:solidFill>
                <a:latin typeface="Arial" charset="0"/>
              </a:rPr>
              <a:t>- integral )</a:t>
            </a:r>
          </a:p>
        </p:txBody>
      </p:sp>
    </p:spTree>
  </p:cSld>
  <p:clrMapOvr>
    <a:masterClrMapping/>
  </p:clrMapOvr>
  <p:transition spd="slow">
    <p:wheel spokes="1"/>
    <p:sndAc>
      <p:stSnd>
        <p:snd r:embed="rId3" name="click.wav"/>
      </p:stSnd>
    </p:sndAc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>
          <a:xfrm>
            <a:off x="91078" y="66677"/>
            <a:ext cx="12002497" cy="2701238"/>
          </a:xfrm>
        </p:spPr>
      </p:sp>
      <p:sp>
        <p:nvSpPr>
          <p:cNvPr id="5" name="Rectangle 4"/>
          <p:cNvSpPr/>
          <p:nvPr/>
        </p:nvSpPr>
        <p:spPr>
          <a:xfrm>
            <a:off x="304798" y="494270"/>
            <a:ext cx="923461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VISI</a:t>
            </a:r>
            <a:br>
              <a:rPr lang="en-US" sz="3200" b="1" dirty="0"/>
            </a:br>
            <a:r>
              <a:rPr lang="en-US" sz="3200" b="1" dirty="0"/>
              <a:t>PENDIDIKAN KEWARGANEGARAAN</a:t>
            </a:r>
            <a:br>
              <a:rPr lang="en-US" sz="3200" b="1" dirty="0"/>
            </a:br>
            <a:r>
              <a:rPr lang="en-US" sz="3200" b="1" dirty="0"/>
              <a:t>DI PERGURUAN TINGGI</a:t>
            </a:r>
            <a:br>
              <a:rPr lang="en-US" sz="3200" b="1" dirty="0"/>
            </a:br>
            <a:r>
              <a:rPr lang="en-US" sz="3200" dirty="0"/>
              <a:t>(</a:t>
            </a:r>
            <a:r>
              <a:rPr lang="en-US" sz="3200" dirty="0" err="1"/>
              <a:t>Menurut</a:t>
            </a:r>
            <a:r>
              <a:rPr lang="en-US" sz="3200" dirty="0"/>
              <a:t> SK </a:t>
            </a:r>
            <a:r>
              <a:rPr lang="en-US" sz="3200" dirty="0" err="1"/>
              <a:t>Dirjen</a:t>
            </a:r>
            <a:r>
              <a:rPr lang="en-US" sz="3200" dirty="0"/>
              <a:t> </a:t>
            </a:r>
            <a:r>
              <a:rPr lang="en-US" sz="3200" dirty="0" err="1"/>
              <a:t>Dikti</a:t>
            </a:r>
            <a:r>
              <a:rPr lang="en-US" sz="3200" dirty="0"/>
              <a:t> No. 38/DIKTI/</a:t>
            </a:r>
            <a:r>
              <a:rPr lang="en-US" sz="3200" dirty="0" err="1"/>
              <a:t>Kep</a:t>
            </a:r>
            <a:r>
              <a:rPr lang="en-US" sz="3200" dirty="0"/>
              <a:t>./2002)</a:t>
            </a:r>
            <a:br>
              <a:rPr lang="en-US" sz="3200" b="1" dirty="0"/>
            </a:br>
            <a:endParaRPr lang="id-ID" sz="3200" dirty="0"/>
          </a:p>
        </p:txBody>
      </p:sp>
      <p:sp>
        <p:nvSpPr>
          <p:cNvPr id="6" name="Rectangle 5"/>
          <p:cNvSpPr/>
          <p:nvPr/>
        </p:nvSpPr>
        <p:spPr>
          <a:xfrm>
            <a:off x="444843" y="2471351"/>
            <a:ext cx="11244649" cy="390473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defTabSz="114300"/>
            <a:r>
              <a:rPr lang="en-US" sz="3200" dirty="0">
                <a:solidFill>
                  <a:schemeClr val="tx1"/>
                </a:solidFill>
              </a:rPr>
              <a:t>~ </a:t>
            </a:r>
            <a:r>
              <a:rPr lang="en-US" sz="3200" u="sng" dirty="0" err="1">
                <a:solidFill>
                  <a:schemeClr val="tx1"/>
                </a:solidFill>
              </a:rPr>
              <a:t>Sumber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nilai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defTabSz="114300"/>
            <a:r>
              <a:rPr lang="en-US" sz="3200" dirty="0">
                <a:solidFill>
                  <a:schemeClr val="tx1"/>
                </a:solidFill>
              </a:rPr>
              <a:t>~ </a:t>
            </a:r>
            <a:r>
              <a:rPr lang="id-ID" sz="3200" u="sng" dirty="0" err="1">
                <a:solidFill>
                  <a:schemeClr val="tx1"/>
                </a:solidFill>
              </a:rPr>
              <a:t>P</a:t>
            </a:r>
            <a:r>
              <a:rPr lang="en-US" sz="3200" u="sng" dirty="0" err="1">
                <a:solidFill>
                  <a:schemeClr val="tx1"/>
                </a:solidFill>
              </a:rPr>
              <a:t>edoman</a:t>
            </a:r>
            <a:r>
              <a:rPr lang="en-US" sz="3200" u="sng" dirty="0">
                <a:solidFill>
                  <a:schemeClr val="tx1"/>
                </a:solidFill>
              </a:rPr>
              <a:t>  </a:t>
            </a:r>
            <a:r>
              <a:rPr lang="en-US" sz="3200" u="sng" dirty="0" err="1">
                <a:solidFill>
                  <a:schemeClr val="tx1"/>
                </a:solidFill>
              </a:rPr>
              <a:t>penyelenggaraan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id-ID" sz="3200" u="sng" dirty="0">
                <a:solidFill>
                  <a:schemeClr val="tx1"/>
                </a:solidFill>
              </a:rPr>
              <a:t> </a:t>
            </a:r>
          </a:p>
          <a:p>
            <a:pPr defTabSz="114300"/>
            <a:r>
              <a:rPr lang="id-ID" sz="3200" dirty="0">
                <a:solidFill>
                  <a:schemeClr val="tx1"/>
                </a:solidFill>
              </a:rPr>
              <a:t>    </a:t>
            </a:r>
            <a:r>
              <a:rPr lang="en-US" sz="3200" dirty="0">
                <a:solidFill>
                  <a:schemeClr val="tx1"/>
                </a:solidFill>
              </a:rPr>
              <a:t>program </a:t>
            </a:r>
            <a:r>
              <a:rPr lang="en-US" sz="3200" dirty="0" err="1">
                <a:solidFill>
                  <a:schemeClr val="tx1"/>
                </a:solidFill>
              </a:rPr>
              <a:t>studi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dalam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mengantarkan</a:t>
            </a:r>
            <a:endParaRPr lang="en-US" sz="3200" dirty="0">
              <a:solidFill>
                <a:schemeClr val="tx1"/>
              </a:solidFill>
            </a:endParaRPr>
          </a:p>
          <a:p>
            <a:pPr defTabSz="114300"/>
            <a:r>
              <a:rPr lang="en-US" sz="3200" dirty="0">
                <a:solidFill>
                  <a:schemeClr val="tx1"/>
                </a:solidFill>
              </a:rPr>
              <a:t>    </a:t>
            </a:r>
            <a:r>
              <a:rPr lang="id-ID" sz="3200" dirty="0" err="1">
                <a:solidFill>
                  <a:schemeClr val="tx1"/>
                </a:solidFill>
              </a:rPr>
              <a:t>m</a:t>
            </a:r>
            <a:r>
              <a:rPr lang="en-US" sz="3200" dirty="0" err="1">
                <a:solidFill>
                  <a:schemeClr val="tx1"/>
                </a:solidFill>
              </a:rPr>
              <a:t>ahasiswa</a:t>
            </a:r>
            <a:r>
              <a:rPr lang="en-US" sz="3200" dirty="0">
                <a:solidFill>
                  <a:schemeClr val="tx1"/>
                </a:solidFill>
              </a:rPr>
              <a:t>, </a:t>
            </a:r>
            <a:r>
              <a:rPr lang="en-US" sz="3200" dirty="0" err="1">
                <a:solidFill>
                  <a:schemeClr val="tx1"/>
                </a:solidFill>
              </a:rPr>
              <a:t>untuk</a:t>
            </a:r>
            <a:endParaRPr lang="en-US" sz="3200" dirty="0">
              <a:solidFill>
                <a:schemeClr val="tx1"/>
              </a:solidFill>
            </a:endParaRPr>
          </a:p>
          <a:p>
            <a:pPr defTabSz="114300"/>
            <a:r>
              <a:rPr lang="en-US" sz="3200" dirty="0">
                <a:solidFill>
                  <a:schemeClr val="tx1"/>
                </a:solidFill>
              </a:rPr>
              <a:t>~ </a:t>
            </a:r>
            <a:r>
              <a:rPr lang="id-ID" sz="3200" u="sng" dirty="0" err="1">
                <a:solidFill>
                  <a:schemeClr val="tx1"/>
                </a:solidFill>
              </a:rPr>
              <a:t>M</a:t>
            </a:r>
            <a:r>
              <a:rPr lang="en-US" sz="3200" u="sng" dirty="0" err="1">
                <a:solidFill>
                  <a:schemeClr val="tx1"/>
                </a:solidFill>
              </a:rPr>
              <a:t>engembangkan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kepribadiannya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selaku</a:t>
            </a:r>
            <a:endParaRPr lang="en-US" sz="3200" dirty="0">
              <a:solidFill>
                <a:schemeClr val="tx1"/>
              </a:solidFill>
            </a:endParaRPr>
          </a:p>
          <a:p>
            <a:pPr defTabSz="114300"/>
            <a:r>
              <a:rPr lang="en-US" sz="3200" dirty="0">
                <a:solidFill>
                  <a:schemeClr val="tx1"/>
                </a:solidFill>
              </a:rPr>
              <a:t>    </a:t>
            </a:r>
            <a:r>
              <a:rPr lang="id-ID" sz="3200" dirty="0" err="1">
                <a:solidFill>
                  <a:schemeClr val="tx1"/>
                </a:solidFill>
              </a:rPr>
              <a:t>w</a:t>
            </a:r>
            <a:r>
              <a:rPr lang="en-US" sz="3200" dirty="0" err="1">
                <a:solidFill>
                  <a:schemeClr val="tx1"/>
                </a:solidFill>
              </a:rPr>
              <a:t>arganegara</a:t>
            </a:r>
            <a:r>
              <a:rPr lang="en-US" sz="3200" dirty="0">
                <a:solidFill>
                  <a:schemeClr val="tx1"/>
                </a:solidFill>
              </a:rPr>
              <a:t> yang </a:t>
            </a:r>
            <a:r>
              <a:rPr lang="en-US" sz="3200" dirty="0" err="1">
                <a:solidFill>
                  <a:schemeClr val="tx1"/>
                </a:solidFill>
              </a:rPr>
              <a:t>berperan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aktif</a:t>
            </a:r>
            <a:endParaRPr lang="en-US" sz="3200" dirty="0">
              <a:solidFill>
                <a:schemeClr val="tx1"/>
              </a:solidFill>
            </a:endParaRPr>
          </a:p>
          <a:p>
            <a:pPr defTabSz="114300"/>
            <a:r>
              <a:rPr lang="en-US" sz="3200" dirty="0">
                <a:solidFill>
                  <a:schemeClr val="tx1"/>
                </a:solidFill>
              </a:rPr>
              <a:t>~ </a:t>
            </a:r>
            <a:r>
              <a:rPr lang="en-US" sz="3200" u="sng" dirty="0" err="1">
                <a:solidFill>
                  <a:schemeClr val="tx1"/>
                </a:solidFill>
              </a:rPr>
              <a:t>Menegakkan</a:t>
            </a:r>
            <a:r>
              <a:rPr lang="en-US" sz="3200" u="sng" dirty="0">
                <a:solidFill>
                  <a:schemeClr val="tx1"/>
                </a:solidFill>
              </a:rPr>
              <a:t> </a:t>
            </a:r>
            <a:r>
              <a:rPr lang="en-US" sz="3200" u="sng" dirty="0" err="1">
                <a:solidFill>
                  <a:schemeClr val="tx1"/>
                </a:solidFill>
              </a:rPr>
              <a:t>demokrasi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menuju</a:t>
            </a:r>
            <a:r>
              <a:rPr lang="id-ID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masyarakat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madani</a:t>
            </a:r>
            <a:r>
              <a:rPr lang="en-US" sz="3200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id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2965622"/>
            <a:ext cx="10824519" cy="2916195"/>
          </a:xfrm>
        </p:spPr>
        <p:txBody>
          <a:bodyPr>
            <a:noAutofit/>
          </a:bodyPr>
          <a:lstStyle/>
          <a:p>
            <a:pPr defTabSz="514350">
              <a:spcBef>
                <a:spcPts val="0"/>
              </a:spcBef>
            </a:pPr>
            <a:r>
              <a:rPr lang="id-ID" sz="3200" dirty="0"/>
              <a:t>      </a:t>
            </a:r>
            <a:r>
              <a:rPr lang="en-US" sz="3600" dirty="0" err="1"/>
              <a:t>Membantu</a:t>
            </a:r>
            <a:r>
              <a:rPr lang="en-US" sz="3600" dirty="0"/>
              <a:t> </a:t>
            </a:r>
            <a:r>
              <a:rPr lang="en-US" sz="3600" dirty="0" err="1"/>
              <a:t>mahasiswa</a:t>
            </a:r>
            <a:r>
              <a:rPr lang="en-US" sz="3600" dirty="0"/>
              <a:t> </a:t>
            </a:r>
            <a:r>
              <a:rPr lang="en-US" sz="3600" dirty="0" err="1"/>
              <a:t>selaku</a:t>
            </a:r>
            <a:r>
              <a:rPr lang="en-US" sz="3600" dirty="0"/>
              <a:t> </a:t>
            </a:r>
            <a:r>
              <a:rPr lang="en-US" sz="3600" dirty="0" err="1"/>
              <a:t>warganegara</a:t>
            </a:r>
            <a:r>
              <a:rPr lang="en-US" sz="3600" dirty="0"/>
              <a:t>, agar </a:t>
            </a:r>
            <a:r>
              <a:rPr lang="en-US" sz="3600" dirty="0" err="1"/>
              <a:t>mampu</a:t>
            </a:r>
            <a:r>
              <a:rPr lang="en-US" sz="3600" dirty="0"/>
              <a:t>:</a:t>
            </a:r>
          </a:p>
          <a:p>
            <a:pPr defTabSz="514350">
              <a:spcBef>
                <a:spcPts val="0"/>
              </a:spcBef>
            </a:pPr>
            <a:r>
              <a:rPr lang="en-US" sz="3600" dirty="0"/>
              <a:t>	~ </a:t>
            </a:r>
            <a:r>
              <a:rPr lang="en-US" sz="3600" dirty="0" err="1"/>
              <a:t>mewujudkan</a:t>
            </a:r>
            <a:r>
              <a:rPr lang="en-US" sz="3600" dirty="0"/>
              <a:t> </a:t>
            </a:r>
            <a:r>
              <a:rPr lang="en-US" sz="3600" dirty="0" err="1"/>
              <a:t>nilai-nilai</a:t>
            </a:r>
            <a:r>
              <a:rPr lang="en-US" sz="3600" dirty="0"/>
              <a:t> </a:t>
            </a:r>
            <a:r>
              <a:rPr lang="en-US" sz="3600" dirty="0" err="1"/>
              <a:t>dasar</a:t>
            </a:r>
            <a:r>
              <a:rPr lang="en-US" sz="3600" dirty="0"/>
              <a:t> </a:t>
            </a:r>
            <a:r>
              <a:rPr lang="en-US" sz="3600" dirty="0" err="1"/>
              <a:t>perjuangan</a:t>
            </a:r>
            <a:r>
              <a:rPr lang="id-ID" sz="3600" dirty="0"/>
              <a:t> </a:t>
            </a:r>
            <a:r>
              <a:rPr lang="en-US" sz="3600" dirty="0" err="1"/>
              <a:t>bangsa</a:t>
            </a:r>
            <a:r>
              <a:rPr lang="en-US" sz="3600" dirty="0"/>
              <a:t> Indonesia, </a:t>
            </a:r>
          </a:p>
          <a:p>
            <a:pPr defTabSz="514350">
              <a:spcBef>
                <a:spcPts val="0"/>
              </a:spcBef>
            </a:pPr>
            <a:r>
              <a:rPr lang="en-US" sz="3600" dirty="0"/>
              <a:t>	~ </a:t>
            </a:r>
            <a:r>
              <a:rPr lang="en-US" sz="3600" dirty="0" err="1"/>
              <a:t>mewujudkan</a:t>
            </a:r>
            <a:r>
              <a:rPr lang="en-US" sz="3600" dirty="0"/>
              <a:t> </a:t>
            </a:r>
            <a:r>
              <a:rPr lang="en-US" sz="3600" dirty="0" err="1"/>
              <a:t>kesadaran</a:t>
            </a:r>
            <a:r>
              <a:rPr lang="en-US" sz="3600" dirty="0"/>
              <a:t> </a:t>
            </a:r>
            <a:r>
              <a:rPr lang="en-US" sz="3600" dirty="0" err="1"/>
              <a:t>berbangsa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id-ID" sz="3600" dirty="0"/>
              <a:t> </a:t>
            </a:r>
            <a:r>
              <a:rPr lang="en-US" sz="3600" dirty="0" err="1"/>
              <a:t>bernegara</a:t>
            </a:r>
            <a:r>
              <a:rPr lang="en-US" sz="3600" dirty="0"/>
              <a:t>, </a:t>
            </a:r>
          </a:p>
          <a:p>
            <a:pPr defTabSz="514350">
              <a:spcBef>
                <a:spcPts val="0"/>
              </a:spcBef>
            </a:pPr>
            <a:r>
              <a:rPr lang="en-US" sz="3600" dirty="0"/>
              <a:t>	~ </a:t>
            </a:r>
            <a:r>
              <a:rPr lang="en-US" sz="3600" dirty="0" err="1"/>
              <a:t>menerapkan</a:t>
            </a:r>
            <a:r>
              <a:rPr lang="en-US" sz="3600" dirty="0"/>
              <a:t> </a:t>
            </a:r>
            <a:r>
              <a:rPr lang="en-US" sz="3600" dirty="0" err="1"/>
              <a:t>ilmunya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bertanggun</a:t>
            </a:r>
            <a:r>
              <a:rPr lang="id-ID" sz="3600" dirty="0"/>
              <a:t>g </a:t>
            </a:r>
            <a:r>
              <a:rPr lang="en-US" sz="3600" dirty="0" err="1"/>
              <a:t>jawab</a:t>
            </a:r>
            <a:r>
              <a:rPr lang="en-US" sz="3600" dirty="0"/>
              <a:t> </a:t>
            </a:r>
            <a:r>
              <a:rPr lang="en-US" sz="3600" dirty="0" err="1"/>
              <a:t>terhadap</a:t>
            </a:r>
            <a:endParaRPr lang="id-ID" sz="3600" dirty="0"/>
          </a:p>
          <a:p>
            <a:pPr defTabSz="514350">
              <a:spcBef>
                <a:spcPts val="0"/>
              </a:spcBef>
            </a:pPr>
            <a:r>
              <a:rPr lang="id-ID" sz="3600" dirty="0"/>
              <a:t>          </a:t>
            </a:r>
            <a:r>
              <a:rPr lang="en-US" sz="3600" dirty="0" err="1"/>
              <a:t>kemanusiaan</a:t>
            </a:r>
            <a:r>
              <a:rPr lang="en-US" sz="3600" dirty="0"/>
              <a:t>.</a:t>
            </a:r>
          </a:p>
          <a:p>
            <a:pPr>
              <a:spcBef>
                <a:spcPts val="0"/>
              </a:spcBef>
            </a:pPr>
            <a:endParaRPr lang="id-ID" sz="3200" dirty="0"/>
          </a:p>
        </p:txBody>
      </p:sp>
      <p:sp>
        <p:nvSpPr>
          <p:cNvPr id="4" name="Picture Placeholder 3"/>
          <p:cNvSpPr>
            <a:spLocks noGrp="1"/>
          </p:cNvSpPr>
          <p:nvPr>
            <p:ph type="pic" idx="1"/>
          </p:nvPr>
        </p:nvSpPr>
        <p:spPr>
          <a:xfrm>
            <a:off x="91078" y="66676"/>
            <a:ext cx="12002497" cy="2775378"/>
          </a:xfrm>
        </p:spPr>
      </p:sp>
      <p:sp>
        <p:nvSpPr>
          <p:cNvPr id="5" name="Rectangle 4"/>
          <p:cNvSpPr/>
          <p:nvPr/>
        </p:nvSpPr>
        <p:spPr>
          <a:xfrm>
            <a:off x="354226" y="377048"/>
            <a:ext cx="990188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MISI</a:t>
            </a:r>
            <a:br>
              <a:rPr lang="en-US" sz="3200" b="1" dirty="0"/>
            </a:br>
            <a:r>
              <a:rPr lang="en-US" sz="3200" b="1" dirty="0"/>
              <a:t>PENDIDIKAN KEWARGANEGARAAN</a:t>
            </a:r>
            <a:br>
              <a:rPr lang="en-US" sz="3200" b="1" dirty="0"/>
            </a:br>
            <a:r>
              <a:rPr lang="en-US" sz="3200" b="1" dirty="0"/>
              <a:t>DI PERGURUAN TINGGI</a:t>
            </a:r>
            <a:br>
              <a:rPr lang="en-US" sz="3200" b="1" dirty="0"/>
            </a:br>
            <a:r>
              <a:rPr lang="en-US" sz="3200" dirty="0"/>
              <a:t>(</a:t>
            </a:r>
            <a:r>
              <a:rPr lang="en-US" sz="3200" dirty="0" err="1"/>
              <a:t>Menurut</a:t>
            </a:r>
            <a:r>
              <a:rPr lang="en-US" sz="3200" dirty="0"/>
              <a:t> SK </a:t>
            </a:r>
            <a:r>
              <a:rPr lang="en-US" sz="3200" dirty="0" err="1"/>
              <a:t>Dirjen</a:t>
            </a:r>
            <a:r>
              <a:rPr lang="en-US" sz="3200" dirty="0"/>
              <a:t> </a:t>
            </a:r>
            <a:r>
              <a:rPr lang="en-US" sz="3200" dirty="0" err="1"/>
              <a:t>Dikti</a:t>
            </a:r>
            <a:r>
              <a:rPr lang="en-US" sz="3200" dirty="0"/>
              <a:t> No. 38/DIKTI/</a:t>
            </a:r>
            <a:r>
              <a:rPr lang="en-US" sz="3200" dirty="0" err="1"/>
              <a:t>Kep</a:t>
            </a:r>
            <a:r>
              <a:rPr lang="en-US" sz="3200" dirty="0"/>
              <a:t>./2002)</a:t>
            </a:r>
            <a:br>
              <a:rPr lang="en-US" sz="3200" b="1" dirty="0"/>
            </a:br>
            <a:endParaRPr lang="id-ID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>
          <a:xfrm>
            <a:off x="340497" y="0"/>
            <a:ext cx="10668000" cy="1981200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bg2"/>
                </a:solidFill>
              </a:rPr>
              <a:t>KOMPETENSI 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bg2"/>
                </a:solidFill>
              </a:rPr>
              <a:t>PENDIDIKAN KEWARGANEGARAAN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bg2"/>
                </a:solidFill>
              </a:rPr>
              <a:t>DI PERGURUAN TINGGI</a:t>
            </a:r>
            <a:br>
              <a:rPr lang="en-US" sz="2800" b="1" dirty="0">
                <a:solidFill>
                  <a:schemeClr val="bg2"/>
                </a:solidFill>
              </a:rPr>
            </a:br>
            <a:r>
              <a:rPr lang="en-US" sz="2800" b="1" dirty="0">
                <a:solidFill>
                  <a:schemeClr val="hlink"/>
                </a:solidFill>
              </a:rPr>
              <a:t>(</a:t>
            </a:r>
            <a:r>
              <a:rPr lang="en-US" sz="2800" b="1" dirty="0" err="1">
                <a:solidFill>
                  <a:schemeClr val="hlink"/>
                </a:solidFill>
                <a:effectLst/>
              </a:rPr>
              <a:t>Menurut</a:t>
            </a:r>
            <a:r>
              <a:rPr lang="en-US" sz="2800" b="1" dirty="0">
                <a:solidFill>
                  <a:schemeClr val="hlink"/>
                </a:solidFill>
                <a:effectLst/>
              </a:rPr>
              <a:t> SK</a:t>
            </a:r>
            <a:r>
              <a:rPr lang="id-ID" sz="2800" b="1" dirty="0">
                <a:solidFill>
                  <a:schemeClr val="hlink"/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/>
              </a:rPr>
              <a:t>Dirjen</a:t>
            </a:r>
            <a:r>
              <a:rPr lang="en-US" sz="2800" b="1" dirty="0">
                <a:solidFill>
                  <a:schemeClr val="hlink"/>
                </a:solidFill>
                <a:effectLst/>
              </a:rPr>
              <a:t> </a:t>
            </a:r>
            <a:r>
              <a:rPr lang="en-US" sz="2800" b="1" dirty="0" err="1">
                <a:solidFill>
                  <a:schemeClr val="hlink"/>
                </a:solidFill>
                <a:effectLst/>
              </a:rPr>
              <a:t>Dikti</a:t>
            </a:r>
            <a:r>
              <a:rPr lang="en-US" sz="2800" b="1" dirty="0">
                <a:solidFill>
                  <a:schemeClr val="hlink"/>
                </a:solidFill>
                <a:effectLst/>
              </a:rPr>
              <a:t> No. 38/DIKTI/</a:t>
            </a:r>
            <a:r>
              <a:rPr lang="en-US" sz="2800" b="1" dirty="0" err="1">
                <a:solidFill>
                  <a:schemeClr val="hlink"/>
                </a:solidFill>
                <a:effectLst/>
              </a:rPr>
              <a:t>Kep</a:t>
            </a:r>
            <a:r>
              <a:rPr lang="en-US" sz="2800" b="1" dirty="0">
                <a:solidFill>
                  <a:schemeClr val="hlink"/>
                </a:solidFill>
                <a:effectLst/>
              </a:rPr>
              <a:t>./2002 )</a:t>
            </a:r>
          </a:p>
        </p:txBody>
      </p:sp>
      <p:sp>
        <p:nvSpPr>
          <p:cNvPr id="103428" name="AutoShape 4"/>
          <p:cNvSpPr>
            <a:spLocks noChangeArrowheads="1"/>
          </p:cNvSpPr>
          <p:nvPr/>
        </p:nvSpPr>
        <p:spPr bwMode="auto">
          <a:xfrm>
            <a:off x="345989" y="2819399"/>
            <a:ext cx="5445211" cy="3334265"/>
          </a:xfrm>
          <a:prstGeom prst="rightArrow">
            <a:avLst>
              <a:gd name="adj1" fmla="val 69231"/>
              <a:gd name="adj2" fmla="val 33646"/>
            </a:avLst>
          </a:prstGeom>
          <a:solidFill>
            <a:schemeClr val="accent1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494270" y="3375968"/>
            <a:ext cx="4585730" cy="230832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BERTUJUAN UNTUK MENGUASAI :</a:t>
            </a:r>
          </a:p>
          <a:p>
            <a:pPr algn="l"/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~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Kemampuan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berfikir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</a:t>
            </a:r>
          </a:p>
          <a:p>
            <a:pPr algn="l"/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~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Bersikap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rasional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dan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dinamis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,</a:t>
            </a:r>
          </a:p>
          <a:p>
            <a:pPr algn="l"/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~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Berpandangan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luas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sebagai</a:t>
            </a:r>
            <a:endParaRPr lang="en-US" sz="2400" b="1" dirty="0">
              <a:latin typeface="Times New Roman" pitchFamily="18" charset="0"/>
              <a:ea typeface="Tahoma" pitchFamily="34" charset="0"/>
              <a:cs typeface="Times New Roman" pitchFamily="18" charset="0"/>
            </a:endParaRPr>
          </a:p>
          <a:p>
            <a:pPr algn="l"/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  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manusia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ea typeface="Tahoma" pitchFamily="34" charset="0"/>
                <a:cs typeface="Times New Roman" pitchFamily="18" charset="0"/>
              </a:rPr>
              <a:t>intelektual</a:t>
            </a:r>
            <a:r>
              <a:rPr lang="en-US" sz="2400" b="1" dirty="0">
                <a:latin typeface="Times New Roman" pitchFamily="18" charset="0"/>
                <a:ea typeface="Tahoma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103430" name="Oval 6"/>
          <p:cNvSpPr>
            <a:spLocks noChangeArrowheads="1"/>
          </p:cNvSpPr>
          <p:nvPr/>
        </p:nvSpPr>
        <p:spPr bwMode="auto">
          <a:xfrm>
            <a:off x="5892800" y="2150076"/>
            <a:ext cx="5994400" cy="4326924"/>
          </a:xfrm>
          <a:prstGeom prst="ellipse">
            <a:avLst/>
          </a:prstGeom>
          <a:solidFill>
            <a:schemeClr val="bg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id-ID"/>
          </a:p>
        </p:txBody>
      </p:sp>
      <p:sp>
        <p:nvSpPr>
          <p:cNvPr id="103431" name="Text Box 7"/>
          <p:cNvSpPr txBox="1">
            <a:spLocks noChangeArrowheads="1"/>
          </p:cNvSpPr>
          <p:nvPr/>
        </p:nvSpPr>
        <p:spPr bwMode="auto">
          <a:xfrm>
            <a:off x="6656173" y="2724666"/>
            <a:ext cx="4978400" cy="3477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 defTabSz="228600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Mengantarkan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mahasiswa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selaku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warganegara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marL="457200" indent="-457200" algn="l" defTabSz="228600"/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a.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Wawasan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kesadaran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bernegara,untuk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 algn="l" defTabSz="228600"/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negara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                                             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defTabSz="228600"/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cinta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air.</a:t>
            </a:r>
          </a:p>
          <a:p>
            <a:pPr algn="l" defTabSz="228600"/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Wawasan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kebangsaan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:                           	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kesadaran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berbangsa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	</a:t>
            </a:r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mempunyai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ketahanan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 algn="l" defTabSz="228600">
              <a:buAutoNum type="alphaLcPeriod" startAt="3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Pola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pikir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sikap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i="1" dirty="0" err="1">
                <a:latin typeface="Times New Roman" pitchFamily="18" charset="0"/>
                <a:cs typeface="Times New Roman" pitchFamily="18" charset="0"/>
              </a:rPr>
              <a:t>komprehensif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-              Integral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seluruh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kehidupan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l" defTabSz="228600"/>
            <a:r>
              <a:rPr lang="id-ID" sz="2000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nasional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4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4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03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8" grpId="0" animBg="1"/>
      <p:bldP spid="1034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4572000" y="1633469"/>
            <a:ext cx="2575775" cy="2562895"/>
          </a:xfrm>
          <a:prstGeom prst="ellipse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MANFAAT </a:t>
            </a:r>
            <a:r>
              <a:rPr lang="en-US" b="1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PPKn</a:t>
            </a:r>
            <a:r>
              <a:rPr lang="en-US" b="1" dirty="0">
                <a:solidFill>
                  <a:schemeClr val="tx1"/>
                </a:solidFill>
                <a:latin typeface="Palatino Linotype" panose="02040502050505030304" pitchFamily="18" charset="0"/>
              </a:rPr>
              <a:t> SECARA UNIVERSAL</a:t>
            </a:r>
          </a:p>
        </p:txBody>
      </p:sp>
      <p:sp>
        <p:nvSpPr>
          <p:cNvPr id="4" name="Horizontal Scroll 3"/>
          <p:cNvSpPr/>
          <p:nvPr/>
        </p:nvSpPr>
        <p:spPr>
          <a:xfrm>
            <a:off x="1635617" y="270457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Menanampak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luhur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Pancasila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5" name="Horizontal Scroll 4"/>
          <p:cNvSpPr/>
          <p:nvPr/>
        </p:nvSpPr>
        <p:spPr>
          <a:xfrm>
            <a:off x="798492" y="1344766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Membantu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arti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sebenarnya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Pancasila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6" name="Horizontal Scroll 5"/>
          <p:cNvSpPr/>
          <p:nvPr/>
        </p:nvSpPr>
        <p:spPr>
          <a:xfrm>
            <a:off x="111618" y="2419081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Membantu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mencintai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Negara Indonesia</a:t>
            </a:r>
          </a:p>
        </p:txBody>
      </p:sp>
      <p:sp>
        <p:nvSpPr>
          <p:cNvPr id="7" name="Horizontal Scroll 6"/>
          <p:cNvSpPr/>
          <p:nvPr/>
        </p:nvSpPr>
        <p:spPr>
          <a:xfrm>
            <a:off x="798491" y="3493392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Agar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berperilaku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sesuai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isi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butir-butir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Pancasila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8" name="Horizontal Scroll 7"/>
          <p:cNvSpPr/>
          <p:nvPr/>
        </p:nvSpPr>
        <p:spPr>
          <a:xfrm>
            <a:off x="1635617" y="4567707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mengamalkan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Pancasila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segala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situasi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9" name="Horizontal Scroll 8"/>
          <p:cNvSpPr/>
          <p:nvPr/>
        </p:nvSpPr>
        <p:spPr>
          <a:xfrm>
            <a:off x="8169498" y="2419081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Membangun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karakter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warga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bermartabat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0" name="Horizontal Scroll 9"/>
          <p:cNvSpPr/>
          <p:nvPr/>
        </p:nvSpPr>
        <p:spPr>
          <a:xfrm>
            <a:off x="6299915" y="270453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Pedoman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menjadi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warga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negara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baik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1" name="Horizontal Scroll 10"/>
          <p:cNvSpPr/>
          <p:nvPr/>
        </p:nvSpPr>
        <p:spPr>
          <a:xfrm>
            <a:off x="7482624" y="1344767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Memahami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ideologi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bangsa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Indonesia</a:t>
            </a:r>
          </a:p>
        </p:txBody>
      </p:sp>
      <p:sp>
        <p:nvSpPr>
          <p:cNvPr id="12" name="Horizontal Scroll 11"/>
          <p:cNvSpPr/>
          <p:nvPr/>
        </p:nvSpPr>
        <p:spPr>
          <a:xfrm>
            <a:off x="7482624" y="3493391"/>
            <a:ext cx="3438659" cy="991673"/>
          </a:xfrm>
          <a:prstGeom prst="horizontalScroll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Mewujudkan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kehidupan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bermoral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Palatino Linotype" panose="02040502050505030304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Palatino Linotype" panose="02040502050505030304" pitchFamily="18" charset="0"/>
              </a:rPr>
              <a:t>kehidupan</a:t>
            </a:r>
            <a:endParaRPr lang="en-US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4778062" y="1262126"/>
            <a:ext cx="425004" cy="578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6516709" y="1262126"/>
            <a:ext cx="360609" cy="57847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6928837" y="1840599"/>
            <a:ext cx="347727" cy="3788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 flipV="1">
            <a:off x="4456090" y="1848652"/>
            <a:ext cx="321972" cy="3788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3" idx="2"/>
          </p:cNvCxnSpPr>
          <p:nvPr/>
        </p:nvCxnSpPr>
        <p:spPr>
          <a:xfrm flipH="1" flipV="1">
            <a:off x="3771365" y="2914916"/>
            <a:ext cx="800635" cy="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3" idx="6"/>
          </p:cNvCxnSpPr>
          <p:nvPr/>
        </p:nvCxnSpPr>
        <p:spPr>
          <a:xfrm>
            <a:off x="7147775" y="2914917"/>
            <a:ext cx="871469" cy="8044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3" idx="3"/>
          </p:cNvCxnSpPr>
          <p:nvPr/>
        </p:nvCxnSpPr>
        <p:spPr>
          <a:xfrm flipH="1">
            <a:off x="4402430" y="3821037"/>
            <a:ext cx="546784" cy="6838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" idx="5"/>
          </p:cNvCxnSpPr>
          <p:nvPr/>
        </p:nvCxnSpPr>
        <p:spPr>
          <a:xfrm>
            <a:off x="6770561" y="3821037"/>
            <a:ext cx="539556" cy="16819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3" idx="4"/>
          </p:cNvCxnSpPr>
          <p:nvPr/>
        </p:nvCxnSpPr>
        <p:spPr>
          <a:xfrm flipH="1">
            <a:off x="5203066" y="4196364"/>
            <a:ext cx="656822" cy="86717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023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859</TotalTime>
  <Words>882</Words>
  <Application>Microsoft Office PowerPoint</Application>
  <PresentationFormat>Widescreen</PresentationFormat>
  <Paragraphs>129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7" baseType="lpstr">
      <vt:lpstr>Arial</vt:lpstr>
      <vt:lpstr>Arial Black</vt:lpstr>
      <vt:lpstr>Arial Narrow</vt:lpstr>
      <vt:lpstr>Britannic Bold</vt:lpstr>
      <vt:lpstr>Calibri</vt:lpstr>
      <vt:lpstr>Franklin Gothic Book</vt:lpstr>
      <vt:lpstr>Palatino Linotype</vt:lpstr>
      <vt:lpstr>Perpetua</vt:lpstr>
      <vt:lpstr>Times New Roman</vt:lpstr>
      <vt:lpstr>Wingdings</vt:lpstr>
      <vt:lpstr>Wingdings 2</vt:lpstr>
      <vt:lpstr>Equity</vt:lpstr>
      <vt:lpstr>Pengantar  Pendidikan kewarganegaraan</vt:lpstr>
      <vt:lpstr>PowerPoint Presentation</vt:lpstr>
      <vt:lpstr>PENDIDIKAN KEWARGANEGARAAN DALAM KONTEKS PENDIDIKAN NASIONAL                       (UU RI No. 20/2003)</vt:lpstr>
      <vt:lpstr>PENDIDIKAN KEWARGANEGARAAN DALAM KONTEKS PENDIDIKAN NASIONAL                                   (UU No. 20/2003)</vt:lpstr>
      <vt:lpstr>SASARAN PEMBELAJARAN PKN DI PERGURUAN TINGGI</vt:lpstr>
      <vt:lpstr>PowerPoint Presentation</vt:lpstr>
      <vt:lpstr>PowerPoint Presentation</vt:lpstr>
      <vt:lpstr>KOMPETENSI  PENDIDIKAN KEWARGANEGARAAN DI PERGURUAN TINGGI (Menurut SK Dirjen Dikti No. 38/DIKTI/Kep./2002 )</vt:lpstr>
      <vt:lpstr>PowerPoint Presentation</vt:lpstr>
      <vt:lpstr>HISTORIS  PENDIDIKAN KEWARGANEGARAAN DI INDONESIA  SEJAK 1960-AN SAMPAI SAAT INI</vt:lpstr>
      <vt:lpstr>PowerPoint Presentation</vt:lpstr>
      <vt:lpstr>KERANGKA SASARAN PEMBENTUKAN  DALAM PENDIDIKAN KEWARGANEGARAAN</vt:lpstr>
      <vt:lpstr>Pendidikan Kewarganegaraan</vt:lpstr>
      <vt:lpstr>Tugas!!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Pengantar  Pendidikan pancasila dan kewarganegaraan</dc:title>
  <dc:creator>TOSHIBA</dc:creator>
  <cp:lastModifiedBy>devi.sutrisnoputri@fkip.unila.ac.id</cp:lastModifiedBy>
  <cp:revision>36</cp:revision>
  <dcterms:created xsi:type="dcterms:W3CDTF">2017-07-19T03:02:43Z</dcterms:created>
  <dcterms:modified xsi:type="dcterms:W3CDTF">2023-02-19T23:17:03Z</dcterms:modified>
</cp:coreProperties>
</file>