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01C804F8-B70F-470F-AFCE-BB950D15D4F9}" type="datetimeFigureOut">
              <a:rPr lang="id-ID" smtClean="0"/>
              <a:t>28/10/2020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838115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1C804F8-B70F-470F-AFCE-BB950D15D4F9}" type="datetimeFigureOut">
              <a:rPr lang="id-ID" smtClean="0"/>
              <a:t>28/10/2020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1802461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1C804F8-B70F-470F-AFCE-BB950D15D4F9}" type="datetimeFigureOut">
              <a:rPr lang="id-ID" smtClean="0"/>
              <a:t>28/10/2020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1240556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01C804F8-B70F-470F-AFCE-BB950D15D4F9}" type="datetimeFigureOut">
              <a:rPr lang="id-ID" smtClean="0"/>
              <a:t>28/10/2020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4191923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C804F8-B70F-470F-AFCE-BB950D15D4F9}" type="datetimeFigureOut">
              <a:rPr lang="id-ID" smtClean="0"/>
              <a:t>28/10/2020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271466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01C804F8-B70F-470F-AFCE-BB950D15D4F9}" type="datetimeFigureOut">
              <a:rPr lang="id-ID" smtClean="0"/>
              <a:t>28/10/2020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1428831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01C804F8-B70F-470F-AFCE-BB950D15D4F9}" type="datetimeFigureOut">
              <a:rPr lang="id-ID" smtClean="0"/>
              <a:t>28/10/2020</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2469701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01C804F8-B70F-470F-AFCE-BB950D15D4F9}" type="datetimeFigureOut">
              <a:rPr lang="id-ID" smtClean="0"/>
              <a:t>28/10/2020</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4100999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804F8-B70F-470F-AFCE-BB950D15D4F9}" type="datetimeFigureOut">
              <a:rPr lang="id-ID" smtClean="0"/>
              <a:t>28/10/2020</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18265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804F8-B70F-470F-AFCE-BB950D15D4F9}" type="datetimeFigureOut">
              <a:rPr lang="id-ID" smtClean="0"/>
              <a:t>28/10/2020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1624578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C804F8-B70F-470F-AFCE-BB950D15D4F9}" type="datetimeFigureOut">
              <a:rPr lang="id-ID" smtClean="0"/>
              <a:t>28/10/2020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A08B9F51-0D2D-4FF5-A523-763A6DC364CB}" type="slidenum">
              <a:rPr lang="id-ID" smtClean="0"/>
              <a:t>‹#›</a:t>
            </a:fld>
            <a:endParaRPr lang="id-ID"/>
          </a:p>
        </p:txBody>
      </p:sp>
    </p:spTree>
    <p:extLst>
      <p:ext uri="{BB962C8B-B14F-4D97-AF65-F5344CB8AC3E}">
        <p14:creationId xmlns:p14="http://schemas.microsoft.com/office/powerpoint/2010/main" val="2870012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804F8-B70F-470F-AFCE-BB950D15D4F9}" type="datetimeFigureOut">
              <a:rPr lang="id-ID" smtClean="0"/>
              <a:t>28/10/2020</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8B9F51-0D2D-4FF5-A523-763A6DC364CB}" type="slidenum">
              <a:rPr lang="id-ID" smtClean="0"/>
              <a:t>‹#›</a:t>
            </a:fld>
            <a:endParaRPr lang="id-ID"/>
          </a:p>
        </p:txBody>
      </p:sp>
    </p:spTree>
    <p:extLst>
      <p:ext uri="{BB962C8B-B14F-4D97-AF65-F5344CB8AC3E}">
        <p14:creationId xmlns:p14="http://schemas.microsoft.com/office/powerpoint/2010/main" val="1391747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556792"/>
            <a:ext cx="7772400" cy="1872208"/>
          </a:xfrm>
        </p:spPr>
        <p:txBody>
          <a:bodyPr>
            <a:normAutofit fontScale="90000"/>
          </a:bodyPr>
          <a:lstStyle/>
          <a:p>
            <a:r>
              <a:rPr lang="id-ID" b="1" dirty="0"/>
              <a:t>Pengaruh Globalisasi terhadap</a:t>
            </a:r>
            <a:r>
              <a:rPr lang="id-ID" dirty="0"/>
              <a:t/>
            </a:r>
            <a:br>
              <a:rPr lang="id-ID" dirty="0"/>
            </a:br>
            <a:r>
              <a:rPr lang="id-ID" b="1" dirty="0"/>
              <a:t>Eksistensi Kebudayaan Daerah di Indonesia</a:t>
            </a:r>
            <a:endParaRPr lang="id-ID" dirty="0"/>
          </a:p>
        </p:txBody>
      </p:sp>
    </p:spTree>
    <p:extLst>
      <p:ext uri="{BB962C8B-B14F-4D97-AF65-F5344CB8AC3E}">
        <p14:creationId xmlns:p14="http://schemas.microsoft.com/office/powerpoint/2010/main" val="171330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normAutofit fontScale="70000" lnSpcReduction="20000"/>
          </a:bodyPr>
          <a:lstStyle/>
          <a:p>
            <a:pPr marL="0" indent="0">
              <a:buNone/>
            </a:pPr>
            <a:r>
              <a:rPr lang="id-ID" dirty="0" smtClean="0"/>
              <a:t>Namun pada kenyataannya, dalam kehidupan sehari-hari untuk melakukan upaya-upaya pelestarian budaya tradisi diera globalisasi saat ini memang menemukan banyak kendala. Faktor- faktor penghambat dalam upaya pelestarian budaya daerah, yaitu:</a:t>
            </a:r>
          </a:p>
          <a:p>
            <a:r>
              <a:rPr lang="id-ID" dirty="0" smtClean="0"/>
              <a:t>faktor    </a:t>
            </a:r>
            <a:r>
              <a:rPr lang="id-ID" dirty="0"/>
              <a:t>internal    yaitu    sikap nasionalisme individu untuk lebih mencintai udaya asli Indonesia yang masih rendah. Terkadang pola hidup individualisme menjadi faktor </a:t>
            </a:r>
            <a:r>
              <a:rPr lang="id-ID" dirty="0" smtClean="0"/>
              <a:t>penyebab</a:t>
            </a:r>
            <a:r>
              <a:rPr lang="en-US" dirty="0" smtClean="0"/>
              <a:t> </a:t>
            </a:r>
            <a:r>
              <a:rPr lang="id-ID" dirty="0" smtClean="0"/>
              <a:t>minimnya    </a:t>
            </a:r>
            <a:r>
              <a:rPr lang="id-ID" dirty="0"/>
              <a:t>kesadaran </a:t>
            </a:r>
            <a:r>
              <a:rPr lang="id-ID" dirty="0" smtClean="0"/>
              <a:t>untuk</a:t>
            </a:r>
            <a:r>
              <a:rPr lang="en-US" dirty="0" smtClean="0"/>
              <a:t> </a:t>
            </a:r>
            <a:r>
              <a:rPr lang="id-ID" dirty="0" smtClean="0"/>
              <a:t>memiliki   </a:t>
            </a:r>
            <a:r>
              <a:rPr lang="id-ID" dirty="0"/>
              <a:t>sesuatu   secara bersama-sama.</a:t>
            </a:r>
          </a:p>
          <a:p>
            <a:r>
              <a:rPr lang="en-US" dirty="0" smtClean="0"/>
              <a:t>f</a:t>
            </a:r>
            <a:r>
              <a:rPr lang="id-ID" dirty="0" smtClean="0"/>
              <a:t>aktor </a:t>
            </a:r>
            <a:r>
              <a:rPr lang="id-ID" dirty="0"/>
              <a:t>eksternal yaitu kurangnya sosialisasi  dan  mediasi  baik  itu dari pihak yang bertanggung jawab </a:t>
            </a:r>
            <a:r>
              <a:rPr lang="id-ID" dirty="0" smtClean="0"/>
              <a:t>menangani</a:t>
            </a:r>
            <a:r>
              <a:rPr lang="en-US" dirty="0" smtClean="0"/>
              <a:t>  ma</a:t>
            </a:r>
            <a:r>
              <a:rPr lang="id-ID" dirty="0" smtClean="0"/>
              <a:t>salah      </a:t>
            </a:r>
            <a:r>
              <a:rPr lang="id-ID" dirty="0"/>
              <a:t>tersebut </a:t>
            </a:r>
            <a:r>
              <a:rPr lang="id-ID" dirty="0" smtClean="0"/>
              <a:t>maupun</a:t>
            </a:r>
            <a:r>
              <a:rPr lang="en-US" dirty="0" smtClean="0"/>
              <a:t> </a:t>
            </a:r>
            <a:r>
              <a:rPr lang="id-ID" dirty="0" smtClean="0"/>
              <a:t>media   </a:t>
            </a:r>
            <a:r>
              <a:rPr lang="id-ID" dirty="0"/>
              <a:t>sebagai   sarana </a:t>
            </a:r>
            <a:r>
              <a:rPr lang="id-ID" i="1" dirty="0"/>
              <a:t>public relations </a:t>
            </a:r>
            <a:r>
              <a:rPr lang="id-ID" dirty="0"/>
              <a:t>yang menjembatani </a:t>
            </a:r>
            <a:r>
              <a:rPr lang="id-ID" dirty="0" smtClean="0"/>
              <a:t>informasi</a:t>
            </a:r>
            <a:r>
              <a:rPr lang="en-US" dirty="0" smtClean="0"/>
              <a:t> </a:t>
            </a:r>
            <a:r>
              <a:rPr lang="id-ID" dirty="0" smtClean="0"/>
              <a:t>kepada     </a:t>
            </a:r>
            <a:r>
              <a:rPr lang="id-ID" dirty="0"/>
              <a:t>masyarakat. Selain itu, peran masyarakat juga cukup penting untuk mengajarkan pada generasi muda agar memiliki keahlian	</a:t>
            </a:r>
            <a:r>
              <a:rPr lang="en-US" dirty="0" smtClean="0"/>
              <a:t> </a:t>
            </a:r>
            <a:r>
              <a:rPr lang="id-ID" dirty="0" smtClean="0"/>
              <a:t>untuk    </a:t>
            </a:r>
            <a:r>
              <a:rPr lang="id-ID" dirty="0"/>
              <a:t>melestarikan budaya yang dimilikinya. Namun, realisasi di lapangan hal tersebut tidak terlaksana sehingga generasi muda tidak peduli dengan eksistensi budayanya sendiri. Sebagai contoh generasi muda mungkin tidak mengetahui lagu-lagu dan tarian dari daerah mereka sendiri tetapi mereka bisa dengan mudahnya menarikan tarian modern atau balet dan menyanyikan lagu-laguanak sekarang.</a:t>
            </a:r>
          </a:p>
          <a:p>
            <a:endParaRPr lang="id-ID" dirty="0"/>
          </a:p>
        </p:txBody>
      </p:sp>
    </p:spTree>
    <p:extLst>
      <p:ext uri="{BB962C8B-B14F-4D97-AF65-F5344CB8AC3E}">
        <p14:creationId xmlns:p14="http://schemas.microsoft.com/office/powerpoint/2010/main" val="3659586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fontScale="70000" lnSpcReduction="20000"/>
          </a:bodyPr>
          <a:lstStyle/>
          <a:p>
            <a:r>
              <a:rPr lang="id-ID" dirty="0"/>
              <a:t>Oleh karenanya, tantangan era globalisasi yang bisa mengancam eksistensi budaya dan kepribadian bangsa Indonesia seperti sekarang ini harus ditangkal melalui implementasi nilai-nilai yang terkandung di dalam Pancasila yang merupakan falsafah hidup   bangsa   Indonesia.   Meskipun zaman berkembang dengan sangat cepat, tetapi perlu diingat bahwa bangsa dan negara Indonesia tidak harus kehilangan jati dirinya sebagai bangsa yang memiliki nilai-nilai peradaban, kebudayaan, dan keluhuran budi yang sebenarnya sudah jelas tergambar dari nilai-nilai luhur Pancasila.</a:t>
            </a:r>
          </a:p>
          <a:p>
            <a:r>
              <a:rPr lang="id-ID" dirty="0"/>
              <a:t>Jadi, tantangan yang sebenarnya dihadapi oleh bangsa Indonesia dalam era globalisasi ini adalah menyiapkan secara matang generasi muda penerus bangsa dengan semangat nasionalisme yang tinggi dalam menjaga eksistensi budaya   daerahnya.   Adapun   upaya yang dapat dilakukan untuk menjaga eksistensi kebudayaan daerah dapat dilakukan dengan berbagai cara diantaranya upaya untuk mempelajari kebudayaan tradisi oleh setiap individu, mengkaji nilai-nilai yang terkandung dalam budaya tradisi, menambah wawasan dengan cara mempelajari budaya dari daerah lain, menanamkan nilai kepada generasi muda agar bangga dengan budaya tradisi nusantara, serta membuat wadah atau lembaga untuk menyalurkan bakat dan kreatifitas generasi muda dalam hal kebudayaan. </a:t>
            </a:r>
          </a:p>
          <a:p>
            <a:endParaRPr lang="id-ID" dirty="0"/>
          </a:p>
        </p:txBody>
      </p:sp>
    </p:spTree>
    <p:extLst>
      <p:ext uri="{BB962C8B-B14F-4D97-AF65-F5344CB8AC3E}">
        <p14:creationId xmlns:p14="http://schemas.microsoft.com/office/powerpoint/2010/main" val="1041077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smtClean="0"/>
              <a:t>PENUTUP</a:t>
            </a:r>
            <a:endParaRPr lang="id-ID" dirty="0"/>
          </a:p>
        </p:txBody>
      </p:sp>
      <p:sp>
        <p:nvSpPr>
          <p:cNvPr id="3" name="Content Placeholder 2"/>
          <p:cNvSpPr>
            <a:spLocks noGrp="1"/>
          </p:cNvSpPr>
          <p:nvPr>
            <p:ph idx="1"/>
          </p:nvPr>
        </p:nvSpPr>
        <p:spPr/>
        <p:txBody>
          <a:bodyPr>
            <a:normAutofit fontScale="77500" lnSpcReduction="20000"/>
          </a:bodyPr>
          <a:lstStyle/>
          <a:p>
            <a:pPr marL="0" indent="0">
              <a:buNone/>
            </a:pPr>
            <a:r>
              <a:rPr lang="id-ID" dirty="0"/>
              <a:t>Berdasarkan penjelasan tersebut, maka dapat ditarik suatu simpulan bahwa globalisasi bukan menjadi alasan hancurnya nilai-nilai luhur budaya bangsa Indonesia yang terkandung di dalam Pancasila. Bahkan sebaliknya, jika di era globalisasi bangsa kita mampu menyelaraskan pengaruh kebudayaan yang datang dari luar dengan    tetap    mendasarkan    pada nilai-nilai luhur Pancasila, maka hal tersebut   akan   mampu   memperkuat jati diri bangsa Indonesia di era yang serba moderen ini. Globalisasi bukan semata-mata menelan budaya Barat secara mentah-mentah. Akan tetapi sebaliknya, globalisasi yang berarti hilangnya batas-batas antarnegara dapat dijadikan sebagai ajang promosi budaya luhur yang dimiliki oleh bangsa Indonesia</a:t>
            </a:r>
            <a:r>
              <a:rPr lang="id-ID" dirty="0" smtClean="0"/>
              <a:t>.</a:t>
            </a:r>
            <a:endParaRPr lang="id-ID" dirty="0"/>
          </a:p>
        </p:txBody>
      </p:sp>
    </p:spTree>
    <p:extLst>
      <p:ext uri="{BB962C8B-B14F-4D97-AF65-F5344CB8AC3E}">
        <p14:creationId xmlns:p14="http://schemas.microsoft.com/office/powerpoint/2010/main" val="1569285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06090"/>
          </a:xfrm>
        </p:spPr>
        <p:txBody>
          <a:bodyPr>
            <a:normAutofit fontScale="90000"/>
          </a:bodyPr>
          <a:lstStyle/>
          <a:p>
            <a:r>
              <a:rPr lang="id-ID" b="1" dirty="0">
                <a:solidFill>
                  <a:srgbClr val="FF0000"/>
                </a:solidFill>
              </a:rPr>
              <a:t>PENDAHULUAN</a:t>
            </a:r>
            <a:endParaRPr lang="id-ID" dirty="0">
              <a:solidFill>
                <a:srgbClr val="FF0000"/>
              </a:solidFill>
            </a:endParaRPr>
          </a:p>
        </p:txBody>
      </p:sp>
      <p:sp>
        <p:nvSpPr>
          <p:cNvPr id="3" name="Content Placeholder 2"/>
          <p:cNvSpPr>
            <a:spLocks noGrp="1"/>
          </p:cNvSpPr>
          <p:nvPr>
            <p:ph idx="1"/>
          </p:nvPr>
        </p:nvSpPr>
        <p:spPr>
          <a:xfrm>
            <a:off x="179512" y="908720"/>
            <a:ext cx="8507288" cy="5760640"/>
          </a:xfrm>
        </p:spPr>
        <p:txBody>
          <a:bodyPr>
            <a:normAutofit fontScale="70000" lnSpcReduction="20000"/>
          </a:bodyPr>
          <a:lstStyle/>
          <a:p>
            <a:r>
              <a:rPr lang="id-ID" dirty="0"/>
              <a:t>Globalisasi  merupakan  sebuah istilah  yang  memiliki  hubungan dengan peningkatan keterkaitan dan ketergantungan antarbangsa dan antarmanusia di seluruh dunia melalui perdagangan, investasi, perjalanan, budaya populer, dan bentuk-bentuk interaksi   lainnya,   sehingga   batas- batas suatu negara menjadi semakin sempit. Dalam banyak hal, globalisasi mempunyai banyak karakteristik yang sama dengan internasionalisasi sehingga kedua istilah ini sering dipertukarkan.</a:t>
            </a:r>
          </a:p>
          <a:p>
            <a:r>
              <a:rPr lang="id-ID" dirty="0"/>
              <a:t>Bangsa  Indonesia  </a:t>
            </a:r>
            <a:r>
              <a:rPr lang="id-ID" dirty="0" smtClean="0"/>
              <a:t>memiliki </a:t>
            </a:r>
            <a:r>
              <a:rPr lang="id-ID" dirty="0"/>
              <a:t>keanekaragaman budaya  dengan  keunikan  serta  ciri khas yang berbeda jika dibandingkan dengan   budaya   dari   negara-negara lain. Kebudayaan daerah yang sangat beranekaragam </a:t>
            </a:r>
            <a:r>
              <a:rPr lang="id-ID" dirty="0" smtClean="0"/>
              <a:t>harus </a:t>
            </a:r>
            <a:r>
              <a:rPr lang="id-ID" dirty="0"/>
              <a:t>dijadikan </a:t>
            </a:r>
            <a:r>
              <a:rPr lang="id-ID" dirty="0" smtClean="0"/>
              <a:t>kebanggaan </a:t>
            </a:r>
            <a:r>
              <a:rPr lang="id-ID" dirty="0"/>
              <a:t>sekaligus tantangan untuk dapat kita pertahankan serta kita warisi kepada generasi selanjutnya. </a:t>
            </a:r>
            <a:r>
              <a:rPr lang="en-US" dirty="0" smtClean="0"/>
              <a:t>S</a:t>
            </a:r>
            <a:r>
              <a:rPr lang="id-ID" dirty="0" smtClean="0"/>
              <a:t>eiring </a:t>
            </a:r>
            <a:r>
              <a:rPr lang="id-ID" dirty="0"/>
              <a:t>dengan </a:t>
            </a:r>
            <a:r>
              <a:rPr lang="id-ID" dirty="0" smtClean="0"/>
              <a:t>derasnya </a:t>
            </a:r>
            <a:r>
              <a:rPr lang="id-ID" dirty="0"/>
              <a:t>arus budaya asing yang masuk ke Indonesia, </a:t>
            </a:r>
            <a:r>
              <a:rPr lang="id-ID" dirty="0" smtClean="0"/>
              <a:t>kepribadian </a:t>
            </a:r>
            <a:r>
              <a:rPr lang="id-ID" dirty="0"/>
              <a:t>tersebut akan terpengaruh, atau mungkin bisa dikatakan ”tercemar”, oleh corak budaya asing yang lebih mementingkan individualisme, formalitas, kontrak kerja resmi, dan sebagainya</a:t>
            </a:r>
            <a:r>
              <a:rPr lang="id-ID" dirty="0" smtClean="0"/>
              <a:t>.</a:t>
            </a:r>
            <a:endParaRPr lang="id-ID" dirty="0"/>
          </a:p>
        </p:txBody>
      </p:sp>
    </p:spTree>
    <p:extLst>
      <p:ext uri="{BB962C8B-B14F-4D97-AF65-F5344CB8AC3E}">
        <p14:creationId xmlns:p14="http://schemas.microsoft.com/office/powerpoint/2010/main" val="513406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06090"/>
          </a:xfrm>
        </p:spPr>
        <p:txBody>
          <a:bodyPr>
            <a:normAutofit fontScale="90000"/>
          </a:bodyPr>
          <a:lstStyle/>
          <a:p>
            <a:r>
              <a:rPr lang="id-ID" b="1" dirty="0" smtClean="0">
                <a:solidFill>
                  <a:srgbClr val="FF0000"/>
                </a:solidFill>
              </a:rPr>
              <a:t>PENDAHULUAN</a:t>
            </a:r>
            <a:r>
              <a:rPr lang="en-US" b="1" dirty="0" smtClean="0">
                <a:solidFill>
                  <a:srgbClr val="FF0000"/>
                </a:solidFill>
              </a:rPr>
              <a:t> (2)</a:t>
            </a:r>
            <a:endParaRPr lang="id-ID" dirty="0">
              <a:solidFill>
                <a:srgbClr val="FF0000"/>
              </a:solidFill>
            </a:endParaRPr>
          </a:p>
        </p:txBody>
      </p:sp>
      <p:sp>
        <p:nvSpPr>
          <p:cNvPr id="3" name="Content Placeholder 2"/>
          <p:cNvSpPr>
            <a:spLocks noGrp="1"/>
          </p:cNvSpPr>
          <p:nvPr>
            <p:ph idx="1"/>
          </p:nvPr>
        </p:nvSpPr>
        <p:spPr>
          <a:xfrm>
            <a:off x="179512" y="908720"/>
            <a:ext cx="8507288" cy="5760640"/>
          </a:xfrm>
        </p:spPr>
        <p:txBody>
          <a:bodyPr>
            <a:normAutofit fontScale="85000" lnSpcReduction="20000"/>
          </a:bodyPr>
          <a:lstStyle/>
          <a:p>
            <a:r>
              <a:rPr lang="id-ID" dirty="0" smtClean="0"/>
              <a:t>Dalam kondisi yang seperti ini Pancasila sebagai dasar negara dan </a:t>
            </a:r>
            <a:r>
              <a:rPr lang="en-US" dirty="0" smtClean="0"/>
              <a:t>p</a:t>
            </a:r>
            <a:r>
              <a:rPr lang="id-ID" dirty="0" smtClean="0"/>
              <a:t>andangan hidup bangsa memegang peranan pentinguntuk dapat menjadi filter (penyaring) nilai-nilai baru, sehingga mampu mempertahankan eksistensi kebudayaan daerah Indonesia. Pancasila akan menilai sesuatu yang dapat  diserap  untuk  disesuaikan dengan nilai-nilai Pancasila. </a:t>
            </a:r>
            <a:endParaRPr lang="en-US" dirty="0" smtClean="0"/>
          </a:p>
          <a:p>
            <a:r>
              <a:rPr lang="id-ID" dirty="0" smtClean="0"/>
              <a:t>Nilai-nilai baru yang berkembang nantinya akan tetap berada pada kepribadian bangsa Indonesia. Selain itu untuk mengatasi dampak dari globalisasi, Pancasila juga seharusnya benar-benar dipegang teguh oleh masyarakat Indonesia sebagai pandangan hidup yang harus tetap menjadi pijakan dalam bersikap. Setiap negara di dunia sangat memerlukan pandangan hidup agar mampu berdiri kokoh dan mengetahui dengan jelas arah serta tujuan yang akan dicapai.</a:t>
            </a:r>
            <a:endParaRPr lang="id-ID" dirty="0"/>
          </a:p>
        </p:txBody>
      </p:sp>
    </p:spTree>
    <p:extLst>
      <p:ext uri="{BB962C8B-B14F-4D97-AF65-F5344CB8AC3E}">
        <p14:creationId xmlns:p14="http://schemas.microsoft.com/office/powerpoint/2010/main" val="3912174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fontScale="92500" lnSpcReduction="10000"/>
          </a:bodyPr>
          <a:lstStyle/>
          <a:p>
            <a:r>
              <a:rPr lang="id-ID" dirty="0"/>
              <a:t>Globalisasi sebagai sebuah gejala tersebarnya nilai-nilai dan budaya tertentu keseluruh dunia (sehingga menjadi budaya dunia atau </a:t>
            </a:r>
            <a:r>
              <a:rPr lang="id-ID" i="1" dirty="0"/>
              <a:t>world culture</a:t>
            </a:r>
            <a:r>
              <a:rPr lang="id-ID" dirty="0"/>
              <a:t>)  telah  terlihat  semenjak </a:t>
            </a:r>
            <a:r>
              <a:rPr lang="id-ID" dirty="0" smtClean="0"/>
              <a:t>lama.</a:t>
            </a:r>
            <a:r>
              <a:rPr lang="en-US" dirty="0" smtClean="0"/>
              <a:t> P</a:t>
            </a:r>
            <a:r>
              <a:rPr lang="id-ID" dirty="0" smtClean="0"/>
              <a:t>erkembangan </a:t>
            </a:r>
            <a:r>
              <a:rPr lang="id-ID" dirty="0"/>
              <a:t>globalisasi kebudayaan secara intensif terjadi pada awal abad ke-20 dengan berkembangnya teknologi komunikasi. Kontak melalui media menggantikan kontak fisik sebagai sarana utama komunikasi antarbangsa. Perubahan tersebut menjadikan komunikasi antarbangsa  lebih  mudah  dilakukan. Hal inilah yang menyebabkan semakin cepatnya perkembangan globalisasi kebudayaan.</a:t>
            </a:r>
          </a:p>
        </p:txBody>
      </p:sp>
    </p:spTree>
    <p:extLst>
      <p:ext uri="{BB962C8B-B14F-4D97-AF65-F5344CB8AC3E}">
        <p14:creationId xmlns:p14="http://schemas.microsoft.com/office/powerpoint/2010/main" val="211448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408712"/>
          </a:xfrm>
        </p:spPr>
        <p:txBody>
          <a:bodyPr>
            <a:normAutofit fontScale="77500" lnSpcReduction="20000"/>
          </a:bodyPr>
          <a:lstStyle/>
          <a:p>
            <a:r>
              <a:rPr lang="id-ID" dirty="0"/>
              <a:t>Kebudayaan itu sendiri dapat didefinisikan sebagai hasil karya, rasa, dan cipta masyarakat. Karya </a:t>
            </a:r>
            <a:r>
              <a:rPr lang="id-ID" i="1" dirty="0"/>
              <a:t>(material culture) </a:t>
            </a:r>
            <a:r>
              <a:rPr lang="id-ID" dirty="0"/>
              <a:t>adalah kemampuan manusia untuk menghasilkan atau berwujud benda yang digunakan dalam kehidupan sehari-hari. Rasa adalah semua unsur ekspresi jiwa manusia yang mewujudkan nilai-nilai dan norma-norma sosial, termasuk di dalamnya agama, ideologi, kebatinan, dan kesenian. Cipta adalah kemampuan mental dan berpikir yang menghasilkan ilmu pengetahuan.</a:t>
            </a:r>
          </a:p>
          <a:p>
            <a:r>
              <a:rPr lang="id-ID" dirty="0"/>
              <a:t>Indonesia sebagai negara kepulauan yang terbentang dari Sabang sampai Merauke memiliki keberagaman suku dan budaya tradisi sebagai ciri khas daerah masing-masing. Tidak hanya itu, Indonesia juga mempunyai keragaman bahasa daerah, adat istiadat, serta agama. Dari situlah Indonesia disebut Nusantara. Negara yang mempunyai beragam budaya sebagai ciri khas daerahmasing-masing namun tetap menjadi bagian dari Indonesia</a:t>
            </a:r>
            <a:r>
              <a:rPr lang="id-ID" dirty="0" smtClean="0"/>
              <a:t>.</a:t>
            </a:r>
            <a:endParaRPr lang="id-ID" dirty="0"/>
          </a:p>
        </p:txBody>
      </p:sp>
    </p:spTree>
    <p:extLst>
      <p:ext uri="{BB962C8B-B14F-4D97-AF65-F5344CB8AC3E}">
        <p14:creationId xmlns:p14="http://schemas.microsoft.com/office/powerpoint/2010/main" val="3817478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normAutofit fontScale="85000" lnSpcReduction="10000"/>
          </a:bodyPr>
          <a:lstStyle/>
          <a:p>
            <a:r>
              <a:rPr lang="en-US" dirty="0" smtClean="0"/>
              <a:t>M</a:t>
            </a:r>
            <a:r>
              <a:rPr lang="id-ID" dirty="0" smtClean="0"/>
              <a:t>asuknya </a:t>
            </a:r>
            <a:r>
              <a:rPr lang="id-ID" dirty="0"/>
              <a:t>budaya asing ke Indonesia   sebagai akibat  derasnya  arus  globalisasi sedikit banyak mengancam eksistensi kebudayaan daerah di Indonesia. Pengaruh tersebut berjalan sangat cepat dan berdampak sangat luas pada sistem budaya masyarakat. Adapun dampak yang ditimbulkan dengan adanya globalisasi budaya ini, dapat berupa dampak positif maupun dampak negatif.</a:t>
            </a:r>
          </a:p>
          <a:p>
            <a:r>
              <a:rPr lang="id-ID" dirty="0"/>
              <a:t>Dampak positif dari globalisasi budaya tersebut diantaranya adalah perubahan tata nilai dan sikap masyarakat yang semula irasional menjadi rasional; berkembangnya ilmu pengetahuan dan teknologi memberikan kemudahan kepada masyarakat dalam beraktivitas; dan mendorong untuk berpikir lebih maju dan tingkat kehidupan yang lebih baik</a:t>
            </a:r>
            <a:r>
              <a:rPr lang="id-ID" dirty="0" smtClean="0"/>
              <a:t>.</a:t>
            </a:r>
            <a:endParaRPr lang="id-ID" dirty="0"/>
          </a:p>
        </p:txBody>
      </p:sp>
    </p:spTree>
    <p:extLst>
      <p:ext uri="{BB962C8B-B14F-4D97-AF65-F5344CB8AC3E}">
        <p14:creationId xmlns:p14="http://schemas.microsoft.com/office/powerpoint/2010/main" val="361023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smtClean="0"/>
              <a:t>D</a:t>
            </a:r>
            <a:r>
              <a:rPr lang="id-ID" dirty="0" smtClean="0"/>
              <a:t>ampak </a:t>
            </a:r>
            <a:r>
              <a:rPr lang="id-ID" dirty="0"/>
              <a:t>negatif dari globalisasi budaya diantaranya adalah berkembangnya sifat individualis karena masyarakat merasa dimudahkan dengan teknologi maju membuat mereka merasa tidak lagi membutuhkan orang lain; meningkatnya sifat materialistis karena masyarakat  memandang  segalanya dari segi materi; meningkatnya sifat konsumerisme yaitu proses konsumsi atau pemakaian barang-barang hasil produksi secara berlebihan atau tidak sepantasnya secara berkelanjutan dan hedonism yaitu pandangan hidup yang menganggap bahwa orang akan menjadi bahagia dengan mencari kebahagiaan sebanyak mungkin dan sedapat mungkin menghindari perasaan-perasaan yang menyakitkan.</a:t>
            </a:r>
          </a:p>
          <a:p>
            <a:endParaRPr lang="id-ID" dirty="0"/>
          </a:p>
        </p:txBody>
      </p:sp>
    </p:spTree>
    <p:extLst>
      <p:ext uri="{BB962C8B-B14F-4D97-AF65-F5344CB8AC3E}">
        <p14:creationId xmlns:p14="http://schemas.microsoft.com/office/powerpoint/2010/main" val="1298211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408712"/>
          </a:xfrm>
        </p:spPr>
        <p:txBody>
          <a:bodyPr>
            <a:normAutofit fontScale="62500" lnSpcReduction="20000"/>
          </a:bodyPr>
          <a:lstStyle/>
          <a:p>
            <a:r>
              <a:rPr lang="id-ID" dirty="0"/>
              <a:t>Begitu cepatnya pengaruh budaya asing tersebut menyebabkan terjadinya goncangan budaya </a:t>
            </a:r>
            <a:r>
              <a:rPr lang="id-ID" i="1" dirty="0"/>
              <a:t>(culture shock)</a:t>
            </a:r>
            <a:r>
              <a:rPr lang="id-ID" dirty="0"/>
              <a:t>, yaitu suatu keadaan dimana masyarakat tidak mampu menahan berbagai pengaruh budaya yang datang dari luar sehingga terjadi ketidakseimbangan dalam kehidupan masyarakat yang bersangkutan. Adapun faktor-faktor yang mengancam eksistensi budaya daerah dikarenakan masuknya budaya asing, </a:t>
            </a:r>
            <a:r>
              <a:rPr lang="id-ID" dirty="0" smtClean="0"/>
              <a:t>diantaranya</a:t>
            </a:r>
            <a:r>
              <a:rPr lang="en-US" dirty="0" smtClean="0"/>
              <a:t>: </a:t>
            </a:r>
            <a:endParaRPr lang="id-ID" dirty="0"/>
          </a:p>
          <a:p>
            <a:pPr marL="0" indent="0">
              <a:buNone/>
            </a:pPr>
            <a:r>
              <a:rPr lang="en-US" dirty="0" smtClean="0"/>
              <a:t>      a) </a:t>
            </a:r>
            <a:r>
              <a:rPr lang="id-ID" dirty="0" smtClean="0"/>
              <a:t>Kurangnya  </a:t>
            </a:r>
            <a:r>
              <a:rPr lang="id-ID" dirty="0"/>
              <a:t>kesadaran  masyarakat.</a:t>
            </a:r>
          </a:p>
          <a:p>
            <a:pPr marL="0" indent="0">
              <a:buNone/>
            </a:pPr>
            <a:r>
              <a:rPr lang="en-US" dirty="0" smtClean="0"/>
              <a:t>         	</a:t>
            </a:r>
            <a:r>
              <a:rPr lang="id-ID" dirty="0" smtClean="0"/>
              <a:t>Kesadaran </a:t>
            </a:r>
            <a:r>
              <a:rPr lang="id-ID" dirty="0"/>
              <a:t>masyarakat untuk menjaga  budaya  daerah  sekarang ini </a:t>
            </a:r>
            <a:r>
              <a:rPr lang="en-US" dirty="0" smtClean="0"/>
              <a:t>	</a:t>
            </a:r>
            <a:r>
              <a:rPr lang="id-ID" dirty="0" smtClean="0"/>
              <a:t>minim</a:t>
            </a:r>
            <a:r>
              <a:rPr lang="id-ID" dirty="0"/>
              <a:t>. Masyarakat lebih memilih budaya  asing  yang  lebih  praktis </a:t>
            </a:r>
            <a:r>
              <a:rPr lang="en-US" dirty="0" smtClean="0"/>
              <a:t>	</a:t>
            </a:r>
            <a:r>
              <a:rPr lang="id-ID" dirty="0" smtClean="0"/>
              <a:t>dan </a:t>
            </a:r>
            <a:r>
              <a:rPr lang="id-ID" dirty="0"/>
              <a:t>sesuai dengan perkembangan zaman.</a:t>
            </a:r>
          </a:p>
          <a:p>
            <a:pPr marL="0" indent="0">
              <a:buNone/>
            </a:pPr>
            <a:r>
              <a:rPr lang="en-US" dirty="0" smtClean="0"/>
              <a:t>      </a:t>
            </a:r>
            <a:r>
              <a:rPr lang="id-ID" dirty="0" smtClean="0"/>
              <a:t>b</a:t>
            </a:r>
            <a:r>
              <a:rPr lang="en-US" dirty="0" smtClean="0"/>
              <a:t>) </a:t>
            </a:r>
            <a:r>
              <a:rPr lang="id-ID" dirty="0" smtClean="0"/>
              <a:t>Minimnya   </a:t>
            </a:r>
            <a:r>
              <a:rPr lang="id-ID" dirty="0"/>
              <a:t>komunikasi   budaya.</a:t>
            </a:r>
          </a:p>
          <a:p>
            <a:pPr marL="0" indent="0">
              <a:buNone/>
            </a:pPr>
            <a:r>
              <a:rPr lang="en-US" dirty="0" smtClean="0"/>
              <a:t>	</a:t>
            </a:r>
            <a:r>
              <a:rPr lang="id-ID" dirty="0" smtClean="0"/>
              <a:t>Kemampuan </a:t>
            </a:r>
            <a:r>
              <a:rPr lang="id-ID" dirty="0"/>
              <a:t>untuk berkomunikasi sangat penting agar tidak terjadi </a:t>
            </a:r>
            <a:r>
              <a:rPr lang="en-US" dirty="0" smtClean="0"/>
              <a:t>	</a:t>
            </a:r>
            <a:r>
              <a:rPr lang="id-ID" dirty="0" smtClean="0"/>
              <a:t>salah   </a:t>
            </a:r>
            <a:r>
              <a:rPr lang="id-ID" dirty="0"/>
              <a:t>pahaman   tentang   budaya yang dianut. Minimnya </a:t>
            </a:r>
            <a:r>
              <a:rPr lang="en-US" dirty="0" smtClean="0"/>
              <a:t>	</a:t>
            </a:r>
            <a:r>
              <a:rPr lang="id-ID" dirty="0" smtClean="0"/>
              <a:t>komunikasi </a:t>
            </a:r>
            <a:r>
              <a:rPr lang="id-ID" dirty="0"/>
              <a:t>budaya ini sering menimbulkan perselisihan  antarsuku  </a:t>
            </a:r>
            <a:r>
              <a:rPr lang="en-US" dirty="0" smtClean="0"/>
              <a:t>	</a:t>
            </a:r>
            <a:r>
              <a:rPr lang="id-ID" dirty="0" smtClean="0"/>
              <a:t>yang  </a:t>
            </a:r>
            <a:r>
              <a:rPr lang="id-ID" dirty="0"/>
              <a:t>akan berdampak turunnya ketahanan budaya bangsa.</a:t>
            </a:r>
          </a:p>
          <a:p>
            <a:pPr marL="0" indent="0">
              <a:buNone/>
            </a:pPr>
            <a:r>
              <a:rPr lang="en-US" dirty="0" smtClean="0"/>
              <a:t>      c) </a:t>
            </a:r>
            <a:r>
              <a:rPr lang="id-ID" dirty="0" smtClean="0"/>
              <a:t>Kurangnya  </a:t>
            </a:r>
            <a:r>
              <a:rPr lang="id-ID" dirty="0"/>
              <a:t>pembelajaran  budaya.</a:t>
            </a:r>
          </a:p>
          <a:p>
            <a:pPr marL="0" indent="0">
              <a:buNone/>
            </a:pPr>
            <a:r>
              <a:rPr lang="en-US" dirty="0" smtClean="0"/>
              <a:t>	</a:t>
            </a:r>
            <a:r>
              <a:rPr lang="id-ID" dirty="0" smtClean="0"/>
              <a:t>Pembelajaran </a:t>
            </a:r>
            <a:r>
              <a:rPr lang="id-ID" dirty="0"/>
              <a:t>tentang budaya, harus ditanamkan sejak dini. Namun </a:t>
            </a:r>
            <a:r>
              <a:rPr lang="en-US" dirty="0" smtClean="0"/>
              <a:t>	</a:t>
            </a:r>
            <a:r>
              <a:rPr lang="id-ID" dirty="0" smtClean="0"/>
              <a:t>sekarang </a:t>
            </a:r>
            <a:r>
              <a:rPr lang="id-ID" dirty="0"/>
              <a:t>ini banyak yang sudah tidak menganggap penting </a:t>
            </a:r>
            <a:r>
              <a:rPr lang="en-US" dirty="0" smtClean="0"/>
              <a:t>	</a:t>
            </a:r>
            <a:r>
              <a:rPr lang="id-ID" dirty="0" smtClean="0"/>
              <a:t>mempelajari </a:t>
            </a:r>
            <a:r>
              <a:rPr lang="id-ID" dirty="0"/>
              <a:t>budaya daerah. Padahal melalui pembelajaran budaya, </a:t>
            </a:r>
            <a:r>
              <a:rPr lang="en-US" dirty="0" smtClean="0"/>
              <a:t>	</a:t>
            </a:r>
            <a:r>
              <a:rPr lang="id-ID" dirty="0" smtClean="0"/>
              <a:t>kita </a:t>
            </a:r>
            <a:r>
              <a:rPr lang="id-ID" dirty="0"/>
              <a:t>dapat mengetahui pentingnya budaya daerah dalam </a:t>
            </a:r>
            <a:r>
              <a:rPr lang="en-US" dirty="0" smtClean="0"/>
              <a:t>	</a:t>
            </a:r>
            <a:r>
              <a:rPr lang="id-ID" dirty="0" smtClean="0"/>
              <a:t>membangun </a:t>
            </a:r>
            <a:r>
              <a:rPr lang="id-ID" dirty="0"/>
              <a:t>budaya bangsa serta bagaimana cara mengadaptasi </a:t>
            </a:r>
            <a:r>
              <a:rPr lang="en-US" dirty="0" smtClean="0"/>
              <a:t>	</a:t>
            </a:r>
            <a:r>
              <a:rPr lang="id-ID" dirty="0" smtClean="0"/>
              <a:t>budaya </a:t>
            </a:r>
            <a:r>
              <a:rPr lang="id-ID" dirty="0"/>
              <a:t>lokal di tengan perkembangan zaman.</a:t>
            </a:r>
          </a:p>
          <a:p>
            <a:endParaRPr lang="id-ID" dirty="0"/>
          </a:p>
        </p:txBody>
      </p:sp>
    </p:spTree>
    <p:extLst>
      <p:ext uri="{BB962C8B-B14F-4D97-AF65-F5344CB8AC3E}">
        <p14:creationId xmlns:p14="http://schemas.microsoft.com/office/powerpoint/2010/main" val="1541205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lnSpcReduction="10000"/>
          </a:bodyPr>
          <a:lstStyle/>
          <a:p>
            <a:r>
              <a:rPr lang="id-ID" dirty="0"/>
              <a:t>Jika kita melihat beberapa faktor tersebut yang disertai banyaknya serangan</a:t>
            </a:r>
            <a:r>
              <a:rPr lang="en-US" dirty="0"/>
              <a:t> b</a:t>
            </a:r>
            <a:r>
              <a:rPr lang="id-ID" dirty="0"/>
              <a:t>erupa masuknya budaya asing sangat dikhawatirkan dan menjadi ancaman tersendiri bagi eksistensi kebudayaan Indonesia. Apalagi ketika Indonesia tidak berhasil menjaga eksistensi budaya-budaya yang nyaris punah hingga akhirnya kebudayaan tersebut dicuri, dipatenkan ataupun dieksploitasi dalam rangka komersial, bahkan diklaim kepemilikannya oleh oknum-oknum atau korporasi dari negara asing</a:t>
            </a:r>
            <a:r>
              <a:rPr lang="id-ID" dirty="0" smtClean="0"/>
              <a:t>.</a:t>
            </a:r>
            <a:endParaRPr lang="id-ID" dirty="0"/>
          </a:p>
        </p:txBody>
      </p:sp>
    </p:spTree>
    <p:extLst>
      <p:ext uri="{BB962C8B-B14F-4D97-AF65-F5344CB8AC3E}">
        <p14:creationId xmlns:p14="http://schemas.microsoft.com/office/powerpoint/2010/main" val="8356158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1158</Words>
  <Application>Microsoft Office PowerPoint</Application>
  <PresentationFormat>On-screen Show (4:3)</PresentationFormat>
  <Paragraphs>28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Pengaruh Globalisasi terhadap Eksistensi Kebudayaan Daerah di Indonesia</vt:lpstr>
      <vt:lpstr>PENDAHULUAN</vt:lpstr>
      <vt:lpstr>PENDAHULUAN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PENUTUP</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Pengaruh Globalisasi terhadap Eksistensi Kebudayaan Daerah di Indonesia</dc:title>
  <dc:creator>User</dc:creator>
  <cp:lastModifiedBy>User</cp:lastModifiedBy>
  <cp:revision>4</cp:revision>
  <dcterms:created xsi:type="dcterms:W3CDTF">2020-10-28T02:04:06Z</dcterms:created>
  <dcterms:modified xsi:type="dcterms:W3CDTF">2020-10-28T02:55:38Z</dcterms:modified>
</cp:coreProperties>
</file>