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70"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p:scale>
          <a:sx n="50" d="100"/>
          <a:sy n="50" d="100"/>
        </p:scale>
        <p:origin x="1278" y="4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2203B-D1F2-4AEC-A9AC-BCC8B7A03239}" type="doc">
      <dgm:prSet loTypeId="urn:microsoft.com/office/officeart/2005/8/layout/pyramid2" loCatId="list" qsTypeId="urn:microsoft.com/office/officeart/2005/8/quickstyle/simple1" qsCatId="simple" csTypeId="urn:microsoft.com/office/officeart/2005/8/colors/colorful2" csCatId="colorful" phldr="1"/>
      <dgm:spPr/>
      <dgm:t>
        <a:bodyPr/>
        <a:lstStyle/>
        <a:p>
          <a:endParaRPr lang="en-US"/>
        </a:p>
      </dgm:t>
    </dgm:pt>
    <dgm:pt modelId="{7FC47291-1FCC-437A-836D-9DA8CD977E1C}">
      <dgm:prSet phldrT="[Text]"/>
      <dgm:spPr/>
      <dgm:t>
        <a:bodyPr/>
        <a:lstStyle/>
        <a:p>
          <a:r>
            <a:rPr lang="en-US" b="1" dirty="0" err="1" smtClean="0"/>
            <a:t>artikel</a:t>
          </a:r>
          <a:endParaRPr lang="en-US" b="1" dirty="0"/>
        </a:p>
      </dgm:t>
    </dgm:pt>
    <dgm:pt modelId="{8CEF6EE1-C96F-4064-9C2D-2ADAD183075A}" type="parTrans" cxnId="{2925DAC8-D810-49C1-97F5-CBBD9369DF30}">
      <dgm:prSet/>
      <dgm:spPr/>
      <dgm:t>
        <a:bodyPr/>
        <a:lstStyle/>
        <a:p>
          <a:endParaRPr lang="en-US"/>
        </a:p>
      </dgm:t>
    </dgm:pt>
    <dgm:pt modelId="{AA213D49-9748-40DD-8784-88B2D6D9989D}" type="sibTrans" cxnId="{2925DAC8-D810-49C1-97F5-CBBD9369DF30}">
      <dgm:prSet/>
      <dgm:spPr/>
      <dgm:t>
        <a:bodyPr/>
        <a:lstStyle/>
        <a:p>
          <a:endParaRPr lang="en-US"/>
        </a:p>
      </dgm:t>
    </dgm:pt>
    <dgm:pt modelId="{CFD20E8F-83A6-462F-8E56-204885429E32}">
      <dgm:prSet phldrT="[Text]"/>
      <dgm:spPr/>
      <dgm:t>
        <a:bodyPr/>
        <a:lstStyle/>
        <a:p>
          <a:r>
            <a:rPr lang="en-US" b="1" dirty="0" err="1" smtClean="0"/>
            <a:t>makalah</a:t>
          </a:r>
          <a:endParaRPr lang="en-US" b="1" dirty="0"/>
        </a:p>
      </dgm:t>
    </dgm:pt>
    <dgm:pt modelId="{86EDA7C0-47B2-4EE1-863C-A070810564B6}" type="parTrans" cxnId="{7E99F9A6-B6AB-4587-B28C-ED8738520129}">
      <dgm:prSet/>
      <dgm:spPr/>
      <dgm:t>
        <a:bodyPr/>
        <a:lstStyle/>
        <a:p>
          <a:endParaRPr lang="en-US"/>
        </a:p>
      </dgm:t>
    </dgm:pt>
    <dgm:pt modelId="{B1980B26-6950-40CB-9F8F-E4A93217CADD}" type="sibTrans" cxnId="{7E99F9A6-B6AB-4587-B28C-ED8738520129}">
      <dgm:prSet/>
      <dgm:spPr/>
      <dgm:t>
        <a:bodyPr/>
        <a:lstStyle/>
        <a:p>
          <a:endParaRPr lang="en-US"/>
        </a:p>
      </dgm:t>
    </dgm:pt>
    <dgm:pt modelId="{F720AEE4-A7CA-4B7B-B37F-83BB87DA5D70}">
      <dgm:prSet phldrT="[Text]"/>
      <dgm:spPr/>
      <dgm:t>
        <a:bodyPr/>
        <a:lstStyle/>
        <a:p>
          <a:r>
            <a:rPr lang="en-US" b="1" dirty="0" err="1" smtClean="0"/>
            <a:t>skripsi</a:t>
          </a:r>
          <a:endParaRPr lang="en-US" b="1" dirty="0"/>
        </a:p>
      </dgm:t>
    </dgm:pt>
    <dgm:pt modelId="{2AE7B6B6-7CC5-4DB1-9F80-579FF372524D}" type="parTrans" cxnId="{296BC251-5598-4A19-9372-360D580E4626}">
      <dgm:prSet/>
      <dgm:spPr/>
      <dgm:t>
        <a:bodyPr/>
        <a:lstStyle/>
        <a:p>
          <a:endParaRPr lang="en-US"/>
        </a:p>
      </dgm:t>
    </dgm:pt>
    <dgm:pt modelId="{7E399A74-BD88-4002-9D99-3B73670CF5DB}" type="sibTrans" cxnId="{296BC251-5598-4A19-9372-360D580E4626}">
      <dgm:prSet/>
      <dgm:spPr/>
      <dgm:t>
        <a:bodyPr/>
        <a:lstStyle/>
        <a:p>
          <a:endParaRPr lang="en-US"/>
        </a:p>
      </dgm:t>
    </dgm:pt>
    <dgm:pt modelId="{2C5ECF89-7E33-4267-BADF-3DB675B02BF4}">
      <dgm:prSet/>
      <dgm:spPr/>
      <dgm:t>
        <a:bodyPr/>
        <a:lstStyle/>
        <a:p>
          <a:r>
            <a:rPr lang="en-US" b="1" dirty="0" err="1" smtClean="0"/>
            <a:t>tesis</a:t>
          </a:r>
          <a:endParaRPr lang="en-US" b="1" dirty="0"/>
        </a:p>
      </dgm:t>
    </dgm:pt>
    <dgm:pt modelId="{76EDBF45-4566-43DF-ABA0-FA4BFCC33060}" type="parTrans" cxnId="{140D5CE6-3338-4FCC-8B33-AFA9F0286A65}">
      <dgm:prSet/>
      <dgm:spPr/>
      <dgm:t>
        <a:bodyPr/>
        <a:lstStyle/>
        <a:p>
          <a:endParaRPr lang="en-US"/>
        </a:p>
      </dgm:t>
    </dgm:pt>
    <dgm:pt modelId="{262E447E-7AF9-4F3D-846C-5798648D8AF2}" type="sibTrans" cxnId="{140D5CE6-3338-4FCC-8B33-AFA9F0286A65}">
      <dgm:prSet/>
      <dgm:spPr/>
      <dgm:t>
        <a:bodyPr/>
        <a:lstStyle/>
        <a:p>
          <a:endParaRPr lang="en-US"/>
        </a:p>
      </dgm:t>
    </dgm:pt>
    <dgm:pt modelId="{90F248A4-90F5-4398-8CF9-87A8D305741A}">
      <dgm:prSet/>
      <dgm:spPr/>
      <dgm:t>
        <a:bodyPr/>
        <a:lstStyle/>
        <a:p>
          <a:r>
            <a:rPr lang="en-US" b="1" dirty="0" err="1" smtClean="0"/>
            <a:t>disertasi</a:t>
          </a:r>
          <a:endParaRPr lang="en-US" b="1" dirty="0"/>
        </a:p>
      </dgm:t>
    </dgm:pt>
    <dgm:pt modelId="{6BEA7D1F-C625-4350-9E97-A8EDD48BF7DB}" type="parTrans" cxnId="{334DC004-7AAF-4BB0-AB75-E6FC855B6DD9}">
      <dgm:prSet/>
      <dgm:spPr/>
      <dgm:t>
        <a:bodyPr/>
        <a:lstStyle/>
        <a:p>
          <a:endParaRPr lang="en-US"/>
        </a:p>
      </dgm:t>
    </dgm:pt>
    <dgm:pt modelId="{73ED44FF-5631-4165-A181-52A96F59E96F}" type="sibTrans" cxnId="{334DC004-7AAF-4BB0-AB75-E6FC855B6DD9}">
      <dgm:prSet/>
      <dgm:spPr/>
      <dgm:t>
        <a:bodyPr/>
        <a:lstStyle/>
        <a:p>
          <a:endParaRPr lang="en-US"/>
        </a:p>
      </dgm:t>
    </dgm:pt>
    <dgm:pt modelId="{6E1A14C2-4AED-4405-9668-E97D8018FF9C}" type="pres">
      <dgm:prSet presAssocID="{0132203B-D1F2-4AEC-A9AC-BCC8B7A03239}" presName="compositeShape" presStyleCnt="0">
        <dgm:presLayoutVars>
          <dgm:dir/>
          <dgm:resizeHandles/>
        </dgm:presLayoutVars>
      </dgm:prSet>
      <dgm:spPr/>
    </dgm:pt>
    <dgm:pt modelId="{40EBE63B-E7DB-4137-96A7-3775C94C5B26}" type="pres">
      <dgm:prSet presAssocID="{0132203B-D1F2-4AEC-A9AC-BCC8B7A03239}" presName="pyramid" presStyleLbl="node1" presStyleIdx="0" presStyleCnt="1"/>
      <dgm:spPr/>
    </dgm:pt>
    <dgm:pt modelId="{AF1B3819-D444-4F4A-B16C-0270D1F96413}" type="pres">
      <dgm:prSet presAssocID="{0132203B-D1F2-4AEC-A9AC-BCC8B7A03239}" presName="theList" presStyleCnt="0"/>
      <dgm:spPr/>
    </dgm:pt>
    <dgm:pt modelId="{78545B91-A336-4071-A470-76CD0988364F}" type="pres">
      <dgm:prSet presAssocID="{7FC47291-1FCC-437A-836D-9DA8CD977E1C}" presName="aNode" presStyleLbl="fgAcc1" presStyleIdx="0" presStyleCnt="5">
        <dgm:presLayoutVars>
          <dgm:bulletEnabled val="1"/>
        </dgm:presLayoutVars>
      </dgm:prSet>
      <dgm:spPr/>
    </dgm:pt>
    <dgm:pt modelId="{8AA45D08-CCBB-4047-8393-89422E4D001A}" type="pres">
      <dgm:prSet presAssocID="{7FC47291-1FCC-437A-836D-9DA8CD977E1C}" presName="aSpace" presStyleCnt="0"/>
      <dgm:spPr/>
    </dgm:pt>
    <dgm:pt modelId="{11AA45F4-F16F-4809-81E5-1F22384613CE}" type="pres">
      <dgm:prSet presAssocID="{CFD20E8F-83A6-462F-8E56-204885429E32}" presName="aNode" presStyleLbl="fgAcc1" presStyleIdx="1" presStyleCnt="5">
        <dgm:presLayoutVars>
          <dgm:bulletEnabled val="1"/>
        </dgm:presLayoutVars>
      </dgm:prSet>
      <dgm:spPr/>
    </dgm:pt>
    <dgm:pt modelId="{DCCDC9B2-35FE-4AA2-9082-6D39377B900D}" type="pres">
      <dgm:prSet presAssocID="{CFD20E8F-83A6-462F-8E56-204885429E32}" presName="aSpace" presStyleCnt="0"/>
      <dgm:spPr/>
    </dgm:pt>
    <dgm:pt modelId="{397D6F62-82BC-413B-93B2-6C5B92C3392B}" type="pres">
      <dgm:prSet presAssocID="{F720AEE4-A7CA-4B7B-B37F-83BB87DA5D70}" presName="aNode" presStyleLbl="fgAcc1" presStyleIdx="2" presStyleCnt="5">
        <dgm:presLayoutVars>
          <dgm:bulletEnabled val="1"/>
        </dgm:presLayoutVars>
      </dgm:prSet>
      <dgm:spPr/>
    </dgm:pt>
    <dgm:pt modelId="{7C4B5251-F167-4CD5-9988-F82C22E21709}" type="pres">
      <dgm:prSet presAssocID="{F720AEE4-A7CA-4B7B-B37F-83BB87DA5D70}" presName="aSpace" presStyleCnt="0"/>
      <dgm:spPr/>
    </dgm:pt>
    <dgm:pt modelId="{FD354EC8-96D4-4C5D-BD95-32BE1213BB66}" type="pres">
      <dgm:prSet presAssocID="{2C5ECF89-7E33-4267-BADF-3DB675B02BF4}" presName="aNode" presStyleLbl="fgAcc1" presStyleIdx="3" presStyleCnt="5">
        <dgm:presLayoutVars>
          <dgm:bulletEnabled val="1"/>
        </dgm:presLayoutVars>
      </dgm:prSet>
      <dgm:spPr/>
    </dgm:pt>
    <dgm:pt modelId="{B94285F7-B15A-4D31-8CAE-E759DD8006A9}" type="pres">
      <dgm:prSet presAssocID="{2C5ECF89-7E33-4267-BADF-3DB675B02BF4}" presName="aSpace" presStyleCnt="0"/>
      <dgm:spPr/>
    </dgm:pt>
    <dgm:pt modelId="{646C3B79-3FFA-470F-AC21-A8E9E893BB6C}" type="pres">
      <dgm:prSet presAssocID="{90F248A4-90F5-4398-8CF9-87A8D305741A}" presName="aNode" presStyleLbl="fgAcc1" presStyleIdx="4" presStyleCnt="5">
        <dgm:presLayoutVars>
          <dgm:bulletEnabled val="1"/>
        </dgm:presLayoutVars>
      </dgm:prSet>
      <dgm:spPr/>
    </dgm:pt>
    <dgm:pt modelId="{6C4D37D4-A858-420B-AB77-EB88981E6557}" type="pres">
      <dgm:prSet presAssocID="{90F248A4-90F5-4398-8CF9-87A8D305741A}" presName="aSpace" presStyleCnt="0"/>
      <dgm:spPr/>
    </dgm:pt>
  </dgm:ptLst>
  <dgm:cxnLst>
    <dgm:cxn modelId="{E4E5F037-BB93-45D6-8334-8D677E85853D}" type="presOf" srcId="{7FC47291-1FCC-437A-836D-9DA8CD977E1C}" destId="{78545B91-A336-4071-A470-76CD0988364F}" srcOrd="0" destOrd="0" presId="urn:microsoft.com/office/officeart/2005/8/layout/pyramid2"/>
    <dgm:cxn modelId="{4C9C30FC-A334-46E5-98DF-18AC353B2C01}" type="presOf" srcId="{2C5ECF89-7E33-4267-BADF-3DB675B02BF4}" destId="{FD354EC8-96D4-4C5D-BD95-32BE1213BB66}" srcOrd="0" destOrd="0" presId="urn:microsoft.com/office/officeart/2005/8/layout/pyramid2"/>
    <dgm:cxn modelId="{7E99F9A6-B6AB-4587-B28C-ED8738520129}" srcId="{0132203B-D1F2-4AEC-A9AC-BCC8B7A03239}" destId="{CFD20E8F-83A6-462F-8E56-204885429E32}" srcOrd="1" destOrd="0" parTransId="{86EDA7C0-47B2-4EE1-863C-A070810564B6}" sibTransId="{B1980B26-6950-40CB-9F8F-E4A93217CADD}"/>
    <dgm:cxn modelId="{296BC251-5598-4A19-9372-360D580E4626}" srcId="{0132203B-D1F2-4AEC-A9AC-BCC8B7A03239}" destId="{F720AEE4-A7CA-4B7B-B37F-83BB87DA5D70}" srcOrd="2" destOrd="0" parTransId="{2AE7B6B6-7CC5-4DB1-9F80-579FF372524D}" sibTransId="{7E399A74-BD88-4002-9D99-3B73670CF5DB}"/>
    <dgm:cxn modelId="{2925DAC8-D810-49C1-97F5-CBBD9369DF30}" srcId="{0132203B-D1F2-4AEC-A9AC-BCC8B7A03239}" destId="{7FC47291-1FCC-437A-836D-9DA8CD977E1C}" srcOrd="0" destOrd="0" parTransId="{8CEF6EE1-C96F-4064-9C2D-2ADAD183075A}" sibTransId="{AA213D49-9748-40DD-8784-88B2D6D9989D}"/>
    <dgm:cxn modelId="{140D5CE6-3338-4FCC-8B33-AFA9F0286A65}" srcId="{0132203B-D1F2-4AEC-A9AC-BCC8B7A03239}" destId="{2C5ECF89-7E33-4267-BADF-3DB675B02BF4}" srcOrd="3" destOrd="0" parTransId="{76EDBF45-4566-43DF-ABA0-FA4BFCC33060}" sibTransId="{262E447E-7AF9-4F3D-846C-5798648D8AF2}"/>
    <dgm:cxn modelId="{43D9572A-B01D-4B53-9C55-00A874BCF749}" type="presOf" srcId="{0132203B-D1F2-4AEC-A9AC-BCC8B7A03239}" destId="{6E1A14C2-4AED-4405-9668-E97D8018FF9C}" srcOrd="0" destOrd="0" presId="urn:microsoft.com/office/officeart/2005/8/layout/pyramid2"/>
    <dgm:cxn modelId="{296783D1-FD68-418D-9640-15418E853FEA}" type="presOf" srcId="{CFD20E8F-83A6-462F-8E56-204885429E32}" destId="{11AA45F4-F16F-4809-81E5-1F22384613CE}" srcOrd="0" destOrd="0" presId="urn:microsoft.com/office/officeart/2005/8/layout/pyramid2"/>
    <dgm:cxn modelId="{DA2B55E4-9043-4B5D-AB57-8BF7B9587847}" type="presOf" srcId="{F720AEE4-A7CA-4B7B-B37F-83BB87DA5D70}" destId="{397D6F62-82BC-413B-93B2-6C5B92C3392B}" srcOrd="0" destOrd="0" presId="urn:microsoft.com/office/officeart/2005/8/layout/pyramid2"/>
    <dgm:cxn modelId="{334DC004-7AAF-4BB0-AB75-E6FC855B6DD9}" srcId="{0132203B-D1F2-4AEC-A9AC-BCC8B7A03239}" destId="{90F248A4-90F5-4398-8CF9-87A8D305741A}" srcOrd="4" destOrd="0" parTransId="{6BEA7D1F-C625-4350-9E97-A8EDD48BF7DB}" sibTransId="{73ED44FF-5631-4165-A181-52A96F59E96F}"/>
    <dgm:cxn modelId="{E12DD3BF-8BAE-43C0-B05B-EBB31D000A4E}" type="presOf" srcId="{90F248A4-90F5-4398-8CF9-87A8D305741A}" destId="{646C3B79-3FFA-470F-AC21-A8E9E893BB6C}" srcOrd="0" destOrd="0" presId="urn:microsoft.com/office/officeart/2005/8/layout/pyramid2"/>
    <dgm:cxn modelId="{F4484FC6-92C3-4CAA-B2CE-E2E3C7AAACD1}" type="presParOf" srcId="{6E1A14C2-4AED-4405-9668-E97D8018FF9C}" destId="{40EBE63B-E7DB-4137-96A7-3775C94C5B26}" srcOrd="0" destOrd="0" presId="urn:microsoft.com/office/officeart/2005/8/layout/pyramid2"/>
    <dgm:cxn modelId="{967BCD02-1AB7-4172-AA84-66BD3ACFADAB}" type="presParOf" srcId="{6E1A14C2-4AED-4405-9668-E97D8018FF9C}" destId="{AF1B3819-D444-4F4A-B16C-0270D1F96413}" srcOrd="1" destOrd="0" presId="urn:microsoft.com/office/officeart/2005/8/layout/pyramid2"/>
    <dgm:cxn modelId="{B16E1A50-4A43-460A-AE07-BA894A650194}" type="presParOf" srcId="{AF1B3819-D444-4F4A-B16C-0270D1F96413}" destId="{78545B91-A336-4071-A470-76CD0988364F}" srcOrd="0" destOrd="0" presId="urn:microsoft.com/office/officeart/2005/8/layout/pyramid2"/>
    <dgm:cxn modelId="{25F74C2B-4852-4C73-8D5D-CA70D68BD21C}" type="presParOf" srcId="{AF1B3819-D444-4F4A-B16C-0270D1F96413}" destId="{8AA45D08-CCBB-4047-8393-89422E4D001A}" srcOrd="1" destOrd="0" presId="urn:microsoft.com/office/officeart/2005/8/layout/pyramid2"/>
    <dgm:cxn modelId="{5AA5F31B-60A3-4888-99B7-8C050C54C459}" type="presParOf" srcId="{AF1B3819-D444-4F4A-B16C-0270D1F96413}" destId="{11AA45F4-F16F-4809-81E5-1F22384613CE}" srcOrd="2" destOrd="0" presId="urn:microsoft.com/office/officeart/2005/8/layout/pyramid2"/>
    <dgm:cxn modelId="{E44D1BCD-D46A-4141-9001-4D0F1B244BDB}" type="presParOf" srcId="{AF1B3819-D444-4F4A-B16C-0270D1F96413}" destId="{DCCDC9B2-35FE-4AA2-9082-6D39377B900D}" srcOrd="3" destOrd="0" presId="urn:microsoft.com/office/officeart/2005/8/layout/pyramid2"/>
    <dgm:cxn modelId="{E3C6E71E-8006-41EB-A25C-D943467E6153}" type="presParOf" srcId="{AF1B3819-D444-4F4A-B16C-0270D1F96413}" destId="{397D6F62-82BC-413B-93B2-6C5B92C3392B}" srcOrd="4" destOrd="0" presId="urn:microsoft.com/office/officeart/2005/8/layout/pyramid2"/>
    <dgm:cxn modelId="{914BBED4-0526-4EDB-BEC5-2CF2F153C02A}" type="presParOf" srcId="{AF1B3819-D444-4F4A-B16C-0270D1F96413}" destId="{7C4B5251-F167-4CD5-9988-F82C22E21709}" srcOrd="5" destOrd="0" presId="urn:microsoft.com/office/officeart/2005/8/layout/pyramid2"/>
    <dgm:cxn modelId="{B351F336-D06D-43EC-805E-7AD592FBF929}" type="presParOf" srcId="{AF1B3819-D444-4F4A-B16C-0270D1F96413}" destId="{FD354EC8-96D4-4C5D-BD95-32BE1213BB66}" srcOrd="6" destOrd="0" presId="urn:microsoft.com/office/officeart/2005/8/layout/pyramid2"/>
    <dgm:cxn modelId="{B899B63F-A93D-45CF-88E8-9E96C1B93D1E}" type="presParOf" srcId="{AF1B3819-D444-4F4A-B16C-0270D1F96413}" destId="{B94285F7-B15A-4D31-8CAE-E759DD8006A9}" srcOrd="7" destOrd="0" presId="urn:microsoft.com/office/officeart/2005/8/layout/pyramid2"/>
    <dgm:cxn modelId="{89069F8B-BF45-4D89-AE7B-670D911B7CA8}" type="presParOf" srcId="{AF1B3819-D444-4F4A-B16C-0270D1F96413}" destId="{646C3B79-3FFA-470F-AC21-A8E9E893BB6C}" srcOrd="8" destOrd="0" presId="urn:microsoft.com/office/officeart/2005/8/layout/pyramid2"/>
    <dgm:cxn modelId="{BBFD4056-0C71-41CB-9DB9-92F58395D0D5}" type="presParOf" srcId="{AF1B3819-D444-4F4A-B16C-0270D1F96413}" destId="{6C4D37D4-A858-420B-AB77-EB88981E6557}"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EBE63B-E7DB-4137-96A7-3775C94C5B26}">
      <dsp:nvSpPr>
        <dsp:cNvPr id="0" name=""/>
        <dsp:cNvSpPr/>
      </dsp:nvSpPr>
      <dsp:spPr>
        <a:xfrm>
          <a:off x="1793875" y="0"/>
          <a:ext cx="5492750" cy="5492750"/>
        </a:xfrm>
        <a:prstGeom prst="triangle">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545B91-A336-4071-A470-76CD0988364F}">
      <dsp:nvSpPr>
        <dsp:cNvPr id="0" name=""/>
        <dsp:cNvSpPr/>
      </dsp:nvSpPr>
      <dsp:spPr>
        <a:xfrm>
          <a:off x="4540250" y="549811"/>
          <a:ext cx="3570287" cy="781000"/>
        </a:xfrm>
        <a:prstGeom prst="roundRect">
          <a:avLst/>
        </a:prstGeom>
        <a:solidFill>
          <a:schemeClr val="lt1">
            <a:alpha val="90000"/>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err="1" smtClean="0"/>
            <a:t>artikel</a:t>
          </a:r>
          <a:endParaRPr lang="en-US" sz="3200" b="1" kern="1200" dirty="0"/>
        </a:p>
      </dsp:txBody>
      <dsp:txXfrm>
        <a:off x="4578375" y="587936"/>
        <a:ext cx="3494037" cy="704750"/>
      </dsp:txXfrm>
    </dsp:sp>
    <dsp:sp modelId="{11AA45F4-F16F-4809-81E5-1F22384613CE}">
      <dsp:nvSpPr>
        <dsp:cNvPr id="0" name=""/>
        <dsp:cNvSpPr/>
      </dsp:nvSpPr>
      <dsp:spPr>
        <a:xfrm>
          <a:off x="4540250" y="1428436"/>
          <a:ext cx="3570287" cy="781000"/>
        </a:xfrm>
        <a:prstGeom prst="roundRect">
          <a:avLst/>
        </a:prstGeom>
        <a:solidFill>
          <a:schemeClr val="lt1">
            <a:alpha val="90000"/>
            <a:hueOff val="0"/>
            <a:satOff val="0"/>
            <a:lumOff val="0"/>
            <a:alphaOff val="0"/>
          </a:schemeClr>
        </a:solidFill>
        <a:ln w="15875" cap="rnd" cmpd="sng" algn="ctr">
          <a:solidFill>
            <a:schemeClr val="accent2">
              <a:hueOff val="222396"/>
              <a:satOff val="-4971"/>
              <a:lumOff val="-470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err="1" smtClean="0"/>
            <a:t>makalah</a:t>
          </a:r>
          <a:endParaRPr lang="en-US" sz="3200" b="1" kern="1200" dirty="0"/>
        </a:p>
      </dsp:txBody>
      <dsp:txXfrm>
        <a:off x="4578375" y="1466561"/>
        <a:ext cx="3494037" cy="704750"/>
      </dsp:txXfrm>
    </dsp:sp>
    <dsp:sp modelId="{397D6F62-82BC-413B-93B2-6C5B92C3392B}">
      <dsp:nvSpPr>
        <dsp:cNvPr id="0" name=""/>
        <dsp:cNvSpPr/>
      </dsp:nvSpPr>
      <dsp:spPr>
        <a:xfrm>
          <a:off x="4540250" y="2307062"/>
          <a:ext cx="3570287" cy="781000"/>
        </a:xfrm>
        <a:prstGeom prst="roundRect">
          <a:avLst/>
        </a:prstGeom>
        <a:solidFill>
          <a:schemeClr val="lt1">
            <a:alpha val="90000"/>
            <a:hueOff val="0"/>
            <a:satOff val="0"/>
            <a:lumOff val="0"/>
            <a:alphaOff val="0"/>
          </a:schemeClr>
        </a:solidFill>
        <a:ln w="15875" cap="rnd" cmpd="sng" algn="ctr">
          <a:solidFill>
            <a:schemeClr val="accent2">
              <a:hueOff val="444793"/>
              <a:satOff val="-9942"/>
              <a:lumOff val="-9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err="1" smtClean="0"/>
            <a:t>skripsi</a:t>
          </a:r>
          <a:endParaRPr lang="en-US" sz="3200" b="1" kern="1200" dirty="0"/>
        </a:p>
      </dsp:txBody>
      <dsp:txXfrm>
        <a:off x="4578375" y="2345187"/>
        <a:ext cx="3494037" cy="704750"/>
      </dsp:txXfrm>
    </dsp:sp>
    <dsp:sp modelId="{FD354EC8-96D4-4C5D-BD95-32BE1213BB66}">
      <dsp:nvSpPr>
        <dsp:cNvPr id="0" name=""/>
        <dsp:cNvSpPr/>
      </dsp:nvSpPr>
      <dsp:spPr>
        <a:xfrm>
          <a:off x="4540250" y="3185687"/>
          <a:ext cx="3570287" cy="781000"/>
        </a:xfrm>
        <a:prstGeom prst="roundRect">
          <a:avLst/>
        </a:prstGeom>
        <a:solidFill>
          <a:schemeClr val="lt1">
            <a:alpha val="90000"/>
            <a:hueOff val="0"/>
            <a:satOff val="0"/>
            <a:lumOff val="0"/>
            <a:alphaOff val="0"/>
          </a:schemeClr>
        </a:solidFill>
        <a:ln w="15875" cap="rnd" cmpd="sng" algn="ctr">
          <a:solidFill>
            <a:schemeClr val="accent2">
              <a:hueOff val="667189"/>
              <a:satOff val="-14912"/>
              <a:lumOff val="-141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err="1" smtClean="0"/>
            <a:t>tesis</a:t>
          </a:r>
          <a:endParaRPr lang="en-US" sz="3200" b="1" kern="1200" dirty="0"/>
        </a:p>
      </dsp:txBody>
      <dsp:txXfrm>
        <a:off x="4578375" y="3223812"/>
        <a:ext cx="3494037" cy="704750"/>
      </dsp:txXfrm>
    </dsp:sp>
    <dsp:sp modelId="{646C3B79-3FFA-470F-AC21-A8E9E893BB6C}">
      <dsp:nvSpPr>
        <dsp:cNvPr id="0" name=""/>
        <dsp:cNvSpPr/>
      </dsp:nvSpPr>
      <dsp:spPr>
        <a:xfrm>
          <a:off x="4540250" y="4064313"/>
          <a:ext cx="3570287" cy="781000"/>
        </a:xfrm>
        <a:prstGeom prst="roundRect">
          <a:avLst/>
        </a:prstGeom>
        <a:solidFill>
          <a:schemeClr val="lt1">
            <a:alpha val="90000"/>
            <a:hueOff val="0"/>
            <a:satOff val="0"/>
            <a:lumOff val="0"/>
            <a:alphaOff val="0"/>
          </a:schemeClr>
        </a:solidFill>
        <a:ln w="15875" cap="rnd" cmpd="sng" algn="ctr">
          <a:solidFill>
            <a:schemeClr val="accent2">
              <a:hueOff val="889586"/>
              <a:satOff val="-19883"/>
              <a:lumOff val="-1882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err="1" smtClean="0"/>
            <a:t>disertasi</a:t>
          </a:r>
          <a:endParaRPr lang="en-US" sz="3200" b="1" kern="1200" dirty="0"/>
        </a:p>
      </dsp:txBody>
      <dsp:txXfrm>
        <a:off x="4578375" y="4102438"/>
        <a:ext cx="3494037" cy="70475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751" y="800100"/>
            <a:ext cx="10361612" cy="2262781"/>
          </a:xfrm>
        </p:spPr>
        <p:txBody>
          <a:bodyPr anchor="ctr"/>
          <a:lstStyle/>
          <a:p>
            <a:r>
              <a:rPr lang="en-US" b="1" dirty="0" err="1" smtClean="0">
                <a:solidFill>
                  <a:schemeClr val="accent5">
                    <a:lumMod val="75000"/>
                  </a:schemeClr>
                </a:solidFill>
              </a:rPr>
              <a:t>Bahasa</a:t>
            </a:r>
            <a:r>
              <a:rPr lang="en-US" b="1" dirty="0" smtClean="0">
                <a:solidFill>
                  <a:schemeClr val="accent5">
                    <a:lumMod val="75000"/>
                  </a:schemeClr>
                </a:solidFill>
              </a:rPr>
              <a:t> </a:t>
            </a:r>
            <a:r>
              <a:rPr lang="en-US" b="1" dirty="0" err="1" smtClean="0">
                <a:solidFill>
                  <a:schemeClr val="accent5">
                    <a:lumMod val="75000"/>
                  </a:schemeClr>
                </a:solidFill>
              </a:rPr>
              <a:t>pada</a:t>
            </a:r>
            <a:r>
              <a:rPr lang="en-US" b="1" dirty="0" smtClean="0">
                <a:solidFill>
                  <a:schemeClr val="accent5">
                    <a:lumMod val="75000"/>
                  </a:schemeClr>
                </a:solidFill>
              </a:rPr>
              <a:t> </a:t>
            </a:r>
            <a:r>
              <a:rPr lang="en-US" b="1" dirty="0" err="1" smtClean="0">
                <a:solidFill>
                  <a:schemeClr val="accent5">
                    <a:lumMod val="75000"/>
                  </a:schemeClr>
                </a:solidFill>
              </a:rPr>
              <a:t>KaryaTulis</a:t>
            </a:r>
            <a:r>
              <a:rPr lang="en-US" b="1" dirty="0" smtClean="0">
                <a:solidFill>
                  <a:schemeClr val="accent5">
                    <a:lumMod val="75000"/>
                  </a:schemeClr>
                </a:solidFill>
              </a:rPr>
              <a:t> </a:t>
            </a:r>
            <a:r>
              <a:rPr lang="en-US" b="1" dirty="0" err="1" smtClean="0">
                <a:solidFill>
                  <a:schemeClr val="accent5">
                    <a:lumMod val="75000"/>
                  </a:schemeClr>
                </a:solidFill>
              </a:rPr>
              <a:t>Ilmiah</a:t>
            </a:r>
            <a:endParaRPr lang="en-US" b="1" dirty="0">
              <a:solidFill>
                <a:schemeClr val="accent5">
                  <a:lumMod val="75000"/>
                </a:schemeClr>
              </a:solidFill>
            </a:endParaRPr>
          </a:p>
        </p:txBody>
      </p:sp>
      <p:sp>
        <p:nvSpPr>
          <p:cNvPr id="3" name="Subtitle 2"/>
          <p:cNvSpPr>
            <a:spLocks noGrp="1"/>
          </p:cNvSpPr>
          <p:nvPr>
            <p:ph type="subTitle" idx="1"/>
          </p:nvPr>
        </p:nvSpPr>
        <p:spPr>
          <a:xfrm>
            <a:off x="7620000" y="5406029"/>
            <a:ext cx="4322762" cy="1126283"/>
          </a:xfrm>
        </p:spPr>
        <p:txBody>
          <a:bodyPr>
            <a:normAutofit/>
          </a:bodyPr>
          <a:lstStyle/>
          <a:p>
            <a:r>
              <a:rPr lang="en-US" sz="2800" b="1" dirty="0" err="1" smtClean="0">
                <a:solidFill>
                  <a:srgbClr val="C00000"/>
                </a:solidFill>
              </a:rPr>
              <a:t>Oleh</a:t>
            </a:r>
            <a:r>
              <a:rPr lang="en-US" sz="2800" b="1" dirty="0" smtClean="0">
                <a:solidFill>
                  <a:srgbClr val="C00000"/>
                </a:solidFill>
              </a:rPr>
              <a:t>: </a:t>
            </a:r>
            <a:r>
              <a:rPr lang="en-US" sz="2800" b="1" dirty="0" err="1" smtClean="0">
                <a:solidFill>
                  <a:srgbClr val="C00000"/>
                </a:solidFill>
              </a:rPr>
              <a:t>Destiani</a:t>
            </a:r>
            <a:r>
              <a:rPr lang="en-US" sz="2800" b="1" dirty="0" smtClean="0">
                <a:solidFill>
                  <a:srgbClr val="C00000"/>
                </a:solidFill>
              </a:rPr>
              <a:t>, </a:t>
            </a:r>
            <a:r>
              <a:rPr lang="en-US" sz="2800" b="1" dirty="0" err="1" smtClean="0">
                <a:solidFill>
                  <a:srgbClr val="C00000"/>
                </a:solidFill>
              </a:rPr>
              <a:t>M.Pd</a:t>
            </a:r>
            <a:r>
              <a:rPr lang="en-US" sz="2800" b="1" dirty="0" smtClean="0">
                <a:solidFill>
                  <a:srgbClr val="C00000"/>
                </a:solidFill>
              </a:rPr>
              <a:t>.</a:t>
            </a:r>
            <a:endParaRPr lang="en-US" sz="2800" b="1" dirty="0">
              <a:solidFill>
                <a:srgbClr val="C00000"/>
              </a:solidFill>
            </a:endParaRPr>
          </a:p>
        </p:txBody>
      </p:sp>
    </p:spTree>
    <p:extLst>
      <p:ext uri="{BB962C8B-B14F-4D97-AF65-F5344CB8AC3E}">
        <p14:creationId xmlns:p14="http://schemas.microsoft.com/office/powerpoint/2010/main" val="1053074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Makalah</a:t>
            </a:r>
            <a:endParaRPr lang="en-US" b="1" dirty="0"/>
          </a:p>
        </p:txBody>
      </p:sp>
      <p:sp>
        <p:nvSpPr>
          <p:cNvPr id="3" name="Content Placeholder 2"/>
          <p:cNvSpPr>
            <a:spLocks noGrp="1"/>
          </p:cNvSpPr>
          <p:nvPr>
            <p:ph idx="1"/>
          </p:nvPr>
        </p:nvSpPr>
        <p:spPr>
          <a:xfrm>
            <a:off x="2114550" y="1581150"/>
            <a:ext cx="9390062" cy="4330072"/>
          </a:xfrm>
        </p:spPr>
        <p:txBody>
          <a:bodyPr>
            <a:normAutofit/>
          </a:bodyPr>
          <a:lstStyle/>
          <a:p>
            <a:r>
              <a:rPr lang="id-ID" sz="2300" dirty="0"/>
              <a:t>Jenis yang kedua adalah makalah, dan sama seperti artikel ilmiah karya tulis satu ini juga jamak dijumpai. Makalah sendiri memiliki pengertian sebagai sebuah karya tulis yang isinya mengulas mengenai data di lapangan yang sifatnya empiris. </a:t>
            </a:r>
            <a:endParaRPr lang="en-US" sz="2300" dirty="0"/>
          </a:p>
          <a:p>
            <a:r>
              <a:rPr lang="id-ID" sz="2300" dirty="0"/>
              <a:t>Sifat lain yang dimiliki makalah selain empiris adalah objektif, yakni terhadap permasalahan yang tengah berkembang di tengah masyarakat. Selain itu, isi dari makalah juga sering kali merupakan hasil analisa logis dari penulis.</a:t>
            </a:r>
            <a:endParaRPr lang="en-US" sz="2300" dirty="0"/>
          </a:p>
          <a:p>
            <a:endParaRPr lang="en-US" sz="2300" dirty="0"/>
          </a:p>
        </p:txBody>
      </p:sp>
    </p:spTree>
    <p:extLst>
      <p:ext uri="{BB962C8B-B14F-4D97-AF65-F5344CB8AC3E}">
        <p14:creationId xmlns:p14="http://schemas.microsoft.com/office/powerpoint/2010/main" val="2492717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47650"/>
            <a:ext cx="9944100" cy="5663572"/>
          </a:xfrm>
        </p:spPr>
        <p:txBody>
          <a:bodyPr>
            <a:noAutofit/>
          </a:bodyPr>
          <a:lstStyle/>
          <a:p>
            <a:pPr lvl="0"/>
            <a:r>
              <a:rPr lang="id-ID" sz="2300" b="1" dirty="0"/>
              <a:t>Tesis</a:t>
            </a:r>
            <a:endParaRPr lang="en-US" sz="2300" b="1" dirty="0"/>
          </a:p>
          <a:p>
            <a:pPr marL="0" indent="0">
              <a:buNone/>
            </a:pPr>
            <a:r>
              <a:rPr lang="id-ID" sz="2300" dirty="0"/>
              <a:t>Tesis merupakan salah satu karya ilmiah yang wajib disusun oleh mahasiswa di program Magisters atau S2. Sifatnya wajib, karena akan menjadi penentu apakah mahasiswa tersebut akan lulus kuliah atau sebaliknya. </a:t>
            </a:r>
            <a:endParaRPr lang="en-US" sz="2300" dirty="0"/>
          </a:p>
          <a:p>
            <a:pPr marL="0" indent="0">
              <a:buNone/>
            </a:pPr>
            <a:endParaRPr lang="en-US" sz="2300" dirty="0" smtClean="0"/>
          </a:p>
          <a:p>
            <a:pPr marL="0" indent="0">
              <a:buNone/>
            </a:pPr>
            <a:r>
              <a:rPr lang="id-ID" sz="2300" dirty="0" smtClean="0"/>
              <a:t>Tesis </a:t>
            </a:r>
            <a:r>
              <a:rPr lang="id-ID" sz="2300" dirty="0"/>
              <a:t>sendiri memiliki pengertian sebagai sebuah karya ilmiah yang di dalamnya menguak suatu pengetahuan baru secara empiris sekaligus teoritis. Empiris yang dimaksudkan disini adalah penulis menuliskan pengalaman yang didapat selama melakukan penelitian. </a:t>
            </a:r>
            <a:endParaRPr lang="en-US" sz="2300" dirty="0"/>
          </a:p>
          <a:p>
            <a:pPr marL="0" indent="0">
              <a:buNone/>
            </a:pPr>
            <a:endParaRPr lang="en-US" sz="2300" dirty="0" smtClean="0"/>
          </a:p>
          <a:p>
            <a:pPr marL="0" indent="0">
              <a:buNone/>
            </a:pPr>
            <a:r>
              <a:rPr lang="id-ID" sz="2300" dirty="0" smtClean="0"/>
              <a:t>Sedangkan </a:t>
            </a:r>
            <a:r>
              <a:rPr lang="id-ID" sz="2300" dirty="0"/>
              <a:t>yang dimaksud secara teoritis adalah penulis melakukan penelitian dengan melakukan pengujian terhadap teori-teori yang sudah ada. Yakni dari peneliti sebelumnya yang mengusung tema penelitian yang sama.</a:t>
            </a:r>
            <a:endParaRPr lang="en-US" sz="2300" dirty="0"/>
          </a:p>
          <a:p>
            <a:endParaRPr lang="en-US" sz="2300" dirty="0"/>
          </a:p>
        </p:txBody>
      </p:sp>
    </p:spTree>
    <p:extLst>
      <p:ext uri="{BB962C8B-B14F-4D97-AF65-F5344CB8AC3E}">
        <p14:creationId xmlns:p14="http://schemas.microsoft.com/office/powerpoint/2010/main" val="3749893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762000"/>
            <a:ext cx="9752012" cy="5149222"/>
          </a:xfrm>
        </p:spPr>
        <p:txBody>
          <a:bodyPr>
            <a:normAutofit/>
          </a:bodyPr>
          <a:lstStyle/>
          <a:p>
            <a:pPr lvl="0"/>
            <a:r>
              <a:rPr lang="id-ID" sz="2300" b="1" dirty="0"/>
              <a:t>Skripsi</a:t>
            </a:r>
            <a:endParaRPr lang="en-US" sz="2300" b="1" dirty="0"/>
          </a:p>
          <a:p>
            <a:pPr marL="0" indent="0">
              <a:buNone/>
            </a:pPr>
            <a:r>
              <a:rPr lang="id-ID" sz="2300" dirty="0"/>
              <a:t>Jika tesis merupakan karya tulis ilmiah yang ditujukan untuk mahasiswa Magister atau S2. Maka untuk mahasiswa S1 wajib menulis atau menyusun skripsi yang juga didasarkan pada hasil penelitian. </a:t>
            </a:r>
            <a:endParaRPr lang="en-US" sz="2300" dirty="0"/>
          </a:p>
          <a:p>
            <a:pPr marL="0" indent="0">
              <a:buNone/>
            </a:pPr>
            <a:r>
              <a:rPr lang="id-ID" sz="2300" dirty="0"/>
              <a:t>Skripsi sendiri memiliki definisi sebagai karya ilmiah yang ditulis berdasarkan penelitian yang memiliki ruang lingkup lebih kecil. Namun diharapkan bahkan diwajibkan untuk mampu membahas secara tajam dan mendalam. </a:t>
            </a:r>
            <a:endParaRPr lang="en-US" sz="2300" dirty="0"/>
          </a:p>
          <a:p>
            <a:pPr marL="0" indent="0">
              <a:buNone/>
            </a:pPr>
            <a:r>
              <a:rPr lang="id-ID" sz="2300" dirty="0"/>
              <a:t>Skripsi juga disusun dengan menggunakan opini dari penulis setelah menyimpulkan hasil pendapat dan hasil data dari peneliti sebelumnya. Sedangkan untuk metodologi penelitian yang digunakan bisa metode kualitatif maupun kuantitatif.</a:t>
            </a:r>
            <a:endParaRPr lang="en-US" sz="2300" dirty="0"/>
          </a:p>
        </p:txBody>
      </p:sp>
    </p:spTree>
    <p:extLst>
      <p:ext uri="{BB962C8B-B14F-4D97-AF65-F5344CB8AC3E}">
        <p14:creationId xmlns:p14="http://schemas.microsoft.com/office/powerpoint/2010/main" val="31578573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5812" y="742950"/>
            <a:ext cx="8915400" cy="3777622"/>
          </a:xfrm>
        </p:spPr>
        <p:txBody>
          <a:bodyPr>
            <a:noAutofit/>
          </a:bodyPr>
          <a:lstStyle/>
          <a:p>
            <a:pPr lvl="0"/>
            <a:r>
              <a:rPr lang="id-ID" sz="2300" b="1" dirty="0"/>
              <a:t>Disertasi</a:t>
            </a:r>
            <a:endParaRPr lang="en-US" sz="2300" b="1" dirty="0"/>
          </a:p>
          <a:p>
            <a:pPr marL="0" indent="0">
              <a:buNone/>
            </a:pPr>
            <a:r>
              <a:rPr lang="id-ID" sz="2300" dirty="0"/>
              <a:t>Bagi mahasiswa yang menempuh pendidikan doktoral yakni S3 maka untuk mendapatkan status kelulusan dan memperoleh gelar Doktor. Wajib menyelesaikan penyusunan karya tulis ilmiah bertajuk disertasi. </a:t>
            </a:r>
            <a:endParaRPr lang="en-US" sz="2300" dirty="0"/>
          </a:p>
          <a:p>
            <a:pPr marL="0" indent="0">
              <a:buNone/>
            </a:pPr>
            <a:r>
              <a:rPr lang="id-ID" sz="2300" dirty="0"/>
              <a:t>Disertasi adalah merupakan karya tulis yang disusun dari temuan original dari penulis melalui kegiatan penelitian. Bisa juga diartikan sebagai karya ilmiah yang memaparkan temuan penulis dari suatu pendapat yang kemudian dibuktikan secara ilmiah.</a:t>
            </a:r>
            <a:endParaRPr lang="en-US" sz="2300" dirty="0"/>
          </a:p>
          <a:p>
            <a:endParaRPr lang="en-US" sz="2300" dirty="0"/>
          </a:p>
        </p:txBody>
      </p:sp>
    </p:spTree>
    <p:extLst>
      <p:ext uri="{BB962C8B-B14F-4D97-AF65-F5344CB8AC3E}">
        <p14:creationId xmlns:p14="http://schemas.microsoft.com/office/powerpoint/2010/main" val="3012459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46598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5950" y="914400"/>
            <a:ext cx="7315200" cy="4996822"/>
          </a:xfrm>
        </p:spPr>
        <p:txBody>
          <a:bodyPr>
            <a:normAutofit/>
          </a:bodyPr>
          <a:lstStyle/>
          <a:p>
            <a:pPr marL="0" indent="0" algn="just">
              <a:buNone/>
            </a:pPr>
            <a:r>
              <a:rPr lang="id-ID" sz="2500" dirty="0">
                <a:latin typeface="Calibri" panose="020F0502020204030204" pitchFamily="34" charset="0"/>
                <a:cs typeface="Calibri" panose="020F0502020204030204" pitchFamily="34" charset="0"/>
              </a:rPr>
              <a:t>Bahasa dalam karya ilmiah adalah ragam bahasa tulis yang termasuk dalam ragam bahasa baku yaitu ragam yang mempunyai kaidah-kaidah paling lengkap dibanding ragam lainnya, ragam yamg mempunyai gengsi dan wibawa yang tinggi dan yang menjadi tolok bandingan bagi pemakaian bahasa yang benar.</a:t>
            </a:r>
            <a:endParaRPr lang="en-US" sz="2500" dirty="0">
              <a:latin typeface="Calibri" panose="020F0502020204030204" pitchFamily="34" charset="0"/>
              <a:cs typeface="Calibri" panose="020F0502020204030204" pitchFamily="34" charset="0"/>
            </a:endParaRPr>
          </a:p>
          <a:p>
            <a:pPr marL="0" indent="0" algn="just">
              <a:buNone/>
            </a:pPr>
            <a:endParaRPr lang="en-US" sz="2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6834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3825" y="0"/>
            <a:ext cx="8911687" cy="1280890"/>
          </a:xfrm>
        </p:spPr>
        <p:txBody>
          <a:bodyPr/>
          <a:lstStyle/>
          <a:p>
            <a:r>
              <a:rPr lang="id-ID" b="1" dirty="0"/>
              <a:t>Ciri-ciri Karya Tulis Ilmiah</a:t>
            </a:r>
            <a:endParaRPr lang="en-US" b="1" dirty="0"/>
          </a:p>
        </p:txBody>
      </p:sp>
      <p:sp>
        <p:nvSpPr>
          <p:cNvPr id="3" name="Content Placeholder 2"/>
          <p:cNvSpPr>
            <a:spLocks noGrp="1"/>
          </p:cNvSpPr>
          <p:nvPr>
            <p:ph idx="1"/>
          </p:nvPr>
        </p:nvSpPr>
        <p:spPr>
          <a:xfrm>
            <a:off x="1676400" y="990600"/>
            <a:ext cx="9828212" cy="4920622"/>
          </a:xfrm>
        </p:spPr>
        <p:txBody>
          <a:bodyPr>
            <a:normAutofit/>
          </a:bodyPr>
          <a:lstStyle/>
          <a:p>
            <a:pPr lvl="0"/>
            <a:r>
              <a:rPr lang="id-ID" sz="2300" b="1" dirty="0" smtClean="0"/>
              <a:t>Reproduktif</a:t>
            </a:r>
            <a:endParaRPr lang="en-US" sz="2300" b="1" dirty="0" smtClean="0"/>
          </a:p>
          <a:p>
            <a:pPr marL="0" indent="0">
              <a:buNone/>
            </a:pPr>
            <a:r>
              <a:rPr lang="en-US" sz="2300" dirty="0" smtClean="0"/>
              <a:t>	</a:t>
            </a:r>
            <a:r>
              <a:rPr lang="id-ID" sz="2300" dirty="0" smtClean="0"/>
              <a:t>Artinya </a:t>
            </a:r>
            <a:r>
              <a:rPr lang="id-ID" sz="2300" dirty="0"/>
              <a:t>karya ilmiah ditulis oleh peneliti atau penulis harus diterima dan dimaknai oleh pembacanya sesuai dengan makna yang ingin disampaikan. Pembaca harus bisa langsung memahami konten dari karya ilmiah</a:t>
            </a:r>
            <a:r>
              <a:rPr lang="id-ID" sz="2300" dirty="0" smtClean="0"/>
              <a:t>.</a:t>
            </a:r>
            <a:endParaRPr lang="en-US" sz="2300" dirty="0" smtClean="0"/>
          </a:p>
          <a:p>
            <a:pPr marL="0" indent="0">
              <a:buNone/>
            </a:pPr>
            <a:endParaRPr lang="en-US" sz="2300" dirty="0"/>
          </a:p>
          <a:p>
            <a:pPr lvl="0"/>
            <a:r>
              <a:rPr lang="id-ID" sz="2300" b="1" dirty="0"/>
              <a:t>Tidak Ambigu</a:t>
            </a:r>
            <a:endParaRPr lang="en-US" sz="2300" b="1" dirty="0"/>
          </a:p>
          <a:p>
            <a:pPr marL="0" indent="0">
              <a:buNone/>
            </a:pPr>
            <a:r>
              <a:rPr lang="id-ID" sz="2300" dirty="0"/>
              <a:t>Ciri ini ada kaitannya dengan reproduktif. Sebuah karya ilmiah harus memberikan pemahaman secara detil dan tidak dikemas dengan bahasa yang tidak membingungkan. Dengan begitu, maksud dari karya ilmiah itu bisa langsung diterima oleh pembacanya.</a:t>
            </a:r>
            <a:endParaRPr lang="en-US" sz="2300" dirty="0"/>
          </a:p>
          <a:p>
            <a:endParaRPr lang="en-US" sz="2300" dirty="0"/>
          </a:p>
        </p:txBody>
      </p:sp>
    </p:spTree>
    <p:extLst>
      <p:ext uri="{BB962C8B-B14F-4D97-AF65-F5344CB8AC3E}">
        <p14:creationId xmlns:p14="http://schemas.microsoft.com/office/powerpoint/2010/main" val="2206045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arn(inVertical)">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62100" y="533400"/>
            <a:ext cx="10134600" cy="5905500"/>
          </a:xfrm>
        </p:spPr>
        <p:txBody>
          <a:bodyPr>
            <a:noAutofit/>
          </a:bodyPr>
          <a:lstStyle/>
          <a:p>
            <a:pPr lvl="0"/>
            <a:r>
              <a:rPr lang="id-ID" sz="2300" b="1" dirty="0"/>
              <a:t>Tidak Emotif</a:t>
            </a:r>
            <a:endParaRPr lang="en-US" sz="2300" b="1" dirty="0"/>
          </a:p>
          <a:p>
            <a:pPr marL="0" indent="0">
              <a:buNone/>
            </a:pPr>
            <a:r>
              <a:rPr lang="en-US" sz="2300" dirty="0" smtClean="0"/>
              <a:t>	</a:t>
            </a:r>
            <a:r>
              <a:rPr lang="id-ID" sz="2300" dirty="0" smtClean="0"/>
              <a:t>Artinya</a:t>
            </a:r>
            <a:r>
              <a:rPr lang="id-ID" sz="2300" dirty="0"/>
              <a:t>, karya ilmiah ditulis tidak melibatkan aspek perasaan dari penulisnya. Sebab, karya ilmiah harus memaparkan fakta yang didapatkan dari hasil analisis penelitian, bukan dari perasaan subjektif dari penulisnya</a:t>
            </a:r>
            <a:r>
              <a:rPr lang="id-ID" sz="2300" dirty="0" smtClean="0"/>
              <a:t>.</a:t>
            </a:r>
            <a:endParaRPr lang="en-US" sz="2300" dirty="0" smtClean="0"/>
          </a:p>
          <a:p>
            <a:pPr marL="0" indent="0">
              <a:buNone/>
            </a:pPr>
            <a:endParaRPr lang="en-US" sz="2300" dirty="0"/>
          </a:p>
          <a:p>
            <a:pPr lvl="0"/>
            <a:r>
              <a:rPr lang="id-ID" sz="2300" b="1" dirty="0"/>
              <a:t>Menggunakan Bahasa Baku</a:t>
            </a:r>
            <a:endParaRPr lang="en-US" sz="2300" b="1" dirty="0"/>
          </a:p>
          <a:p>
            <a:pPr marL="0" indent="0">
              <a:buNone/>
            </a:pPr>
            <a:r>
              <a:rPr lang="en-US" sz="2300" dirty="0" smtClean="0"/>
              <a:t>	</a:t>
            </a:r>
            <a:r>
              <a:rPr lang="id-ID" sz="2300" dirty="0" smtClean="0"/>
              <a:t>Menggunakan </a:t>
            </a:r>
            <a:r>
              <a:rPr lang="id-ID" sz="2300" dirty="0"/>
              <a:t>bahasa baku agar mudah dipahami. Penggunaan bahasa baku itu meliputi setiap aspek penulisannya. Mulai dari penulisan sumber, teori, hingga penulisan kesimpulan. Ketidakbakuan pada tulisan karya ilmiah hanya akan membuat pembacanya bingung dan apa yang ingin disampaikan dalam tulisan tidak dipahami pembaca.</a:t>
            </a:r>
            <a:endParaRPr lang="en-US" sz="2300" dirty="0"/>
          </a:p>
          <a:p>
            <a:endParaRPr lang="en-US" sz="2300" dirty="0"/>
          </a:p>
        </p:txBody>
      </p:sp>
    </p:spTree>
    <p:extLst>
      <p:ext uri="{BB962C8B-B14F-4D97-AF65-F5344CB8AC3E}">
        <p14:creationId xmlns:p14="http://schemas.microsoft.com/office/powerpoint/2010/main" val="401466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400050"/>
            <a:ext cx="9904412" cy="6000750"/>
          </a:xfrm>
        </p:spPr>
        <p:txBody>
          <a:bodyPr>
            <a:normAutofit/>
          </a:bodyPr>
          <a:lstStyle/>
          <a:p>
            <a:pPr lvl="0"/>
            <a:r>
              <a:rPr lang="id-ID" sz="2300" b="1" dirty="0"/>
              <a:t>Menggunakan Kaidah Keilmuan</a:t>
            </a:r>
            <a:endParaRPr lang="en-US" sz="2300" b="1" dirty="0"/>
          </a:p>
          <a:p>
            <a:pPr marL="0" indent="0">
              <a:buNone/>
            </a:pPr>
            <a:r>
              <a:rPr lang="id-ID" sz="2300" dirty="0"/>
              <a:t>Penulisan karya ilmiah harus menggunakan kaidah keilmuan atau istilah-istilah akademik dari bidang penelitian si penulis. Hal itu bertujuan untuk menunjukkan bahwa peneliti atau penulisnya memiliki kapabilitas pada bidang kajian yang dibahas dalam karya ilmiah. Penggunaan kaidah atau istilah ilmiah itu juga menjadi takaran seberapa ahli peneliti pada bidang keilmuannya</a:t>
            </a:r>
            <a:r>
              <a:rPr lang="id-ID" sz="2300" dirty="0" smtClean="0"/>
              <a:t>.</a:t>
            </a:r>
            <a:endParaRPr lang="en-US" sz="2300" dirty="0" smtClean="0"/>
          </a:p>
          <a:p>
            <a:pPr marL="0" indent="0">
              <a:buNone/>
            </a:pPr>
            <a:endParaRPr lang="en-US" sz="2300" dirty="0"/>
          </a:p>
          <a:p>
            <a:pPr lvl="0"/>
            <a:r>
              <a:rPr lang="id-ID" sz="2300" b="1" dirty="0"/>
              <a:t>Bersifat Dekoratif</a:t>
            </a:r>
            <a:endParaRPr lang="en-US" sz="2300" b="1" dirty="0"/>
          </a:p>
          <a:p>
            <a:pPr marL="0" indent="0">
              <a:buNone/>
            </a:pPr>
            <a:r>
              <a:rPr lang="id-ID" sz="2300" dirty="0"/>
              <a:t>Artinya penulis karya ilmiah harus menggunakan istilah atau kata yang memiliki satu makna. Rasional artinya penulis harus menonjolkan keruntutan pikiran yang logis dan kecermatan penelitian. Kedua hal itu penting karena karya ilmiah harus bisa menyampaikan maksud dari penelitian yang dilakukan oleh penulis tanpa membingungkan.</a:t>
            </a:r>
            <a:endParaRPr lang="en-US" sz="2300" dirty="0"/>
          </a:p>
          <a:p>
            <a:pPr marL="0" indent="0">
              <a:buNone/>
            </a:pPr>
            <a:endParaRPr lang="en-US" sz="2300" dirty="0"/>
          </a:p>
        </p:txBody>
      </p:sp>
    </p:spTree>
    <p:extLst>
      <p:ext uri="{BB962C8B-B14F-4D97-AF65-F5344CB8AC3E}">
        <p14:creationId xmlns:p14="http://schemas.microsoft.com/office/powerpoint/2010/main" val="34480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0" y="419100"/>
            <a:ext cx="9790112" cy="5492122"/>
          </a:xfrm>
        </p:spPr>
        <p:txBody>
          <a:bodyPr>
            <a:normAutofit/>
          </a:bodyPr>
          <a:lstStyle/>
          <a:p>
            <a:pPr lvl="0"/>
            <a:r>
              <a:rPr lang="id-ID" sz="2300" b="1" dirty="0"/>
              <a:t>Terdapat Kohesi</a:t>
            </a:r>
            <a:endParaRPr lang="en-US" sz="2300" b="1" dirty="0"/>
          </a:p>
          <a:p>
            <a:pPr marL="0" indent="0">
              <a:buNone/>
            </a:pPr>
            <a:r>
              <a:rPr lang="id-ID" sz="2300" dirty="0"/>
              <a:t>Artinya karya ilmiah harus memiliki kesinambungan antar bagian dan babnya dan bersifat straight forward maksudnya ialah tidak bertele-tele atau tepat sasaran. Sebuah karya ilmiah setiap bagian atau babnya harus memiliki alur logika yang saling bersambung. Selain itu, penyampaiannya harus tepat sasaran dengan apa yang ingin disampaikan</a:t>
            </a:r>
            <a:r>
              <a:rPr lang="id-ID" sz="2300" dirty="0" smtClean="0"/>
              <a:t>.</a:t>
            </a:r>
            <a:endParaRPr lang="en-US" sz="2300" dirty="0" smtClean="0"/>
          </a:p>
          <a:p>
            <a:pPr marL="0" indent="0">
              <a:buNone/>
            </a:pPr>
            <a:endParaRPr lang="en-US" sz="2300" dirty="0"/>
          </a:p>
          <a:p>
            <a:pPr lvl="0"/>
            <a:r>
              <a:rPr lang="id-ID" sz="2300" b="1" dirty="0"/>
              <a:t>Bersifat Objektif</a:t>
            </a:r>
            <a:endParaRPr lang="en-US" sz="2300" b="1" dirty="0"/>
          </a:p>
          <a:p>
            <a:pPr marL="0" indent="0">
              <a:buNone/>
            </a:pPr>
            <a:r>
              <a:rPr lang="id-ID" sz="2300" dirty="0"/>
              <a:t>Karya ilmiah harus bersifat objektif. Hal ini sangat penting karena karya ilmiah tidak dibuat berdasarkan perasaan penulisnya. Karya ilmiah harus menunjukkan fakta-fakta dan data-data dari hasil analisisnya. Jadi, tidak memiliki kecondongan subjektifitas.</a:t>
            </a:r>
            <a:endParaRPr lang="en-US" sz="2300" dirty="0"/>
          </a:p>
          <a:p>
            <a:endParaRPr lang="en-US" sz="2300" dirty="0"/>
          </a:p>
        </p:txBody>
      </p:sp>
    </p:spTree>
    <p:extLst>
      <p:ext uri="{BB962C8B-B14F-4D97-AF65-F5344CB8AC3E}">
        <p14:creationId xmlns:p14="http://schemas.microsoft.com/office/powerpoint/2010/main" val="320307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552450"/>
            <a:ext cx="8915400" cy="5358772"/>
          </a:xfrm>
        </p:spPr>
        <p:txBody>
          <a:bodyPr>
            <a:normAutofit/>
          </a:bodyPr>
          <a:lstStyle/>
          <a:p>
            <a:pPr marL="0" lvl="0" indent="0">
              <a:buNone/>
            </a:pPr>
            <a:r>
              <a:rPr lang="id-ID" sz="2300" b="1" dirty="0"/>
              <a:t>Menggunakan Kalimat Efektif</a:t>
            </a:r>
            <a:endParaRPr lang="en-US" sz="2300" b="1" dirty="0"/>
          </a:p>
          <a:p>
            <a:pPr marL="0" indent="0">
              <a:buNone/>
            </a:pPr>
            <a:r>
              <a:rPr lang="en-US" sz="2300" dirty="0"/>
              <a:t>P</a:t>
            </a:r>
            <a:r>
              <a:rPr lang="id-ID" sz="2300" dirty="0" smtClean="0"/>
              <a:t>enulisan </a:t>
            </a:r>
            <a:r>
              <a:rPr lang="id-ID" sz="2300" dirty="0"/>
              <a:t>karya ilmiah harus menggunakan kalimat efektif. Ciri ini berkaitan dengan semua ciri sebelumnya. Tujuan penggunaan kalimat dalam karya ilmiah agar pembaca tidak dipusingkan dengan penggunaan kalimat yang berputar-putar. Penggunaan kalimat seperti itu hanya akan membuat pembaca bingung.</a:t>
            </a:r>
            <a:endParaRPr lang="en-US" sz="2300" dirty="0"/>
          </a:p>
          <a:p>
            <a:endParaRPr lang="en-US" sz="2300" dirty="0"/>
          </a:p>
        </p:txBody>
      </p:sp>
    </p:spTree>
    <p:extLst>
      <p:ext uri="{BB962C8B-B14F-4D97-AF65-F5344CB8AC3E}">
        <p14:creationId xmlns:p14="http://schemas.microsoft.com/office/powerpoint/2010/main" val="2822011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4135799"/>
              </p:ext>
            </p:extLst>
          </p:nvPr>
        </p:nvGraphicFramePr>
        <p:xfrm>
          <a:off x="1600200" y="419100"/>
          <a:ext cx="9904413" cy="5492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9684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0975" y="243110"/>
            <a:ext cx="8911687" cy="1280890"/>
          </a:xfrm>
        </p:spPr>
        <p:txBody>
          <a:bodyPr/>
          <a:lstStyle/>
          <a:p>
            <a:r>
              <a:rPr lang="en-US" b="1" dirty="0" err="1" smtClean="0"/>
              <a:t>Jenis-Jenis</a:t>
            </a:r>
            <a:r>
              <a:rPr lang="en-US" b="1" dirty="0" smtClean="0"/>
              <a:t> </a:t>
            </a:r>
            <a:r>
              <a:rPr lang="en-US" b="1" dirty="0" err="1" smtClean="0"/>
              <a:t>Karya</a:t>
            </a:r>
            <a:r>
              <a:rPr lang="en-US" b="1" dirty="0" smtClean="0"/>
              <a:t> </a:t>
            </a:r>
            <a:r>
              <a:rPr lang="en-US" b="1" dirty="0" err="1" smtClean="0"/>
              <a:t>Tulis</a:t>
            </a:r>
            <a:r>
              <a:rPr lang="en-US" b="1" dirty="0" smtClean="0"/>
              <a:t> </a:t>
            </a:r>
            <a:r>
              <a:rPr lang="en-US" b="1" dirty="0" err="1" smtClean="0"/>
              <a:t>Ilmiah</a:t>
            </a:r>
            <a:endParaRPr lang="en-US" b="1" dirty="0"/>
          </a:p>
        </p:txBody>
      </p:sp>
      <p:sp>
        <p:nvSpPr>
          <p:cNvPr id="3" name="Content Placeholder 2"/>
          <p:cNvSpPr>
            <a:spLocks noGrp="1"/>
          </p:cNvSpPr>
          <p:nvPr>
            <p:ph idx="1"/>
          </p:nvPr>
        </p:nvSpPr>
        <p:spPr>
          <a:xfrm>
            <a:off x="1447800" y="1524000"/>
            <a:ext cx="10229850" cy="4724400"/>
          </a:xfrm>
        </p:spPr>
        <p:txBody>
          <a:bodyPr>
            <a:noAutofit/>
          </a:bodyPr>
          <a:lstStyle/>
          <a:p>
            <a:pPr lvl="0"/>
            <a:r>
              <a:rPr lang="id-ID" sz="2300" b="1" dirty="0"/>
              <a:t>Artikel Ilmiah</a:t>
            </a:r>
            <a:endParaRPr lang="en-US" sz="2300" b="1" dirty="0"/>
          </a:p>
          <a:p>
            <a:pPr marL="0" indent="0">
              <a:buNone/>
            </a:pPr>
            <a:r>
              <a:rPr lang="id-ID" sz="2300" dirty="0"/>
              <a:t>Artikel ilmiah juga masuk ke dalam kategori karya tulis yang sifatnya ilmiah, sesuai dengan namanya. Artikel ini sendiri merupakan tulisan yang berisi tentang opini dari penulisnya, yang didasarkan pada suatu peristiwa.</a:t>
            </a:r>
            <a:endParaRPr lang="en-US" sz="2300" dirty="0"/>
          </a:p>
          <a:p>
            <a:pPr marL="0" indent="0">
              <a:buNone/>
            </a:pPr>
            <a:r>
              <a:rPr lang="id-ID" sz="2300" dirty="0" smtClean="0"/>
              <a:t>Sehingg </a:t>
            </a:r>
            <a:r>
              <a:rPr lang="id-ID" sz="2300" dirty="0"/>
              <a:t>isi dari karya tulis satu ini sifatnya subjektif, sesuai dengan pola pikir atau pendapat dari penulis yang bersangkutan.Isinya sendiri tetap memaparkan fakta dan data dari suatu peristiwa maupun sebuah penelitian. Strukturnya pun akan mengikuti aturan dari penulisan karya tulis dengan sifat ilmiah secara umum.</a:t>
            </a:r>
            <a:endParaRPr lang="en-US" sz="2300" dirty="0"/>
          </a:p>
          <a:p>
            <a:pPr marL="0" indent="0">
              <a:buNone/>
            </a:pPr>
            <a:endParaRPr lang="en-US" sz="2300" dirty="0"/>
          </a:p>
        </p:txBody>
      </p:sp>
    </p:spTree>
    <p:extLst>
      <p:ext uri="{BB962C8B-B14F-4D97-AF65-F5344CB8AC3E}">
        <p14:creationId xmlns:p14="http://schemas.microsoft.com/office/powerpoint/2010/main" val="1627408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38</TotalTime>
  <Words>723</Words>
  <Application>Microsoft Office PowerPoint</Application>
  <PresentationFormat>Widescreen</PresentationFormat>
  <Paragraphs>51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Wisp</vt:lpstr>
      <vt:lpstr>Bahasa pada KaryaTulis Ilmiah</vt:lpstr>
      <vt:lpstr>PowerPoint Presentation</vt:lpstr>
      <vt:lpstr>Ciri-ciri Karya Tulis Ilmiah</vt:lpstr>
      <vt:lpstr>PowerPoint Presentation</vt:lpstr>
      <vt:lpstr>PowerPoint Presentation</vt:lpstr>
      <vt:lpstr>PowerPoint Presentation</vt:lpstr>
      <vt:lpstr>PowerPoint Presentation</vt:lpstr>
      <vt:lpstr>PowerPoint Presentation</vt:lpstr>
      <vt:lpstr>Jenis-Jenis Karya Tulis Ilmiah</vt:lpstr>
      <vt:lpstr>Makalah</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Bahasa pada KaryaTulis Ilmiah</dc:title>
  <dc:creator>Microsoft account</dc:creator>
  <cp:lastModifiedBy>Microsoft account</cp:lastModifiedBy>
  <cp:revision>4</cp:revision>
  <dcterms:created xsi:type="dcterms:W3CDTF">2021-11-25T01:58:20Z</dcterms:created>
  <dcterms:modified xsi:type="dcterms:W3CDTF">2021-11-25T02:36:26Z</dcterms:modified>
</cp:coreProperties>
</file>