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9" r:id="rId4"/>
    <p:sldId id="268" r:id="rId5"/>
    <p:sldId id="267" r:id="rId6"/>
    <p:sldId id="266" r:id="rId7"/>
    <p:sldId id="263" r:id="rId8"/>
    <p:sldId id="265" r:id="rId9"/>
    <p:sldId id="260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2E04"/>
    <a:srgbClr val="A14D07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51" autoAdjust="0"/>
    <p:restoredTop sz="94660"/>
  </p:normalViewPr>
  <p:slideViewPr>
    <p:cSldViewPr>
      <p:cViewPr>
        <p:scale>
          <a:sx n="76" d="100"/>
          <a:sy n="76" d="100"/>
        </p:scale>
        <p:origin x="-131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3843BF9A-D9C3-4BAF-AB47-F06E5466D53C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C66EB332-057F-4C7B-95A1-B0920A28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14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CF27CC09-9959-4AE1-AF4F-44B2DD9CF99D}" type="datetimeFigureOut">
              <a:rPr lang="id-ID" smtClean="0"/>
              <a:pPr/>
              <a:t>21/08/2021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4EC773DB-65C5-431D-B2BD-F284C2DC3C1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515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773DB-65C5-431D-B2BD-F284C2DC3C1F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919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DB0E0-F313-4519-8881-29B87B176015}" type="datetimeFigureOut">
              <a:rPr lang="en-US" smtClean="0"/>
              <a:pPr/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CFDAF-8A66-4AD9-A341-6BC159646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8992" y="1244595"/>
            <a:ext cx="4986318" cy="2755909"/>
          </a:xfrm>
        </p:spPr>
        <p:txBody>
          <a:bodyPr>
            <a:normAutofit/>
          </a:bodyPr>
          <a:lstStyle/>
          <a:p>
            <a:r>
              <a:rPr lang="id-ID" dirty="0" smtClean="0">
                <a:solidFill>
                  <a:srgbClr val="602E04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Bodoni MT Black" pitchFamily="18" charset="0"/>
              </a:rPr>
              <a:t>PENDIDIKAN </a:t>
            </a:r>
            <a:r>
              <a:rPr lang="en-US" dirty="0" smtClean="0">
                <a:solidFill>
                  <a:srgbClr val="602E04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Bodoni MT Black" pitchFamily="18" charset="0"/>
              </a:rPr>
              <a:t>NILAI</a:t>
            </a:r>
            <a:r>
              <a:rPr lang="id-ID" dirty="0">
                <a:solidFill>
                  <a:srgbClr val="602E04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Bodoni MT Black" pitchFamily="18" charset="0"/>
              </a:rPr>
              <a:t> </a:t>
            </a:r>
            <a:r>
              <a:rPr lang="id-ID" dirty="0" smtClean="0">
                <a:solidFill>
                  <a:srgbClr val="602E04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Bodoni MT Black" pitchFamily="18" charset="0"/>
              </a:rPr>
              <a:t>DAN</a:t>
            </a:r>
            <a:r>
              <a:rPr lang="en-US" dirty="0" smtClean="0">
                <a:solidFill>
                  <a:srgbClr val="602E04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Bodoni MT Black" pitchFamily="18" charset="0"/>
              </a:rPr>
              <a:t> MORAL</a:t>
            </a:r>
            <a:endParaRPr lang="en-US" dirty="0">
              <a:solidFill>
                <a:srgbClr val="602E04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6350" stA="55000" endA="300" endPos="45500" dir="5400000" sy="-100000" algn="bl" rotWithShape="0"/>
              </a:effectLst>
              <a:latin typeface="Bodoni MT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06" y="809188"/>
            <a:ext cx="4143404" cy="5572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ContrastingRightFacing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1.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/>
              <a:t>	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 smtClean="0"/>
              <a:t>pembentuk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 smtClean="0"/>
              <a:t>anak</a:t>
            </a:r>
            <a:r>
              <a:rPr lang="id-ID" dirty="0"/>
              <a:t>.</a:t>
            </a:r>
            <a:r>
              <a:rPr lang="en-US" dirty="0" smtClean="0"/>
              <a:t> </a:t>
            </a:r>
            <a:r>
              <a:rPr lang="id-ID" dirty="0" err="1"/>
              <a:t>A</a:t>
            </a:r>
            <a:r>
              <a:rPr lang="en-US" dirty="0" err="1" smtClean="0"/>
              <a:t>nak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. </a:t>
            </a:r>
            <a:r>
              <a:rPr lang="en-US" dirty="0" err="1"/>
              <a:t>Terputusnya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harmonis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merosotnya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id-ID" dirty="0" smtClean="0"/>
              <a:t>i</a:t>
            </a:r>
            <a:r>
              <a:rPr lang="en-US" dirty="0" err="1" smtClean="0"/>
              <a:t>lai</a:t>
            </a:r>
            <a:r>
              <a:rPr lang="en-US" dirty="0" smtClean="0"/>
              <a:t> moral</a:t>
            </a:r>
            <a:r>
              <a:rPr lang="id-ID" dirty="0" smtClean="0"/>
              <a:t>.</a:t>
            </a: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26568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2.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sebaya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700808"/>
            <a:ext cx="735811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Pergaulan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perbendaharaan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. Kumpulan </a:t>
            </a:r>
            <a:r>
              <a:rPr lang="en-US" dirty="0" err="1"/>
              <a:t>kepercayaan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smtClean="0"/>
              <a:t>dap</a:t>
            </a:r>
            <a:r>
              <a:rPr lang="id-ID" dirty="0" smtClean="0"/>
              <a:t>at mendorong untuk memilih atau menolak sesuatu.</a:t>
            </a:r>
            <a:endParaRPr lang="en-US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5294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3.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figur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individu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000240"/>
            <a:ext cx="7500990" cy="41259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Otoritasi</a:t>
            </a:r>
            <a:r>
              <a:rPr lang="en-US" dirty="0" smtClean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keluarga</a:t>
            </a:r>
            <a:r>
              <a:rPr lang="id-ID" dirty="0"/>
              <a:t>,</a:t>
            </a:r>
            <a:r>
              <a:rPr lang="en-US" dirty="0" smtClean="0"/>
              <a:t> </a:t>
            </a:r>
            <a:r>
              <a:rPr lang="id-ID" dirty="0" err="1"/>
              <a:t>d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id-ID" dirty="0" err="1"/>
              <a:t>b</a:t>
            </a:r>
            <a:r>
              <a:rPr lang="en-US" dirty="0" err="1" smtClean="0"/>
              <a:t>erfikir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 smtClean="0"/>
              <a:t>bertindak</a:t>
            </a:r>
            <a:r>
              <a:rPr lang="id-ID" dirty="0"/>
              <a:t>.</a:t>
            </a:r>
            <a:r>
              <a:rPr lang="en-US" dirty="0" smtClean="0"/>
              <a:t>  </a:t>
            </a:r>
            <a:endParaRPr lang="en-US" dirty="0"/>
          </a:p>
          <a:p>
            <a:pPr algn="just">
              <a:buNone/>
            </a:pPr>
            <a:r>
              <a:rPr lang="en-US" dirty="0" err="1"/>
              <a:t>Misal</a:t>
            </a:r>
            <a:r>
              <a:rPr lang="en-US" dirty="0"/>
              <a:t> :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 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(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)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smtClean="0"/>
              <a:t>ajar</a:t>
            </a:r>
            <a:r>
              <a:rPr lang="id-ID" dirty="0" smtClean="0"/>
              <a:t>.</a:t>
            </a:r>
            <a:endParaRPr lang="en-US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142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4. </a:t>
            </a:r>
            <a:r>
              <a:rPr lang="en-US" dirty="0" smtClean="0"/>
              <a:t>PENGARUH </a:t>
            </a:r>
            <a:r>
              <a:rPr lang="en-US" dirty="0"/>
              <a:t>MEDIA KOMUNIKASI BAGI  PERKEMBANGAN NILAI MORAL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media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amatlah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menjangkaunya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.  Media </a:t>
            </a:r>
            <a:r>
              <a:rPr lang="en-US" dirty="0" err="1"/>
              <a:t>komunikasi</a:t>
            </a:r>
            <a:r>
              <a:rPr lang="en-US" dirty="0"/>
              <a:t>  </a:t>
            </a:r>
            <a:r>
              <a:rPr lang="en-US" dirty="0" err="1"/>
              <a:t>menyuguhkan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bervariasi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id-ID" dirty="0" smtClean="0"/>
              <a:t>dan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kebingungan</a:t>
            </a:r>
            <a:r>
              <a:rPr lang="en-US" dirty="0"/>
              <a:t>.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konstribusi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media-media 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membiaskan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seputar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betul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salah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72200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KULIAH\GAMBAR\ota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3866753" cy="386675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5.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otak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5976" y="1772816"/>
            <a:ext cx="4536504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upaya-upaya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mengklarifikasi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eratnya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6323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6.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571744"/>
            <a:ext cx="7000924" cy="3554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.</a:t>
            </a:r>
          </a:p>
          <a:p>
            <a:pPr marL="514350" indent="-514350" algn="just">
              <a:buNone/>
            </a:pPr>
            <a:endParaRPr lang="en-US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03859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ULIAH\GAMBAR\fiki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812" y="1916832"/>
            <a:ext cx="5580620" cy="44644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Faktor-faktor</a:t>
            </a:r>
            <a:r>
              <a:rPr lang="en-US" sz="3600" dirty="0"/>
              <a:t> </a:t>
            </a:r>
            <a:r>
              <a:rPr lang="id-ID" sz="3600" dirty="0" smtClean="0"/>
              <a:t>kuatnya pengaruh i</a:t>
            </a:r>
            <a:r>
              <a:rPr lang="en-US" sz="3600" dirty="0" err="1" smtClean="0"/>
              <a:t>nformasi</a:t>
            </a:r>
            <a:r>
              <a:rPr lang="id-ID" sz="36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Proses input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menyampaikan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Keadaan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Tingkat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/>
              <a:t>konflik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Level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Level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menerima</a:t>
            </a:r>
            <a:endParaRPr lang="en-US" dirty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97090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KULIAH\GAMBAR\picture4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76672"/>
            <a:ext cx="4762500" cy="31718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284984"/>
            <a:ext cx="8229600" cy="3154362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A.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Hakikat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Nilai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Moral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dalam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Kehidupan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Manusia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692696"/>
            <a:ext cx="8229600" cy="55858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id-ID" sz="2400" dirty="0" smtClean="0"/>
              <a:t>Begitu kompleksnya persoalan nilai, maka pembahasan ini difokuskan hanya pada kawasan etika. Namun etika pun memiliki makna yang bervariasi, Bertens (2001, Hlm.6) menyebutkan:</a:t>
            </a:r>
          </a:p>
          <a:p>
            <a:pPr marL="0" indent="0">
              <a:buNone/>
            </a:pPr>
            <a:endParaRPr lang="en-US" sz="2400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id-ID" sz="2400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id-ID" sz="2400" dirty="0"/>
          </a:p>
          <a:p>
            <a:pPr marL="514350" indent="-514350">
              <a:buFont typeface="Arial" pitchFamily="34" charset="0"/>
              <a:buAutoNum type="arabicPeriod"/>
            </a:pP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id-ID" sz="2400" dirty="0" smtClean="0"/>
              <a:t>	Ketiga pengertian etika di atas dikembangkan dalam dunia pendidikan, sehingga setiap orang memiliki orientasi serta stategi yang berbeda-beda dalam pengembangan pendidikan nilainya.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688147" y="2564531"/>
            <a:ext cx="1584176" cy="4320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ETIKA</a:t>
            </a:r>
            <a:endParaRPr lang="id-ID" sz="2800" dirty="0"/>
          </a:p>
        </p:txBody>
      </p:sp>
      <p:sp>
        <p:nvSpPr>
          <p:cNvPr id="3" name="Rounded Rectangle 2"/>
          <p:cNvSpPr/>
          <p:nvPr/>
        </p:nvSpPr>
        <p:spPr>
          <a:xfrm>
            <a:off x="337442" y="3485629"/>
            <a:ext cx="2592288" cy="9361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Pegangan  dalam mengatur tingkah laku</a:t>
            </a:r>
            <a:endParaRPr lang="id-ID" dirty="0"/>
          </a:p>
        </p:txBody>
      </p:sp>
      <p:sp>
        <p:nvSpPr>
          <p:cNvPr id="5" name="Rounded Rectangle 4"/>
          <p:cNvSpPr/>
          <p:nvPr/>
        </p:nvSpPr>
        <p:spPr>
          <a:xfrm>
            <a:off x="3275856" y="3485629"/>
            <a:ext cx="2592288" cy="9361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Kode etik</a:t>
            </a:r>
            <a:endParaRPr lang="id-ID" dirty="0"/>
          </a:p>
        </p:txBody>
      </p:sp>
      <p:sp>
        <p:nvSpPr>
          <p:cNvPr id="6" name="Rounded Rectangle 5"/>
          <p:cNvSpPr/>
          <p:nvPr/>
        </p:nvSpPr>
        <p:spPr>
          <a:xfrm>
            <a:off x="6291888" y="3485629"/>
            <a:ext cx="2592288" cy="9361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Filsafat moral</a:t>
            </a:r>
            <a:endParaRPr lang="id-ID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80235" y="2996579"/>
            <a:ext cx="0" cy="4890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endCxn id="6" idx="0"/>
          </p:cNvCxnSpPr>
          <p:nvPr/>
        </p:nvCxnSpPr>
        <p:spPr>
          <a:xfrm>
            <a:off x="4478733" y="3135157"/>
            <a:ext cx="3109299" cy="35047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endCxn id="3" idx="0"/>
          </p:cNvCxnSpPr>
          <p:nvPr/>
        </p:nvCxnSpPr>
        <p:spPr>
          <a:xfrm rot="10800000" flipV="1">
            <a:off x="1633587" y="3118839"/>
            <a:ext cx="2846651" cy="36678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3169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7901014" cy="48068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Subjektif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id-ID" dirty="0" smtClean="0"/>
          </a:p>
          <a:p>
            <a:pPr algn="just">
              <a:lnSpc>
                <a:spcPct val="150000"/>
              </a:lnSpc>
              <a:buNone/>
            </a:pPr>
            <a:r>
              <a:rPr lang="id-ID" dirty="0" smtClean="0"/>
              <a:t>	</a:t>
            </a:r>
            <a:r>
              <a:rPr lang="id-ID" sz="2400" dirty="0" smtClean="0"/>
              <a:t>	Manusia sebagai makhluk yang bernilai akan memaknai nilai dalam dua konteks, pertama akan memandang nilai sebagai sesuatu yang objektif, dan yang kedua sesuatu yang subjektif.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400" dirty="0"/>
              <a:t>	</a:t>
            </a:r>
            <a:r>
              <a:rPr lang="id-ID" sz="2400" dirty="0" smtClean="0"/>
              <a:t>	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357982"/>
          </a:xfrm>
        </p:spPr>
        <p:txBody>
          <a:bodyPr numCol="2">
            <a:normAutofit/>
          </a:bodyPr>
          <a:lstStyle/>
          <a:p>
            <a:pPr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Diantara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Primer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Sekunder</a:t>
            </a:r>
            <a:endParaRPr lang="en-US" sz="2800" dirty="0" smtClean="0"/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err="1" smtClean="0"/>
              <a:t>Kualitas</a:t>
            </a:r>
            <a:r>
              <a:rPr lang="en-US" sz="2400" dirty="0" smtClean="0"/>
              <a:t> primer: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,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eksistensi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, </a:t>
            </a:r>
            <a:r>
              <a:rPr lang="en-US" sz="2400" dirty="0" err="1" smtClean="0"/>
              <a:t>objek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primer </a:t>
            </a:r>
            <a:r>
              <a:rPr lang="en-US" sz="2400" dirty="0" err="1" smtClean="0"/>
              <a:t>ini</a:t>
            </a:r>
            <a:r>
              <a:rPr lang="id-ID" sz="2400" dirty="0" smtClean="0"/>
              <a:t>.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sekunder</a:t>
            </a:r>
            <a:r>
              <a:rPr lang="en-US" sz="2400" dirty="0" smtClean="0"/>
              <a:t>: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ditangkap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pancaindra</a:t>
            </a:r>
            <a:r>
              <a:rPr lang="en-US" sz="2400" dirty="0" smtClean="0"/>
              <a:t>, </a:t>
            </a:r>
            <a:r>
              <a:rPr lang="en-US" sz="2400" dirty="0" err="1" smtClean="0"/>
              <a:t>seper</a:t>
            </a:r>
            <a:r>
              <a:rPr lang="id-ID" sz="2400" dirty="0" smtClean="0"/>
              <a:t>t</a:t>
            </a:r>
            <a:r>
              <a:rPr lang="en-US" sz="2400" dirty="0" smtClean="0"/>
              <a:t>i </a:t>
            </a:r>
            <a:r>
              <a:rPr lang="en-US" sz="2400" dirty="0" err="1" smtClean="0"/>
              <a:t>warna</a:t>
            </a:r>
            <a:r>
              <a:rPr lang="en-US" sz="2400" dirty="0" smtClean="0"/>
              <a:t>, rasa, </a:t>
            </a:r>
            <a:r>
              <a:rPr lang="en-US" sz="2400" dirty="0" err="1" smtClean="0"/>
              <a:t>bau</a:t>
            </a:r>
            <a:r>
              <a:rPr lang="en-US" sz="2400" dirty="0" smtClean="0"/>
              <a:t> </a:t>
            </a:r>
            <a:r>
              <a:rPr lang="en-US" sz="2400" dirty="0" err="1" smtClean="0"/>
              <a:t>dll</a:t>
            </a:r>
            <a:r>
              <a:rPr lang="en-US" sz="2400" dirty="0" smtClean="0"/>
              <a:t>.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subjektifitas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primer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sekunder</a:t>
            </a:r>
            <a:r>
              <a:rPr lang="en-US" sz="2400" dirty="0" smtClean="0"/>
              <a:t>, </a:t>
            </a:r>
            <a:r>
              <a:rPr lang="en-US" sz="2400" dirty="0" err="1" smtClean="0"/>
              <a:t>sebab</a:t>
            </a:r>
            <a:r>
              <a:rPr lang="en-US" sz="2400" dirty="0" smtClean="0"/>
              <a:t>: “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menambah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memberieksistensi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”.</a:t>
            </a:r>
          </a:p>
          <a:p>
            <a:pPr algn="just"/>
            <a:endParaRPr lang="en-US" sz="2400" dirty="0"/>
          </a:p>
        </p:txBody>
      </p:sp>
      <p:pic>
        <p:nvPicPr>
          <p:cNvPr id="7170" name="Picture 2" descr="J:\Font\Physics_by_angel_for_a_dream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717032"/>
            <a:ext cx="2437862" cy="269244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071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4.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Menemukan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Hierarki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polaritas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hierarki</a:t>
            </a:r>
            <a:r>
              <a:rPr lang="en-US" sz="2400" dirty="0" smtClean="0"/>
              <a:t>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:</a:t>
            </a:r>
          </a:p>
          <a:p>
            <a:pPr>
              <a:buFontTx/>
              <a:buChar char="-"/>
            </a:pP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menampilkan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positif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negatif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(</a:t>
            </a:r>
            <a:r>
              <a:rPr lang="en-US" sz="2400" dirty="0" err="1" smtClean="0"/>
              <a:t>polaritas</a:t>
            </a:r>
            <a:r>
              <a:rPr lang="en-US" sz="2400" dirty="0" smtClean="0"/>
              <a:t>)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,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buruk</a:t>
            </a:r>
            <a:r>
              <a:rPr lang="en-US" sz="2400" dirty="0" smtClean="0"/>
              <a:t>, </a:t>
            </a:r>
            <a:r>
              <a:rPr lang="en-US" sz="2400" dirty="0" err="1" smtClean="0"/>
              <a:t>keindahan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kejelekan</a:t>
            </a:r>
            <a:r>
              <a:rPr lang="en-US" sz="2400" dirty="0" smtClean="0"/>
              <a:t>.</a:t>
            </a:r>
          </a:p>
          <a:p>
            <a:pPr>
              <a:buFontTx/>
              <a:buChar char="-"/>
            </a:pP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tersusun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hierarkis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hierarki</a:t>
            </a:r>
            <a:r>
              <a:rPr lang="en-US" sz="2400" dirty="0" smtClean="0"/>
              <a:t> </a:t>
            </a:r>
            <a:r>
              <a:rPr lang="en-US" sz="2400" dirty="0" err="1" smtClean="0"/>
              <a:t>urutan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pentingnya</a:t>
            </a:r>
            <a:r>
              <a:rPr lang="en-US" sz="2400" dirty="0" smtClean="0"/>
              <a:t>. </a:t>
            </a:r>
          </a:p>
          <a:p>
            <a:endParaRPr lang="en-US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7158" y="214290"/>
            <a:ext cx="5000660" cy="591187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000" dirty="0" smtClean="0"/>
              <a:t>5. </a:t>
            </a:r>
            <a:r>
              <a:rPr lang="en-US" sz="2000" dirty="0" err="1" smtClean="0"/>
              <a:t>Pengertian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endParaRPr lang="en-US" sz="2000" dirty="0" smtClean="0"/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 algn="just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Lasyo</a:t>
            </a:r>
            <a:r>
              <a:rPr lang="en-US" sz="2000" dirty="0" smtClean="0"/>
              <a:t> (1999, hlm.9)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: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landasan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segala</a:t>
            </a:r>
            <a:r>
              <a:rPr lang="en-US" sz="2000" dirty="0" smtClean="0"/>
              <a:t> </a:t>
            </a:r>
            <a:r>
              <a:rPr lang="en-US" sz="2000" dirty="0" err="1" smtClean="0"/>
              <a:t>tingkah</a:t>
            </a:r>
            <a:r>
              <a:rPr lang="en-US" sz="2000" dirty="0" smtClean="0"/>
              <a:t> </a:t>
            </a:r>
            <a:r>
              <a:rPr lang="en-US" sz="2000" dirty="0" err="1" smtClean="0"/>
              <a:t>laku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perbuatannya</a:t>
            </a:r>
            <a:r>
              <a:rPr lang="id-ID" sz="2000" dirty="0" smtClean="0"/>
              <a:t>.</a:t>
            </a:r>
            <a:endParaRPr lang="en-US" sz="2000" dirty="0" smtClean="0"/>
          </a:p>
          <a:p>
            <a:pPr marL="514350" indent="-514350" algn="just">
              <a:buNone/>
            </a:pPr>
            <a:endParaRPr lang="en-US" sz="2000" i="1" dirty="0" smtClean="0"/>
          </a:p>
          <a:p>
            <a:pPr marL="514350" indent="-514350" algn="just">
              <a:buNone/>
            </a:pPr>
            <a:r>
              <a:rPr lang="en-US" sz="2000" i="1" dirty="0" smtClean="0"/>
              <a:t>	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Dictionary of Sociology and Related Science: </a:t>
            </a:r>
            <a:r>
              <a:rPr lang="en-US" sz="2000" i="1" dirty="0" smtClean="0"/>
              <a:t>Value,……., the believed capacity of any object to satisfy human desire, the quality of any object which causes it to be of interest to an individual or a group.</a:t>
            </a:r>
          </a:p>
          <a:p>
            <a:pPr marL="514350" indent="-514350" algn="just">
              <a:buNone/>
            </a:pPr>
            <a:endParaRPr lang="en-US" sz="2000" dirty="0" smtClean="0"/>
          </a:p>
          <a:p>
            <a:pPr marL="514350" indent="-514350" algn="just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Jack R. </a:t>
            </a:r>
            <a:r>
              <a:rPr lang="en-US" sz="2000" dirty="0" err="1" smtClean="0"/>
              <a:t>Fraenkel</a:t>
            </a:r>
            <a:r>
              <a:rPr lang="en-US" sz="2000" dirty="0" smtClean="0"/>
              <a:t> (1977, hlm.6): </a:t>
            </a:r>
            <a:r>
              <a:rPr lang="en-US" sz="2000" i="1" dirty="0" smtClean="0"/>
              <a:t>A Value is an idea-a concept-about what someone thinks is important in life. 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AutoNum type="arabicPeriod"/>
            </a:pPr>
            <a:endParaRPr lang="en-US" sz="2000" dirty="0" smtClean="0"/>
          </a:p>
          <a:p>
            <a:endParaRPr lang="en-US" sz="2000" dirty="0"/>
          </a:p>
        </p:txBody>
      </p:sp>
      <p:pic>
        <p:nvPicPr>
          <p:cNvPr id="4098" name="Picture 2" descr="J:\Font\kulo_tresno_indonesia_by_anakayamcreativ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340768"/>
            <a:ext cx="2743200" cy="3829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6182" y="428604"/>
            <a:ext cx="5043494" cy="57689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6. </a:t>
            </a:r>
            <a:r>
              <a:rPr lang="en-US" sz="2400" dirty="0" err="1" smtClean="0"/>
              <a:t>Makna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Pendefinisian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bervariasi</a:t>
            </a:r>
            <a:r>
              <a:rPr lang="en-US" sz="2400" dirty="0" smtClean="0"/>
              <a:t>, </a:t>
            </a:r>
            <a:r>
              <a:rPr lang="en-US" sz="2400" dirty="0" err="1" smtClean="0"/>
              <a:t>namun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disimpulkan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pengartian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Nilai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itu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penting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bagi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manusia</a:t>
            </a:r>
            <a:r>
              <a:rPr lang="id-ID" sz="2400" i="1" dirty="0" smtClean="0"/>
              <a:t>.</a:t>
            </a:r>
            <a:endParaRPr lang="en-US" sz="2400" i="1" dirty="0" smtClean="0"/>
          </a:p>
          <a:p>
            <a:pPr algn="just"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dipandang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berada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menarik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dipandang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menilai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9218" name="Picture 2" descr="J:\Font\Family_by_mjjon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9"/>
            <a:ext cx="3168352" cy="28988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440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Problematika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Pembinaan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4800" b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Nilai</a:t>
            </a: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 Moral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276</Words>
  <Application>Microsoft Office PowerPoint</Application>
  <PresentationFormat>On-screen Show (4:3)</PresentationFormat>
  <Paragraphs>65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PENDIDIKAN NILAI DAN MORAL</vt:lpstr>
      <vt:lpstr>A. Hakikat Nilai Moral dalam Kehidupan Manusia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 Problematika Pembinaan Nilai Moral</vt:lpstr>
      <vt:lpstr>1. Pengaruh kehidupan keluarga dalam pembinaan nilai moral </vt:lpstr>
      <vt:lpstr>2. Pengaruh teman sebaya terhadap pembinaan nilai moral</vt:lpstr>
      <vt:lpstr>3. Pengaruh figur otoritas terhadap perkembangan nilai moral individu</vt:lpstr>
      <vt:lpstr>4. PENGARUH MEDIA KOMUNIKASI BAGI  PERKEMBANGAN NILAI MORAL</vt:lpstr>
      <vt:lpstr>5. Pengaruh otak atau berfikir terhadap perkembangan nilai moral </vt:lpstr>
      <vt:lpstr>6. Pengaruh informasi terhadap perkembangan nilai moral</vt:lpstr>
      <vt:lpstr>Faktor-faktor kuatnya pengaruh informasi:</vt:lpstr>
    </vt:vector>
  </TitlesOfParts>
  <Company>Free Software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Virtual PC</dc:creator>
  <cp:lastModifiedBy>user</cp:lastModifiedBy>
  <cp:revision>73</cp:revision>
  <dcterms:created xsi:type="dcterms:W3CDTF">2009-09-25T14:45:43Z</dcterms:created>
  <dcterms:modified xsi:type="dcterms:W3CDTF">2021-08-21T07:07:20Z</dcterms:modified>
</cp:coreProperties>
</file>