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63"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23" d="100"/>
          <a:sy n="123" d="100"/>
        </p:scale>
        <p:origin x="-114"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5/18/2021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5/18/2021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5/18/2021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5/18/2021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Sengketa</a:t>
            </a:r>
            <a:r>
              <a:rPr lang="en-GB" dirty="0" smtClean="0"/>
              <a:t> Tanah</a:t>
            </a:r>
            <a:endParaRPr lang="en-US" dirty="0"/>
          </a:p>
        </p:txBody>
      </p:sp>
      <p:sp>
        <p:nvSpPr>
          <p:cNvPr id="3" name="Content Placeholder 2"/>
          <p:cNvSpPr>
            <a:spLocks noGrp="1"/>
          </p:cNvSpPr>
          <p:nvPr>
            <p:ph idx="1"/>
          </p:nvPr>
        </p:nvSpPr>
        <p:spPr/>
        <p:txBody>
          <a:bodyPr/>
          <a:lstStyle/>
          <a:p>
            <a:pPr marL="0" indent="0">
              <a:buNone/>
            </a:pPr>
            <a:r>
              <a:rPr lang="en-GB" dirty="0" smtClean="0"/>
              <a:t>CP:  </a:t>
            </a:r>
            <a:r>
              <a:rPr lang="en-GB" dirty="0" err="1" smtClean="0"/>
              <a:t>Mahasiswa</a:t>
            </a:r>
            <a:r>
              <a:rPr lang="en-GB" dirty="0" smtClean="0"/>
              <a:t> m</a:t>
            </a:r>
            <a:r>
              <a:rPr lang="en-US" dirty="0" err="1" smtClean="0"/>
              <a:t>ampu</a:t>
            </a:r>
            <a:r>
              <a:rPr lang="en-US" dirty="0" smtClean="0"/>
              <a:t> </a:t>
            </a:r>
            <a:r>
              <a:rPr lang="en-US" dirty="0" err="1"/>
              <a:t>membangun</a:t>
            </a:r>
            <a:r>
              <a:rPr lang="en-US" dirty="0"/>
              <a:t> </a:t>
            </a:r>
            <a:r>
              <a:rPr lang="en-US" dirty="0" err="1"/>
              <a:t>dan</a:t>
            </a:r>
            <a:r>
              <a:rPr lang="en-US" dirty="0"/>
              <a:t> </a:t>
            </a:r>
            <a:r>
              <a:rPr lang="en-US" dirty="0" err="1" smtClean="0"/>
              <a:t>mempertajam</a:t>
            </a:r>
            <a:r>
              <a:rPr lang="en-US" dirty="0"/>
              <a:t> </a:t>
            </a:r>
            <a:r>
              <a:rPr lang="es-ES" dirty="0" err="1" smtClean="0"/>
              <a:t>tentang</a:t>
            </a:r>
            <a:r>
              <a:rPr lang="es-ES" dirty="0" smtClean="0"/>
              <a:t> </a:t>
            </a:r>
            <a:r>
              <a:rPr lang="es-ES" dirty="0" err="1"/>
              <a:t>Sengketa</a:t>
            </a:r>
            <a:r>
              <a:rPr lang="es-ES" dirty="0"/>
              <a:t> </a:t>
            </a:r>
            <a:r>
              <a:rPr lang="es-ES" dirty="0" err="1"/>
              <a:t>Penguasaan</a:t>
            </a:r>
            <a:r>
              <a:rPr lang="es-ES" dirty="0"/>
              <a:t> </a:t>
            </a:r>
            <a:r>
              <a:rPr lang="es-ES" dirty="0" err="1"/>
              <a:t>Sumber</a:t>
            </a:r>
            <a:r>
              <a:rPr lang="es-ES" dirty="0"/>
              <a:t> </a:t>
            </a:r>
            <a:r>
              <a:rPr lang="es-ES" dirty="0" err="1"/>
              <a:t>Daya</a:t>
            </a:r>
            <a:r>
              <a:rPr lang="es-ES" dirty="0"/>
              <a:t> Agraria</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307" y="3910981"/>
            <a:ext cx="25987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ounded Rectangle 3"/>
          <p:cNvSpPr/>
          <p:nvPr/>
        </p:nvSpPr>
        <p:spPr>
          <a:xfrm>
            <a:off x="4471261" y="4114800"/>
            <a:ext cx="2082046" cy="6042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t>Sumber</a:t>
            </a:r>
            <a:r>
              <a:rPr lang="en-GB" dirty="0" smtClean="0"/>
              <a:t>:</a:t>
            </a:r>
            <a:endParaRPr lang="en-US" dirty="0"/>
          </a:p>
        </p:txBody>
      </p:sp>
    </p:spTree>
    <p:extLst>
      <p:ext uri="{BB962C8B-B14F-4D97-AF65-F5344CB8AC3E}">
        <p14:creationId xmlns:p14="http://schemas.microsoft.com/office/powerpoint/2010/main" val="1439392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3888BDE0-2BC9-4FA7-8599-A27CF185874D}"/>
              </a:ext>
            </a:extLst>
          </p:cNvPr>
          <p:cNvSpPr txBox="1"/>
          <p:nvPr/>
        </p:nvSpPr>
        <p:spPr>
          <a:xfrm>
            <a:off x="1090670" y="914400"/>
            <a:ext cx="9981282" cy="5355312"/>
          </a:xfrm>
          <a:prstGeom prst="rect">
            <a:avLst/>
          </a:prstGeom>
          <a:solidFill>
            <a:schemeClr val="tx1"/>
          </a:solidFill>
        </p:spPr>
        <p:txBody>
          <a:bodyPr wrap="square" rtlCol="0">
            <a:spAutoFit/>
          </a:bodyPr>
          <a:lstStyle/>
          <a:p>
            <a:pPr marL="285750" indent="-285750" algn="just">
              <a:buFont typeface="Wingdings" panose="05000000000000000000" pitchFamily="2" charset="2"/>
              <a:buChar char="q"/>
            </a:pPr>
            <a:r>
              <a:rPr lang="sv-SE" dirty="0">
                <a:solidFill>
                  <a:schemeClr val="bg1"/>
                </a:solidFill>
              </a:rPr>
              <a:t>Mafia tanah merupakan jaringan kinerja dari sejumlah orang yang terorganisir, sangat rapi, sistematis, tampak wajar, dan legal namun di dalamnya tetap terkandung tindakan yang illegal dan pelanggaran hukum dengan orientasi pada perolehan keuntungan bagi diri mereka dan mendatangkan kerugian ekonomi bagi pihak lain.</a:t>
            </a:r>
          </a:p>
          <a:p>
            <a:pPr marL="550863" indent="-285750" algn="just">
              <a:buFont typeface="Wingdings" panose="05000000000000000000" pitchFamily="2" charset="2"/>
              <a:buChar char="§"/>
            </a:pPr>
            <a:r>
              <a:rPr lang="sv-SE" dirty="0">
                <a:solidFill>
                  <a:schemeClr val="bg1"/>
                </a:solidFill>
              </a:rPr>
              <a:t>Oleh karenanya, mafia tanah sebagaimana mafia yang di bidang-bidang lain cenderung tampak berada di ”Ruang Ada dan Tiada”. Artinya : (1) di satu sisi, jaringan kinerja organisasi mafia tanah secara faktual nyata ada dan berlangsung dengan segala perilaku-perilakunya yang bertentangan dengan hukum atau melanggar hukum termasuk kerugian-kerugian yang diderita pihak lain yang menjadi korban; (2) di sisi lain, jaringan kinerja mereka yang terorganisir, rapi, dan sistematis telah mampu menyembunyikan fakta yang sebenarnya ke bawah permukaan sehingga perilaku yang tampak adalah sebuah kewajaran. Mereka mampu dengan sangat lihai memainkan ”</a:t>
            </a:r>
            <a:r>
              <a:rPr lang="sv-SE" i="1" dirty="0">
                <a:solidFill>
                  <a:schemeClr val="bg1"/>
                </a:solidFill>
              </a:rPr>
              <a:t>confidentisl Game” </a:t>
            </a:r>
            <a:r>
              <a:rPr lang="sv-SE" dirty="0">
                <a:solidFill>
                  <a:schemeClr val="bg1"/>
                </a:solidFill>
              </a:rPr>
              <a:t>yang di permukaan tampak tenang namun di bawah permukaan penuh dengan trik-trik pelanggaran.</a:t>
            </a:r>
          </a:p>
          <a:p>
            <a:pPr marL="550863" indent="-285750" algn="just">
              <a:buFont typeface="Wingdings" panose="05000000000000000000" pitchFamily="2" charset="2"/>
              <a:buChar char="§"/>
            </a:pPr>
            <a:r>
              <a:rPr lang="sv-SE" dirty="0">
                <a:solidFill>
                  <a:schemeClr val="bg1"/>
                </a:solidFill>
              </a:rPr>
              <a:t>Fakta ada dan berlangsungnya Mafia Tanah dapat dirujuk pada data pada bulan Februari 2020 yaitu Kementerian ATR menengarai dan memeroses 61 sengketa tanah yang melibatkan dan akibat dari kinerja Mafia Tanah (Ilham Budhiman, 2020, Mafia Tanah Harus Diburu, Kenali Modusnya, dalam </a:t>
            </a:r>
            <a:r>
              <a:rPr lang="sv-SE" i="1" dirty="0">
                <a:solidFill>
                  <a:schemeClr val="bg1"/>
                </a:solidFill>
              </a:rPr>
              <a:t>Bisnis.Com</a:t>
            </a:r>
            <a:r>
              <a:rPr lang="sv-SE" dirty="0">
                <a:solidFill>
                  <a:schemeClr val="bg1"/>
                </a:solidFill>
              </a:rPr>
              <a:t>, tgl 25 Februari 2020). Pada kesempatan yang sama, Polda Metro Jaya mengumumkan penangkapan sejumlah orang anggota Mafia Tanah sebagai tersangka (Sholahuddin Al Ayyubi, 2020, Kasus Mafia Tanah, Polda Metro Tangkap 2 Notaris Abal-Abal, dalam </a:t>
            </a:r>
            <a:r>
              <a:rPr lang="sv-SE" i="1" dirty="0">
                <a:solidFill>
                  <a:schemeClr val="bg1"/>
                </a:solidFill>
              </a:rPr>
              <a:t>Bisnis.com, 12 </a:t>
            </a:r>
            <a:r>
              <a:rPr lang="sv-SE" dirty="0">
                <a:solidFill>
                  <a:schemeClr val="bg1"/>
                </a:solidFill>
              </a:rPr>
              <a:t>Februari 2020)</a:t>
            </a:r>
          </a:p>
          <a:p>
            <a:pPr marL="285750" indent="-285750" algn="just">
              <a:buFont typeface="Wingdings" panose="05000000000000000000" pitchFamily="2" charset="2"/>
              <a:buChar char="q"/>
            </a:pPr>
            <a:endParaRPr lang="sv-SE" dirty="0">
              <a:solidFill>
                <a:schemeClr val="bg1"/>
              </a:solidFill>
            </a:endParaRPr>
          </a:p>
        </p:txBody>
      </p:sp>
    </p:spTree>
    <p:extLst>
      <p:ext uri="{BB962C8B-B14F-4D97-AF65-F5344CB8AC3E}">
        <p14:creationId xmlns:p14="http://schemas.microsoft.com/office/powerpoint/2010/main" val="2725325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3888BDE0-2BC9-4FA7-8599-A27CF185874D}"/>
              </a:ext>
            </a:extLst>
          </p:cNvPr>
          <p:cNvSpPr txBox="1"/>
          <p:nvPr/>
        </p:nvSpPr>
        <p:spPr>
          <a:xfrm>
            <a:off x="1090670" y="914400"/>
            <a:ext cx="9981282" cy="5632311"/>
          </a:xfrm>
          <a:prstGeom prst="rect">
            <a:avLst/>
          </a:prstGeom>
          <a:solidFill>
            <a:schemeClr val="tx1"/>
          </a:solidFill>
        </p:spPr>
        <p:txBody>
          <a:bodyPr wrap="square" rtlCol="0">
            <a:spAutoFit/>
          </a:bodyPr>
          <a:lstStyle/>
          <a:p>
            <a:pPr marL="550863" indent="-285750" algn="just">
              <a:buFont typeface="Wingdings" panose="05000000000000000000" pitchFamily="2" charset="2"/>
              <a:buChar char="§"/>
            </a:pPr>
            <a:r>
              <a:rPr lang="sv-SE" dirty="0">
                <a:solidFill>
                  <a:schemeClr val="bg1"/>
                </a:solidFill>
              </a:rPr>
              <a:t>Adanya kesan jaringan kinerja Mafia Tanah ini wajar, sah, dan legal karena pelaksanaan kinerjanya ditandai oleh 2 hal yaitu : (1) melibatkan simbol-simbol pelaksana hukum seperti oknum Notaris PPAT dan Aparat Sipil Negara di lingkungan Badan Pertanahan Nasional beserta jajarannya ke bawah serta penegak hukum seperti oknum hakim. Oknum pelaksana dan penegak hukum dimaksud dapat berkedudukan sebagai bagian dari jaringan kinerja Mafia Tanah atau mereka hanya menjadi korban dari kinerja Mafia Tanah; (2) kemampuan Mafia Tanah mencari celah dari peraturan perundang-undangan bidang pertanahan, informasi terkait dengan administrasi pemberian hak atas tanah dan sertipikasi hak atas tanah yang pernah diterbitkan, serta kemampuan mendapatkan alat bukti kepemilikan tanah dan mengidentifikasi tanah-tanah yang ditinggalkan dan dibiarkan tidak termanfaatkan oleh pemegang haknya.</a:t>
            </a:r>
          </a:p>
          <a:p>
            <a:pPr marL="550863" indent="-285750" algn="just">
              <a:buFont typeface="Wingdings" panose="05000000000000000000" pitchFamily="2" charset="2"/>
              <a:buChar char="§"/>
            </a:pPr>
            <a:endParaRPr lang="sv-SE" dirty="0">
              <a:solidFill>
                <a:schemeClr val="bg1"/>
              </a:solidFill>
            </a:endParaRPr>
          </a:p>
          <a:p>
            <a:pPr marL="285750" indent="-285750" algn="just">
              <a:buFont typeface="Wingdings" panose="05000000000000000000" pitchFamily="2" charset="2"/>
              <a:buChar char="q"/>
            </a:pPr>
            <a:r>
              <a:rPr lang="sv-SE" dirty="0">
                <a:solidFill>
                  <a:schemeClr val="bg1"/>
                </a:solidFill>
              </a:rPr>
              <a:t>POLA JARINGAN KINERJA MAFIA TANAH</a:t>
            </a:r>
          </a:p>
          <a:p>
            <a:pPr marL="265113" algn="just"/>
            <a:r>
              <a:rPr lang="sv-SE" dirty="0">
                <a:solidFill>
                  <a:schemeClr val="bg1"/>
                </a:solidFill>
              </a:rPr>
              <a:t>Ada beberapa pola jaringan kinerja Mafia Tanah yang dapat saya identifikasi dan pahami dari pengalaman penanganan kasus atau sengketa dan perkara pertanahan :</a:t>
            </a:r>
          </a:p>
          <a:p>
            <a:pPr marL="550863" indent="-285750" algn="just">
              <a:buFont typeface="Wingdings" panose="05000000000000000000" pitchFamily="2" charset="2"/>
              <a:buChar char="§"/>
            </a:pPr>
            <a:r>
              <a:rPr lang="sv-SE" dirty="0">
                <a:solidFill>
                  <a:schemeClr val="bg1"/>
                </a:solidFill>
              </a:rPr>
              <a:t>Pola jaringan kinerja yang manapun yang ditempuh di dalamnya pasti akan memasuki phase sengketa atau perkara sebagai tekanan kepada pemilik tanah yang sebenarnya, phase ajakan damai untuk mempercepat perolehan keuntungan, phase penebaran pengaruh kepada pelaksana hukum dan kepada penegak hukum dalam rangka mengamankan posisinya untuk ditetapkan sebagai pemilik, dan semuanya tidak lepas dari permainan dana.</a:t>
            </a:r>
          </a:p>
          <a:p>
            <a:pPr marL="285750" indent="-285750" algn="just">
              <a:buFont typeface="Wingdings" panose="05000000000000000000" pitchFamily="2" charset="2"/>
              <a:buChar char="q"/>
            </a:pPr>
            <a:endParaRPr lang="sv-SE" dirty="0">
              <a:solidFill>
                <a:schemeClr val="bg1"/>
              </a:solidFill>
            </a:endParaRPr>
          </a:p>
        </p:txBody>
      </p:sp>
    </p:spTree>
    <p:extLst>
      <p:ext uri="{BB962C8B-B14F-4D97-AF65-F5344CB8AC3E}">
        <p14:creationId xmlns:p14="http://schemas.microsoft.com/office/powerpoint/2010/main" val="160236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8D018245-FA61-48CE-B874-1D4A298DC239}"/>
              </a:ext>
            </a:extLst>
          </p:cNvPr>
          <p:cNvSpPr txBox="1"/>
          <p:nvPr/>
        </p:nvSpPr>
        <p:spPr>
          <a:xfrm>
            <a:off x="4373696" y="528810"/>
            <a:ext cx="3910988" cy="369332"/>
          </a:xfrm>
          <a:prstGeom prst="rect">
            <a:avLst/>
          </a:prstGeom>
          <a:solidFill>
            <a:schemeClr val="tx1"/>
          </a:solidFill>
        </p:spPr>
        <p:txBody>
          <a:bodyPr wrap="square" rtlCol="0">
            <a:spAutoFit/>
          </a:bodyPr>
          <a:lstStyle/>
          <a:p>
            <a:pPr algn="ctr"/>
            <a:r>
              <a:rPr lang="en-US" dirty="0">
                <a:solidFill>
                  <a:schemeClr val="bg1"/>
                </a:solidFill>
              </a:rPr>
              <a:t>POLA PERTAMA</a:t>
            </a:r>
            <a:endParaRPr lang="en-ID" dirty="0">
              <a:solidFill>
                <a:schemeClr val="bg1"/>
              </a:solidFill>
            </a:endParaRPr>
          </a:p>
        </p:txBody>
      </p:sp>
      <p:sp>
        <p:nvSpPr>
          <p:cNvPr id="5" name="Rectangle: Beveled 4">
            <a:extLst>
              <a:ext uri="{FF2B5EF4-FFF2-40B4-BE49-F238E27FC236}">
                <a16:creationId xmlns="" xmlns:a16="http://schemas.microsoft.com/office/drawing/2014/main" id="{62D4C3CD-DAB9-48E5-ADEF-F621638598C4}"/>
              </a:ext>
            </a:extLst>
          </p:cNvPr>
          <p:cNvSpPr/>
          <p:nvPr/>
        </p:nvSpPr>
        <p:spPr>
          <a:xfrm>
            <a:off x="418640" y="2170323"/>
            <a:ext cx="1762699" cy="1258677"/>
          </a:xfrm>
          <a:prstGeom prst="bevel">
            <a:avLst>
              <a:gd name="adj" fmla="val 8999"/>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dirty="0">
                <a:solidFill>
                  <a:schemeClr val="bg1"/>
                </a:solidFill>
              </a:rPr>
              <a:t>MENDUDUKI TANAH SECA-RA FISIK</a:t>
            </a:r>
            <a:endParaRPr lang="en-ID" sz="1600" dirty="0">
              <a:solidFill>
                <a:schemeClr val="bg1"/>
              </a:solidFill>
            </a:endParaRPr>
          </a:p>
        </p:txBody>
      </p:sp>
      <p:sp>
        <p:nvSpPr>
          <p:cNvPr id="6" name="Cylinder 5">
            <a:extLst>
              <a:ext uri="{FF2B5EF4-FFF2-40B4-BE49-F238E27FC236}">
                <a16:creationId xmlns="" xmlns:a16="http://schemas.microsoft.com/office/drawing/2014/main" id="{725F7CB2-43FF-4CB5-BA5A-CB3CC5A4BE39}"/>
              </a:ext>
            </a:extLst>
          </p:cNvPr>
          <p:cNvSpPr/>
          <p:nvPr/>
        </p:nvSpPr>
        <p:spPr>
          <a:xfrm>
            <a:off x="2467778" y="1060373"/>
            <a:ext cx="1244906" cy="113473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solidFill>
                  <a:schemeClr val="bg1"/>
                </a:solidFill>
              </a:rPr>
              <a:t>Tanah Yang Hat </a:t>
            </a:r>
            <a:r>
              <a:rPr lang="en-US" sz="1200" dirty="0" err="1">
                <a:solidFill>
                  <a:schemeClr val="bg1"/>
                </a:solidFill>
              </a:rPr>
              <a:t>Berakhir-tidak</a:t>
            </a:r>
            <a:r>
              <a:rPr lang="en-US" sz="1200" dirty="0">
                <a:solidFill>
                  <a:schemeClr val="bg1"/>
                </a:solidFill>
              </a:rPr>
              <a:t> </a:t>
            </a:r>
            <a:r>
              <a:rPr lang="en-US" sz="1200" dirty="0" err="1">
                <a:solidFill>
                  <a:schemeClr val="bg1"/>
                </a:solidFill>
              </a:rPr>
              <a:t>Diperpanjang</a:t>
            </a:r>
            <a:r>
              <a:rPr lang="en-US" sz="1200" dirty="0">
                <a:solidFill>
                  <a:schemeClr val="bg1"/>
                </a:solidFill>
              </a:rPr>
              <a:t>/</a:t>
            </a:r>
          </a:p>
          <a:p>
            <a:pPr algn="ctr"/>
            <a:r>
              <a:rPr lang="en-US" sz="1200" dirty="0" err="1">
                <a:solidFill>
                  <a:schemeClr val="bg1"/>
                </a:solidFill>
              </a:rPr>
              <a:t>Diperbaharui</a:t>
            </a:r>
            <a:endParaRPr lang="en-ID" sz="1200" dirty="0">
              <a:solidFill>
                <a:schemeClr val="bg1"/>
              </a:solidFill>
            </a:endParaRPr>
          </a:p>
        </p:txBody>
      </p:sp>
      <p:sp>
        <p:nvSpPr>
          <p:cNvPr id="8" name="Cylinder 7">
            <a:extLst>
              <a:ext uri="{FF2B5EF4-FFF2-40B4-BE49-F238E27FC236}">
                <a16:creationId xmlns="" xmlns:a16="http://schemas.microsoft.com/office/drawing/2014/main" id="{0014D8E8-E290-4A8B-861B-C35C27288263}"/>
              </a:ext>
            </a:extLst>
          </p:cNvPr>
          <p:cNvSpPr/>
          <p:nvPr/>
        </p:nvSpPr>
        <p:spPr>
          <a:xfrm>
            <a:off x="2467778" y="2294262"/>
            <a:ext cx="1244906" cy="113473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solidFill>
                  <a:schemeClr val="bg1"/>
                </a:solidFill>
              </a:rPr>
              <a:t>Persil Tanah yang </a:t>
            </a:r>
            <a:r>
              <a:rPr lang="en-US" sz="1200" dirty="0" err="1">
                <a:solidFill>
                  <a:schemeClr val="bg1"/>
                </a:solidFill>
              </a:rPr>
              <a:t>ditinggalkan</a:t>
            </a:r>
            <a:r>
              <a:rPr lang="en-US" sz="1200" dirty="0">
                <a:solidFill>
                  <a:schemeClr val="bg1"/>
                </a:solidFill>
              </a:rPr>
              <a:t> oleh </a:t>
            </a:r>
            <a:r>
              <a:rPr lang="en-US" sz="1200" dirty="0" err="1">
                <a:solidFill>
                  <a:schemeClr val="bg1"/>
                </a:solidFill>
              </a:rPr>
              <a:t>Pemiliknya</a:t>
            </a:r>
            <a:endParaRPr lang="en-ID" sz="1200" dirty="0">
              <a:solidFill>
                <a:schemeClr val="bg1"/>
              </a:solidFill>
            </a:endParaRPr>
          </a:p>
        </p:txBody>
      </p:sp>
      <p:sp>
        <p:nvSpPr>
          <p:cNvPr id="10" name="Cylinder 9">
            <a:extLst>
              <a:ext uri="{FF2B5EF4-FFF2-40B4-BE49-F238E27FC236}">
                <a16:creationId xmlns="" xmlns:a16="http://schemas.microsoft.com/office/drawing/2014/main" id="{EF3BAC4A-8E90-47E8-84DC-83F26E84E723}"/>
              </a:ext>
            </a:extLst>
          </p:cNvPr>
          <p:cNvSpPr/>
          <p:nvPr/>
        </p:nvSpPr>
        <p:spPr>
          <a:xfrm>
            <a:off x="2467778" y="3528151"/>
            <a:ext cx="1244906" cy="113473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solidFill>
                  <a:schemeClr val="bg1"/>
                </a:solidFill>
              </a:rPr>
              <a:t>Bagian Tanah yang Oleh </a:t>
            </a:r>
            <a:r>
              <a:rPr lang="en-US" sz="1200" dirty="0" err="1">
                <a:solidFill>
                  <a:schemeClr val="bg1"/>
                </a:solidFill>
              </a:rPr>
              <a:t>Pemi-liknya</a:t>
            </a:r>
            <a:r>
              <a:rPr lang="en-US" sz="1200" dirty="0">
                <a:solidFill>
                  <a:schemeClr val="bg1"/>
                </a:solidFill>
              </a:rPr>
              <a:t> </a:t>
            </a:r>
            <a:r>
              <a:rPr lang="en-US" sz="1200" dirty="0" err="1">
                <a:solidFill>
                  <a:schemeClr val="bg1"/>
                </a:solidFill>
              </a:rPr>
              <a:t>Tidak</a:t>
            </a:r>
            <a:r>
              <a:rPr lang="en-US" sz="1200" dirty="0">
                <a:solidFill>
                  <a:schemeClr val="bg1"/>
                </a:solidFill>
              </a:rPr>
              <a:t> </a:t>
            </a:r>
            <a:r>
              <a:rPr lang="en-US" sz="1200" dirty="0" err="1">
                <a:solidFill>
                  <a:schemeClr val="bg1"/>
                </a:solidFill>
              </a:rPr>
              <a:t>Segera</a:t>
            </a:r>
            <a:r>
              <a:rPr lang="en-US" sz="1200" dirty="0">
                <a:solidFill>
                  <a:schemeClr val="bg1"/>
                </a:solidFill>
              </a:rPr>
              <a:t> </a:t>
            </a:r>
            <a:r>
              <a:rPr lang="en-US" sz="1200" dirty="0" err="1">
                <a:solidFill>
                  <a:schemeClr val="bg1"/>
                </a:solidFill>
              </a:rPr>
              <a:t>Dimanfaatkan</a:t>
            </a:r>
            <a:endParaRPr lang="en-ID" sz="1200" dirty="0">
              <a:solidFill>
                <a:schemeClr val="bg1"/>
              </a:solidFill>
            </a:endParaRPr>
          </a:p>
        </p:txBody>
      </p:sp>
      <p:sp>
        <p:nvSpPr>
          <p:cNvPr id="11" name="Right Brace 10">
            <a:extLst>
              <a:ext uri="{FF2B5EF4-FFF2-40B4-BE49-F238E27FC236}">
                <a16:creationId xmlns="" xmlns:a16="http://schemas.microsoft.com/office/drawing/2014/main" id="{53A4CA3C-642B-4DC4-AC8A-16C3F26CEC8A}"/>
              </a:ext>
            </a:extLst>
          </p:cNvPr>
          <p:cNvSpPr/>
          <p:nvPr/>
        </p:nvSpPr>
        <p:spPr>
          <a:xfrm>
            <a:off x="3844887" y="1677318"/>
            <a:ext cx="363556" cy="265231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D"/>
          </a:p>
        </p:txBody>
      </p:sp>
      <p:sp>
        <p:nvSpPr>
          <p:cNvPr id="12" name="Rectangle: Rounded Corners 11">
            <a:extLst>
              <a:ext uri="{FF2B5EF4-FFF2-40B4-BE49-F238E27FC236}">
                <a16:creationId xmlns="" xmlns:a16="http://schemas.microsoft.com/office/drawing/2014/main" id="{1102502D-7310-4337-A4B5-915631744E80}"/>
              </a:ext>
            </a:extLst>
          </p:cNvPr>
          <p:cNvSpPr/>
          <p:nvPr/>
        </p:nvSpPr>
        <p:spPr>
          <a:xfrm>
            <a:off x="4208442" y="1140704"/>
            <a:ext cx="1079653" cy="1784733"/>
          </a:xfrm>
          <a:prstGeom prst="roundRect">
            <a:avLst/>
          </a:prstGeom>
          <a:ln>
            <a:solidFill>
              <a:schemeClr val="bg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a:t>Tindakan </a:t>
            </a:r>
            <a:r>
              <a:rPr lang="en-US" sz="1400" dirty="0" err="1"/>
              <a:t>Pemanfaatan</a:t>
            </a:r>
            <a:endParaRPr lang="en-US" sz="1400" dirty="0"/>
          </a:p>
          <a:p>
            <a:pPr marL="88900" indent="-88900" algn="ctr">
              <a:buFont typeface="Arial" panose="020B0604020202020204" pitchFamily="34" charset="0"/>
              <a:buChar char="•"/>
            </a:pPr>
            <a:r>
              <a:rPr lang="en-US" sz="1400" dirty="0" err="1"/>
              <a:t>Pendirian</a:t>
            </a:r>
            <a:r>
              <a:rPr lang="en-US" sz="1400" dirty="0"/>
              <a:t> </a:t>
            </a:r>
            <a:r>
              <a:rPr lang="en-US" sz="1400" dirty="0" err="1"/>
              <a:t>Bangunan</a:t>
            </a:r>
            <a:endParaRPr lang="en-US" sz="1400" dirty="0"/>
          </a:p>
          <a:p>
            <a:pPr marL="88900" indent="-88900" algn="ctr">
              <a:buFont typeface="Arial" panose="020B0604020202020204" pitchFamily="34" charset="0"/>
              <a:buChar char="•"/>
            </a:pPr>
            <a:r>
              <a:rPr lang="en-US" sz="1400" dirty="0" err="1"/>
              <a:t>Kegiatan</a:t>
            </a:r>
            <a:r>
              <a:rPr lang="en-US" sz="1400" dirty="0"/>
              <a:t> </a:t>
            </a:r>
            <a:r>
              <a:rPr lang="en-US" sz="1400" dirty="0" err="1"/>
              <a:t>Budidaya</a:t>
            </a:r>
            <a:endParaRPr lang="en-ID" sz="1400" dirty="0"/>
          </a:p>
        </p:txBody>
      </p:sp>
      <p:sp>
        <p:nvSpPr>
          <p:cNvPr id="14" name="Rectangle: Rounded Corners 13">
            <a:extLst>
              <a:ext uri="{FF2B5EF4-FFF2-40B4-BE49-F238E27FC236}">
                <a16:creationId xmlns="" xmlns:a16="http://schemas.microsoft.com/office/drawing/2014/main" id="{6065A3CF-F61E-421F-8941-C406EFBB2084}"/>
              </a:ext>
            </a:extLst>
          </p:cNvPr>
          <p:cNvSpPr/>
          <p:nvPr/>
        </p:nvSpPr>
        <p:spPr>
          <a:xfrm>
            <a:off x="4208441" y="3019599"/>
            <a:ext cx="1079653" cy="1784733"/>
          </a:xfrm>
          <a:prstGeom prst="roundRect">
            <a:avLst/>
          </a:prstGeom>
          <a:ln>
            <a:solidFill>
              <a:schemeClr val="bg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err="1"/>
              <a:t>Identifikasi</a:t>
            </a:r>
            <a:r>
              <a:rPr lang="en-US" sz="1400" dirty="0"/>
              <a:t> </a:t>
            </a:r>
            <a:r>
              <a:rPr lang="en-US" sz="1400" dirty="0" err="1"/>
              <a:t>Dokumen</a:t>
            </a:r>
            <a:r>
              <a:rPr lang="en-US" sz="1400" dirty="0"/>
              <a:t> </a:t>
            </a:r>
            <a:r>
              <a:rPr lang="en-US" sz="1400" dirty="0" err="1"/>
              <a:t>Kepemilik</a:t>
            </a:r>
            <a:endParaRPr lang="en-US" sz="1400" dirty="0"/>
          </a:p>
          <a:p>
            <a:pPr algn="ctr"/>
            <a:r>
              <a:rPr lang="en-US" sz="1400" dirty="0"/>
              <a:t>An Tanah </a:t>
            </a:r>
            <a:r>
              <a:rPr lang="en-US" sz="1400" dirty="0" err="1"/>
              <a:t>Untuk</a:t>
            </a:r>
            <a:r>
              <a:rPr lang="en-US" sz="1400" dirty="0"/>
              <a:t> </a:t>
            </a:r>
            <a:r>
              <a:rPr lang="en-US" sz="1400" dirty="0" err="1"/>
              <a:t>Memperkuat</a:t>
            </a:r>
            <a:endParaRPr lang="en-ID" sz="1400" dirty="0"/>
          </a:p>
        </p:txBody>
      </p:sp>
      <p:sp>
        <p:nvSpPr>
          <p:cNvPr id="16" name="Explosion: 14 Points 15">
            <a:extLst>
              <a:ext uri="{FF2B5EF4-FFF2-40B4-BE49-F238E27FC236}">
                <a16:creationId xmlns="" xmlns:a16="http://schemas.microsoft.com/office/drawing/2014/main" id="{C3C4CF66-0F53-475B-8809-02C4E9A084A4}"/>
              </a:ext>
            </a:extLst>
          </p:cNvPr>
          <p:cNvSpPr/>
          <p:nvPr/>
        </p:nvSpPr>
        <p:spPr>
          <a:xfrm>
            <a:off x="5376232" y="1775092"/>
            <a:ext cx="952958" cy="2456762"/>
          </a:xfrm>
          <a:prstGeom prst="irregularSeal2">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b="1" dirty="0">
                <a:solidFill>
                  <a:schemeClr val="tx1"/>
                </a:solidFill>
              </a:rPr>
              <a:t>SENGKETA</a:t>
            </a:r>
            <a:endParaRPr lang="en-ID" sz="1400" b="1" dirty="0">
              <a:solidFill>
                <a:schemeClr val="tx1"/>
              </a:solidFill>
            </a:endParaRPr>
          </a:p>
        </p:txBody>
      </p:sp>
      <p:sp>
        <p:nvSpPr>
          <p:cNvPr id="17" name="Rectangle: Rounded Corners 16">
            <a:extLst>
              <a:ext uri="{FF2B5EF4-FFF2-40B4-BE49-F238E27FC236}">
                <a16:creationId xmlns="" xmlns:a16="http://schemas.microsoft.com/office/drawing/2014/main" id="{7E8F9571-577C-414C-A067-2EC5444A8EE7}"/>
              </a:ext>
            </a:extLst>
          </p:cNvPr>
          <p:cNvSpPr/>
          <p:nvPr/>
        </p:nvSpPr>
        <p:spPr>
          <a:xfrm>
            <a:off x="6320013" y="3147344"/>
            <a:ext cx="1167789" cy="13610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Jika </a:t>
            </a:r>
            <a:r>
              <a:rPr lang="en-US" sz="1400" dirty="0" err="1">
                <a:solidFill>
                  <a:schemeClr val="bg1"/>
                </a:solidFill>
              </a:rPr>
              <a:t>Pemilik</a:t>
            </a:r>
            <a:r>
              <a:rPr lang="en-US" sz="1400" dirty="0">
                <a:solidFill>
                  <a:schemeClr val="bg1"/>
                </a:solidFill>
              </a:rPr>
              <a:t> </a:t>
            </a:r>
            <a:r>
              <a:rPr lang="en-US" sz="1400" dirty="0" err="1">
                <a:solidFill>
                  <a:schemeClr val="bg1"/>
                </a:solidFill>
              </a:rPr>
              <a:t>tidak</a:t>
            </a:r>
            <a:r>
              <a:rPr lang="en-US" sz="1400" dirty="0">
                <a:solidFill>
                  <a:schemeClr val="bg1"/>
                </a:solidFill>
              </a:rPr>
              <a:t> </a:t>
            </a:r>
            <a:r>
              <a:rPr lang="en-US" sz="1400" dirty="0" err="1">
                <a:solidFill>
                  <a:schemeClr val="bg1"/>
                </a:solidFill>
              </a:rPr>
              <a:t>mempermasalahkan</a:t>
            </a:r>
            <a:r>
              <a:rPr lang="en-US" sz="1400" dirty="0">
                <a:solidFill>
                  <a:schemeClr val="bg1"/>
                </a:solidFill>
              </a:rPr>
              <a:t>, </a:t>
            </a:r>
            <a:r>
              <a:rPr lang="en-US" sz="1400" dirty="0" err="1">
                <a:solidFill>
                  <a:schemeClr val="bg1"/>
                </a:solidFill>
              </a:rPr>
              <a:t>ya</a:t>
            </a:r>
            <a:r>
              <a:rPr lang="en-US" sz="1400" dirty="0">
                <a:solidFill>
                  <a:schemeClr val="bg1"/>
                </a:solidFill>
              </a:rPr>
              <a:t> Jalan </a:t>
            </a:r>
            <a:r>
              <a:rPr lang="en-US" sz="1400" dirty="0" err="1">
                <a:solidFill>
                  <a:schemeClr val="bg1"/>
                </a:solidFill>
              </a:rPr>
              <a:t>terus</a:t>
            </a:r>
            <a:endParaRPr lang="en-ID" sz="1400" dirty="0">
              <a:solidFill>
                <a:schemeClr val="bg1"/>
              </a:solidFill>
            </a:endParaRPr>
          </a:p>
        </p:txBody>
      </p:sp>
      <p:sp>
        <p:nvSpPr>
          <p:cNvPr id="19" name="Rectangle: Rounded Corners 18">
            <a:extLst>
              <a:ext uri="{FF2B5EF4-FFF2-40B4-BE49-F238E27FC236}">
                <a16:creationId xmlns="" xmlns:a16="http://schemas.microsoft.com/office/drawing/2014/main" id="{ED9C89FA-C902-4CA4-8769-778F9B33511A}"/>
              </a:ext>
            </a:extLst>
          </p:cNvPr>
          <p:cNvSpPr/>
          <p:nvPr/>
        </p:nvSpPr>
        <p:spPr>
          <a:xfrm>
            <a:off x="6320012" y="1589873"/>
            <a:ext cx="1167789" cy="13610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Jika </a:t>
            </a:r>
            <a:r>
              <a:rPr lang="en-US" sz="1400" dirty="0" err="1">
                <a:solidFill>
                  <a:schemeClr val="bg1"/>
                </a:solidFill>
              </a:rPr>
              <a:t>Pemilik</a:t>
            </a:r>
            <a:r>
              <a:rPr lang="en-US" sz="1400" dirty="0">
                <a:solidFill>
                  <a:schemeClr val="bg1"/>
                </a:solidFill>
              </a:rPr>
              <a:t>  </a:t>
            </a:r>
            <a:r>
              <a:rPr lang="en-US" sz="1400" dirty="0" err="1">
                <a:solidFill>
                  <a:schemeClr val="bg1"/>
                </a:solidFill>
              </a:rPr>
              <a:t>mempermasalahkan</a:t>
            </a:r>
            <a:r>
              <a:rPr lang="en-US" sz="1400" dirty="0">
                <a:solidFill>
                  <a:schemeClr val="bg1"/>
                </a:solidFill>
              </a:rPr>
              <a:t>, </a:t>
            </a:r>
            <a:r>
              <a:rPr lang="en-US" sz="1400" dirty="0" err="1">
                <a:solidFill>
                  <a:schemeClr val="bg1"/>
                </a:solidFill>
              </a:rPr>
              <a:t>ya</a:t>
            </a:r>
            <a:r>
              <a:rPr lang="en-US" sz="1400" dirty="0">
                <a:solidFill>
                  <a:schemeClr val="bg1"/>
                </a:solidFill>
              </a:rPr>
              <a:t> </a:t>
            </a:r>
            <a:r>
              <a:rPr lang="en-US" sz="1400" dirty="0" err="1">
                <a:solidFill>
                  <a:schemeClr val="bg1"/>
                </a:solidFill>
              </a:rPr>
              <a:t>Perkara</a:t>
            </a:r>
            <a:endParaRPr lang="en-ID" sz="1400" dirty="0">
              <a:solidFill>
                <a:schemeClr val="bg1"/>
              </a:solidFill>
            </a:endParaRPr>
          </a:p>
        </p:txBody>
      </p:sp>
      <p:sp>
        <p:nvSpPr>
          <p:cNvPr id="20" name="Arrow: Right 19">
            <a:extLst>
              <a:ext uri="{FF2B5EF4-FFF2-40B4-BE49-F238E27FC236}">
                <a16:creationId xmlns="" xmlns:a16="http://schemas.microsoft.com/office/drawing/2014/main" id="{D3B4F081-7E6D-4964-AA51-1BAA2FBDDA0D}"/>
              </a:ext>
            </a:extLst>
          </p:cNvPr>
          <p:cNvSpPr/>
          <p:nvPr/>
        </p:nvSpPr>
        <p:spPr>
          <a:xfrm>
            <a:off x="7496979" y="2028348"/>
            <a:ext cx="203811" cy="472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2" name="Cylinder 21">
            <a:extLst>
              <a:ext uri="{FF2B5EF4-FFF2-40B4-BE49-F238E27FC236}">
                <a16:creationId xmlns="" xmlns:a16="http://schemas.microsoft.com/office/drawing/2014/main" id="{ABE10D8A-AD69-47D3-88BE-16AF26B58E33}"/>
              </a:ext>
            </a:extLst>
          </p:cNvPr>
          <p:cNvSpPr/>
          <p:nvPr/>
        </p:nvSpPr>
        <p:spPr>
          <a:xfrm>
            <a:off x="7809128" y="1207723"/>
            <a:ext cx="1244906" cy="98738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err="1">
                <a:solidFill>
                  <a:schemeClr val="bg1"/>
                </a:solidFill>
              </a:rPr>
              <a:t>Upaya</a:t>
            </a:r>
            <a:r>
              <a:rPr lang="en-US" sz="1200" dirty="0">
                <a:solidFill>
                  <a:schemeClr val="bg1"/>
                </a:solidFill>
              </a:rPr>
              <a:t> </a:t>
            </a:r>
            <a:r>
              <a:rPr lang="en-US" sz="1200" dirty="0" err="1">
                <a:solidFill>
                  <a:schemeClr val="bg1"/>
                </a:solidFill>
              </a:rPr>
              <a:t>Damai</a:t>
            </a:r>
            <a:r>
              <a:rPr lang="en-US" sz="1200" dirty="0">
                <a:solidFill>
                  <a:schemeClr val="bg1"/>
                </a:solidFill>
              </a:rPr>
              <a:t> UTK </a:t>
            </a:r>
            <a:r>
              <a:rPr lang="en-US" sz="1200" dirty="0" err="1">
                <a:solidFill>
                  <a:schemeClr val="bg1"/>
                </a:solidFill>
              </a:rPr>
              <a:t>Memperce</a:t>
            </a:r>
            <a:r>
              <a:rPr lang="en-US" sz="1200" dirty="0">
                <a:solidFill>
                  <a:schemeClr val="bg1"/>
                </a:solidFill>
              </a:rPr>
              <a:t> pat </a:t>
            </a:r>
            <a:r>
              <a:rPr lang="en-US" sz="1200" dirty="0" err="1">
                <a:solidFill>
                  <a:schemeClr val="bg1"/>
                </a:solidFill>
              </a:rPr>
              <a:t>keuntungan</a:t>
            </a:r>
            <a:endParaRPr lang="en-ID" sz="1200" dirty="0">
              <a:solidFill>
                <a:schemeClr val="bg1"/>
              </a:solidFill>
            </a:endParaRPr>
          </a:p>
        </p:txBody>
      </p:sp>
      <p:sp>
        <p:nvSpPr>
          <p:cNvPr id="24" name="Cylinder 23">
            <a:extLst>
              <a:ext uri="{FF2B5EF4-FFF2-40B4-BE49-F238E27FC236}">
                <a16:creationId xmlns="" xmlns:a16="http://schemas.microsoft.com/office/drawing/2014/main" id="{C57EB2F8-3142-43DF-9B15-9638710C039E}"/>
              </a:ext>
            </a:extLst>
          </p:cNvPr>
          <p:cNvSpPr/>
          <p:nvPr/>
        </p:nvSpPr>
        <p:spPr>
          <a:xfrm>
            <a:off x="7809128" y="2367937"/>
            <a:ext cx="1244906" cy="98738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a:solidFill>
                  <a:schemeClr val="bg1"/>
                </a:solidFill>
              </a:rPr>
              <a:t>BERPERKARA KE :</a:t>
            </a:r>
            <a:endParaRPr lang="en-ID" sz="1400" dirty="0">
              <a:solidFill>
                <a:schemeClr val="bg1"/>
              </a:solidFill>
            </a:endParaRPr>
          </a:p>
        </p:txBody>
      </p:sp>
      <p:sp>
        <p:nvSpPr>
          <p:cNvPr id="26" name="Arrow: Right 25">
            <a:extLst>
              <a:ext uri="{FF2B5EF4-FFF2-40B4-BE49-F238E27FC236}">
                <a16:creationId xmlns="" xmlns:a16="http://schemas.microsoft.com/office/drawing/2014/main" id="{12AB5BC2-4689-4C3D-BBF0-3D8BCC10CCF5}"/>
              </a:ext>
            </a:extLst>
          </p:cNvPr>
          <p:cNvSpPr/>
          <p:nvPr/>
        </p:nvSpPr>
        <p:spPr>
          <a:xfrm>
            <a:off x="9060466" y="2674863"/>
            <a:ext cx="203811" cy="472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7" name="Flowchart: Multidocument 26">
            <a:extLst>
              <a:ext uri="{FF2B5EF4-FFF2-40B4-BE49-F238E27FC236}">
                <a16:creationId xmlns="" xmlns:a16="http://schemas.microsoft.com/office/drawing/2014/main" id="{5D2434AB-19D9-4CB9-806E-47A2D32AEA54}"/>
              </a:ext>
            </a:extLst>
          </p:cNvPr>
          <p:cNvSpPr/>
          <p:nvPr/>
        </p:nvSpPr>
        <p:spPr>
          <a:xfrm>
            <a:off x="9386381" y="2028348"/>
            <a:ext cx="1244906" cy="725869"/>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ATR</a:t>
            </a:r>
            <a:endParaRPr lang="en-ID" sz="1600" dirty="0">
              <a:solidFill>
                <a:schemeClr val="tx1"/>
              </a:solidFill>
            </a:endParaRPr>
          </a:p>
        </p:txBody>
      </p:sp>
      <p:sp>
        <p:nvSpPr>
          <p:cNvPr id="29" name="Flowchart: Multidocument 28">
            <a:extLst>
              <a:ext uri="{FF2B5EF4-FFF2-40B4-BE49-F238E27FC236}">
                <a16:creationId xmlns="" xmlns:a16="http://schemas.microsoft.com/office/drawing/2014/main" id="{71127DA4-EECD-4BCE-A470-BEA3AF4FAC60}"/>
              </a:ext>
            </a:extLst>
          </p:cNvPr>
          <p:cNvSpPr/>
          <p:nvPr/>
        </p:nvSpPr>
        <p:spPr>
          <a:xfrm>
            <a:off x="9386381" y="2992390"/>
            <a:ext cx="1244906" cy="725869"/>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PENGADILAN</a:t>
            </a:r>
            <a:endParaRPr lang="en-ID" sz="1400" dirty="0">
              <a:solidFill>
                <a:schemeClr val="tx1"/>
              </a:solidFill>
            </a:endParaRPr>
          </a:p>
        </p:txBody>
      </p:sp>
      <p:sp>
        <p:nvSpPr>
          <p:cNvPr id="30" name="Rectangle 29">
            <a:extLst>
              <a:ext uri="{FF2B5EF4-FFF2-40B4-BE49-F238E27FC236}">
                <a16:creationId xmlns="" xmlns:a16="http://schemas.microsoft.com/office/drawing/2014/main" id="{554933D2-B20E-4F03-AD00-2B38A32DD1B2}"/>
              </a:ext>
            </a:extLst>
          </p:cNvPr>
          <p:cNvSpPr/>
          <p:nvPr/>
        </p:nvSpPr>
        <p:spPr>
          <a:xfrm>
            <a:off x="1842109" y="4924540"/>
            <a:ext cx="2168031" cy="363556"/>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BUTUH INFORMASI</a:t>
            </a:r>
            <a:endParaRPr lang="en-ID" sz="1400" dirty="0">
              <a:solidFill>
                <a:schemeClr val="bg1"/>
              </a:solidFill>
            </a:endParaRPr>
          </a:p>
        </p:txBody>
      </p:sp>
      <p:sp>
        <p:nvSpPr>
          <p:cNvPr id="32" name="Rectangle 31">
            <a:extLst>
              <a:ext uri="{FF2B5EF4-FFF2-40B4-BE49-F238E27FC236}">
                <a16:creationId xmlns="" xmlns:a16="http://schemas.microsoft.com/office/drawing/2014/main" id="{E6F9C9AF-B97D-470C-B1B9-3EDCA1286230}"/>
              </a:ext>
            </a:extLst>
          </p:cNvPr>
          <p:cNvSpPr/>
          <p:nvPr/>
        </p:nvSpPr>
        <p:spPr>
          <a:xfrm>
            <a:off x="4107915" y="4918764"/>
            <a:ext cx="1510688" cy="3693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BUTUH “PION”</a:t>
            </a:r>
            <a:endParaRPr lang="en-ID" sz="1400" dirty="0">
              <a:solidFill>
                <a:schemeClr val="bg1"/>
              </a:solidFill>
            </a:endParaRPr>
          </a:p>
        </p:txBody>
      </p:sp>
      <p:sp>
        <p:nvSpPr>
          <p:cNvPr id="34" name="Rectangle 33">
            <a:extLst>
              <a:ext uri="{FF2B5EF4-FFF2-40B4-BE49-F238E27FC236}">
                <a16:creationId xmlns="" xmlns:a16="http://schemas.microsoft.com/office/drawing/2014/main" id="{19651D03-856C-4DB8-B5B4-09F1AD0D7C99}"/>
              </a:ext>
            </a:extLst>
          </p:cNvPr>
          <p:cNvSpPr/>
          <p:nvPr/>
        </p:nvSpPr>
        <p:spPr>
          <a:xfrm>
            <a:off x="6438904" y="4918764"/>
            <a:ext cx="3910988" cy="3693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KEMAMPUAN MEMPENGARUHI (</a:t>
            </a:r>
            <a:r>
              <a:rPr lang="en-US" sz="1400" dirty="0" err="1">
                <a:solidFill>
                  <a:schemeClr val="bg1"/>
                </a:solidFill>
              </a:rPr>
              <a:t>Keras</a:t>
            </a:r>
            <a:r>
              <a:rPr lang="en-US" sz="1400" dirty="0">
                <a:solidFill>
                  <a:schemeClr val="bg1"/>
                </a:solidFill>
              </a:rPr>
              <a:t>/</a:t>
            </a:r>
            <a:r>
              <a:rPr lang="en-US" sz="1400" dirty="0" err="1">
                <a:solidFill>
                  <a:schemeClr val="bg1"/>
                </a:solidFill>
              </a:rPr>
              <a:t>Lunak</a:t>
            </a:r>
            <a:r>
              <a:rPr lang="en-US" sz="1400" dirty="0">
                <a:solidFill>
                  <a:schemeClr val="bg1"/>
                </a:solidFill>
              </a:rPr>
              <a:t>)</a:t>
            </a:r>
            <a:endParaRPr lang="en-ID" sz="1400" dirty="0">
              <a:solidFill>
                <a:schemeClr val="bg1"/>
              </a:solidFill>
            </a:endParaRPr>
          </a:p>
        </p:txBody>
      </p:sp>
      <p:sp>
        <p:nvSpPr>
          <p:cNvPr id="35" name="Cylinder 34">
            <a:extLst>
              <a:ext uri="{FF2B5EF4-FFF2-40B4-BE49-F238E27FC236}">
                <a16:creationId xmlns="" xmlns:a16="http://schemas.microsoft.com/office/drawing/2014/main" id="{A22FFB86-F602-45AB-8FBC-8AEE2AD967C3}"/>
              </a:ext>
            </a:extLst>
          </p:cNvPr>
          <p:cNvSpPr/>
          <p:nvPr/>
        </p:nvSpPr>
        <p:spPr>
          <a:xfrm>
            <a:off x="2960783" y="5517540"/>
            <a:ext cx="5783855" cy="506201"/>
          </a:xfrm>
          <a:prstGeom prst="ca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DUKUNGAN DANA</a:t>
            </a:r>
            <a:endParaRPr lang="en-ID" dirty="0">
              <a:solidFill>
                <a:schemeClr val="tx1"/>
              </a:solidFill>
            </a:endParaRPr>
          </a:p>
        </p:txBody>
      </p:sp>
    </p:spTree>
    <p:extLst>
      <p:ext uri="{BB962C8B-B14F-4D97-AF65-F5344CB8AC3E}">
        <p14:creationId xmlns:p14="http://schemas.microsoft.com/office/powerpoint/2010/main" val="1889422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8D018245-FA61-48CE-B874-1D4A298DC239}"/>
              </a:ext>
            </a:extLst>
          </p:cNvPr>
          <p:cNvSpPr txBox="1"/>
          <p:nvPr/>
        </p:nvSpPr>
        <p:spPr>
          <a:xfrm>
            <a:off x="4364518" y="396870"/>
            <a:ext cx="3910988" cy="369332"/>
          </a:xfrm>
          <a:prstGeom prst="rect">
            <a:avLst/>
          </a:prstGeom>
          <a:solidFill>
            <a:schemeClr val="tx1"/>
          </a:solidFill>
        </p:spPr>
        <p:txBody>
          <a:bodyPr wrap="square" rtlCol="0">
            <a:spAutoFit/>
          </a:bodyPr>
          <a:lstStyle/>
          <a:p>
            <a:pPr algn="ctr"/>
            <a:r>
              <a:rPr lang="en-US" dirty="0">
                <a:solidFill>
                  <a:schemeClr val="bg1"/>
                </a:solidFill>
              </a:rPr>
              <a:t>POLA KEDUA</a:t>
            </a:r>
            <a:endParaRPr lang="en-ID" dirty="0">
              <a:solidFill>
                <a:schemeClr val="bg1"/>
              </a:solidFill>
            </a:endParaRPr>
          </a:p>
        </p:txBody>
      </p:sp>
      <p:sp>
        <p:nvSpPr>
          <p:cNvPr id="5" name="Rectangle: Beveled 4">
            <a:extLst>
              <a:ext uri="{FF2B5EF4-FFF2-40B4-BE49-F238E27FC236}">
                <a16:creationId xmlns="" xmlns:a16="http://schemas.microsoft.com/office/drawing/2014/main" id="{62D4C3CD-DAB9-48E5-ADEF-F621638598C4}"/>
              </a:ext>
            </a:extLst>
          </p:cNvPr>
          <p:cNvSpPr/>
          <p:nvPr/>
        </p:nvSpPr>
        <p:spPr>
          <a:xfrm>
            <a:off x="418640" y="2170323"/>
            <a:ext cx="1762699" cy="1258677"/>
          </a:xfrm>
          <a:prstGeom prst="bevel">
            <a:avLst>
              <a:gd name="adj" fmla="val 8999"/>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dirty="0">
                <a:solidFill>
                  <a:schemeClr val="bg1"/>
                </a:solidFill>
              </a:rPr>
              <a:t>MANFAATKAN DOKUMEN BUKTI KEPEMILIKAN</a:t>
            </a:r>
            <a:endParaRPr lang="en-ID" sz="1600" dirty="0">
              <a:solidFill>
                <a:schemeClr val="bg1"/>
              </a:solidFill>
            </a:endParaRPr>
          </a:p>
        </p:txBody>
      </p:sp>
      <p:sp>
        <p:nvSpPr>
          <p:cNvPr id="6" name="Cylinder 5">
            <a:extLst>
              <a:ext uri="{FF2B5EF4-FFF2-40B4-BE49-F238E27FC236}">
                <a16:creationId xmlns="" xmlns:a16="http://schemas.microsoft.com/office/drawing/2014/main" id="{725F7CB2-43FF-4CB5-BA5A-CB3CC5A4BE39}"/>
              </a:ext>
            </a:extLst>
          </p:cNvPr>
          <p:cNvSpPr/>
          <p:nvPr/>
        </p:nvSpPr>
        <p:spPr>
          <a:xfrm>
            <a:off x="2467778" y="877321"/>
            <a:ext cx="1244906" cy="660804"/>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a:solidFill>
                  <a:schemeClr val="bg1"/>
                </a:solidFill>
              </a:rPr>
              <a:t>PEMALSUAN SERTIPIKAT</a:t>
            </a:r>
            <a:endParaRPr lang="en-ID" sz="1400" dirty="0">
              <a:solidFill>
                <a:schemeClr val="bg1"/>
              </a:solidFill>
            </a:endParaRPr>
          </a:p>
        </p:txBody>
      </p:sp>
      <p:sp>
        <p:nvSpPr>
          <p:cNvPr id="8" name="Cylinder 7">
            <a:extLst>
              <a:ext uri="{FF2B5EF4-FFF2-40B4-BE49-F238E27FC236}">
                <a16:creationId xmlns="" xmlns:a16="http://schemas.microsoft.com/office/drawing/2014/main" id="{0014D8E8-E290-4A8B-861B-C35C27288263}"/>
              </a:ext>
            </a:extLst>
          </p:cNvPr>
          <p:cNvSpPr/>
          <p:nvPr/>
        </p:nvSpPr>
        <p:spPr>
          <a:xfrm>
            <a:off x="2475125" y="1633445"/>
            <a:ext cx="1244906" cy="97223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solidFill>
                  <a:schemeClr val="bg1"/>
                </a:solidFill>
              </a:rPr>
              <a:t>SALINAN BUKU LETTER C (</a:t>
            </a:r>
            <a:r>
              <a:rPr lang="en-US" sz="1200" dirty="0" err="1">
                <a:solidFill>
                  <a:schemeClr val="bg1"/>
                </a:solidFill>
              </a:rPr>
              <a:t>Girik</a:t>
            </a:r>
            <a:r>
              <a:rPr lang="en-US" sz="1200" dirty="0">
                <a:solidFill>
                  <a:schemeClr val="bg1"/>
                </a:solidFill>
              </a:rPr>
              <a:t>/</a:t>
            </a:r>
            <a:r>
              <a:rPr lang="en-US" sz="1200" dirty="0" err="1">
                <a:solidFill>
                  <a:schemeClr val="bg1"/>
                </a:solidFill>
              </a:rPr>
              <a:t>Petuk</a:t>
            </a:r>
            <a:r>
              <a:rPr lang="en-US" sz="1200" dirty="0">
                <a:solidFill>
                  <a:schemeClr val="bg1"/>
                </a:solidFill>
              </a:rPr>
              <a:t>/ Surat </a:t>
            </a:r>
            <a:r>
              <a:rPr lang="en-US" sz="1200" dirty="0" err="1">
                <a:solidFill>
                  <a:schemeClr val="bg1"/>
                </a:solidFill>
              </a:rPr>
              <a:t>Rincikan</a:t>
            </a:r>
            <a:r>
              <a:rPr lang="en-US" sz="1200" dirty="0">
                <a:solidFill>
                  <a:schemeClr val="bg1"/>
                </a:solidFill>
              </a:rPr>
              <a:t>)</a:t>
            </a:r>
            <a:endParaRPr lang="en-ID" sz="1200" dirty="0">
              <a:solidFill>
                <a:schemeClr val="bg1"/>
              </a:solidFill>
            </a:endParaRPr>
          </a:p>
        </p:txBody>
      </p:sp>
      <p:sp>
        <p:nvSpPr>
          <p:cNvPr id="10" name="Cylinder 9">
            <a:extLst>
              <a:ext uri="{FF2B5EF4-FFF2-40B4-BE49-F238E27FC236}">
                <a16:creationId xmlns="" xmlns:a16="http://schemas.microsoft.com/office/drawing/2014/main" id="{EF3BAC4A-8E90-47E8-84DC-83F26E84E723}"/>
              </a:ext>
            </a:extLst>
          </p:cNvPr>
          <p:cNvSpPr/>
          <p:nvPr/>
        </p:nvSpPr>
        <p:spPr>
          <a:xfrm>
            <a:off x="2478802" y="3267278"/>
            <a:ext cx="1244906" cy="97223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solidFill>
                  <a:schemeClr val="bg1"/>
                </a:solidFill>
              </a:rPr>
              <a:t>PENCARIAN &amp; PEMBELIAN SURAT SULTAN GROND</a:t>
            </a:r>
            <a:endParaRPr lang="en-ID" sz="1200" dirty="0">
              <a:solidFill>
                <a:schemeClr val="bg1"/>
              </a:solidFill>
            </a:endParaRPr>
          </a:p>
        </p:txBody>
      </p:sp>
      <p:sp>
        <p:nvSpPr>
          <p:cNvPr id="11" name="Right Brace 10">
            <a:extLst>
              <a:ext uri="{FF2B5EF4-FFF2-40B4-BE49-F238E27FC236}">
                <a16:creationId xmlns="" xmlns:a16="http://schemas.microsoft.com/office/drawing/2014/main" id="{53A4CA3C-642B-4DC4-AC8A-16C3F26CEC8A}"/>
              </a:ext>
            </a:extLst>
          </p:cNvPr>
          <p:cNvSpPr/>
          <p:nvPr/>
        </p:nvSpPr>
        <p:spPr>
          <a:xfrm>
            <a:off x="3844887" y="1677318"/>
            <a:ext cx="363556" cy="265231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D"/>
          </a:p>
        </p:txBody>
      </p:sp>
      <p:sp>
        <p:nvSpPr>
          <p:cNvPr id="12" name="Rectangle: Rounded Corners 11">
            <a:extLst>
              <a:ext uri="{FF2B5EF4-FFF2-40B4-BE49-F238E27FC236}">
                <a16:creationId xmlns="" xmlns:a16="http://schemas.microsoft.com/office/drawing/2014/main" id="{1102502D-7310-4337-A4B5-915631744E80}"/>
              </a:ext>
            </a:extLst>
          </p:cNvPr>
          <p:cNvSpPr/>
          <p:nvPr/>
        </p:nvSpPr>
        <p:spPr>
          <a:xfrm>
            <a:off x="4208442" y="1562492"/>
            <a:ext cx="1206359" cy="1404192"/>
          </a:xfrm>
          <a:prstGeom prst="roundRect">
            <a:avLst/>
          </a:prstGeom>
          <a:ln>
            <a:solidFill>
              <a:schemeClr val="bg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err="1"/>
              <a:t>Manfaatkan</a:t>
            </a:r>
            <a:r>
              <a:rPr lang="en-US" sz="1200" dirty="0"/>
              <a:t> </a:t>
            </a:r>
            <a:r>
              <a:rPr lang="en-US" sz="1200" dirty="0" err="1"/>
              <a:t>Langsung</a:t>
            </a:r>
            <a:endParaRPr lang="en-US" sz="1200" dirty="0"/>
          </a:p>
          <a:p>
            <a:pPr marL="88900" indent="-88900" algn="just">
              <a:buFont typeface="Arial" panose="020B0604020202020204" pitchFamily="34" charset="0"/>
              <a:buChar char="•"/>
            </a:pPr>
            <a:r>
              <a:rPr lang="en-US" sz="1200" dirty="0" err="1"/>
              <a:t>Dijaminkan</a:t>
            </a:r>
            <a:endParaRPr lang="en-US" sz="1200" dirty="0"/>
          </a:p>
          <a:p>
            <a:pPr marL="88900" indent="-88900" algn="just">
              <a:buFont typeface="Arial" panose="020B0604020202020204" pitchFamily="34" charset="0"/>
              <a:buChar char="•"/>
            </a:pPr>
            <a:r>
              <a:rPr lang="en-US" sz="1200" dirty="0" err="1"/>
              <a:t>Dijual</a:t>
            </a:r>
            <a:r>
              <a:rPr lang="en-US" sz="1200" dirty="0"/>
              <a:t> </a:t>
            </a:r>
            <a:r>
              <a:rPr lang="en-US" sz="1200" dirty="0" err="1"/>
              <a:t>Secara</a:t>
            </a:r>
            <a:r>
              <a:rPr lang="en-US" sz="1200" dirty="0"/>
              <a:t> </a:t>
            </a:r>
            <a:r>
              <a:rPr lang="en-US" sz="1200" dirty="0" err="1"/>
              <a:t>Adat</a:t>
            </a:r>
            <a:endParaRPr lang="en-US" sz="1200" dirty="0"/>
          </a:p>
          <a:p>
            <a:pPr marL="88900" indent="-88900" algn="just">
              <a:buFont typeface="Arial" panose="020B0604020202020204" pitchFamily="34" charset="0"/>
              <a:buChar char="•"/>
            </a:pPr>
            <a:r>
              <a:rPr lang="en-US" sz="1200" dirty="0" err="1"/>
              <a:t>Dijual</a:t>
            </a:r>
            <a:r>
              <a:rPr lang="en-US" sz="1200" dirty="0"/>
              <a:t> dg PPJB </a:t>
            </a:r>
            <a:r>
              <a:rPr lang="en-US" sz="1200" dirty="0" err="1"/>
              <a:t>Notaris</a:t>
            </a:r>
            <a:endParaRPr lang="en-ID" sz="1200" dirty="0"/>
          </a:p>
        </p:txBody>
      </p:sp>
      <p:sp>
        <p:nvSpPr>
          <p:cNvPr id="14" name="Rectangle: Rounded Corners 13">
            <a:extLst>
              <a:ext uri="{FF2B5EF4-FFF2-40B4-BE49-F238E27FC236}">
                <a16:creationId xmlns="" xmlns:a16="http://schemas.microsoft.com/office/drawing/2014/main" id="{6065A3CF-F61E-421F-8941-C406EFBB2084}"/>
              </a:ext>
            </a:extLst>
          </p:cNvPr>
          <p:cNvSpPr/>
          <p:nvPr/>
        </p:nvSpPr>
        <p:spPr>
          <a:xfrm>
            <a:off x="4208441" y="3019599"/>
            <a:ext cx="1244906" cy="1784733"/>
          </a:xfrm>
          <a:prstGeom prst="roundRect">
            <a:avLst/>
          </a:prstGeom>
          <a:ln>
            <a:solidFill>
              <a:schemeClr val="bg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err="1"/>
              <a:t>Identifikasi</a:t>
            </a:r>
            <a:r>
              <a:rPr lang="en-US" sz="1400" dirty="0"/>
              <a:t> </a:t>
            </a:r>
            <a:r>
              <a:rPr lang="en-US" sz="1400" dirty="0" err="1"/>
              <a:t>Kemungkin</a:t>
            </a:r>
            <a:r>
              <a:rPr lang="en-US" sz="1400" dirty="0"/>
              <a:t> an </a:t>
            </a:r>
            <a:r>
              <a:rPr lang="en-US" sz="1400" dirty="0" err="1"/>
              <a:t>Pembata</a:t>
            </a:r>
            <a:r>
              <a:rPr lang="en-US" sz="1400" dirty="0"/>
              <a:t> </a:t>
            </a:r>
            <a:r>
              <a:rPr lang="en-US" sz="1400" dirty="0" err="1"/>
              <a:t>lan</a:t>
            </a:r>
            <a:r>
              <a:rPr lang="en-US" sz="1400" dirty="0"/>
              <a:t> </a:t>
            </a:r>
            <a:r>
              <a:rPr lang="en-US" sz="1400" dirty="0" err="1"/>
              <a:t>Sertipi</a:t>
            </a:r>
            <a:r>
              <a:rPr lang="en-US" sz="1400" dirty="0"/>
              <a:t> kat yang Asli/</a:t>
            </a:r>
            <a:r>
              <a:rPr lang="en-US" sz="1400" dirty="0" err="1"/>
              <a:t>Penguasaan</a:t>
            </a:r>
            <a:r>
              <a:rPr lang="en-US" sz="1400" dirty="0"/>
              <a:t> </a:t>
            </a:r>
            <a:r>
              <a:rPr lang="en-US" sz="1400" dirty="0" err="1"/>
              <a:t>Fisik</a:t>
            </a:r>
            <a:endParaRPr lang="en-ID" sz="1400" dirty="0"/>
          </a:p>
        </p:txBody>
      </p:sp>
      <p:sp>
        <p:nvSpPr>
          <p:cNvPr id="16" name="Explosion: 14 Points 15">
            <a:extLst>
              <a:ext uri="{FF2B5EF4-FFF2-40B4-BE49-F238E27FC236}">
                <a16:creationId xmlns="" xmlns:a16="http://schemas.microsoft.com/office/drawing/2014/main" id="{C3C4CF66-0F53-475B-8809-02C4E9A084A4}"/>
              </a:ext>
            </a:extLst>
          </p:cNvPr>
          <p:cNvSpPr/>
          <p:nvPr/>
        </p:nvSpPr>
        <p:spPr>
          <a:xfrm>
            <a:off x="5376232" y="1775092"/>
            <a:ext cx="952958" cy="2456762"/>
          </a:xfrm>
          <a:prstGeom prst="irregularSeal2">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b="1" dirty="0">
                <a:solidFill>
                  <a:schemeClr val="tx1"/>
                </a:solidFill>
              </a:rPr>
              <a:t>SENGKETA</a:t>
            </a:r>
            <a:endParaRPr lang="en-ID" sz="1400" b="1" dirty="0">
              <a:solidFill>
                <a:schemeClr val="tx1"/>
              </a:solidFill>
            </a:endParaRPr>
          </a:p>
        </p:txBody>
      </p:sp>
      <p:sp>
        <p:nvSpPr>
          <p:cNvPr id="20" name="Arrow: Right 19">
            <a:extLst>
              <a:ext uri="{FF2B5EF4-FFF2-40B4-BE49-F238E27FC236}">
                <a16:creationId xmlns="" xmlns:a16="http://schemas.microsoft.com/office/drawing/2014/main" id="{D3B4F081-7E6D-4964-AA51-1BAA2FBDDA0D}"/>
              </a:ext>
            </a:extLst>
          </p:cNvPr>
          <p:cNvSpPr/>
          <p:nvPr/>
        </p:nvSpPr>
        <p:spPr>
          <a:xfrm>
            <a:off x="6189647" y="2753484"/>
            <a:ext cx="203811" cy="472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2" name="Cylinder 21">
            <a:extLst>
              <a:ext uri="{FF2B5EF4-FFF2-40B4-BE49-F238E27FC236}">
                <a16:creationId xmlns="" xmlns:a16="http://schemas.microsoft.com/office/drawing/2014/main" id="{ABE10D8A-AD69-47D3-88BE-16AF26B58E33}"/>
              </a:ext>
            </a:extLst>
          </p:cNvPr>
          <p:cNvSpPr/>
          <p:nvPr/>
        </p:nvSpPr>
        <p:spPr>
          <a:xfrm>
            <a:off x="6509146" y="1728031"/>
            <a:ext cx="1244906" cy="98738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err="1">
                <a:solidFill>
                  <a:schemeClr val="bg1"/>
                </a:solidFill>
              </a:rPr>
              <a:t>Upaya</a:t>
            </a:r>
            <a:r>
              <a:rPr lang="en-US" sz="1200" dirty="0">
                <a:solidFill>
                  <a:schemeClr val="bg1"/>
                </a:solidFill>
              </a:rPr>
              <a:t> </a:t>
            </a:r>
            <a:r>
              <a:rPr lang="en-US" sz="1200" dirty="0" err="1">
                <a:solidFill>
                  <a:schemeClr val="bg1"/>
                </a:solidFill>
              </a:rPr>
              <a:t>Damai</a:t>
            </a:r>
            <a:r>
              <a:rPr lang="en-US" sz="1200" dirty="0">
                <a:solidFill>
                  <a:schemeClr val="bg1"/>
                </a:solidFill>
              </a:rPr>
              <a:t> UTK </a:t>
            </a:r>
            <a:r>
              <a:rPr lang="en-US" sz="1200" dirty="0" err="1">
                <a:solidFill>
                  <a:schemeClr val="bg1"/>
                </a:solidFill>
              </a:rPr>
              <a:t>Memperce</a:t>
            </a:r>
            <a:r>
              <a:rPr lang="en-US" sz="1200" dirty="0">
                <a:solidFill>
                  <a:schemeClr val="bg1"/>
                </a:solidFill>
              </a:rPr>
              <a:t> pat </a:t>
            </a:r>
            <a:r>
              <a:rPr lang="en-US" sz="1200" dirty="0" err="1">
                <a:solidFill>
                  <a:schemeClr val="bg1"/>
                </a:solidFill>
              </a:rPr>
              <a:t>keuntungan</a:t>
            </a:r>
            <a:endParaRPr lang="en-ID" sz="1200" dirty="0">
              <a:solidFill>
                <a:schemeClr val="bg1"/>
              </a:solidFill>
            </a:endParaRPr>
          </a:p>
        </p:txBody>
      </p:sp>
      <p:sp>
        <p:nvSpPr>
          <p:cNvPr id="24" name="Cylinder 23">
            <a:extLst>
              <a:ext uri="{FF2B5EF4-FFF2-40B4-BE49-F238E27FC236}">
                <a16:creationId xmlns="" xmlns:a16="http://schemas.microsoft.com/office/drawing/2014/main" id="{C57EB2F8-3142-43DF-9B15-9638710C039E}"/>
              </a:ext>
            </a:extLst>
          </p:cNvPr>
          <p:cNvSpPr/>
          <p:nvPr/>
        </p:nvSpPr>
        <p:spPr>
          <a:xfrm>
            <a:off x="6509146" y="3186371"/>
            <a:ext cx="1244906" cy="987388"/>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a:solidFill>
                  <a:schemeClr val="bg1"/>
                </a:solidFill>
              </a:rPr>
              <a:t>BERPERKARA KE :</a:t>
            </a:r>
            <a:endParaRPr lang="en-ID" sz="1400" dirty="0">
              <a:solidFill>
                <a:schemeClr val="bg1"/>
              </a:solidFill>
            </a:endParaRPr>
          </a:p>
        </p:txBody>
      </p:sp>
      <p:sp>
        <p:nvSpPr>
          <p:cNvPr id="26" name="Arrow: Right 25">
            <a:extLst>
              <a:ext uri="{FF2B5EF4-FFF2-40B4-BE49-F238E27FC236}">
                <a16:creationId xmlns="" xmlns:a16="http://schemas.microsoft.com/office/drawing/2014/main" id="{12AB5BC2-4689-4C3D-BBF0-3D8BCC10CCF5}"/>
              </a:ext>
            </a:extLst>
          </p:cNvPr>
          <p:cNvSpPr/>
          <p:nvPr/>
        </p:nvSpPr>
        <p:spPr>
          <a:xfrm>
            <a:off x="7789877" y="3401807"/>
            <a:ext cx="203811" cy="472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7" name="Flowchart: Multidocument 26">
            <a:extLst>
              <a:ext uri="{FF2B5EF4-FFF2-40B4-BE49-F238E27FC236}">
                <a16:creationId xmlns="" xmlns:a16="http://schemas.microsoft.com/office/drawing/2014/main" id="{5D2434AB-19D9-4CB9-806E-47A2D32AEA54}"/>
              </a:ext>
            </a:extLst>
          </p:cNvPr>
          <p:cNvSpPr/>
          <p:nvPr/>
        </p:nvSpPr>
        <p:spPr>
          <a:xfrm>
            <a:off x="8029513" y="2835126"/>
            <a:ext cx="1244906" cy="725869"/>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ATR</a:t>
            </a:r>
            <a:endParaRPr lang="en-ID" sz="1600" dirty="0">
              <a:solidFill>
                <a:schemeClr val="tx1"/>
              </a:solidFill>
            </a:endParaRPr>
          </a:p>
        </p:txBody>
      </p:sp>
      <p:sp>
        <p:nvSpPr>
          <p:cNvPr id="29" name="Flowchart: Multidocument 28">
            <a:extLst>
              <a:ext uri="{FF2B5EF4-FFF2-40B4-BE49-F238E27FC236}">
                <a16:creationId xmlns="" xmlns:a16="http://schemas.microsoft.com/office/drawing/2014/main" id="{71127DA4-EECD-4BCE-A470-BEA3AF4FAC60}"/>
              </a:ext>
            </a:extLst>
          </p:cNvPr>
          <p:cNvSpPr/>
          <p:nvPr/>
        </p:nvSpPr>
        <p:spPr>
          <a:xfrm>
            <a:off x="7993688" y="3810824"/>
            <a:ext cx="1244906" cy="725869"/>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PENGADILAN</a:t>
            </a:r>
            <a:endParaRPr lang="en-ID" sz="1400" dirty="0">
              <a:solidFill>
                <a:schemeClr val="tx1"/>
              </a:solidFill>
            </a:endParaRPr>
          </a:p>
        </p:txBody>
      </p:sp>
      <p:sp>
        <p:nvSpPr>
          <p:cNvPr id="30" name="Rectangle 29">
            <a:extLst>
              <a:ext uri="{FF2B5EF4-FFF2-40B4-BE49-F238E27FC236}">
                <a16:creationId xmlns="" xmlns:a16="http://schemas.microsoft.com/office/drawing/2014/main" id="{554933D2-B20E-4F03-AD00-2B38A32DD1B2}"/>
              </a:ext>
            </a:extLst>
          </p:cNvPr>
          <p:cNvSpPr/>
          <p:nvPr/>
        </p:nvSpPr>
        <p:spPr>
          <a:xfrm>
            <a:off x="1832699" y="5364136"/>
            <a:ext cx="2168031" cy="363556"/>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BUTUH INFORMASI</a:t>
            </a:r>
            <a:endParaRPr lang="en-ID" sz="1400" dirty="0">
              <a:solidFill>
                <a:schemeClr val="bg1"/>
              </a:solidFill>
            </a:endParaRPr>
          </a:p>
        </p:txBody>
      </p:sp>
      <p:sp>
        <p:nvSpPr>
          <p:cNvPr id="32" name="Rectangle 31">
            <a:extLst>
              <a:ext uri="{FF2B5EF4-FFF2-40B4-BE49-F238E27FC236}">
                <a16:creationId xmlns="" xmlns:a16="http://schemas.microsoft.com/office/drawing/2014/main" id="{E6F9C9AF-B97D-470C-B1B9-3EDCA1286230}"/>
              </a:ext>
            </a:extLst>
          </p:cNvPr>
          <p:cNvSpPr/>
          <p:nvPr/>
        </p:nvSpPr>
        <p:spPr>
          <a:xfrm>
            <a:off x="4129948" y="5358360"/>
            <a:ext cx="1510688" cy="3693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BUTUH “PION”</a:t>
            </a:r>
            <a:endParaRPr lang="en-ID" sz="1400" dirty="0">
              <a:solidFill>
                <a:schemeClr val="bg1"/>
              </a:solidFill>
            </a:endParaRPr>
          </a:p>
        </p:txBody>
      </p:sp>
      <p:sp>
        <p:nvSpPr>
          <p:cNvPr id="34" name="Rectangle 33">
            <a:extLst>
              <a:ext uri="{FF2B5EF4-FFF2-40B4-BE49-F238E27FC236}">
                <a16:creationId xmlns="" xmlns:a16="http://schemas.microsoft.com/office/drawing/2014/main" id="{19651D03-856C-4DB8-B5B4-09F1AD0D7C99}"/>
              </a:ext>
            </a:extLst>
          </p:cNvPr>
          <p:cNvSpPr/>
          <p:nvPr/>
        </p:nvSpPr>
        <p:spPr>
          <a:xfrm>
            <a:off x="6448313" y="5359737"/>
            <a:ext cx="3910988" cy="3693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a:solidFill>
                  <a:schemeClr val="bg1"/>
                </a:solidFill>
              </a:rPr>
              <a:t>KEMAMPUAN MEMPENGARUHI (</a:t>
            </a:r>
            <a:r>
              <a:rPr lang="en-US" sz="1400" dirty="0" err="1">
                <a:solidFill>
                  <a:schemeClr val="bg1"/>
                </a:solidFill>
              </a:rPr>
              <a:t>Keras</a:t>
            </a:r>
            <a:r>
              <a:rPr lang="en-US" sz="1400" dirty="0">
                <a:solidFill>
                  <a:schemeClr val="bg1"/>
                </a:solidFill>
              </a:rPr>
              <a:t>/</a:t>
            </a:r>
            <a:r>
              <a:rPr lang="en-US" sz="1400" dirty="0" err="1">
                <a:solidFill>
                  <a:schemeClr val="bg1"/>
                </a:solidFill>
              </a:rPr>
              <a:t>Lunak</a:t>
            </a:r>
            <a:r>
              <a:rPr lang="en-US" sz="1400" dirty="0">
                <a:solidFill>
                  <a:schemeClr val="bg1"/>
                </a:solidFill>
              </a:rPr>
              <a:t>)</a:t>
            </a:r>
            <a:endParaRPr lang="en-ID" sz="1400" dirty="0">
              <a:solidFill>
                <a:schemeClr val="bg1"/>
              </a:solidFill>
            </a:endParaRPr>
          </a:p>
        </p:txBody>
      </p:sp>
      <p:sp>
        <p:nvSpPr>
          <p:cNvPr id="35" name="Cylinder 34">
            <a:extLst>
              <a:ext uri="{FF2B5EF4-FFF2-40B4-BE49-F238E27FC236}">
                <a16:creationId xmlns="" xmlns:a16="http://schemas.microsoft.com/office/drawing/2014/main" id="{A22FFB86-F602-45AB-8FBC-8AEE2AD967C3}"/>
              </a:ext>
            </a:extLst>
          </p:cNvPr>
          <p:cNvSpPr/>
          <p:nvPr/>
        </p:nvSpPr>
        <p:spPr>
          <a:xfrm>
            <a:off x="2916715" y="5861570"/>
            <a:ext cx="5783855" cy="506201"/>
          </a:xfrm>
          <a:prstGeom prst="ca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DUKUNGAN DANA</a:t>
            </a:r>
            <a:endParaRPr lang="en-ID" dirty="0">
              <a:solidFill>
                <a:schemeClr val="tx1"/>
              </a:solidFill>
            </a:endParaRPr>
          </a:p>
        </p:txBody>
      </p:sp>
      <p:sp>
        <p:nvSpPr>
          <p:cNvPr id="2" name="Cylinder 1">
            <a:extLst>
              <a:ext uri="{FF2B5EF4-FFF2-40B4-BE49-F238E27FC236}">
                <a16:creationId xmlns="" xmlns:a16="http://schemas.microsoft.com/office/drawing/2014/main" id="{2D241364-EA40-4816-95BC-8D1847C0AB2A}"/>
              </a:ext>
            </a:extLst>
          </p:cNvPr>
          <p:cNvSpPr/>
          <p:nvPr/>
        </p:nvSpPr>
        <p:spPr>
          <a:xfrm>
            <a:off x="2484304" y="2691922"/>
            <a:ext cx="1244906" cy="506139"/>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a:solidFill>
                  <a:schemeClr val="bg1"/>
                </a:solidFill>
              </a:rPr>
              <a:t>PEMBUATANSKT/SKTA</a:t>
            </a:r>
            <a:endParaRPr lang="en-ID" sz="1400" dirty="0">
              <a:solidFill>
                <a:schemeClr val="bg1"/>
              </a:solidFill>
            </a:endParaRPr>
          </a:p>
        </p:txBody>
      </p:sp>
      <p:sp>
        <p:nvSpPr>
          <p:cNvPr id="3" name="Cylinder 2">
            <a:extLst>
              <a:ext uri="{FF2B5EF4-FFF2-40B4-BE49-F238E27FC236}">
                <a16:creationId xmlns="" xmlns:a16="http://schemas.microsoft.com/office/drawing/2014/main" id="{C293C465-57C8-4236-A6E3-E305A10E28E6}"/>
              </a:ext>
            </a:extLst>
          </p:cNvPr>
          <p:cNvSpPr/>
          <p:nvPr/>
        </p:nvSpPr>
        <p:spPr>
          <a:xfrm>
            <a:off x="2467778" y="4308733"/>
            <a:ext cx="1244906" cy="660804"/>
          </a:xfrm>
          <a:prstGeom prst="can">
            <a:avLst>
              <a:gd name="adj" fmla="val 17233"/>
            </a:avLst>
          </a:prstGeom>
          <a:ln>
            <a:solidFill>
              <a:schemeClr val="accent3">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solidFill>
                  <a:schemeClr val="bg1"/>
                </a:solidFill>
              </a:rPr>
              <a:t>BUKTI BEKAS HAT BARAT</a:t>
            </a:r>
            <a:endParaRPr lang="en-ID" sz="1200" dirty="0">
              <a:solidFill>
                <a:schemeClr val="bg1"/>
              </a:solidFill>
            </a:endParaRPr>
          </a:p>
        </p:txBody>
      </p:sp>
      <p:sp>
        <p:nvSpPr>
          <p:cNvPr id="7" name="Rectangle: Rounded Corners 6">
            <a:extLst>
              <a:ext uri="{FF2B5EF4-FFF2-40B4-BE49-F238E27FC236}">
                <a16:creationId xmlns="" xmlns:a16="http://schemas.microsoft.com/office/drawing/2014/main" id="{C05C9F18-BDE8-4A38-8967-60D07DB07684}"/>
              </a:ext>
            </a:extLst>
          </p:cNvPr>
          <p:cNvSpPr/>
          <p:nvPr/>
        </p:nvSpPr>
        <p:spPr>
          <a:xfrm>
            <a:off x="4214875" y="1006057"/>
            <a:ext cx="1161357" cy="49250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err="1">
                <a:solidFill>
                  <a:schemeClr val="bg1"/>
                </a:solidFill>
              </a:rPr>
              <a:t>Ditukar</a:t>
            </a:r>
            <a:r>
              <a:rPr lang="en-US" sz="1200" dirty="0">
                <a:solidFill>
                  <a:schemeClr val="bg1"/>
                </a:solidFill>
              </a:rPr>
              <a:t> dg Asli</a:t>
            </a:r>
            <a:endParaRPr lang="en-ID" sz="1200" dirty="0">
              <a:solidFill>
                <a:schemeClr val="bg1"/>
              </a:solidFill>
            </a:endParaRPr>
          </a:p>
        </p:txBody>
      </p:sp>
    </p:spTree>
    <p:extLst>
      <p:ext uri="{BB962C8B-B14F-4D97-AF65-F5344CB8AC3E}">
        <p14:creationId xmlns:p14="http://schemas.microsoft.com/office/powerpoint/2010/main" val="894291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290A6D07-9ADB-4184-ADB8-61B904AC5EE3}"/>
              </a:ext>
            </a:extLst>
          </p:cNvPr>
          <p:cNvSpPr txBox="1"/>
          <p:nvPr/>
        </p:nvSpPr>
        <p:spPr>
          <a:xfrm>
            <a:off x="896039" y="474345"/>
            <a:ext cx="10399922" cy="5909310"/>
          </a:xfrm>
          <a:prstGeom prst="rect">
            <a:avLst/>
          </a:prstGeom>
          <a:solidFill>
            <a:schemeClr val="tx1"/>
          </a:solidFill>
        </p:spPr>
        <p:txBody>
          <a:bodyPr wrap="square" rtlCol="0">
            <a:spAutoFit/>
          </a:bodyPr>
          <a:lstStyle/>
          <a:p>
            <a:pPr marL="285750" indent="-285750">
              <a:buFont typeface="Wingdings" panose="05000000000000000000" pitchFamily="2" charset="2"/>
              <a:buChar char="q"/>
            </a:pPr>
            <a:r>
              <a:rPr lang="sv-SE" dirty="0">
                <a:solidFill>
                  <a:schemeClr val="bg1"/>
                </a:solidFill>
              </a:rPr>
              <a:t>CELAH HUKUM, ADMINISTRASI, DAN KEABAIAN</a:t>
            </a:r>
          </a:p>
          <a:p>
            <a:pPr marL="550863" indent="-285750" algn="just">
              <a:buFont typeface="Wingdings" panose="05000000000000000000" pitchFamily="2" charset="2"/>
              <a:buChar char="§"/>
            </a:pPr>
            <a:r>
              <a:rPr lang="sv-SE" dirty="0">
                <a:solidFill>
                  <a:schemeClr val="bg1"/>
                </a:solidFill>
              </a:rPr>
              <a:t>Bagi Jaringan kinerja Mafia Tanah semua celah baik yang terdapat dalam ketentuan hukum dan administrasi pertanahan maupun sikap abai dari pemegang hak atas tanah terbuka dijadikan peluang untuk melaksanakan kinerja illegalnya untuk memperoleh keuntungan dan merugikan pihak lain.</a:t>
            </a:r>
          </a:p>
          <a:p>
            <a:pPr marL="550863" indent="-285750" algn="just">
              <a:buFont typeface="Wingdings" panose="05000000000000000000" pitchFamily="2" charset="2"/>
              <a:buChar char="§"/>
            </a:pPr>
            <a:r>
              <a:rPr lang="sv-SE" dirty="0">
                <a:solidFill>
                  <a:schemeClr val="bg1"/>
                </a:solidFill>
              </a:rPr>
              <a:t>Di antara celah yang dijadikan peluang yaitu :</a:t>
            </a:r>
          </a:p>
          <a:p>
            <a:pPr marL="825500" indent="-285750" algn="just">
              <a:buFont typeface="Wingdings" panose="05000000000000000000" pitchFamily="2" charset="2"/>
              <a:buChar char="Ø"/>
            </a:pPr>
            <a:r>
              <a:rPr lang="sv-SE" dirty="0">
                <a:solidFill>
                  <a:schemeClr val="bg1"/>
                </a:solidFill>
              </a:rPr>
              <a:t>Belum terintegrasikannya administrasi pertanahan yang dikelola oleh Badan Pertanahan Nasional beserta jajarannya ke bawah dengan administrasi pertanahan yang ada di Desa/Kalurahan yang mengelola administrasi pertanahan yang ada dalam Buku Letter C. Hal ini disebabkan tidak ada ketentuan hukum yang mengharuskan pengintegrasian administrasi pertanahan. Kondisi ini semakin diperparah oleh kebijakan yang diberlakukan oleh Daerah-Daerah tertentu yang memungkinkan Desa-Desa dan Ketua Adat menerbitkan Surat Keterangan Tanah (SKT) atau Surat Keterangan Tanah Adat (SKTA). </a:t>
            </a:r>
            <a:r>
              <a:rPr lang="sv-SE" b="1" dirty="0">
                <a:solidFill>
                  <a:schemeClr val="bg1"/>
                </a:solidFill>
              </a:rPr>
              <a:t>Adanya beberapa sumber administrasi pertanahan yang belum terintegrasi merupakan peluang bagi Mafia Tanah untuk melaksanakan jaringan kinerja illegalnya melalui penggunaan berbagai alat bukti dari sumber administrasi yang berbeda-beda.</a:t>
            </a:r>
            <a:endParaRPr lang="sv-SE" dirty="0">
              <a:solidFill>
                <a:schemeClr val="bg1"/>
              </a:solidFill>
            </a:endParaRPr>
          </a:p>
          <a:p>
            <a:pPr marL="825500" indent="-285750" algn="just">
              <a:buFont typeface="Wingdings" panose="05000000000000000000" pitchFamily="2" charset="2"/>
              <a:buChar char="Ø"/>
            </a:pPr>
            <a:r>
              <a:rPr lang="sv-SE" dirty="0">
                <a:solidFill>
                  <a:schemeClr val="bg1"/>
                </a:solidFill>
              </a:rPr>
              <a:t>Adanya ketentuan peraturan perundang-undangan yaitu PP No.24 Tahun 1997 tentang Pendaftaran Tanah yang masih mengakui beberapa alat bukti yaitu di samping Sertipikat sebagai alat bukti yang kuat, juga beberapa dokumen sebagai alat bukti awal yaitu Akta Hak Eigendom/Erfpacht/Opstal, Girik/Petuk/Surat Rincikan, serta Surat Pernyataan Subyek yang menguasai Tanah secara fisik terus-menerus selama 20 tahun atau lebih bagi kepemilikan tanah yang tidak disertai alat bukti tertulis. Ketentuan Pasal 24 PP No.24/1997 tersebut telah memberi peluang pilihan bagi Mafia Tanah termasuk tanah yang sudah bersertipikat</a:t>
            </a:r>
          </a:p>
        </p:txBody>
      </p:sp>
    </p:spTree>
    <p:extLst>
      <p:ext uri="{BB962C8B-B14F-4D97-AF65-F5344CB8AC3E}">
        <p14:creationId xmlns:p14="http://schemas.microsoft.com/office/powerpoint/2010/main" val="3565084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290A6D07-9ADB-4184-ADB8-61B904AC5EE3}"/>
              </a:ext>
            </a:extLst>
          </p:cNvPr>
          <p:cNvSpPr txBox="1"/>
          <p:nvPr/>
        </p:nvSpPr>
        <p:spPr>
          <a:xfrm>
            <a:off x="896039" y="716097"/>
            <a:ext cx="10399922" cy="4524315"/>
          </a:xfrm>
          <a:prstGeom prst="rect">
            <a:avLst/>
          </a:prstGeom>
          <a:solidFill>
            <a:schemeClr val="tx1"/>
          </a:solidFill>
        </p:spPr>
        <p:txBody>
          <a:bodyPr wrap="square" rtlCol="0">
            <a:spAutoFit/>
          </a:bodyPr>
          <a:lstStyle/>
          <a:p>
            <a:pPr marL="825500" indent="-285750" algn="just">
              <a:buFont typeface="Wingdings" panose="05000000000000000000" pitchFamily="2" charset="2"/>
              <a:buChar char="Ø"/>
            </a:pPr>
            <a:r>
              <a:rPr lang="sv-SE" dirty="0">
                <a:solidFill>
                  <a:schemeClr val="bg1"/>
                </a:solidFill>
              </a:rPr>
              <a:t>Belum dipahaminya secara utuh adanya ketentuan yang mengharuskan Kepala Desa &amp; perangkat desa untuk dijadikan saksi dalam peralihan hak atas tanah terutama yang belum bersertipikat. Dalam PP No.10/1961 keharusan itu sangat tegas ditentukan namun dalam PP No.24/1997 tidak ditentukan dengan tegas sehingga cenderung diabaikan. Padahal tujuannya dari keharusan menjadikan Kepala Desa dan perangkat sebagai saksi adalah agar peralihan hak atas tanah di samping diketahui oleh Kepala Desa juga supaya dilakukan pencatatan dalam Buku Letter C yang ada di Kantor Desa. Namun dengan tidak dijadikannya Kepala Desa sebagai saksi telah membuka adanya perbedaan data kepemilikan tanah sehingga menjadi peluang untuk dimanfaatkan oleh Mafia Tanah</a:t>
            </a:r>
          </a:p>
          <a:p>
            <a:pPr marL="825500" indent="-285750" algn="just">
              <a:buFont typeface="Wingdings" panose="05000000000000000000" pitchFamily="2" charset="2"/>
              <a:buChar char="Ø"/>
            </a:pPr>
            <a:r>
              <a:rPr lang="sv-SE" dirty="0">
                <a:solidFill>
                  <a:schemeClr val="bg1"/>
                </a:solidFill>
              </a:rPr>
              <a:t>Sikap pemegang hak yang tidak segera memanfaatkan tanah sesuai dengan rencana kegiatan usaha atau membiarkan tanah menjadi </a:t>
            </a:r>
            <a:r>
              <a:rPr lang="sv-SE" i="1" dirty="0">
                <a:solidFill>
                  <a:schemeClr val="bg1"/>
                </a:solidFill>
              </a:rPr>
              <a:t>iddle</a:t>
            </a:r>
            <a:r>
              <a:rPr lang="sv-SE" dirty="0">
                <a:solidFill>
                  <a:schemeClr val="bg1"/>
                </a:solidFill>
              </a:rPr>
              <a:t> juga menjadi daya tarik bagi Mafia Tanah untuk melaksanakan kinerjanya menguasai tanah secara fisik dan membangun sengketa tanah sebagai jalan mewujudkan kepentingannya.</a:t>
            </a:r>
          </a:p>
          <a:p>
            <a:pPr marL="825500" indent="-285750" algn="just">
              <a:buFont typeface="Wingdings" panose="05000000000000000000" pitchFamily="2" charset="2"/>
              <a:buChar char="Ø"/>
            </a:pPr>
            <a:r>
              <a:rPr lang="sv-SE" dirty="0">
                <a:solidFill>
                  <a:schemeClr val="bg1"/>
                </a:solidFill>
              </a:rPr>
              <a:t>Komitmen dari pelaksana dan penegak hukum terhadap profesionalisme dan kemandirian terhadap tugas mencari kebenaran faktual juga membuka peluang berlangsungnya jaringan kinerja Mafia Tanah.</a:t>
            </a:r>
          </a:p>
          <a:p>
            <a:pPr marL="550863" indent="-285750" algn="just">
              <a:buFont typeface="Wingdings" panose="05000000000000000000" pitchFamily="2" charset="2"/>
              <a:buChar char="§"/>
            </a:pPr>
            <a:endParaRPr lang="sv-SE" dirty="0">
              <a:solidFill>
                <a:schemeClr val="bg1"/>
              </a:solidFill>
            </a:endParaRPr>
          </a:p>
          <a:p>
            <a:pPr marL="285750" indent="-285750">
              <a:buFont typeface="Wingdings" panose="05000000000000000000" pitchFamily="2" charset="2"/>
              <a:buChar char="q"/>
            </a:pPr>
            <a:endParaRPr lang="en-ID" dirty="0">
              <a:solidFill>
                <a:schemeClr val="bg1"/>
              </a:solidFill>
            </a:endParaRPr>
          </a:p>
        </p:txBody>
      </p:sp>
    </p:spTree>
    <p:extLst>
      <p:ext uri="{BB962C8B-B14F-4D97-AF65-F5344CB8AC3E}">
        <p14:creationId xmlns:p14="http://schemas.microsoft.com/office/powerpoint/2010/main" val="421717843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1597</TotalTime>
  <Words>1069</Words>
  <Application>Microsoft Office PowerPoint</Application>
  <PresentationFormat>Custom</PresentationFormat>
  <Paragraphs>63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Parcel</vt:lpstr>
      <vt:lpstr>Sengketa Tanah</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Nurhasan Ismail</dc:creator>
  <cp:lastModifiedBy>LENOVO</cp:lastModifiedBy>
  <cp:revision>30</cp:revision>
  <dcterms:created xsi:type="dcterms:W3CDTF">2020-09-22T22:15:01Z</dcterms:created>
  <dcterms:modified xsi:type="dcterms:W3CDTF">2021-05-18T07:55:59Z</dcterms:modified>
</cp:coreProperties>
</file>