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70"/>
  </p:notesMasterIdLst>
  <p:sldIdLst>
    <p:sldId id="256" r:id="rId2"/>
    <p:sldId id="258" r:id="rId3"/>
    <p:sldId id="259" r:id="rId4"/>
    <p:sldId id="260" r:id="rId5"/>
    <p:sldId id="261" r:id="rId6"/>
    <p:sldId id="262" r:id="rId7"/>
    <p:sldId id="309" r:id="rId8"/>
    <p:sldId id="310" r:id="rId9"/>
    <p:sldId id="311" r:id="rId10"/>
    <p:sldId id="312" r:id="rId11"/>
    <p:sldId id="313" r:id="rId12"/>
    <p:sldId id="314" r:id="rId13"/>
    <p:sldId id="315" r:id="rId14"/>
    <p:sldId id="316" r:id="rId15"/>
    <p:sldId id="317" r:id="rId16"/>
    <p:sldId id="318" r:id="rId17"/>
    <p:sldId id="319" r:id="rId18"/>
    <p:sldId id="320" r:id="rId19"/>
    <p:sldId id="321" r:id="rId20"/>
    <p:sldId id="322" r:id="rId21"/>
    <p:sldId id="323" r:id="rId22"/>
    <p:sldId id="324"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nda Amalia"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6" autoAdjust="0"/>
    <p:restoredTop sz="94660"/>
  </p:normalViewPr>
  <p:slideViewPr>
    <p:cSldViewPr>
      <p:cViewPr>
        <p:scale>
          <a:sx n="67" d="100"/>
          <a:sy n="67" d="100"/>
        </p:scale>
        <p:origin x="1136"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3-02-25T08:15:33.178" idx="1">
    <p:pos x="2931" y="2131"/>
    <p:text>Israel diterima sebagai anggota PBB tahun 1949 meskipun batas wilayahnya belum final dan masih banyak sengketa perbatasan dgn negara-negara tetangga. Bbrp negara memiliki klaim tumpang tindik atas kepulauan Spratly, Jepang, Korea, Rusia dan negara2 lain juga memiliki konflik perbatasn, mskpn dmkn tdk mempengaruhi status mereka sbg negara.</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EC9487-135C-4632-9681-297C2DADFA9D}" type="doc">
      <dgm:prSet loTypeId="urn:microsoft.com/office/officeart/2005/8/layout/orgChart1" loCatId="hierarchy" qsTypeId="urn:microsoft.com/office/officeart/2005/8/quickstyle/simple1" qsCatId="simple" csTypeId="urn:microsoft.com/office/officeart/2005/8/colors/accent1_2" csCatId="accent1" phldr="1"/>
      <dgm:spPr/>
    </dgm:pt>
    <dgm:pt modelId="{93AF329F-687A-4B96-8408-DF533F3F2BE2}">
      <dgm:prSet/>
      <dgm:spPr>
        <a:no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err="1" smtClean="0">
              <a:ln>
                <a:noFill/>
              </a:ln>
              <a:solidFill>
                <a:schemeClr val="tx1"/>
              </a:solidFill>
              <a:effectLst/>
              <a:latin typeface="Arial" pitchFamily="34" charset="0"/>
              <a:cs typeface="Arial" pitchFamily="34" charset="0"/>
            </a:rPr>
            <a:t>Dasar</a:t>
          </a:r>
          <a:r>
            <a:rPr kumimoji="0" lang="en-US" b="1" i="0" u="none" strike="noStrike" cap="none" normalizeH="0" baseline="0" dirty="0" smtClean="0">
              <a:ln>
                <a:noFill/>
              </a:ln>
              <a:solidFill>
                <a:schemeClr val="tx1"/>
              </a:solidFill>
              <a:effectLst/>
              <a:latin typeface="Arial" pitchFamily="34" charset="0"/>
              <a:cs typeface="Arial" pitchFamily="34" charset="0"/>
            </a:rPr>
            <a:t> </a:t>
          </a:r>
          <a:r>
            <a:rPr kumimoji="0" lang="en-US" b="1" i="0" u="none" strike="noStrike" cap="none" normalizeH="0" baseline="0" dirty="0" err="1" smtClean="0">
              <a:ln>
                <a:noFill/>
              </a:ln>
              <a:solidFill>
                <a:schemeClr val="tx1"/>
              </a:solidFill>
              <a:effectLst/>
              <a:latin typeface="Arial" pitchFamily="34" charset="0"/>
              <a:cs typeface="Arial" pitchFamily="34" charset="0"/>
            </a:rPr>
            <a:t>Berlakunya</a:t>
          </a:r>
          <a:r>
            <a:rPr kumimoji="0" lang="en-US" b="1" i="0" u="none" strike="noStrike" cap="none" normalizeH="0" baseline="0" dirty="0" smtClean="0">
              <a:ln>
                <a:noFill/>
              </a:ln>
              <a:solidFill>
                <a:schemeClr val="tx1"/>
              </a:solidFill>
              <a:effectLst/>
              <a:latin typeface="Arial" pitchFamily="34" charset="0"/>
              <a:cs typeface="Arial"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err="1" smtClean="0">
              <a:ln>
                <a:noFill/>
              </a:ln>
              <a:solidFill>
                <a:schemeClr val="tx1"/>
              </a:solidFill>
              <a:effectLst/>
              <a:latin typeface="Arial" pitchFamily="34" charset="0"/>
              <a:cs typeface="Arial" pitchFamily="34" charset="0"/>
            </a:rPr>
            <a:t>Hukum</a:t>
          </a:r>
          <a:r>
            <a:rPr kumimoji="0" lang="en-US" b="1" i="0" u="none" strike="noStrike" cap="none" normalizeH="0" baseline="0" dirty="0" smtClean="0">
              <a:ln>
                <a:noFill/>
              </a:ln>
              <a:solidFill>
                <a:schemeClr val="tx1"/>
              </a:solidFill>
              <a:effectLst/>
              <a:latin typeface="Arial" pitchFamily="34" charset="0"/>
              <a:cs typeface="Arial" pitchFamily="34" charset="0"/>
            </a:rPr>
            <a:t> </a:t>
          </a:r>
          <a:r>
            <a:rPr kumimoji="0" lang="en-US" b="1" i="0" u="none" strike="noStrike" cap="none" normalizeH="0" baseline="0" dirty="0" err="1" smtClean="0">
              <a:ln>
                <a:noFill/>
              </a:ln>
              <a:solidFill>
                <a:schemeClr val="tx1"/>
              </a:solidFill>
              <a:effectLst/>
              <a:latin typeface="Arial" pitchFamily="34" charset="0"/>
              <a:cs typeface="Arial" pitchFamily="34" charset="0"/>
            </a:rPr>
            <a:t>Internasional</a:t>
          </a:r>
          <a:endParaRPr kumimoji="0" lang="en-US" b="1" i="0" u="none" strike="noStrike" cap="none" normalizeH="0" baseline="0" dirty="0" smtClean="0">
            <a:ln>
              <a:noFill/>
            </a:ln>
            <a:solidFill>
              <a:schemeClr val="tx1"/>
            </a:solidFill>
            <a:effectLst/>
            <a:latin typeface="Arial" pitchFamily="34" charset="0"/>
            <a:cs typeface="Arial" pitchFamily="34" charset="0"/>
          </a:endParaRPr>
        </a:p>
      </dgm:t>
    </dgm:pt>
    <dgm:pt modelId="{B7E94888-A8ED-449B-9A8D-9E44B9064478}" type="parTrans" cxnId="{827E8ED3-87BD-48E5-A131-610A21365A83}">
      <dgm:prSet/>
      <dgm:spPr/>
      <dgm:t>
        <a:bodyPr/>
        <a:lstStyle/>
        <a:p>
          <a:endParaRPr lang="en-US"/>
        </a:p>
      </dgm:t>
    </dgm:pt>
    <dgm:pt modelId="{CB08F53A-5091-49A5-9134-B1B75F211478}" type="sibTrans" cxnId="{827E8ED3-87BD-48E5-A131-610A21365A83}">
      <dgm:prSet/>
      <dgm:spPr/>
      <dgm:t>
        <a:bodyPr/>
        <a:lstStyle/>
        <a:p>
          <a:endParaRPr lang="en-US"/>
        </a:p>
      </dgm:t>
    </dgm:pt>
    <dgm:pt modelId="{CABC8D18-22FA-45F3-8255-C017120CB721}">
      <dgm:prSet/>
      <dgm:spPr>
        <a:no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tx1"/>
              </a:solidFill>
              <a:effectLst/>
              <a:latin typeface="Arial" pitchFamily="34" charset="0"/>
              <a:cs typeface="Arial" pitchFamily="34" charset="0"/>
            </a:rPr>
            <a:t>Voluntarisme</a:t>
          </a:r>
          <a:endParaRPr kumimoji="0" lang="en-US" b="0" i="0" u="none" strike="noStrike" cap="none" normalizeH="0" baseline="0" dirty="0" smtClean="0">
            <a:ln>
              <a:noFill/>
            </a:ln>
            <a:solidFill>
              <a:schemeClr val="tx1"/>
            </a:solidFill>
            <a:effectLst/>
            <a:latin typeface="Arial" pitchFamily="34" charset="0"/>
            <a:cs typeface="Arial" pitchFamily="34" charset="0"/>
          </a:endParaRPr>
        </a:p>
      </dgm:t>
    </dgm:pt>
    <dgm:pt modelId="{8F141391-647E-4FC7-B814-6A0EC082800B}" type="parTrans" cxnId="{7523C39E-3DB3-4260-A10C-669947789A0F}">
      <dgm:prSet/>
      <dgm:spPr/>
      <dgm:t>
        <a:bodyPr/>
        <a:lstStyle/>
        <a:p>
          <a:endParaRPr lang="en-US"/>
        </a:p>
      </dgm:t>
    </dgm:pt>
    <dgm:pt modelId="{EDC589D4-BAA8-4E64-997B-8EDF07D6FAA4}" type="sibTrans" cxnId="{7523C39E-3DB3-4260-A10C-669947789A0F}">
      <dgm:prSet/>
      <dgm:spPr/>
      <dgm:t>
        <a:bodyPr/>
        <a:lstStyle/>
        <a:p>
          <a:endParaRPr lang="en-US"/>
        </a:p>
      </dgm:t>
    </dgm:pt>
    <dgm:pt modelId="{CEA13C1D-082D-423C-BA58-375C86D22F29}">
      <dgm:prSet/>
      <dgm:spPr>
        <a:no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tx1"/>
              </a:solidFill>
              <a:effectLst/>
              <a:latin typeface="Arial" pitchFamily="34" charset="0"/>
              <a:cs typeface="Arial" pitchFamily="34" charset="0"/>
            </a:rPr>
            <a:t>Dualisme</a:t>
          </a:r>
          <a:endParaRPr kumimoji="0" lang="en-US" b="0" i="0" u="none" strike="noStrike" cap="none" normalizeH="0" baseline="0" dirty="0" smtClean="0">
            <a:ln>
              <a:noFill/>
            </a:ln>
            <a:solidFill>
              <a:schemeClr val="tx1"/>
            </a:solidFill>
            <a:effectLst/>
            <a:latin typeface="Arial" pitchFamily="34" charset="0"/>
            <a:cs typeface="Arial" pitchFamily="34" charset="0"/>
          </a:endParaRPr>
        </a:p>
      </dgm:t>
    </dgm:pt>
    <dgm:pt modelId="{DC87709D-15D5-42FF-9D2B-93B07D37BE57}" type="parTrans" cxnId="{AD5E5D75-30AD-49E9-8899-D6F9F3421329}">
      <dgm:prSet/>
      <dgm:spPr/>
      <dgm:t>
        <a:bodyPr/>
        <a:lstStyle/>
        <a:p>
          <a:endParaRPr lang="en-US"/>
        </a:p>
      </dgm:t>
    </dgm:pt>
    <dgm:pt modelId="{808D941C-7E6E-4D39-A9E0-457C1BDB7AD9}" type="sibTrans" cxnId="{AD5E5D75-30AD-49E9-8899-D6F9F3421329}">
      <dgm:prSet/>
      <dgm:spPr/>
      <dgm:t>
        <a:bodyPr/>
        <a:lstStyle/>
        <a:p>
          <a:endParaRPr lang="en-US"/>
        </a:p>
      </dgm:t>
    </dgm:pt>
    <dgm:pt modelId="{1269AA48-A9E2-4758-9AD7-07DBB52B7010}">
      <dgm:prSet/>
      <dgm:spPr>
        <a:no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tx1"/>
              </a:solidFill>
              <a:effectLst/>
              <a:latin typeface="Arial" pitchFamily="34" charset="0"/>
              <a:cs typeface="Arial" pitchFamily="34" charset="0"/>
            </a:rPr>
            <a:t>Obyektifisme</a:t>
          </a:r>
          <a:endParaRPr kumimoji="0" lang="en-US" b="0" i="0" u="none" strike="noStrike" cap="none" normalizeH="0" baseline="0" dirty="0" smtClean="0">
            <a:ln>
              <a:noFill/>
            </a:ln>
            <a:solidFill>
              <a:schemeClr val="tx1"/>
            </a:solidFill>
            <a:effectLst/>
            <a:latin typeface="Arial" pitchFamily="34" charset="0"/>
            <a:cs typeface="Arial" pitchFamily="34" charset="0"/>
          </a:endParaRPr>
        </a:p>
      </dgm:t>
    </dgm:pt>
    <dgm:pt modelId="{5D036F28-8416-4E9F-9C0F-B50D07CCAFA0}" type="parTrans" cxnId="{79E0D45E-2BB3-494E-9CEF-859BA62B2E8E}">
      <dgm:prSet/>
      <dgm:spPr/>
      <dgm:t>
        <a:bodyPr/>
        <a:lstStyle/>
        <a:p>
          <a:endParaRPr lang="en-US"/>
        </a:p>
      </dgm:t>
    </dgm:pt>
    <dgm:pt modelId="{34D76309-B5E3-45B5-BD4D-81F2EFB8464F}" type="sibTrans" cxnId="{79E0D45E-2BB3-494E-9CEF-859BA62B2E8E}">
      <dgm:prSet/>
      <dgm:spPr/>
      <dgm:t>
        <a:bodyPr/>
        <a:lstStyle/>
        <a:p>
          <a:endParaRPr lang="en-US"/>
        </a:p>
      </dgm:t>
    </dgm:pt>
    <dgm:pt modelId="{19F15C96-070B-4FD6-B580-AD085EE394AC}">
      <dgm:prSet/>
      <dgm:spPr>
        <a:no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tx1"/>
              </a:solidFill>
              <a:effectLst/>
              <a:latin typeface="Arial" pitchFamily="34" charset="0"/>
              <a:cs typeface="Arial" pitchFamily="34" charset="0"/>
            </a:rPr>
            <a:t>Monisme</a:t>
          </a:r>
          <a:endParaRPr kumimoji="0" lang="en-US" b="0" i="0" u="none" strike="noStrike" cap="none" normalizeH="0" baseline="0" dirty="0" smtClean="0">
            <a:ln>
              <a:noFill/>
            </a:ln>
            <a:solidFill>
              <a:schemeClr val="tx1"/>
            </a:solidFill>
            <a:effectLst/>
            <a:latin typeface="Arial" pitchFamily="34" charset="0"/>
            <a:cs typeface="Arial" pitchFamily="34" charset="0"/>
          </a:endParaRPr>
        </a:p>
      </dgm:t>
    </dgm:pt>
    <dgm:pt modelId="{31259126-FB4D-41FB-B0EE-D86A232A359B}" type="parTrans" cxnId="{AA7AA006-C271-4284-9DC8-B72EF8D4427F}">
      <dgm:prSet/>
      <dgm:spPr/>
      <dgm:t>
        <a:bodyPr/>
        <a:lstStyle/>
        <a:p>
          <a:endParaRPr lang="en-US"/>
        </a:p>
      </dgm:t>
    </dgm:pt>
    <dgm:pt modelId="{ECDA0666-100C-481E-ABA4-78439A655545}" type="sibTrans" cxnId="{AA7AA006-C271-4284-9DC8-B72EF8D4427F}">
      <dgm:prSet/>
      <dgm:spPr/>
      <dgm:t>
        <a:bodyPr/>
        <a:lstStyle/>
        <a:p>
          <a:endParaRPr lang="en-US"/>
        </a:p>
      </dgm:t>
    </dgm:pt>
    <dgm:pt modelId="{5CEF6C56-0D34-452B-8075-D578E6B04E1C}" type="pres">
      <dgm:prSet presAssocID="{CDEC9487-135C-4632-9681-297C2DADFA9D}" presName="hierChild1" presStyleCnt="0">
        <dgm:presLayoutVars>
          <dgm:orgChart val="1"/>
          <dgm:chPref val="1"/>
          <dgm:dir/>
          <dgm:animOne val="branch"/>
          <dgm:animLvl val="lvl"/>
          <dgm:resizeHandles/>
        </dgm:presLayoutVars>
      </dgm:prSet>
      <dgm:spPr/>
    </dgm:pt>
    <dgm:pt modelId="{19F6F784-7B0C-4F28-8A06-F349F4F344C4}" type="pres">
      <dgm:prSet presAssocID="{93AF329F-687A-4B96-8408-DF533F3F2BE2}" presName="hierRoot1" presStyleCnt="0">
        <dgm:presLayoutVars>
          <dgm:hierBranch/>
        </dgm:presLayoutVars>
      </dgm:prSet>
      <dgm:spPr/>
    </dgm:pt>
    <dgm:pt modelId="{656AC446-89F6-499F-8E34-FF945B114087}" type="pres">
      <dgm:prSet presAssocID="{93AF329F-687A-4B96-8408-DF533F3F2BE2}" presName="rootComposite1" presStyleCnt="0"/>
      <dgm:spPr/>
    </dgm:pt>
    <dgm:pt modelId="{069D0956-E22E-456A-A492-27C1C1158229}" type="pres">
      <dgm:prSet presAssocID="{93AF329F-687A-4B96-8408-DF533F3F2BE2}" presName="rootText1" presStyleLbl="node0" presStyleIdx="0" presStyleCnt="1">
        <dgm:presLayoutVars>
          <dgm:chPref val="3"/>
        </dgm:presLayoutVars>
      </dgm:prSet>
      <dgm:spPr/>
      <dgm:t>
        <a:bodyPr/>
        <a:lstStyle/>
        <a:p>
          <a:endParaRPr lang="en-GB"/>
        </a:p>
      </dgm:t>
    </dgm:pt>
    <dgm:pt modelId="{B530C18E-75C5-44CD-94C4-EA8F56CEBED8}" type="pres">
      <dgm:prSet presAssocID="{93AF329F-687A-4B96-8408-DF533F3F2BE2}" presName="rootConnector1" presStyleLbl="node1" presStyleIdx="0" presStyleCnt="0"/>
      <dgm:spPr/>
      <dgm:t>
        <a:bodyPr/>
        <a:lstStyle/>
        <a:p>
          <a:endParaRPr lang="en-GB"/>
        </a:p>
      </dgm:t>
    </dgm:pt>
    <dgm:pt modelId="{BC81CB0E-63E1-474D-A2CD-8E1F42ABD2CB}" type="pres">
      <dgm:prSet presAssocID="{93AF329F-687A-4B96-8408-DF533F3F2BE2}" presName="hierChild2" presStyleCnt="0"/>
      <dgm:spPr/>
    </dgm:pt>
    <dgm:pt modelId="{BBBEECE8-8169-496B-A6B1-812F96A37B42}" type="pres">
      <dgm:prSet presAssocID="{8F141391-647E-4FC7-B814-6A0EC082800B}" presName="Name35" presStyleLbl="parChTrans1D2" presStyleIdx="0" presStyleCnt="2"/>
      <dgm:spPr/>
      <dgm:t>
        <a:bodyPr/>
        <a:lstStyle/>
        <a:p>
          <a:endParaRPr lang="en-GB"/>
        </a:p>
      </dgm:t>
    </dgm:pt>
    <dgm:pt modelId="{517432D6-E001-4987-B35B-393C49E8C95C}" type="pres">
      <dgm:prSet presAssocID="{CABC8D18-22FA-45F3-8255-C017120CB721}" presName="hierRoot2" presStyleCnt="0">
        <dgm:presLayoutVars>
          <dgm:hierBranch/>
        </dgm:presLayoutVars>
      </dgm:prSet>
      <dgm:spPr/>
    </dgm:pt>
    <dgm:pt modelId="{B0CAF3ED-D452-474C-BB64-028A7950ADF3}" type="pres">
      <dgm:prSet presAssocID="{CABC8D18-22FA-45F3-8255-C017120CB721}" presName="rootComposite" presStyleCnt="0"/>
      <dgm:spPr/>
    </dgm:pt>
    <dgm:pt modelId="{984B5ABD-6686-4992-AE05-5EBCD98EB571}" type="pres">
      <dgm:prSet presAssocID="{CABC8D18-22FA-45F3-8255-C017120CB721}" presName="rootText" presStyleLbl="node2" presStyleIdx="0" presStyleCnt="2">
        <dgm:presLayoutVars>
          <dgm:chPref val="3"/>
        </dgm:presLayoutVars>
      </dgm:prSet>
      <dgm:spPr/>
      <dgm:t>
        <a:bodyPr/>
        <a:lstStyle/>
        <a:p>
          <a:endParaRPr lang="en-GB"/>
        </a:p>
      </dgm:t>
    </dgm:pt>
    <dgm:pt modelId="{460BBD32-1A0F-423F-ACF2-514D7E2378EE}" type="pres">
      <dgm:prSet presAssocID="{CABC8D18-22FA-45F3-8255-C017120CB721}" presName="rootConnector" presStyleLbl="node2" presStyleIdx="0" presStyleCnt="2"/>
      <dgm:spPr/>
      <dgm:t>
        <a:bodyPr/>
        <a:lstStyle/>
        <a:p>
          <a:endParaRPr lang="en-GB"/>
        </a:p>
      </dgm:t>
    </dgm:pt>
    <dgm:pt modelId="{ECCFE945-FD9E-4E98-9BA6-1511306457F2}" type="pres">
      <dgm:prSet presAssocID="{CABC8D18-22FA-45F3-8255-C017120CB721}" presName="hierChild4" presStyleCnt="0"/>
      <dgm:spPr/>
    </dgm:pt>
    <dgm:pt modelId="{153A1BEF-F561-4A51-91D2-73E4AEB8F699}" type="pres">
      <dgm:prSet presAssocID="{DC87709D-15D5-42FF-9D2B-93B07D37BE57}" presName="Name35" presStyleLbl="parChTrans1D3" presStyleIdx="0" presStyleCnt="2"/>
      <dgm:spPr/>
      <dgm:t>
        <a:bodyPr/>
        <a:lstStyle/>
        <a:p>
          <a:endParaRPr lang="en-GB"/>
        </a:p>
      </dgm:t>
    </dgm:pt>
    <dgm:pt modelId="{92802470-F446-48C3-B08E-F3D4724226D4}" type="pres">
      <dgm:prSet presAssocID="{CEA13C1D-082D-423C-BA58-375C86D22F29}" presName="hierRoot2" presStyleCnt="0">
        <dgm:presLayoutVars>
          <dgm:hierBranch val="r"/>
        </dgm:presLayoutVars>
      </dgm:prSet>
      <dgm:spPr/>
    </dgm:pt>
    <dgm:pt modelId="{293D1538-FE4F-4202-B89A-AC789968A54A}" type="pres">
      <dgm:prSet presAssocID="{CEA13C1D-082D-423C-BA58-375C86D22F29}" presName="rootComposite" presStyleCnt="0"/>
      <dgm:spPr/>
    </dgm:pt>
    <dgm:pt modelId="{54CC02DB-5A82-4955-88F1-C79C0A46360A}" type="pres">
      <dgm:prSet presAssocID="{CEA13C1D-082D-423C-BA58-375C86D22F29}" presName="rootText" presStyleLbl="node3" presStyleIdx="0" presStyleCnt="2">
        <dgm:presLayoutVars>
          <dgm:chPref val="3"/>
        </dgm:presLayoutVars>
      </dgm:prSet>
      <dgm:spPr/>
      <dgm:t>
        <a:bodyPr/>
        <a:lstStyle/>
        <a:p>
          <a:endParaRPr lang="en-GB"/>
        </a:p>
      </dgm:t>
    </dgm:pt>
    <dgm:pt modelId="{2EE7F66E-62A8-42BF-9515-048678422B7B}" type="pres">
      <dgm:prSet presAssocID="{CEA13C1D-082D-423C-BA58-375C86D22F29}" presName="rootConnector" presStyleLbl="node3" presStyleIdx="0" presStyleCnt="2"/>
      <dgm:spPr/>
      <dgm:t>
        <a:bodyPr/>
        <a:lstStyle/>
        <a:p>
          <a:endParaRPr lang="en-GB"/>
        </a:p>
      </dgm:t>
    </dgm:pt>
    <dgm:pt modelId="{252317C1-3DFB-49A3-998B-76CBC257E8C1}" type="pres">
      <dgm:prSet presAssocID="{CEA13C1D-082D-423C-BA58-375C86D22F29}" presName="hierChild4" presStyleCnt="0"/>
      <dgm:spPr/>
    </dgm:pt>
    <dgm:pt modelId="{BDA62157-C23C-44B8-AC75-513C89D367AB}" type="pres">
      <dgm:prSet presAssocID="{CEA13C1D-082D-423C-BA58-375C86D22F29}" presName="hierChild5" presStyleCnt="0"/>
      <dgm:spPr/>
    </dgm:pt>
    <dgm:pt modelId="{B0C2A33F-EB00-4DFD-9F30-462F2A23ABE0}" type="pres">
      <dgm:prSet presAssocID="{CABC8D18-22FA-45F3-8255-C017120CB721}" presName="hierChild5" presStyleCnt="0"/>
      <dgm:spPr/>
    </dgm:pt>
    <dgm:pt modelId="{8544A686-EBA6-413E-B2BF-AF3E18CD27A9}" type="pres">
      <dgm:prSet presAssocID="{5D036F28-8416-4E9F-9C0F-B50D07CCAFA0}" presName="Name35" presStyleLbl="parChTrans1D2" presStyleIdx="1" presStyleCnt="2"/>
      <dgm:spPr/>
      <dgm:t>
        <a:bodyPr/>
        <a:lstStyle/>
        <a:p>
          <a:endParaRPr lang="en-GB"/>
        </a:p>
      </dgm:t>
    </dgm:pt>
    <dgm:pt modelId="{77860305-40F4-4A07-8045-54FB3D4BAE13}" type="pres">
      <dgm:prSet presAssocID="{1269AA48-A9E2-4758-9AD7-07DBB52B7010}" presName="hierRoot2" presStyleCnt="0">
        <dgm:presLayoutVars>
          <dgm:hierBranch/>
        </dgm:presLayoutVars>
      </dgm:prSet>
      <dgm:spPr/>
    </dgm:pt>
    <dgm:pt modelId="{C4155CE5-7144-4468-8CFB-A45987B8A59C}" type="pres">
      <dgm:prSet presAssocID="{1269AA48-A9E2-4758-9AD7-07DBB52B7010}" presName="rootComposite" presStyleCnt="0"/>
      <dgm:spPr/>
    </dgm:pt>
    <dgm:pt modelId="{C904BA67-E8BF-4480-84CA-ADC597C182F7}" type="pres">
      <dgm:prSet presAssocID="{1269AA48-A9E2-4758-9AD7-07DBB52B7010}" presName="rootText" presStyleLbl="node2" presStyleIdx="1" presStyleCnt="2">
        <dgm:presLayoutVars>
          <dgm:chPref val="3"/>
        </dgm:presLayoutVars>
      </dgm:prSet>
      <dgm:spPr/>
      <dgm:t>
        <a:bodyPr/>
        <a:lstStyle/>
        <a:p>
          <a:endParaRPr lang="en-GB"/>
        </a:p>
      </dgm:t>
    </dgm:pt>
    <dgm:pt modelId="{C519A1DC-4657-4CBC-8A08-4B8FAD0C7DC8}" type="pres">
      <dgm:prSet presAssocID="{1269AA48-A9E2-4758-9AD7-07DBB52B7010}" presName="rootConnector" presStyleLbl="node2" presStyleIdx="1" presStyleCnt="2"/>
      <dgm:spPr/>
      <dgm:t>
        <a:bodyPr/>
        <a:lstStyle/>
        <a:p>
          <a:endParaRPr lang="en-GB"/>
        </a:p>
      </dgm:t>
    </dgm:pt>
    <dgm:pt modelId="{C3268416-5CEC-48B7-AC49-808563F00B59}" type="pres">
      <dgm:prSet presAssocID="{1269AA48-A9E2-4758-9AD7-07DBB52B7010}" presName="hierChild4" presStyleCnt="0"/>
      <dgm:spPr/>
    </dgm:pt>
    <dgm:pt modelId="{0EBE3AB6-8E58-4215-B6FC-9231ACC217C7}" type="pres">
      <dgm:prSet presAssocID="{31259126-FB4D-41FB-B0EE-D86A232A359B}" presName="Name35" presStyleLbl="parChTrans1D3" presStyleIdx="1" presStyleCnt="2"/>
      <dgm:spPr/>
      <dgm:t>
        <a:bodyPr/>
        <a:lstStyle/>
        <a:p>
          <a:endParaRPr lang="en-GB"/>
        </a:p>
      </dgm:t>
    </dgm:pt>
    <dgm:pt modelId="{BB8BE96E-A7B9-4558-9185-5BC523F56A8F}" type="pres">
      <dgm:prSet presAssocID="{19F15C96-070B-4FD6-B580-AD085EE394AC}" presName="hierRoot2" presStyleCnt="0">
        <dgm:presLayoutVars>
          <dgm:hierBranch val="r"/>
        </dgm:presLayoutVars>
      </dgm:prSet>
      <dgm:spPr/>
    </dgm:pt>
    <dgm:pt modelId="{F9508A3C-6982-42D8-8282-001892548DDA}" type="pres">
      <dgm:prSet presAssocID="{19F15C96-070B-4FD6-B580-AD085EE394AC}" presName="rootComposite" presStyleCnt="0"/>
      <dgm:spPr/>
    </dgm:pt>
    <dgm:pt modelId="{2720FE6A-E3BE-4C80-99A9-1F9B1B1B03BB}" type="pres">
      <dgm:prSet presAssocID="{19F15C96-070B-4FD6-B580-AD085EE394AC}" presName="rootText" presStyleLbl="node3" presStyleIdx="1" presStyleCnt="2">
        <dgm:presLayoutVars>
          <dgm:chPref val="3"/>
        </dgm:presLayoutVars>
      </dgm:prSet>
      <dgm:spPr/>
      <dgm:t>
        <a:bodyPr/>
        <a:lstStyle/>
        <a:p>
          <a:endParaRPr lang="en-GB"/>
        </a:p>
      </dgm:t>
    </dgm:pt>
    <dgm:pt modelId="{6BB7A617-B0D7-419A-BEDF-DB80569D8E9B}" type="pres">
      <dgm:prSet presAssocID="{19F15C96-070B-4FD6-B580-AD085EE394AC}" presName="rootConnector" presStyleLbl="node3" presStyleIdx="1" presStyleCnt="2"/>
      <dgm:spPr/>
      <dgm:t>
        <a:bodyPr/>
        <a:lstStyle/>
        <a:p>
          <a:endParaRPr lang="en-GB"/>
        </a:p>
      </dgm:t>
    </dgm:pt>
    <dgm:pt modelId="{E9468231-EDC8-444C-91A9-5F1E72BAC5E0}" type="pres">
      <dgm:prSet presAssocID="{19F15C96-070B-4FD6-B580-AD085EE394AC}" presName="hierChild4" presStyleCnt="0"/>
      <dgm:spPr/>
    </dgm:pt>
    <dgm:pt modelId="{7384BA24-9FFD-4A37-BEF0-E071565C37ED}" type="pres">
      <dgm:prSet presAssocID="{19F15C96-070B-4FD6-B580-AD085EE394AC}" presName="hierChild5" presStyleCnt="0"/>
      <dgm:spPr/>
    </dgm:pt>
    <dgm:pt modelId="{5108D958-6C54-4417-BB6E-229DB97904F9}" type="pres">
      <dgm:prSet presAssocID="{1269AA48-A9E2-4758-9AD7-07DBB52B7010}" presName="hierChild5" presStyleCnt="0"/>
      <dgm:spPr/>
    </dgm:pt>
    <dgm:pt modelId="{FA2A7C92-4930-431D-8FF7-4E7AA0CF8389}" type="pres">
      <dgm:prSet presAssocID="{93AF329F-687A-4B96-8408-DF533F3F2BE2}" presName="hierChild3" presStyleCnt="0"/>
      <dgm:spPr/>
    </dgm:pt>
  </dgm:ptLst>
  <dgm:cxnLst>
    <dgm:cxn modelId="{AA7AA006-C271-4284-9DC8-B72EF8D4427F}" srcId="{1269AA48-A9E2-4758-9AD7-07DBB52B7010}" destId="{19F15C96-070B-4FD6-B580-AD085EE394AC}" srcOrd="0" destOrd="0" parTransId="{31259126-FB4D-41FB-B0EE-D86A232A359B}" sibTransId="{ECDA0666-100C-481E-ABA4-78439A655545}"/>
    <dgm:cxn modelId="{269DCD9C-3F2F-4AE6-98EE-DB33647C0DAD}" type="presOf" srcId="{93AF329F-687A-4B96-8408-DF533F3F2BE2}" destId="{069D0956-E22E-456A-A492-27C1C1158229}" srcOrd="0" destOrd="0" presId="urn:microsoft.com/office/officeart/2005/8/layout/orgChart1"/>
    <dgm:cxn modelId="{79E0D45E-2BB3-494E-9CEF-859BA62B2E8E}" srcId="{93AF329F-687A-4B96-8408-DF533F3F2BE2}" destId="{1269AA48-A9E2-4758-9AD7-07DBB52B7010}" srcOrd="1" destOrd="0" parTransId="{5D036F28-8416-4E9F-9C0F-B50D07CCAFA0}" sibTransId="{34D76309-B5E3-45B5-BD4D-81F2EFB8464F}"/>
    <dgm:cxn modelId="{5C3805FA-9A6E-417D-805D-A92928174F42}" type="presOf" srcId="{8F141391-647E-4FC7-B814-6A0EC082800B}" destId="{BBBEECE8-8169-496B-A6B1-812F96A37B42}" srcOrd="0" destOrd="0" presId="urn:microsoft.com/office/officeart/2005/8/layout/orgChart1"/>
    <dgm:cxn modelId="{50653C0A-F85F-42D3-B921-2D1BDC722532}" type="presOf" srcId="{1269AA48-A9E2-4758-9AD7-07DBB52B7010}" destId="{C904BA67-E8BF-4480-84CA-ADC597C182F7}" srcOrd="0" destOrd="0" presId="urn:microsoft.com/office/officeart/2005/8/layout/orgChart1"/>
    <dgm:cxn modelId="{E181A1F1-D1B5-42F7-976E-1FEE37FFD089}" type="presOf" srcId="{CABC8D18-22FA-45F3-8255-C017120CB721}" destId="{460BBD32-1A0F-423F-ACF2-514D7E2378EE}" srcOrd="1" destOrd="0" presId="urn:microsoft.com/office/officeart/2005/8/layout/orgChart1"/>
    <dgm:cxn modelId="{50D7699B-31AD-44D0-B663-6B040CFBFB66}" type="presOf" srcId="{1269AA48-A9E2-4758-9AD7-07DBB52B7010}" destId="{C519A1DC-4657-4CBC-8A08-4B8FAD0C7DC8}" srcOrd="1" destOrd="0" presId="urn:microsoft.com/office/officeart/2005/8/layout/orgChart1"/>
    <dgm:cxn modelId="{F7B08493-FD25-4F5E-9B26-75FC5D79B354}" type="presOf" srcId="{CDEC9487-135C-4632-9681-297C2DADFA9D}" destId="{5CEF6C56-0D34-452B-8075-D578E6B04E1C}" srcOrd="0" destOrd="0" presId="urn:microsoft.com/office/officeart/2005/8/layout/orgChart1"/>
    <dgm:cxn modelId="{AD5E5D75-30AD-49E9-8899-D6F9F3421329}" srcId="{CABC8D18-22FA-45F3-8255-C017120CB721}" destId="{CEA13C1D-082D-423C-BA58-375C86D22F29}" srcOrd="0" destOrd="0" parTransId="{DC87709D-15D5-42FF-9D2B-93B07D37BE57}" sibTransId="{808D941C-7E6E-4D39-A9E0-457C1BDB7AD9}"/>
    <dgm:cxn modelId="{5060C455-D944-479C-B289-1F1A531449F3}" type="presOf" srcId="{5D036F28-8416-4E9F-9C0F-B50D07CCAFA0}" destId="{8544A686-EBA6-413E-B2BF-AF3E18CD27A9}" srcOrd="0" destOrd="0" presId="urn:microsoft.com/office/officeart/2005/8/layout/orgChart1"/>
    <dgm:cxn modelId="{7523C39E-3DB3-4260-A10C-669947789A0F}" srcId="{93AF329F-687A-4B96-8408-DF533F3F2BE2}" destId="{CABC8D18-22FA-45F3-8255-C017120CB721}" srcOrd="0" destOrd="0" parTransId="{8F141391-647E-4FC7-B814-6A0EC082800B}" sibTransId="{EDC589D4-BAA8-4E64-997B-8EDF07D6FAA4}"/>
    <dgm:cxn modelId="{678070D9-D2C2-4AA5-A3CE-8FBA7F4606CC}" type="presOf" srcId="{CABC8D18-22FA-45F3-8255-C017120CB721}" destId="{984B5ABD-6686-4992-AE05-5EBCD98EB571}" srcOrd="0" destOrd="0" presId="urn:microsoft.com/office/officeart/2005/8/layout/orgChart1"/>
    <dgm:cxn modelId="{9BC5DDBC-3718-4E56-85B6-C7D838D26B23}" type="presOf" srcId="{CEA13C1D-082D-423C-BA58-375C86D22F29}" destId="{54CC02DB-5A82-4955-88F1-C79C0A46360A}" srcOrd="0" destOrd="0" presId="urn:microsoft.com/office/officeart/2005/8/layout/orgChart1"/>
    <dgm:cxn modelId="{827E8ED3-87BD-48E5-A131-610A21365A83}" srcId="{CDEC9487-135C-4632-9681-297C2DADFA9D}" destId="{93AF329F-687A-4B96-8408-DF533F3F2BE2}" srcOrd="0" destOrd="0" parTransId="{B7E94888-A8ED-449B-9A8D-9E44B9064478}" sibTransId="{CB08F53A-5091-49A5-9134-B1B75F211478}"/>
    <dgm:cxn modelId="{25E4AD8E-CDBA-44DA-B5AB-50173F63BCDB}" type="presOf" srcId="{93AF329F-687A-4B96-8408-DF533F3F2BE2}" destId="{B530C18E-75C5-44CD-94C4-EA8F56CEBED8}" srcOrd="1" destOrd="0" presId="urn:microsoft.com/office/officeart/2005/8/layout/orgChart1"/>
    <dgm:cxn modelId="{A2CFD90D-46D7-41A0-AA7F-7E17048EE408}" type="presOf" srcId="{19F15C96-070B-4FD6-B580-AD085EE394AC}" destId="{2720FE6A-E3BE-4C80-99A9-1F9B1B1B03BB}" srcOrd="0" destOrd="0" presId="urn:microsoft.com/office/officeart/2005/8/layout/orgChart1"/>
    <dgm:cxn modelId="{FA0322C3-B28D-4E31-84A2-3229E23F85A2}" type="presOf" srcId="{CEA13C1D-082D-423C-BA58-375C86D22F29}" destId="{2EE7F66E-62A8-42BF-9515-048678422B7B}" srcOrd="1" destOrd="0" presId="urn:microsoft.com/office/officeart/2005/8/layout/orgChart1"/>
    <dgm:cxn modelId="{A6F0D545-3DC6-46FD-9308-10CA79E1FD95}" type="presOf" srcId="{31259126-FB4D-41FB-B0EE-D86A232A359B}" destId="{0EBE3AB6-8E58-4215-B6FC-9231ACC217C7}" srcOrd="0" destOrd="0" presId="urn:microsoft.com/office/officeart/2005/8/layout/orgChart1"/>
    <dgm:cxn modelId="{09F87D18-077B-4DE4-8DF2-7AAF164709CD}" type="presOf" srcId="{19F15C96-070B-4FD6-B580-AD085EE394AC}" destId="{6BB7A617-B0D7-419A-BEDF-DB80569D8E9B}" srcOrd="1" destOrd="0" presId="urn:microsoft.com/office/officeart/2005/8/layout/orgChart1"/>
    <dgm:cxn modelId="{35D2CC5A-593A-45B0-B804-E5716E406D05}" type="presOf" srcId="{DC87709D-15D5-42FF-9D2B-93B07D37BE57}" destId="{153A1BEF-F561-4A51-91D2-73E4AEB8F699}" srcOrd="0" destOrd="0" presId="urn:microsoft.com/office/officeart/2005/8/layout/orgChart1"/>
    <dgm:cxn modelId="{D6396F78-31C7-4A36-BC45-A1C345E936F3}" type="presParOf" srcId="{5CEF6C56-0D34-452B-8075-D578E6B04E1C}" destId="{19F6F784-7B0C-4F28-8A06-F349F4F344C4}" srcOrd="0" destOrd="0" presId="urn:microsoft.com/office/officeart/2005/8/layout/orgChart1"/>
    <dgm:cxn modelId="{8DD2A949-04FC-44B0-A2A1-F463CB837C27}" type="presParOf" srcId="{19F6F784-7B0C-4F28-8A06-F349F4F344C4}" destId="{656AC446-89F6-499F-8E34-FF945B114087}" srcOrd="0" destOrd="0" presId="urn:microsoft.com/office/officeart/2005/8/layout/orgChart1"/>
    <dgm:cxn modelId="{E92C4EAE-F1F7-4C74-B26C-9E3D70A0AFC9}" type="presParOf" srcId="{656AC446-89F6-499F-8E34-FF945B114087}" destId="{069D0956-E22E-456A-A492-27C1C1158229}" srcOrd="0" destOrd="0" presId="urn:microsoft.com/office/officeart/2005/8/layout/orgChart1"/>
    <dgm:cxn modelId="{EEA243A3-7FDE-4D15-B36F-9BD7010DE695}" type="presParOf" srcId="{656AC446-89F6-499F-8E34-FF945B114087}" destId="{B530C18E-75C5-44CD-94C4-EA8F56CEBED8}" srcOrd="1" destOrd="0" presId="urn:microsoft.com/office/officeart/2005/8/layout/orgChart1"/>
    <dgm:cxn modelId="{F3BC8EA0-6318-4D5C-9923-A0428E8468E5}" type="presParOf" srcId="{19F6F784-7B0C-4F28-8A06-F349F4F344C4}" destId="{BC81CB0E-63E1-474D-A2CD-8E1F42ABD2CB}" srcOrd="1" destOrd="0" presId="urn:microsoft.com/office/officeart/2005/8/layout/orgChart1"/>
    <dgm:cxn modelId="{69E023B5-77BC-40EF-990E-5BCEAC430713}" type="presParOf" srcId="{BC81CB0E-63E1-474D-A2CD-8E1F42ABD2CB}" destId="{BBBEECE8-8169-496B-A6B1-812F96A37B42}" srcOrd="0" destOrd="0" presId="urn:microsoft.com/office/officeart/2005/8/layout/orgChart1"/>
    <dgm:cxn modelId="{8EB914BF-46B1-4D47-A259-0AC247290033}" type="presParOf" srcId="{BC81CB0E-63E1-474D-A2CD-8E1F42ABD2CB}" destId="{517432D6-E001-4987-B35B-393C49E8C95C}" srcOrd="1" destOrd="0" presId="urn:microsoft.com/office/officeart/2005/8/layout/orgChart1"/>
    <dgm:cxn modelId="{F5E71350-20FC-4185-9AAF-FA9F1ED6AD65}" type="presParOf" srcId="{517432D6-E001-4987-B35B-393C49E8C95C}" destId="{B0CAF3ED-D452-474C-BB64-028A7950ADF3}" srcOrd="0" destOrd="0" presId="urn:microsoft.com/office/officeart/2005/8/layout/orgChart1"/>
    <dgm:cxn modelId="{081E3603-E8D6-4D85-9450-B73D6506DD02}" type="presParOf" srcId="{B0CAF3ED-D452-474C-BB64-028A7950ADF3}" destId="{984B5ABD-6686-4992-AE05-5EBCD98EB571}" srcOrd="0" destOrd="0" presId="urn:microsoft.com/office/officeart/2005/8/layout/orgChart1"/>
    <dgm:cxn modelId="{29D21E58-828D-4279-B84B-2C1BA265CCDA}" type="presParOf" srcId="{B0CAF3ED-D452-474C-BB64-028A7950ADF3}" destId="{460BBD32-1A0F-423F-ACF2-514D7E2378EE}" srcOrd="1" destOrd="0" presId="urn:microsoft.com/office/officeart/2005/8/layout/orgChart1"/>
    <dgm:cxn modelId="{A76CD3C9-14F8-49E1-9877-F43FDE4D06DC}" type="presParOf" srcId="{517432D6-E001-4987-B35B-393C49E8C95C}" destId="{ECCFE945-FD9E-4E98-9BA6-1511306457F2}" srcOrd="1" destOrd="0" presId="urn:microsoft.com/office/officeart/2005/8/layout/orgChart1"/>
    <dgm:cxn modelId="{A39CDAC5-B729-460E-A274-EDB3782910A8}" type="presParOf" srcId="{ECCFE945-FD9E-4E98-9BA6-1511306457F2}" destId="{153A1BEF-F561-4A51-91D2-73E4AEB8F699}" srcOrd="0" destOrd="0" presId="urn:microsoft.com/office/officeart/2005/8/layout/orgChart1"/>
    <dgm:cxn modelId="{6D0A702E-229C-4B10-A9D3-2CB879B945F0}" type="presParOf" srcId="{ECCFE945-FD9E-4E98-9BA6-1511306457F2}" destId="{92802470-F446-48C3-B08E-F3D4724226D4}" srcOrd="1" destOrd="0" presId="urn:microsoft.com/office/officeart/2005/8/layout/orgChart1"/>
    <dgm:cxn modelId="{0F2C3997-8A79-4B07-AAD9-C60BA9C4834B}" type="presParOf" srcId="{92802470-F446-48C3-B08E-F3D4724226D4}" destId="{293D1538-FE4F-4202-B89A-AC789968A54A}" srcOrd="0" destOrd="0" presId="urn:microsoft.com/office/officeart/2005/8/layout/orgChart1"/>
    <dgm:cxn modelId="{92787551-2ECF-42AC-B9A7-FC9EA75318EC}" type="presParOf" srcId="{293D1538-FE4F-4202-B89A-AC789968A54A}" destId="{54CC02DB-5A82-4955-88F1-C79C0A46360A}" srcOrd="0" destOrd="0" presId="urn:microsoft.com/office/officeart/2005/8/layout/orgChart1"/>
    <dgm:cxn modelId="{8B49AC9B-AB2B-4690-AA85-AB68663BF3A0}" type="presParOf" srcId="{293D1538-FE4F-4202-B89A-AC789968A54A}" destId="{2EE7F66E-62A8-42BF-9515-048678422B7B}" srcOrd="1" destOrd="0" presId="urn:microsoft.com/office/officeart/2005/8/layout/orgChart1"/>
    <dgm:cxn modelId="{4B618FBE-9756-48BB-B2D3-07E55EEF2F30}" type="presParOf" srcId="{92802470-F446-48C3-B08E-F3D4724226D4}" destId="{252317C1-3DFB-49A3-998B-76CBC257E8C1}" srcOrd="1" destOrd="0" presId="urn:microsoft.com/office/officeart/2005/8/layout/orgChart1"/>
    <dgm:cxn modelId="{2E3EFA12-AD95-4F4E-B121-33555D501DAB}" type="presParOf" srcId="{92802470-F446-48C3-B08E-F3D4724226D4}" destId="{BDA62157-C23C-44B8-AC75-513C89D367AB}" srcOrd="2" destOrd="0" presId="urn:microsoft.com/office/officeart/2005/8/layout/orgChart1"/>
    <dgm:cxn modelId="{BDB27A84-9593-40E4-AA4A-056F7B570CFA}" type="presParOf" srcId="{517432D6-E001-4987-B35B-393C49E8C95C}" destId="{B0C2A33F-EB00-4DFD-9F30-462F2A23ABE0}" srcOrd="2" destOrd="0" presId="urn:microsoft.com/office/officeart/2005/8/layout/orgChart1"/>
    <dgm:cxn modelId="{99A9CEB0-D5CC-44C9-BA51-F36CEA91F426}" type="presParOf" srcId="{BC81CB0E-63E1-474D-A2CD-8E1F42ABD2CB}" destId="{8544A686-EBA6-413E-B2BF-AF3E18CD27A9}" srcOrd="2" destOrd="0" presId="urn:microsoft.com/office/officeart/2005/8/layout/orgChart1"/>
    <dgm:cxn modelId="{71CF3408-CA74-4AD4-B59C-418DA159FDB4}" type="presParOf" srcId="{BC81CB0E-63E1-474D-A2CD-8E1F42ABD2CB}" destId="{77860305-40F4-4A07-8045-54FB3D4BAE13}" srcOrd="3" destOrd="0" presId="urn:microsoft.com/office/officeart/2005/8/layout/orgChart1"/>
    <dgm:cxn modelId="{CE4FFBF2-54EF-4498-88C9-63FD01F42793}" type="presParOf" srcId="{77860305-40F4-4A07-8045-54FB3D4BAE13}" destId="{C4155CE5-7144-4468-8CFB-A45987B8A59C}" srcOrd="0" destOrd="0" presId="urn:microsoft.com/office/officeart/2005/8/layout/orgChart1"/>
    <dgm:cxn modelId="{30874CE0-FD88-48A8-A305-05758ED29DA0}" type="presParOf" srcId="{C4155CE5-7144-4468-8CFB-A45987B8A59C}" destId="{C904BA67-E8BF-4480-84CA-ADC597C182F7}" srcOrd="0" destOrd="0" presId="urn:microsoft.com/office/officeart/2005/8/layout/orgChart1"/>
    <dgm:cxn modelId="{B45D50C9-D7CF-4229-81B9-FD47C0659E31}" type="presParOf" srcId="{C4155CE5-7144-4468-8CFB-A45987B8A59C}" destId="{C519A1DC-4657-4CBC-8A08-4B8FAD0C7DC8}" srcOrd="1" destOrd="0" presId="urn:microsoft.com/office/officeart/2005/8/layout/orgChart1"/>
    <dgm:cxn modelId="{80AFE6E9-CEBF-4242-96A2-DC6897DF0759}" type="presParOf" srcId="{77860305-40F4-4A07-8045-54FB3D4BAE13}" destId="{C3268416-5CEC-48B7-AC49-808563F00B59}" srcOrd="1" destOrd="0" presId="urn:microsoft.com/office/officeart/2005/8/layout/orgChart1"/>
    <dgm:cxn modelId="{A898B3B3-A792-44C0-A161-F35BABDA0E79}" type="presParOf" srcId="{C3268416-5CEC-48B7-AC49-808563F00B59}" destId="{0EBE3AB6-8E58-4215-B6FC-9231ACC217C7}" srcOrd="0" destOrd="0" presId="urn:microsoft.com/office/officeart/2005/8/layout/orgChart1"/>
    <dgm:cxn modelId="{FFA2D974-8D71-4247-BE4E-7CF38155DAEE}" type="presParOf" srcId="{C3268416-5CEC-48B7-AC49-808563F00B59}" destId="{BB8BE96E-A7B9-4558-9185-5BC523F56A8F}" srcOrd="1" destOrd="0" presId="urn:microsoft.com/office/officeart/2005/8/layout/orgChart1"/>
    <dgm:cxn modelId="{C8006417-D561-408C-BB7D-8891256B9A51}" type="presParOf" srcId="{BB8BE96E-A7B9-4558-9185-5BC523F56A8F}" destId="{F9508A3C-6982-42D8-8282-001892548DDA}" srcOrd="0" destOrd="0" presId="urn:microsoft.com/office/officeart/2005/8/layout/orgChart1"/>
    <dgm:cxn modelId="{F110D2C4-3976-4FFB-B1E9-39644090850A}" type="presParOf" srcId="{F9508A3C-6982-42D8-8282-001892548DDA}" destId="{2720FE6A-E3BE-4C80-99A9-1F9B1B1B03BB}" srcOrd="0" destOrd="0" presId="urn:microsoft.com/office/officeart/2005/8/layout/orgChart1"/>
    <dgm:cxn modelId="{4C7A9121-7416-49F9-BAB6-76CB07ACE901}" type="presParOf" srcId="{F9508A3C-6982-42D8-8282-001892548DDA}" destId="{6BB7A617-B0D7-419A-BEDF-DB80569D8E9B}" srcOrd="1" destOrd="0" presId="urn:microsoft.com/office/officeart/2005/8/layout/orgChart1"/>
    <dgm:cxn modelId="{62D67797-001B-4F16-8A30-AB0F61336A88}" type="presParOf" srcId="{BB8BE96E-A7B9-4558-9185-5BC523F56A8F}" destId="{E9468231-EDC8-444C-91A9-5F1E72BAC5E0}" srcOrd="1" destOrd="0" presId="urn:microsoft.com/office/officeart/2005/8/layout/orgChart1"/>
    <dgm:cxn modelId="{1CCC2FD9-C44F-4108-B224-014ECB4E8D57}" type="presParOf" srcId="{BB8BE96E-A7B9-4558-9185-5BC523F56A8F}" destId="{7384BA24-9FFD-4A37-BEF0-E071565C37ED}" srcOrd="2" destOrd="0" presId="urn:microsoft.com/office/officeart/2005/8/layout/orgChart1"/>
    <dgm:cxn modelId="{FB3E3F98-2785-4D8C-A65C-0088E3A6FCFB}" type="presParOf" srcId="{77860305-40F4-4A07-8045-54FB3D4BAE13}" destId="{5108D958-6C54-4417-BB6E-229DB97904F9}" srcOrd="2" destOrd="0" presId="urn:microsoft.com/office/officeart/2005/8/layout/orgChart1"/>
    <dgm:cxn modelId="{AA92B0AE-85A6-415F-B6DD-CDCA5EC1E105}" type="presParOf" srcId="{19F6F784-7B0C-4F28-8A06-F349F4F344C4}" destId="{FA2A7C92-4930-431D-8FF7-4E7AA0CF838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1C5AAC-1C34-400B-920D-E6132575218F}" type="doc">
      <dgm:prSet loTypeId="urn:microsoft.com/office/officeart/2005/8/layout/venn1" loCatId="relationship" qsTypeId="urn:microsoft.com/office/officeart/2005/8/quickstyle/simple1" qsCatId="simple" csTypeId="urn:microsoft.com/office/officeart/2005/8/colors/accent1_2" csCatId="accent1" phldr="1"/>
      <dgm:spPr/>
    </dgm:pt>
    <dgm:pt modelId="{1CC66B1F-51EF-4203-8698-1087CEFA2176}">
      <dgm:prSet phldrT="[Text]"/>
      <dgm:spPr/>
      <dgm:t>
        <a:bodyPr/>
        <a:lstStyle/>
        <a:p>
          <a:r>
            <a:rPr lang="en-GB" dirty="0" smtClean="0"/>
            <a:t>HI</a:t>
          </a:r>
          <a:endParaRPr lang="en-GB" dirty="0"/>
        </a:p>
      </dgm:t>
    </dgm:pt>
    <dgm:pt modelId="{AB825D41-3D40-4DF2-9F6E-66D71B08962F}" type="parTrans" cxnId="{83A430EF-CE10-4069-BC0E-173B3EA3559C}">
      <dgm:prSet/>
      <dgm:spPr/>
      <dgm:t>
        <a:bodyPr/>
        <a:lstStyle/>
        <a:p>
          <a:endParaRPr lang="en-GB"/>
        </a:p>
      </dgm:t>
    </dgm:pt>
    <dgm:pt modelId="{E9A8F4B2-0286-4B7E-95CC-749565633C4C}" type="sibTrans" cxnId="{83A430EF-CE10-4069-BC0E-173B3EA3559C}">
      <dgm:prSet/>
      <dgm:spPr/>
      <dgm:t>
        <a:bodyPr/>
        <a:lstStyle/>
        <a:p>
          <a:endParaRPr lang="en-GB"/>
        </a:p>
      </dgm:t>
    </dgm:pt>
    <dgm:pt modelId="{F40B50D0-C620-466D-8C83-6E0638B8D31C}">
      <dgm:prSet phldrT="[Text]"/>
      <dgm:spPr/>
      <dgm:t>
        <a:bodyPr/>
        <a:lstStyle/>
        <a:p>
          <a:r>
            <a:rPr lang="en-GB" dirty="0" smtClean="0"/>
            <a:t>HN</a:t>
          </a:r>
          <a:endParaRPr lang="en-GB" dirty="0"/>
        </a:p>
      </dgm:t>
    </dgm:pt>
    <dgm:pt modelId="{5110571A-46F7-442F-B791-D738967B5741}" type="parTrans" cxnId="{7893AF2A-495D-47F4-A200-5466B72E1130}">
      <dgm:prSet/>
      <dgm:spPr/>
      <dgm:t>
        <a:bodyPr/>
        <a:lstStyle/>
        <a:p>
          <a:endParaRPr lang="en-GB"/>
        </a:p>
      </dgm:t>
    </dgm:pt>
    <dgm:pt modelId="{E9097D05-F521-4DDC-A838-4EC607A5E71C}" type="sibTrans" cxnId="{7893AF2A-495D-47F4-A200-5466B72E1130}">
      <dgm:prSet/>
      <dgm:spPr/>
      <dgm:t>
        <a:bodyPr/>
        <a:lstStyle/>
        <a:p>
          <a:endParaRPr lang="en-GB"/>
        </a:p>
      </dgm:t>
    </dgm:pt>
    <dgm:pt modelId="{EFBDBCDA-CBCB-43E0-909F-D63E8B98A3E5}" type="pres">
      <dgm:prSet presAssocID="{F21C5AAC-1C34-400B-920D-E6132575218F}" presName="compositeShape" presStyleCnt="0">
        <dgm:presLayoutVars>
          <dgm:chMax val="7"/>
          <dgm:dir/>
          <dgm:resizeHandles val="exact"/>
        </dgm:presLayoutVars>
      </dgm:prSet>
      <dgm:spPr/>
    </dgm:pt>
    <dgm:pt modelId="{33465942-D69B-4C7D-A15F-E0CE6B9FCD9C}" type="pres">
      <dgm:prSet presAssocID="{1CC66B1F-51EF-4203-8698-1087CEFA2176}" presName="circ1" presStyleLbl="vennNode1" presStyleIdx="0" presStyleCnt="2"/>
      <dgm:spPr/>
      <dgm:t>
        <a:bodyPr/>
        <a:lstStyle/>
        <a:p>
          <a:endParaRPr lang="en-GB"/>
        </a:p>
      </dgm:t>
    </dgm:pt>
    <dgm:pt modelId="{253617B2-0F39-4C92-AA4A-CF9D5D5AA03D}" type="pres">
      <dgm:prSet presAssocID="{1CC66B1F-51EF-4203-8698-1087CEFA2176}" presName="circ1Tx" presStyleLbl="revTx" presStyleIdx="0" presStyleCnt="0">
        <dgm:presLayoutVars>
          <dgm:chMax val="0"/>
          <dgm:chPref val="0"/>
          <dgm:bulletEnabled val="1"/>
        </dgm:presLayoutVars>
      </dgm:prSet>
      <dgm:spPr/>
      <dgm:t>
        <a:bodyPr/>
        <a:lstStyle/>
        <a:p>
          <a:endParaRPr lang="en-GB"/>
        </a:p>
      </dgm:t>
    </dgm:pt>
    <dgm:pt modelId="{FFDCBD00-1059-4461-8199-877F93FDD511}" type="pres">
      <dgm:prSet presAssocID="{F40B50D0-C620-466D-8C83-6E0638B8D31C}" presName="circ2" presStyleLbl="vennNode1" presStyleIdx="1" presStyleCnt="2"/>
      <dgm:spPr/>
      <dgm:t>
        <a:bodyPr/>
        <a:lstStyle/>
        <a:p>
          <a:endParaRPr lang="en-GB"/>
        </a:p>
      </dgm:t>
    </dgm:pt>
    <dgm:pt modelId="{394BE5D3-1DBE-42B0-B2C1-91C4F487FEC4}" type="pres">
      <dgm:prSet presAssocID="{F40B50D0-C620-466D-8C83-6E0638B8D31C}" presName="circ2Tx" presStyleLbl="revTx" presStyleIdx="0" presStyleCnt="0">
        <dgm:presLayoutVars>
          <dgm:chMax val="0"/>
          <dgm:chPref val="0"/>
          <dgm:bulletEnabled val="1"/>
        </dgm:presLayoutVars>
      </dgm:prSet>
      <dgm:spPr/>
      <dgm:t>
        <a:bodyPr/>
        <a:lstStyle/>
        <a:p>
          <a:endParaRPr lang="en-GB"/>
        </a:p>
      </dgm:t>
    </dgm:pt>
  </dgm:ptLst>
  <dgm:cxnLst>
    <dgm:cxn modelId="{6D15C5A5-5067-482A-ACEF-8A27A6C878EE}" type="presOf" srcId="{F21C5AAC-1C34-400B-920D-E6132575218F}" destId="{EFBDBCDA-CBCB-43E0-909F-D63E8B98A3E5}" srcOrd="0" destOrd="0" presId="urn:microsoft.com/office/officeart/2005/8/layout/venn1"/>
    <dgm:cxn modelId="{BE4BB2ED-6D64-4CCB-803A-AFFD84651E2B}" type="presOf" srcId="{F40B50D0-C620-466D-8C83-6E0638B8D31C}" destId="{394BE5D3-1DBE-42B0-B2C1-91C4F487FEC4}" srcOrd="1" destOrd="0" presId="urn:microsoft.com/office/officeart/2005/8/layout/venn1"/>
    <dgm:cxn modelId="{950696F2-A6F3-4493-9D1E-4FB0226A7AAB}" type="presOf" srcId="{1CC66B1F-51EF-4203-8698-1087CEFA2176}" destId="{33465942-D69B-4C7D-A15F-E0CE6B9FCD9C}" srcOrd="0" destOrd="0" presId="urn:microsoft.com/office/officeart/2005/8/layout/venn1"/>
    <dgm:cxn modelId="{16F40E9B-F9EE-4D81-8EF7-584AC3395215}" type="presOf" srcId="{F40B50D0-C620-466D-8C83-6E0638B8D31C}" destId="{FFDCBD00-1059-4461-8199-877F93FDD511}" srcOrd="0" destOrd="0" presId="urn:microsoft.com/office/officeart/2005/8/layout/venn1"/>
    <dgm:cxn modelId="{83A430EF-CE10-4069-BC0E-173B3EA3559C}" srcId="{F21C5AAC-1C34-400B-920D-E6132575218F}" destId="{1CC66B1F-51EF-4203-8698-1087CEFA2176}" srcOrd="0" destOrd="0" parTransId="{AB825D41-3D40-4DF2-9F6E-66D71B08962F}" sibTransId="{E9A8F4B2-0286-4B7E-95CC-749565633C4C}"/>
    <dgm:cxn modelId="{7893AF2A-495D-47F4-A200-5466B72E1130}" srcId="{F21C5AAC-1C34-400B-920D-E6132575218F}" destId="{F40B50D0-C620-466D-8C83-6E0638B8D31C}" srcOrd="1" destOrd="0" parTransId="{5110571A-46F7-442F-B791-D738967B5741}" sibTransId="{E9097D05-F521-4DDC-A838-4EC607A5E71C}"/>
    <dgm:cxn modelId="{958D7AFA-5367-4831-A03C-600BB756A7DB}" type="presOf" srcId="{1CC66B1F-51EF-4203-8698-1087CEFA2176}" destId="{253617B2-0F39-4C92-AA4A-CF9D5D5AA03D}" srcOrd="1" destOrd="0" presId="urn:microsoft.com/office/officeart/2005/8/layout/venn1"/>
    <dgm:cxn modelId="{597BF9C5-578F-4E90-BCAF-554F7C75F5F6}" type="presParOf" srcId="{EFBDBCDA-CBCB-43E0-909F-D63E8B98A3E5}" destId="{33465942-D69B-4C7D-A15F-E0CE6B9FCD9C}" srcOrd="0" destOrd="0" presId="urn:microsoft.com/office/officeart/2005/8/layout/venn1"/>
    <dgm:cxn modelId="{44F454C9-AD68-454E-AEA4-4BB669B23705}" type="presParOf" srcId="{EFBDBCDA-CBCB-43E0-909F-D63E8B98A3E5}" destId="{253617B2-0F39-4C92-AA4A-CF9D5D5AA03D}" srcOrd="1" destOrd="0" presId="urn:microsoft.com/office/officeart/2005/8/layout/venn1"/>
    <dgm:cxn modelId="{311E68EE-15FF-446A-B5D5-768D57598A59}" type="presParOf" srcId="{EFBDBCDA-CBCB-43E0-909F-D63E8B98A3E5}" destId="{FFDCBD00-1059-4461-8199-877F93FDD511}" srcOrd="2" destOrd="0" presId="urn:microsoft.com/office/officeart/2005/8/layout/venn1"/>
    <dgm:cxn modelId="{D11DBE53-684D-476E-AE24-698FB888E2C1}" type="presParOf" srcId="{EFBDBCDA-CBCB-43E0-909F-D63E8B98A3E5}" destId="{394BE5D3-1DBE-42B0-B2C1-91C4F487FEC4}"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E3AB6-8E58-4215-B6FC-9231ACC217C7}">
      <dsp:nvSpPr>
        <dsp:cNvPr id="0" name=""/>
        <dsp:cNvSpPr/>
      </dsp:nvSpPr>
      <dsp:spPr>
        <a:xfrm>
          <a:off x="6687264" y="4321968"/>
          <a:ext cx="91440" cy="750093"/>
        </a:xfrm>
        <a:custGeom>
          <a:avLst/>
          <a:gdLst/>
          <a:ahLst/>
          <a:cxnLst/>
          <a:rect l="0" t="0" r="0" b="0"/>
          <a:pathLst>
            <a:path>
              <a:moveTo>
                <a:pt x="45720" y="0"/>
              </a:moveTo>
              <a:lnTo>
                <a:pt x="45720" y="750093"/>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44A686-EBA6-413E-B2BF-AF3E18CD27A9}">
      <dsp:nvSpPr>
        <dsp:cNvPr id="0" name=""/>
        <dsp:cNvSpPr/>
      </dsp:nvSpPr>
      <dsp:spPr>
        <a:xfrm>
          <a:off x="4572000" y="1785937"/>
          <a:ext cx="2160984" cy="750093"/>
        </a:xfrm>
        <a:custGeom>
          <a:avLst/>
          <a:gdLst/>
          <a:ahLst/>
          <a:cxnLst/>
          <a:rect l="0" t="0" r="0" b="0"/>
          <a:pathLst>
            <a:path>
              <a:moveTo>
                <a:pt x="0" y="0"/>
              </a:moveTo>
              <a:lnTo>
                <a:pt x="0" y="375046"/>
              </a:lnTo>
              <a:lnTo>
                <a:pt x="2160984" y="375046"/>
              </a:lnTo>
              <a:lnTo>
                <a:pt x="2160984" y="75009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3A1BEF-F561-4A51-91D2-73E4AEB8F699}">
      <dsp:nvSpPr>
        <dsp:cNvPr id="0" name=""/>
        <dsp:cNvSpPr/>
      </dsp:nvSpPr>
      <dsp:spPr>
        <a:xfrm>
          <a:off x="2365295" y="4321968"/>
          <a:ext cx="91440" cy="750093"/>
        </a:xfrm>
        <a:custGeom>
          <a:avLst/>
          <a:gdLst/>
          <a:ahLst/>
          <a:cxnLst/>
          <a:rect l="0" t="0" r="0" b="0"/>
          <a:pathLst>
            <a:path>
              <a:moveTo>
                <a:pt x="45720" y="0"/>
              </a:moveTo>
              <a:lnTo>
                <a:pt x="45720" y="750093"/>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BBEECE8-8169-496B-A6B1-812F96A37B42}">
      <dsp:nvSpPr>
        <dsp:cNvPr id="0" name=""/>
        <dsp:cNvSpPr/>
      </dsp:nvSpPr>
      <dsp:spPr>
        <a:xfrm>
          <a:off x="2411015" y="1785937"/>
          <a:ext cx="2160984" cy="750093"/>
        </a:xfrm>
        <a:custGeom>
          <a:avLst/>
          <a:gdLst/>
          <a:ahLst/>
          <a:cxnLst/>
          <a:rect l="0" t="0" r="0" b="0"/>
          <a:pathLst>
            <a:path>
              <a:moveTo>
                <a:pt x="2160984" y="0"/>
              </a:moveTo>
              <a:lnTo>
                <a:pt x="2160984" y="375046"/>
              </a:lnTo>
              <a:lnTo>
                <a:pt x="0" y="375046"/>
              </a:lnTo>
              <a:lnTo>
                <a:pt x="0" y="75009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9D0956-E22E-456A-A492-27C1C1158229}">
      <dsp:nvSpPr>
        <dsp:cNvPr id="0" name=""/>
        <dsp:cNvSpPr/>
      </dsp:nvSpPr>
      <dsp:spPr>
        <a:xfrm>
          <a:off x="2786062" y="0"/>
          <a:ext cx="3571875" cy="1785937"/>
        </a:xfrm>
        <a:prstGeom prst="rec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kern="1200" cap="none" normalizeH="0" baseline="0" dirty="0" err="1" smtClean="0">
              <a:ln>
                <a:noFill/>
              </a:ln>
              <a:solidFill>
                <a:schemeClr val="tx1"/>
              </a:solidFill>
              <a:effectLst/>
              <a:latin typeface="Arial" pitchFamily="34" charset="0"/>
              <a:cs typeface="Arial" pitchFamily="34" charset="0"/>
            </a:rPr>
            <a:t>Dasar</a:t>
          </a:r>
          <a:r>
            <a:rPr kumimoji="0" lang="en-US" sz="3200" b="1" i="0" u="none" strike="noStrike" kern="1200" cap="none" normalizeH="0" baseline="0" dirty="0" smtClean="0">
              <a:ln>
                <a:noFill/>
              </a:ln>
              <a:solidFill>
                <a:schemeClr val="tx1"/>
              </a:solidFill>
              <a:effectLst/>
              <a:latin typeface="Arial" pitchFamily="34" charset="0"/>
              <a:cs typeface="Arial" pitchFamily="34" charset="0"/>
            </a:rPr>
            <a:t> </a:t>
          </a:r>
          <a:r>
            <a:rPr kumimoji="0" lang="en-US" sz="3200" b="1" i="0" u="none" strike="noStrike" kern="1200" cap="none" normalizeH="0" baseline="0" dirty="0" err="1" smtClean="0">
              <a:ln>
                <a:noFill/>
              </a:ln>
              <a:solidFill>
                <a:schemeClr val="tx1"/>
              </a:solidFill>
              <a:effectLst/>
              <a:latin typeface="Arial" pitchFamily="34" charset="0"/>
              <a:cs typeface="Arial" pitchFamily="34" charset="0"/>
            </a:rPr>
            <a:t>Berlakunya</a:t>
          </a:r>
          <a:r>
            <a:rPr kumimoji="0" lang="en-US" sz="3200" b="1" i="0" u="none" strike="noStrike" kern="1200" cap="none" normalizeH="0" baseline="0" dirty="0" smtClean="0">
              <a:ln>
                <a:noFill/>
              </a:ln>
              <a:solidFill>
                <a:schemeClr val="tx1"/>
              </a:solidFill>
              <a:effectLst/>
              <a:latin typeface="Arial" pitchFamily="34" charset="0"/>
              <a:cs typeface="Arial"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1" i="0" u="none" strike="noStrike" kern="1200" cap="none" normalizeH="0" baseline="0" dirty="0" err="1" smtClean="0">
              <a:ln>
                <a:noFill/>
              </a:ln>
              <a:solidFill>
                <a:schemeClr val="tx1"/>
              </a:solidFill>
              <a:effectLst/>
              <a:latin typeface="Arial" pitchFamily="34" charset="0"/>
              <a:cs typeface="Arial" pitchFamily="34" charset="0"/>
            </a:rPr>
            <a:t>Hukum</a:t>
          </a:r>
          <a:r>
            <a:rPr kumimoji="0" lang="en-US" sz="3200" b="1" i="0" u="none" strike="noStrike" kern="1200" cap="none" normalizeH="0" baseline="0" dirty="0" smtClean="0">
              <a:ln>
                <a:noFill/>
              </a:ln>
              <a:solidFill>
                <a:schemeClr val="tx1"/>
              </a:solidFill>
              <a:effectLst/>
              <a:latin typeface="Arial" pitchFamily="34" charset="0"/>
              <a:cs typeface="Arial" pitchFamily="34" charset="0"/>
            </a:rPr>
            <a:t> </a:t>
          </a:r>
          <a:r>
            <a:rPr kumimoji="0" lang="en-US" sz="3200" b="1" i="0" u="none" strike="noStrike" kern="1200" cap="none" normalizeH="0" baseline="0" dirty="0" err="1" smtClean="0">
              <a:ln>
                <a:noFill/>
              </a:ln>
              <a:solidFill>
                <a:schemeClr val="tx1"/>
              </a:solidFill>
              <a:effectLst/>
              <a:latin typeface="Arial" pitchFamily="34" charset="0"/>
              <a:cs typeface="Arial" pitchFamily="34" charset="0"/>
            </a:rPr>
            <a:t>Internasional</a:t>
          </a:r>
          <a:endParaRPr kumimoji="0" lang="en-US" sz="3200" b="1" i="0" u="none" strike="noStrike" kern="1200" cap="none" normalizeH="0" baseline="0" dirty="0" smtClean="0">
            <a:ln>
              <a:noFill/>
            </a:ln>
            <a:solidFill>
              <a:schemeClr val="tx1"/>
            </a:solidFill>
            <a:effectLst/>
            <a:latin typeface="Arial" pitchFamily="34" charset="0"/>
            <a:cs typeface="Arial" pitchFamily="34" charset="0"/>
          </a:endParaRPr>
        </a:p>
      </dsp:txBody>
      <dsp:txXfrm>
        <a:off x="2786062" y="0"/>
        <a:ext cx="3571875" cy="1785937"/>
      </dsp:txXfrm>
    </dsp:sp>
    <dsp:sp modelId="{984B5ABD-6686-4992-AE05-5EBCD98EB571}">
      <dsp:nvSpPr>
        <dsp:cNvPr id="0" name=""/>
        <dsp:cNvSpPr/>
      </dsp:nvSpPr>
      <dsp:spPr>
        <a:xfrm>
          <a:off x="625078" y="2536031"/>
          <a:ext cx="3571875" cy="1785937"/>
        </a:xfrm>
        <a:prstGeom prst="rec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kern="1200" cap="none" normalizeH="0" baseline="0" dirty="0" err="1" smtClean="0">
              <a:ln>
                <a:noFill/>
              </a:ln>
              <a:solidFill>
                <a:schemeClr val="tx1"/>
              </a:solidFill>
              <a:effectLst/>
              <a:latin typeface="Arial" pitchFamily="34" charset="0"/>
              <a:cs typeface="Arial" pitchFamily="34" charset="0"/>
            </a:rPr>
            <a:t>Voluntarisme</a:t>
          </a:r>
          <a:endParaRPr kumimoji="0" lang="en-US" sz="3200" b="0" i="0" u="none" strike="noStrike" kern="1200" cap="none" normalizeH="0" baseline="0" dirty="0" smtClean="0">
            <a:ln>
              <a:noFill/>
            </a:ln>
            <a:solidFill>
              <a:schemeClr val="tx1"/>
            </a:solidFill>
            <a:effectLst/>
            <a:latin typeface="Arial" pitchFamily="34" charset="0"/>
            <a:cs typeface="Arial" pitchFamily="34" charset="0"/>
          </a:endParaRPr>
        </a:p>
      </dsp:txBody>
      <dsp:txXfrm>
        <a:off x="625078" y="2536031"/>
        <a:ext cx="3571875" cy="1785937"/>
      </dsp:txXfrm>
    </dsp:sp>
    <dsp:sp modelId="{54CC02DB-5A82-4955-88F1-C79C0A46360A}">
      <dsp:nvSpPr>
        <dsp:cNvPr id="0" name=""/>
        <dsp:cNvSpPr/>
      </dsp:nvSpPr>
      <dsp:spPr>
        <a:xfrm>
          <a:off x="625078" y="5072062"/>
          <a:ext cx="3571875" cy="1785937"/>
        </a:xfrm>
        <a:prstGeom prst="rec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kern="1200" cap="none" normalizeH="0" baseline="0" dirty="0" err="1" smtClean="0">
              <a:ln>
                <a:noFill/>
              </a:ln>
              <a:solidFill>
                <a:schemeClr val="tx1"/>
              </a:solidFill>
              <a:effectLst/>
              <a:latin typeface="Arial" pitchFamily="34" charset="0"/>
              <a:cs typeface="Arial" pitchFamily="34" charset="0"/>
            </a:rPr>
            <a:t>Dualisme</a:t>
          </a:r>
          <a:endParaRPr kumimoji="0" lang="en-US" sz="3200" b="0" i="0" u="none" strike="noStrike" kern="1200" cap="none" normalizeH="0" baseline="0" dirty="0" smtClean="0">
            <a:ln>
              <a:noFill/>
            </a:ln>
            <a:solidFill>
              <a:schemeClr val="tx1"/>
            </a:solidFill>
            <a:effectLst/>
            <a:latin typeface="Arial" pitchFamily="34" charset="0"/>
            <a:cs typeface="Arial" pitchFamily="34" charset="0"/>
          </a:endParaRPr>
        </a:p>
      </dsp:txBody>
      <dsp:txXfrm>
        <a:off x="625078" y="5072062"/>
        <a:ext cx="3571875" cy="1785937"/>
      </dsp:txXfrm>
    </dsp:sp>
    <dsp:sp modelId="{C904BA67-E8BF-4480-84CA-ADC597C182F7}">
      <dsp:nvSpPr>
        <dsp:cNvPr id="0" name=""/>
        <dsp:cNvSpPr/>
      </dsp:nvSpPr>
      <dsp:spPr>
        <a:xfrm>
          <a:off x="4947046" y="2536031"/>
          <a:ext cx="3571875" cy="1785937"/>
        </a:xfrm>
        <a:prstGeom prst="rec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kern="1200" cap="none" normalizeH="0" baseline="0" dirty="0" err="1" smtClean="0">
              <a:ln>
                <a:noFill/>
              </a:ln>
              <a:solidFill>
                <a:schemeClr val="tx1"/>
              </a:solidFill>
              <a:effectLst/>
              <a:latin typeface="Arial" pitchFamily="34" charset="0"/>
              <a:cs typeface="Arial" pitchFamily="34" charset="0"/>
            </a:rPr>
            <a:t>Obyektifisme</a:t>
          </a:r>
          <a:endParaRPr kumimoji="0" lang="en-US" sz="3200" b="0" i="0" u="none" strike="noStrike" kern="1200" cap="none" normalizeH="0" baseline="0" dirty="0" smtClean="0">
            <a:ln>
              <a:noFill/>
            </a:ln>
            <a:solidFill>
              <a:schemeClr val="tx1"/>
            </a:solidFill>
            <a:effectLst/>
            <a:latin typeface="Arial" pitchFamily="34" charset="0"/>
            <a:cs typeface="Arial" pitchFamily="34" charset="0"/>
          </a:endParaRPr>
        </a:p>
      </dsp:txBody>
      <dsp:txXfrm>
        <a:off x="4947046" y="2536031"/>
        <a:ext cx="3571875" cy="1785937"/>
      </dsp:txXfrm>
    </dsp:sp>
    <dsp:sp modelId="{2720FE6A-E3BE-4C80-99A9-1F9B1B1B03BB}">
      <dsp:nvSpPr>
        <dsp:cNvPr id="0" name=""/>
        <dsp:cNvSpPr/>
      </dsp:nvSpPr>
      <dsp:spPr>
        <a:xfrm>
          <a:off x="4947046" y="5072062"/>
          <a:ext cx="3571875" cy="1785937"/>
        </a:xfrm>
        <a:prstGeom prst="rec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kern="1200" cap="none" normalizeH="0" baseline="0" dirty="0" err="1" smtClean="0">
              <a:ln>
                <a:noFill/>
              </a:ln>
              <a:solidFill>
                <a:schemeClr val="tx1"/>
              </a:solidFill>
              <a:effectLst/>
              <a:latin typeface="Arial" pitchFamily="34" charset="0"/>
              <a:cs typeface="Arial" pitchFamily="34" charset="0"/>
            </a:rPr>
            <a:t>Monisme</a:t>
          </a:r>
          <a:endParaRPr kumimoji="0" lang="en-US" sz="3200" b="0" i="0" u="none" strike="noStrike" kern="1200" cap="none" normalizeH="0" baseline="0" dirty="0" smtClean="0">
            <a:ln>
              <a:noFill/>
            </a:ln>
            <a:solidFill>
              <a:schemeClr val="tx1"/>
            </a:solidFill>
            <a:effectLst/>
            <a:latin typeface="Arial" pitchFamily="34" charset="0"/>
            <a:cs typeface="Arial" pitchFamily="34" charset="0"/>
          </a:endParaRPr>
        </a:p>
      </dsp:txBody>
      <dsp:txXfrm>
        <a:off x="4947046" y="5072062"/>
        <a:ext cx="3571875" cy="1785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465942-D69B-4C7D-A15F-E0CE6B9FCD9C}">
      <dsp:nvSpPr>
        <dsp:cNvPr id="0" name=""/>
        <dsp:cNvSpPr/>
      </dsp:nvSpPr>
      <dsp:spPr>
        <a:xfrm>
          <a:off x="212597" y="197358"/>
          <a:ext cx="5244084" cy="5244083"/>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GB" sz="6500" kern="1200" dirty="0" smtClean="0"/>
            <a:t>HI</a:t>
          </a:r>
          <a:endParaRPr lang="en-GB" sz="6500" kern="1200" dirty="0"/>
        </a:p>
      </dsp:txBody>
      <dsp:txXfrm>
        <a:off x="944879" y="815748"/>
        <a:ext cx="3023616" cy="4007303"/>
      </dsp:txXfrm>
    </dsp:sp>
    <dsp:sp modelId="{FFDCBD00-1059-4461-8199-877F93FDD511}">
      <dsp:nvSpPr>
        <dsp:cNvPr id="0" name=""/>
        <dsp:cNvSpPr/>
      </dsp:nvSpPr>
      <dsp:spPr>
        <a:xfrm>
          <a:off x="3992117" y="197358"/>
          <a:ext cx="5244084" cy="5244083"/>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GB" sz="6500" kern="1200" dirty="0" smtClean="0"/>
            <a:t>HN</a:t>
          </a:r>
          <a:endParaRPr lang="en-GB" sz="6500" kern="1200" dirty="0"/>
        </a:p>
      </dsp:txBody>
      <dsp:txXfrm>
        <a:off x="5480303" y="815748"/>
        <a:ext cx="3023616" cy="400730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F4A82D-F479-4847-AC89-E9D3EB1CB478}" type="datetimeFigureOut">
              <a:rPr lang="en-US" smtClean="0"/>
              <a:pPr/>
              <a:t>7/24/2020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5C12EE-1FBD-4B93-B01D-18A652076A45}" type="slidenum">
              <a:rPr lang="en-US" smtClean="0"/>
              <a:pPr/>
              <a:t>‹#›</a:t>
            </a:fld>
            <a:endParaRPr lang="en-US"/>
          </a:p>
        </p:txBody>
      </p:sp>
    </p:spTree>
    <p:extLst>
      <p:ext uri="{BB962C8B-B14F-4D97-AF65-F5344CB8AC3E}">
        <p14:creationId xmlns:p14="http://schemas.microsoft.com/office/powerpoint/2010/main" val="1078764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smtClean="0"/>
          </a:p>
        </p:txBody>
      </p:sp>
      <p:sp>
        <p:nvSpPr>
          <p:cNvPr id="727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E7B804-71A3-4E7F-9761-EDA7AC5A02D9}" type="slidenum">
              <a:rPr lang="id-ID" smtClean="0"/>
              <a:pPr/>
              <a:t>4</a:t>
            </a:fld>
            <a:endParaRPr lang="id-ID" smtClean="0"/>
          </a:p>
        </p:txBody>
      </p:sp>
    </p:spTree>
    <p:extLst>
      <p:ext uri="{BB962C8B-B14F-4D97-AF65-F5344CB8AC3E}">
        <p14:creationId xmlns:p14="http://schemas.microsoft.com/office/powerpoint/2010/main" val="2626576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97370BE-A056-4E31-B3E6-FB0DB28E7C05}" type="slidenum">
              <a:rPr lang="id-ID" smtClean="0"/>
              <a:pPr/>
              <a:t>57</a:t>
            </a:fld>
            <a:endParaRPr lang="id-ID" smtClean="0"/>
          </a:p>
        </p:txBody>
      </p:sp>
    </p:spTree>
    <p:extLst>
      <p:ext uri="{BB962C8B-B14F-4D97-AF65-F5344CB8AC3E}">
        <p14:creationId xmlns:p14="http://schemas.microsoft.com/office/powerpoint/2010/main" val="2980949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258F58-D9F8-4CD0-8F57-4EF8DA70DDCD}" type="slidenum">
              <a:rPr lang="id-ID" smtClean="0"/>
              <a:pPr/>
              <a:t>58</a:t>
            </a:fld>
            <a:endParaRPr lang="id-ID" smtClean="0"/>
          </a:p>
        </p:txBody>
      </p:sp>
    </p:spTree>
    <p:extLst>
      <p:ext uri="{BB962C8B-B14F-4D97-AF65-F5344CB8AC3E}">
        <p14:creationId xmlns:p14="http://schemas.microsoft.com/office/powerpoint/2010/main" val="27763338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84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88A27BB-AA9B-4671-AE9D-5922576C285C}" type="slidenum">
              <a:rPr lang="id-ID" smtClean="0"/>
              <a:pPr/>
              <a:t>59</a:t>
            </a:fld>
            <a:endParaRPr lang="id-ID" smtClean="0"/>
          </a:p>
        </p:txBody>
      </p:sp>
    </p:spTree>
    <p:extLst>
      <p:ext uri="{BB962C8B-B14F-4D97-AF65-F5344CB8AC3E}">
        <p14:creationId xmlns:p14="http://schemas.microsoft.com/office/powerpoint/2010/main" val="3786795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86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D9F5662-8F96-4356-9AB7-C6E08DB652C8}" type="slidenum">
              <a:rPr lang="id-ID" smtClean="0"/>
              <a:pPr/>
              <a:t>60</a:t>
            </a:fld>
            <a:endParaRPr lang="id-ID" smtClean="0"/>
          </a:p>
        </p:txBody>
      </p:sp>
    </p:spTree>
    <p:extLst>
      <p:ext uri="{BB962C8B-B14F-4D97-AF65-F5344CB8AC3E}">
        <p14:creationId xmlns:p14="http://schemas.microsoft.com/office/powerpoint/2010/main" val="2038103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87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167F9B-65F5-43E8-A293-7448464DA1C5}" type="slidenum">
              <a:rPr lang="id-ID" smtClean="0"/>
              <a:pPr/>
              <a:t>61</a:t>
            </a:fld>
            <a:endParaRPr lang="id-ID" smtClean="0"/>
          </a:p>
        </p:txBody>
      </p:sp>
    </p:spTree>
    <p:extLst>
      <p:ext uri="{BB962C8B-B14F-4D97-AF65-F5344CB8AC3E}">
        <p14:creationId xmlns:p14="http://schemas.microsoft.com/office/powerpoint/2010/main" val="26096213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smtClean="0"/>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4C6B8EB-8E11-48EE-AB1E-AC77893E7A16}" type="slidenum">
              <a:rPr lang="id-ID" smtClean="0"/>
              <a:pPr/>
              <a:t>63</a:t>
            </a:fld>
            <a:endParaRPr lang="id-ID" smtClean="0"/>
          </a:p>
        </p:txBody>
      </p:sp>
    </p:spTree>
    <p:extLst>
      <p:ext uri="{BB962C8B-B14F-4D97-AF65-F5344CB8AC3E}">
        <p14:creationId xmlns:p14="http://schemas.microsoft.com/office/powerpoint/2010/main" val="1117236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smtClean="0"/>
          </a:p>
        </p:txBody>
      </p:sp>
      <p:sp>
        <p:nvSpPr>
          <p:cNvPr id="74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F8CE154-EE6D-4005-9D53-03B757086C0D}" type="slidenum">
              <a:rPr lang="id-ID" smtClean="0"/>
              <a:pPr/>
              <a:t>23</a:t>
            </a:fld>
            <a:endParaRPr lang="id-ID" smtClean="0"/>
          </a:p>
        </p:txBody>
      </p:sp>
    </p:spTree>
    <p:extLst>
      <p:ext uri="{BB962C8B-B14F-4D97-AF65-F5344CB8AC3E}">
        <p14:creationId xmlns:p14="http://schemas.microsoft.com/office/powerpoint/2010/main" val="638403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75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2C0D7E-8AB9-4F44-B8B5-E0A87F09A73D}" type="slidenum">
              <a:rPr lang="id-ID" smtClean="0"/>
              <a:pPr/>
              <a:t>24</a:t>
            </a:fld>
            <a:endParaRPr lang="id-ID" smtClean="0"/>
          </a:p>
        </p:txBody>
      </p:sp>
    </p:spTree>
    <p:extLst>
      <p:ext uri="{BB962C8B-B14F-4D97-AF65-F5344CB8AC3E}">
        <p14:creationId xmlns:p14="http://schemas.microsoft.com/office/powerpoint/2010/main" val="143097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230A0D-C5F9-4B8A-BD4D-7BF651B5A92E}" type="slidenum">
              <a:rPr lang="id-ID" smtClean="0"/>
              <a:pPr/>
              <a:t>51</a:t>
            </a:fld>
            <a:endParaRPr lang="id-ID" smtClean="0"/>
          </a:p>
        </p:txBody>
      </p:sp>
    </p:spTree>
    <p:extLst>
      <p:ext uri="{BB962C8B-B14F-4D97-AF65-F5344CB8AC3E}">
        <p14:creationId xmlns:p14="http://schemas.microsoft.com/office/powerpoint/2010/main" val="4091369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B302BBC-C5FB-4838-AB0E-F68971FCB7E4}" type="slidenum">
              <a:rPr lang="id-ID" smtClean="0"/>
              <a:pPr/>
              <a:t>52</a:t>
            </a:fld>
            <a:endParaRPr lang="id-ID" smtClean="0"/>
          </a:p>
        </p:txBody>
      </p:sp>
    </p:spTree>
    <p:extLst>
      <p:ext uri="{BB962C8B-B14F-4D97-AF65-F5344CB8AC3E}">
        <p14:creationId xmlns:p14="http://schemas.microsoft.com/office/powerpoint/2010/main" val="405645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smtClean="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5A68F9D-E1D9-4B25-9FD8-843923749962}" type="slidenum">
              <a:rPr lang="id-ID" smtClean="0"/>
              <a:pPr/>
              <a:t>53</a:t>
            </a:fld>
            <a:endParaRPr lang="id-ID" smtClean="0"/>
          </a:p>
        </p:txBody>
      </p:sp>
    </p:spTree>
    <p:extLst>
      <p:ext uri="{BB962C8B-B14F-4D97-AF65-F5344CB8AC3E}">
        <p14:creationId xmlns:p14="http://schemas.microsoft.com/office/powerpoint/2010/main" val="1371932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79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2A7F89A-20B0-46FD-8FA6-4AE051C1CA96}" type="slidenum">
              <a:rPr lang="id-ID" smtClean="0"/>
              <a:pPr/>
              <a:t>54</a:t>
            </a:fld>
            <a:endParaRPr lang="id-ID" smtClean="0"/>
          </a:p>
        </p:txBody>
      </p:sp>
    </p:spTree>
    <p:extLst>
      <p:ext uri="{BB962C8B-B14F-4D97-AF65-F5344CB8AC3E}">
        <p14:creationId xmlns:p14="http://schemas.microsoft.com/office/powerpoint/2010/main" val="24330389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809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4C1CCFC-412A-41A9-A089-EE7DD9892D63}" type="slidenum">
              <a:rPr lang="id-ID" smtClean="0"/>
              <a:pPr/>
              <a:t>55</a:t>
            </a:fld>
            <a:endParaRPr lang="id-ID" smtClean="0"/>
          </a:p>
        </p:txBody>
      </p:sp>
    </p:spTree>
    <p:extLst>
      <p:ext uri="{BB962C8B-B14F-4D97-AF65-F5344CB8AC3E}">
        <p14:creationId xmlns:p14="http://schemas.microsoft.com/office/powerpoint/2010/main" val="1773084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smtClean="0"/>
          </a:p>
        </p:txBody>
      </p:sp>
      <p:sp>
        <p:nvSpPr>
          <p:cNvPr id="819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6671324-0281-44DB-BBB3-7940F240144E}" type="slidenum">
              <a:rPr lang="id-ID" smtClean="0"/>
              <a:pPr/>
              <a:t>56</a:t>
            </a:fld>
            <a:endParaRPr lang="id-ID" smtClean="0"/>
          </a:p>
        </p:txBody>
      </p:sp>
    </p:spTree>
    <p:extLst>
      <p:ext uri="{BB962C8B-B14F-4D97-AF65-F5344CB8AC3E}">
        <p14:creationId xmlns:p14="http://schemas.microsoft.com/office/powerpoint/2010/main" val="1758292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E00EF02-1028-4113-8023-D0D998B3B819}" type="datetimeFigureOut">
              <a:rPr lang="en-US" smtClean="0"/>
              <a:pPr/>
              <a:t>7/24/2020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8463735-936A-4638-94EE-C8136343D9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00EF02-1028-4113-8023-D0D998B3B819}" type="datetimeFigureOut">
              <a:rPr lang="en-US" smtClean="0"/>
              <a:pPr/>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00EF02-1028-4113-8023-D0D998B3B819}" type="datetimeFigureOut">
              <a:rPr lang="en-US" smtClean="0"/>
              <a:pPr/>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219200" y="1295400"/>
            <a:ext cx="76962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AB5D9A0-F3F2-4D30-9D57-CEE47A3CE02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219200" y="1295400"/>
            <a:ext cx="7696200" cy="9144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1219200" y="2286000"/>
            <a:ext cx="7696200" cy="39624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1471CD-58D3-458A-AA7E-D3E4BD11C04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00EF02-1028-4113-8023-D0D998B3B819}" type="datetimeFigureOut">
              <a:rPr lang="en-US" smtClean="0"/>
              <a:pPr/>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E00EF02-1028-4113-8023-D0D998B3B819}" type="datetimeFigureOut">
              <a:rPr lang="en-US" smtClean="0"/>
              <a:pPr/>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63735-936A-4638-94EE-C8136343D9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E00EF02-1028-4113-8023-D0D998B3B819}" type="datetimeFigureOut">
              <a:rPr lang="en-US" smtClean="0"/>
              <a:pPr/>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E00EF02-1028-4113-8023-D0D998B3B819}" type="datetimeFigureOut">
              <a:rPr lang="en-US" smtClean="0"/>
              <a:pPr/>
              <a:t>7/24/2020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E00EF02-1028-4113-8023-D0D998B3B819}" type="datetimeFigureOut">
              <a:rPr lang="en-US" smtClean="0"/>
              <a:pPr/>
              <a:t>7/24/2020</a:t>
            </a:fld>
            <a:endParaRPr lang="en-US"/>
          </a:p>
        </p:txBody>
      </p:sp>
      <p:sp>
        <p:nvSpPr>
          <p:cNvPr id="8" name="Slide Number Placeholder 7"/>
          <p:cNvSpPr>
            <a:spLocks noGrp="1"/>
          </p:cNvSpPr>
          <p:nvPr>
            <p:ph type="sldNum" sz="quarter" idx="11"/>
          </p:nvPr>
        </p:nvSpPr>
        <p:spPr/>
        <p:txBody>
          <a:bodyPr/>
          <a:lstStyle/>
          <a:p>
            <a:fld id="{58463735-936A-4638-94EE-C8136343D949}"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00EF02-1028-4113-8023-D0D998B3B819}" type="datetimeFigureOut">
              <a:rPr lang="en-US" smtClean="0"/>
              <a:pPr/>
              <a:t>7/24/2020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E00EF02-1028-4113-8023-D0D998B3B819}" type="datetimeFigureOut">
              <a:rPr lang="en-US" smtClean="0"/>
              <a:pPr/>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58463735-936A-4638-94EE-C8136343D94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5E00EF02-1028-4113-8023-D0D998B3B819}" type="datetimeFigureOut">
              <a:rPr lang="en-US" smtClean="0"/>
              <a:pPr/>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63735-936A-4638-94EE-C8136343D94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E00EF02-1028-4113-8023-D0D998B3B819}" type="datetimeFigureOut">
              <a:rPr lang="en-US" smtClean="0"/>
              <a:pPr/>
              <a:t>7/24/2020</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8463735-936A-4638-94EE-C8136343D94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9064" y="2857496"/>
            <a:ext cx="6480048" cy="2301240"/>
          </a:xfrm>
        </p:spPr>
        <p:txBody>
          <a:bodyPr/>
          <a:lstStyle/>
          <a:p>
            <a:r>
              <a:rPr lang="en-US" dirty="0" smtClean="0"/>
              <a:t>HUKUM INTERNASIONAL</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38200" y="381000"/>
            <a:ext cx="7696200" cy="914400"/>
          </a:xfrm>
        </p:spPr>
        <p:txBody>
          <a:bodyPr/>
          <a:lstStyle/>
          <a:p>
            <a:pPr eaLnBrk="1" hangingPunct="1"/>
            <a:r>
              <a:rPr lang="en-US" smtClean="0"/>
              <a:t>Paham Dualisme</a:t>
            </a:r>
          </a:p>
        </p:txBody>
      </p:sp>
      <p:sp>
        <p:nvSpPr>
          <p:cNvPr id="9219" name="Oval 5"/>
          <p:cNvSpPr>
            <a:spLocks noChangeArrowheads="1"/>
          </p:cNvSpPr>
          <p:nvPr/>
        </p:nvSpPr>
        <p:spPr bwMode="auto">
          <a:xfrm>
            <a:off x="990600" y="2286000"/>
            <a:ext cx="3352800" cy="3429000"/>
          </a:xfrm>
          <a:prstGeom prst="ellipse">
            <a:avLst/>
          </a:prstGeom>
          <a:noFill/>
          <a:ln w="9525">
            <a:solidFill>
              <a:schemeClr val="tx1"/>
            </a:solidFill>
            <a:round/>
            <a:headEnd/>
            <a:tailEnd/>
          </a:ln>
        </p:spPr>
        <p:txBody>
          <a:bodyPr wrap="none" anchor="ctr"/>
          <a:lstStyle/>
          <a:p>
            <a:pPr algn="ctr"/>
            <a:r>
              <a:rPr lang="en-US"/>
              <a:t>HUKUM NASIONAL</a:t>
            </a:r>
          </a:p>
        </p:txBody>
      </p:sp>
      <p:sp>
        <p:nvSpPr>
          <p:cNvPr id="9220" name="Oval 6"/>
          <p:cNvSpPr>
            <a:spLocks noChangeArrowheads="1"/>
          </p:cNvSpPr>
          <p:nvPr/>
        </p:nvSpPr>
        <p:spPr bwMode="auto">
          <a:xfrm>
            <a:off x="5029200" y="2286000"/>
            <a:ext cx="3352800" cy="3429000"/>
          </a:xfrm>
          <a:prstGeom prst="ellipse">
            <a:avLst/>
          </a:prstGeom>
          <a:noFill/>
          <a:ln w="9525">
            <a:solidFill>
              <a:schemeClr val="tx1"/>
            </a:solidFill>
            <a:round/>
            <a:headEnd/>
            <a:tailEnd/>
          </a:ln>
        </p:spPr>
        <p:txBody>
          <a:bodyPr wrap="none" anchor="ctr"/>
          <a:lstStyle/>
          <a:p>
            <a:pPr algn="ctr"/>
            <a:r>
              <a:rPr lang="en-US"/>
              <a:t>HUKUM INTERNASIONAL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838200" y="304800"/>
            <a:ext cx="7696200" cy="914400"/>
          </a:xfrm>
        </p:spPr>
        <p:txBody>
          <a:bodyPr/>
          <a:lstStyle/>
          <a:p>
            <a:pPr eaLnBrk="1" hangingPunct="1"/>
            <a:r>
              <a:rPr lang="en-US" smtClean="0"/>
              <a:t>Paham Dualisme</a:t>
            </a:r>
          </a:p>
        </p:txBody>
      </p:sp>
      <p:sp>
        <p:nvSpPr>
          <p:cNvPr id="10243" name="Rectangle 3"/>
          <p:cNvSpPr>
            <a:spLocks noGrp="1" noChangeArrowheads="1"/>
          </p:cNvSpPr>
          <p:nvPr>
            <p:ph idx="1"/>
          </p:nvPr>
        </p:nvSpPr>
        <p:spPr>
          <a:xfrm>
            <a:off x="228600" y="1600200"/>
            <a:ext cx="8686800" cy="5029200"/>
          </a:xfrm>
        </p:spPr>
        <p:txBody>
          <a:bodyPr>
            <a:normAutofit lnSpcReduction="10000"/>
          </a:bodyPr>
          <a:lstStyle/>
          <a:p>
            <a:pPr eaLnBrk="1" hangingPunct="1"/>
            <a:r>
              <a:rPr lang="en-US" sz="2900" smtClean="0"/>
              <a:t>HI dan HN adalah dua sistem hukum yang terpisah dan independen. Hukum nasional bersumber pada kehendak negara, sedangkan hukum internasional bersumber pada kehendak bersama (masyarakat negara).</a:t>
            </a:r>
          </a:p>
          <a:p>
            <a:pPr eaLnBrk="1" hangingPunct="1"/>
            <a:r>
              <a:rPr lang="en-US" sz="2900" smtClean="0"/>
              <a:t>Keduanya memiliki subyek yang berbeda. Subyek hukum nasional adalah perorangan / badan hukum (perdata/publik), sedangkan subyek hukum internasional adalah negara.</a:t>
            </a:r>
          </a:p>
          <a:p>
            <a:pPr eaLnBrk="1" hangingPunct="1"/>
            <a:r>
              <a:rPr lang="en-US" sz="2900" smtClean="0"/>
              <a:t>Keduanya berbeda struktur organ pelaksananya (eksekutif, legislatif, yudikatif).</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38200" y="304800"/>
            <a:ext cx="7696200" cy="914400"/>
          </a:xfrm>
        </p:spPr>
        <p:txBody>
          <a:bodyPr/>
          <a:lstStyle/>
          <a:p>
            <a:pPr eaLnBrk="1" hangingPunct="1"/>
            <a:r>
              <a:rPr lang="en-US" sz="3600" smtClean="0"/>
              <a:t>Akibat Hukum dari Dualisme</a:t>
            </a:r>
          </a:p>
        </p:txBody>
      </p:sp>
      <p:sp>
        <p:nvSpPr>
          <p:cNvPr id="11267" name="Rectangle 3"/>
          <p:cNvSpPr>
            <a:spLocks noGrp="1" noChangeArrowheads="1"/>
          </p:cNvSpPr>
          <p:nvPr>
            <p:ph idx="1"/>
          </p:nvPr>
        </p:nvSpPr>
        <p:spPr>
          <a:xfrm>
            <a:off x="228600" y="1600200"/>
            <a:ext cx="8686800" cy="5029200"/>
          </a:xfrm>
        </p:spPr>
        <p:txBody>
          <a:bodyPr/>
          <a:lstStyle/>
          <a:p>
            <a:pPr eaLnBrk="1" hangingPunct="1"/>
            <a:r>
              <a:rPr lang="en-US" sz="2900" smtClean="0"/>
              <a:t>Kedua sistem tersebut tidak mungkin mendasarkan / bersumber kepada satu sama lain. (tidak ada persoalan hierarki)</a:t>
            </a:r>
          </a:p>
          <a:p>
            <a:pPr eaLnBrk="1" hangingPunct="1"/>
            <a:r>
              <a:rPr lang="en-US" sz="2900" smtClean="0"/>
              <a:t>Tidak mungkin ada pertentangan diantaranya, yang ada hanya penunjukan kembali (renvoi).</a:t>
            </a:r>
          </a:p>
          <a:p>
            <a:pPr eaLnBrk="1" hangingPunct="1"/>
            <a:r>
              <a:rPr lang="en-US" sz="2900" smtClean="0"/>
              <a:t>Untuk memberlakukan hukum internasional ke dalam hukum nasional, diperlukan transformasi hukum</a:t>
            </a:r>
          </a:p>
          <a:p>
            <a:pPr eaLnBrk="1" hangingPunct="1"/>
            <a:r>
              <a:rPr lang="en-US" sz="2900" smtClean="0"/>
              <a:t>Kritik terhadap teori dualisme.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Grp="1" noChangeArrowheads="1"/>
          </p:cNvSpPr>
          <p:nvPr>
            <p:ph type="title"/>
          </p:nvPr>
        </p:nvSpPr>
        <p:spPr>
          <a:xfrm>
            <a:off x="990600" y="381000"/>
            <a:ext cx="7696200" cy="914400"/>
          </a:xfrm>
        </p:spPr>
        <p:txBody>
          <a:bodyPr/>
          <a:lstStyle/>
          <a:p>
            <a:pPr eaLnBrk="1" hangingPunct="1"/>
            <a:r>
              <a:rPr lang="en-US" smtClean="0"/>
              <a:t>MONISME</a:t>
            </a:r>
          </a:p>
        </p:txBody>
      </p:sp>
      <p:graphicFrame>
        <p:nvGraphicFramePr>
          <p:cNvPr id="2" name="Diagram 1"/>
          <p:cNvGraphicFramePr/>
          <p:nvPr>
            <p:extLst>
              <p:ext uri="{D42A27DB-BD31-4B8C-83A1-F6EECF244321}">
                <p14:modId xmlns:p14="http://schemas.microsoft.com/office/powerpoint/2010/main" val="1761600433"/>
              </p:ext>
            </p:extLst>
          </p:nvPr>
        </p:nvGraphicFramePr>
        <p:xfrm>
          <a:off x="0" y="1246584"/>
          <a:ext cx="94488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53" name="Text Box 17"/>
          <p:cNvSpPr txBox="1">
            <a:spLocks noChangeArrowheads="1"/>
          </p:cNvSpPr>
          <p:nvPr/>
        </p:nvSpPr>
        <p:spPr bwMode="auto">
          <a:xfrm>
            <a:off x="4876800" y="3886200"/>
            <a:ext cx="2286000" cy="366713"/>
          </a:xfrm>
          <a:prstGeom prst="rect">
            <a:avLst/>
          </a:prstGeom>
          <a:noFill/>
          <a:ln w="9525">
            <a:noFill/>
            <a:miter lim="800000"/>
            <a:headEnd/>
            <a:tailEnd/>
          </a:ln>
        </p:spPr>
        <p:txBody>
          <a:bodyPr>
            <a:spAutoFit/>
          </a:bodyPr>
          <a:lstStyle/>
          <a:p>
            <a:endParaRPr lang="en-US"/>
          </a:p>
        </p:txBody>
      </p:sp>
      <p:sp>
        <p:nvSpPr>
          <p:cNvPr id="2054" name="Text Box 18"/>
          <p:cNvSpPr txBox="1">
            <a:spLocks noChangeArrowheads="1"/>
          </p:cNvSpPr>
          <p:nvPr/>
        </p:nvSpPr>
        <p:spPr bwMode="auto">
          <a:xfrm>
            <a:off x="6156325" y="4227513"/>
            <a:ext cx="1768475" cy="366712"/>
          </a:xfrm>
          <a:prstGeom prst="rect">
            <a:avLst/>
          </a:prstGeom>
          <a:noFill/>
          <a:ln w="9525">
            <a:noFill/>
            <a:miter lim="800000"/>
            <a:headEnd/>
            <a:tailEnd/>
          </a:ln>
        </p:spPr>
        <p:txBody>
          <a:bodyPr>
            <a:spAutoFit/>
          </a:bodyPr>
          <a:lstStyle/>
          <a:p>
            <a:endParaRPr lang="en-US"/>
          </a:p>
        </p:txBody>
      </p:sp>
      <p:sp>
        <p:nvSpPr>
          <p:cNvPr id="2055" name="Oval 20"/>
          <p:cNvSpPr>
            <a:spLocks noChangeArrowheads="1"/>
          </p:cNvSpPr>
          <p:nvPr/>
        </p:nvSpPr>
        <p:spPr bwMode="auto">
          <a:xfrm>
            <a:off x="2133600" y="1447800"/>
            <a:ext cx="4800600" cy="4724400"/>
          </a:xfrm>
          <a:prstGeom prst="ellipse">
            <a:avLst/>
          </a:prstGeom>
          <a:noFill/>
          <a:ln w="9525">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38200" y="381000"/>
            <a:ext cx="7696200" cy="914400"/>
          </a:xfrm>
        </p:spPr>
        <p:txBody>
          <a:bodyPr/>
          <a:lstStyle/>
          <a:p>
            <a:pPr eaLnBrk="1" hangingPunct="1"/>
            <a:r>
              <a:rPr lang="en-US" smtClean="0"/>
              <a:t>Paham Monisme</a:t>
            </a:r>
          </a:p>
        </p:txBody>
      </p:sp>
      <p:sp>
        <p:nvSpPr>
          <p:cNvPr id="12291" name="Rectangle 3"/>
          <p:cNvSpPr>
            <a:spLocks noGrp="1" noChangeArrowheads="1"/>
          </p:cNvSpPr>
          <p:nvPr>
            <p:ph idx="1"/>
          </p:nvPr>
        </p:nvSpPr>
        <p:spPr>
          <a:xfrm>
            <a:off x="0" y="1676400"/>
            <a:ext cx="9144000" cy="4953000"/>
          </a:xfrm>
        </p:spPr>
        <p:txBody>
          <a:bodyPr/>
          <a:lstStyle/>
          <a:p>
            <a:pPr eaLnBrk="1" hangingPunct="1"/>
            <a:r>
              <a:rPr lang="en-US" smtClean="0"/>
              <a:t>Beranggapan bahwa hanya ada satu sistem hukum di dunia yang mengatur kehidupan manusia: HI dan HN adalah satu kesatuan sistem hukum.</a:t>
            </a:r>
          </a:p>
          <a:p>
            <a:pPr eaLnBrk="1" hangingPunct="1"/>
            <a:r>
              <a:rPr lang="en-US" smtClean="0"/>
              <a:t>Menimbulkan persoalan hubungan hiearki atau keutamaan: Monisme dengan primat hukum nasional &amp; Monisme dengan primat hukum internasional</a:t>
            </a:r>
          </a:p>
          <a:p>
            <a:pPr eaLnBrk="1" hangingPunct="1"/>
            <a:r>
              <a:rPr lang="en-US" smtClean="0"/>
              <a:t>Kritik terhadap teori monisme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Organization Chart 6"/>
          <p:cNvGrpSpPr>
            <a:grpSpLocks noChangeAspect="1"/>
          </p:cNvGrpSpPr>
          <p:nvPr/>
        </p:nvGrpSpPr>
        <p:grpSpPr bwMode="auto">
          <a:xfrm>
            <a:off x="1597025" y="228600"/>
            <a:ext cx="5946775" cy="6248400"/>
            <a:chOff x="0" y="0"/>
            <a:chExt cx="1872" cy="720"/>
          </a:xfrm>
        </p:grpSpPr>
        <p:cxnSp>
          <p:nvCxnSpPr>
            <p:cNvPr id="3076" name="_s3076"/>
            <p:cNvCxnSpPr>
              <a:cxnSpLocks noChangeShapeType="1"/>
              <a:stCxn id="9" idx="0"/>
              <a:endCxn id="7" idx="2"/>
            </p:cNvCxnSpPr>
            <p:nvPr/>
          </p:nvCxnSpPr>
          <p:spPr bwMode="auto">
            <a:xfrm rot="5400000" flipH="1">
              <a:off x="1116" y="108"/>
              <a:ext cx="144" cy="504"/>
            </a:xfrm>
            <a:prstGeom prst="bentConnector3">
              <a:avLst>
                <a:gd name="adj1" fmla="val 9139"/>
              </a:avLst>
            </a:prstGeom>
            <a:noFill/>
            <a:ln w="28575">
              <a:solidFill>
                <a:schemeClr val="tx1"/>
              </a:solidFill>
              <a:miter lim="800000"/>
              <a:headEnd/>
              <a:tailEnd/>
            </a:ln>
          </p:spPr>
        </p:cxnSp>
        <p:cxnSp>
          <p:nvCxnSpPr>
            <p:cNvPr id="3077" name="_s3077"/>
            <p:cNvCxnSpPr>
              <a:cxnSpLocks noChangeShapeType="1"/>
              <a:stCxn id="8" idx="0"/>
              <a:endCxn id="7" idx="2"/>
            </p:cNvCxnSpPr>
            <p:nvPr/>
          </p:nvCxnSpPr>
          <p:spPr bwMode="auto">
            <a:xfrm rot="16200000">
              <a:off x="612" y="108"/>
              <a:ext cx="144" cy="504"/>
            </a:xfrm>
            <a:prstGeom prst="bentConnector3">
              <a:avLst>
                <a:gd name="adj1" fmla="val 9139"/>
              </a:avLst>
            </a:prstGeom>
            <a:noFill/>
            <a:ln w="28575">
              <a:solidFill>
                <a:schemeClr val="tx1"/>
              </a:solidFill>
              <a:miter lim="800000"/>
              <a:headEnd/>
              <a:tailEnd/>
            </a:ln>
          </p:spPr>
        </p:cxnSp>
        <p:sp>
          <p:nvSpPr>
            <p:cNvPr id="7" name="_s3078"/>
            <p:cNvSpPr>
              <a:spLocks noChangeArrowheads="1"/>
            </p:cNvSpPr>
            <p:nvPr/>
          </p:nvSpPr>
          <p:spPr bwMode="auto">
            <a:xfrm>
              <a:off x="504" y="0"/>
              <a:ext cx="864" cy="288"/>
            </a:xfrm>
            <a:prstGeom prst="roundRect">
              <a:avLst>
                <a:gd name="adj" fmla="val 16667"/>
              </a:avLst>
            </a:prstGeom>
            <a:no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cs typeface="Arial" pitchFamily="34" charset="0"/>
                </a:rPr>
                <a:t>MONISME</a:t>
              </a:r>
            </a:p>
          </p:txBody>
        </p:sp>
        <p:sp>
          <p:nvSpPr>
            <p:cNvPr id="8" name="_s3079"/>
            <p:cNvSpPr>
              <a:spLocks noChangeArrowheads="1"/>
            </p:cNvSpPr>
            <p:nvPr/>
          </p:nvSpPr>
          <p:spPr bwMode="auto">
            <a:xfrm>
              <a:off x="0" y="432"/>
              <a:ext cx="864" cy="288"/>
            </a:xfrm>
            <a:prstGeom prst="roundRect">
              <a:avLst>
                <a:gd name="adj" fmla="val 16667"/>
              </a:avLst>
            </a:prstGeom>
            <a:no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cs typeface="Arial" pitchFamily="34" charset="0"/>
                </a:rPr>
                <a:t>Monisme Primat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cs typeface="Arial" pitchFamily="34" charset="0"/>
                </a:rPr>
                <a:t>Hukum Nasional</a:t>
              </a:r>
            </a:p>
          </p:txBody>
        </p:sp>
        <p:sp>
          <p:nvSpPr>
            <p:cNvPr id="9" name="_s3080"/>
            <p:cNvSpPr>
              <a:spLocks noChangeArrowheads="1"/>
            </p:cNvSpPr>
            <p:nvPr/>
          </p:nvSpPr>
          <p:spPr bwMode="auto">
            <a:xfrm>
              <a:off x="1008" y="432"/>
              <a:ext cx="864" cy="288"/>
            </a:xfrm>
            <a:prstGeom prst="roundRect">
              <a:avLst>
                <a:gd name="adj" fmla="val 16667"/>
              </a:avLst>
            </a:prstGeom>
            <a:no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cs typeface="Arial" pitchFamily="34" charset="0"/>
                </a:rPr>
                <a:t>Monisme Primat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pitchFamily="34" charset="0"/>
                  <a:cs typeface="Arial" pitchFamily="34" charset="0"/>
                </a:rPr>
                <a:t>Hukum Internasional</a:t>
              </a: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381000"/>
            <a:ext cx="8534400" cy="914400"/>
          </a:xfrm>
        </p:spPr>
        <p:txBody>
          <a:bodyPr/>
          <a:lstStyle/>
          <a:p>
            <a:pPr eaLnBrk="1" hangingPunct="1"/>
            <a:r>
              <a:rPr lang="en-US" sz="3600" smtClean="0"/>
              <a:t>Monisme Primat Hukum Nasional</a:t>
            </a:r>
          </a:p>
        </p:txBody>
      </p:sp>
      <p:sp>
        <p:nvSpPr>
          <p:cNvPr id="13315" name="Rectangle 3"/>
          <p:cNvSpPr>
            <a:spLocks noGrp="1" noChangeArrowheads="1"/>
          </p:cNvSpPr>
          <p:nvPr>
            <p:ph idx="1"/>
          </p:nvPr>
        </p:nvSpPr>
        <p:spPr>
          <a:xfrm>
            <a:off x="0" y="1676400"/>
            <a:ext cx="9144000" cy="4953000"/>
          </a:xfrm>
        </p:spPr>
        <p:txBody>
          <a:bodyPr/>
          <a:lstStyle/>
          <a:p>
            <a:pPr eaLnBrk="1" hangingPunct="1"/>
            <a:r>
              <a:rPr lang="en-US" smtClean="0"/>
              <a:t>Beranggapan bahwa HN adalah hukum yang utama daripada HI</a:t>
            </a:r>
          </a:p>
          <a:p>
            <a:pPr eaLnBrk="1" hangingPunct="1"/>
            <a:r>
              <a:rPr lang="en-US" smtClean="0"/>
              <a:t>Beranggapan bahwa HI merupakan lanjutan dari HN untuk urusan-urusan luar negeri.</a:t>
            </a:r>
          </a:p>
          <a:p>
            <a:pPr eaLnBrk="1" hangingPunct="1"/>
            <a:r>
              <a:rPr lang="en-US" smtClean="0"/>
              <a:t>Beranggapan bahwa HI bersumber kepada HN</a:t>
            </a:r>
          </a:p>
          <a:p>
            <a:pPr eaLnBrk="1" hangingPunct="1"/>
            <a:r>
              <a:rPr lang="en-US" smtClean="0"/>
              <a:t>Kelemahan paham monisme primat HN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85720" y="642918"/>
            <a:ext cx="8534400" cy="1066800"/>
          </a:xfrm>
        </p:spPr>
        <p:txBody>
          <a:bodyPr/>
          <a:lstStyle/>
          <a:p>
            <a:pPr eaLnBrk="1" hangingPunct="1"/>
            <a:r>
              <a:rPr lang="en-US" sz="3000" b="1" dirty="0" err="1" smtClean="0">
                <a:latin typeface="+mn-lt"/>
              </a:rPr>
              <a:t>Monisme</a:t>
            </a:r>
            <a:r>
              <a:rPr lang="en-US" sz="3000" b="1" dirty="0" smtClean="0">
                <a:latin typeface="+mn-lt"/>
              </a:rPr>
              <a:t> </a:t>
            </a:r>
            <a:r>
              <a:rPr lang="en-US" sz="3000" b="1" dirty="0" err="1" smtClean="0">
                <a:latin typeface="+mn-lt"/>
              </a:rPr>
              <a:t>Primat</a:t>
            </a:r>
            <a:r>
              <a:rPr lang="en-US" sz="3000" b="1" dirty="0" smtClean="0">
                <a:latin typeface="+mn-lt"/>
              </a:rPr>
              <a:t> </a:t>
            </a:r>
            <a:r>
              <a:rPr lang="en-US" sz="3000" b="1" dirty="0" err="1" smtClean="0">
                <a:latin typeface="+mn-lt"/>
              </a:rPr>
              <a:t>Hukum</a:t>
            </a:r>
            <a:r>
              <a:rPr lang="en-US" sz="3000" b="1" dirty="0" smtClean="0">
                <a:latin typeface="+mn-lt"/>
              </a:rPr>
              <a:t> </a:t>
            </a:r>
            <a:r>
              <a:rPr lang="en-US" sz="3000" b="1" dirty="0" err="1" smtClean="0">
                <a:latin typeface="+mn-lt"/>
              </a:rPr>
              <a:t>Internasional</a:t>
            </a:r>
            <a:endParaRPr lang="en-US" sz="3000" b="1" dirty="0" smtClean="0">
              <a:latin typeface="+mn-lt"/>
            </a:endParaRPr>
          </a:p>
        </p:txBody>
      </p:sp>
      <p:sp>
        <p:nvSpPr>
          <p:cNvPr id="14339" name="Rectangle 3"/>
          <p:cNvSpPr>
            <a:spLocks noGrp="1" noChangeArrowheads="1"/>
          </p:cNvSpPr>
          <p:nvPr>
            <p:ph idx="1"/>
          </p:nvPr>
        </p:nvSpPr>
        <p:spPr>
          <a:xfrm>
            <a:off x="285720" y="1962152"/>
            <a:ext cx="8643966" cy="4610120"/>
          </a:xfrm>
        </p:spPr>
        <p:txBody>
          <a:bodyPr/>
          <a:lstStyle/>
          <a:p>
            <a:pPr eaLnBrk="1" hangingPunct="1"/>
            <a:r>
              <a:rPr lang="en-US" dirty="0" err="1" smtClean="0"/>
              <a:t>Beranggapan</a:t>
            </a:r>
            <a:r>
              <a:rPr lang="en-US" dirty="0" smtClean="0"/>
              <a:t> </a:t>
            </a:r>
            <a:r>
              <a:rPr lang="en-US" dirty="0" err="1" smtClean="0"/>
              <a:t>bahwa</a:t>
            </a:r>
            <a:r>
              <a:rPr lang="en-US" dirty="0" smtClean="0"/>
              <a:t> HI </a:t>
            </a:r>
            <a:r>
              <a:rPr lang="en-US" dirty="0" err="1" smtClean="0"/>
              <a:t>adalah</a:t>
            </a:r>
            <a:r>
              <a:rPr lang="en-US" dirty="0" smtClean="0"/>
              <a:t> </a:t>
            </a:r>
            <a:r>
              <a:rPr lang="en-US" dirty="0" err="1" smtClean="0"/>
              <a:t>hukum</a:t>
            </a:r>
            <a:r>
              <a:rPr lang="en-US" dirty="0" smtClean="0"/>
              <a:t> yang </a:t>
            </a:r>
            <a:r>
              <a:rPr lang="en-US" dirty="0" err="1" smtClean="0"/>
              <a:t>lebih</a:t>
            </a:r>
            <a:r>
              <a:rPr lang="en-US" dirty="0" smtClean="0"/>
              <a:t> </a:t>
            </a:r>
            <a:r>
              <a:rPr lang="en-US" dirty="0" err="1" smtClean="0"/>
              <a:t>tinggi</a:t>
            </a:r>
            <a:r>
              <a:rPr lang="en-US" dirty="0" smtClean="0"/>
              <a:t> </a:t>
            </a:r>
            <a:r>
              <a:rPr lang="en-US" dirty="0" err="1" smtClean="0"/>
              <a:t>daripada</a:t>
            </a:r>
            <a:r>
              <a:rPr lang="en-US" dirty="0" smtClean="0"/>
              <a:t> HN</a:t>
            </a:r>
          </a:p>
          <a:p>
            <a:pPr eaLnBrk="1" hangingPunct="1"/>
            <a:r>
              <a:rPr lang="en-US" dirty="0" err="1" smtClean="0"/>
              <a:t>Beranggapan</a:t>
            </a:r>
            <a:r>
              <a:rPr lang="en-US" dirty="0" smtClean="0"/>
              <a:t> </a:t>
            </a:r>
            <a:r>
              <a:rPr lang="en-US" dirty="0" err="1" smtClean="0"/>
              <a:t>bahwa</a:t>
            </a:r>
            <a:r>
              <a:rPr lang="en-US" dirty="0" smtClean="0"/>
              <a:t> HN </a:t>
            </a:r>
            <a:r>
              <a:rPr lang="en-US" dirty="0" err="1" smtClean="0"/>
              <a:t>tunduk</a:t>
            </a:r>
            <a:r>
              <a:rPr lang="en-US" dirty="0" smtClean="0"/>
              <a:t> </a:t>
            </a:r>
            <a:r>
              <a:rPr lang="en-US" dirty="0" err="1" smtClean="0"/>
              <a:t>kepada</a:t>
            </a:r>
            <a:r>
              <a:rPr lang="en-US" dirty="0" smtClean="0"/>
              <a:t> HI &amp; </a:t>
            </a:r>
            <a:r>
              <a:rPr lang="en-US" dirty="0" err="1" smtClean="0"/>
              <a:t>dasar</a:t>
            </a:r>
            <a:r>
              <a:rPr lang="en-US" dirty="0" smtClean="0"/>
              <a:t> </a:t>
            </a:r>
            <a:r>
              <a:rPr lang="en-US" dirty="0" err="1" smtClean="0"/>
              <a:t>mengikatnya</a:t>
            </a:r>
            <a:r>
              <a:rPr lang="en-US" dirty="0" smtClean="0"/>
              <a:t> </a:t>
            </a:r>
            <a:r>
              <a:rPr lang="en-US" dirty="0" err="1" smtClean="0"/>
              <a:t>berasal</a:t>
            </a:r>
            <a:r>
              <a:rPr lang="en-US" dirty="0" smtClean="0"/>
              <a:t> </a:t>
            </a:r>
            <a:r>
              <a:rPr lang="en-US" dirty="0" err="1" smtClean="0"/>
              <a:t>dari</a:t>
            </a:r>
            <a:r>
              <a:rPr lang="en-US" dirty="0" smtClean="0"/>
              <a:t> </a:t>
            </a:r>
            <a:r>
              <a:rPr lang="en-US" dirty="0" err="1" smtClean="0"/>
              <a:t>suatu</a:t>
            </a:r>
            <a:r>
              <a:rPr lang="en-US" dirty="0" smtClean="0"/>
              <a:t> “</a:t>
            </a:r>
            <a:r>
              <a:rPr lang="en-US" dirty="0" err="1" smtClean="0"/>
              <a:t>pendelegasian</a:t>
            </a:r>
            <a:r>
              <a:rPr lang="en-US" dirty="0" smtClean="0"/>
              <a:t>” </a:t>
            </a:r>
            <a:r>
              <a:rPr lang="en-US" dirty="0" err="1" smtClean="0"/>
              <a:t>wewenang</a:t>
            </a:r>
            <a:r>
              <a:rPr lang="en-US" dirty="0" smtClean="0"/>
              <a:t> </a:t>
            </a:r>
            <a:r>
              <a:rPr lang="en-US" dirty="0" err="1" smtClean="0"/>
              <a:t>dari</a:t>
            </a:r>
            <a:r>
              <a:rPr lang="en-US" dirty="0" smtClean="0"/>
              <a:t> HI</a:t>
            </a:r>
          </a:p>
          <a:p>
            <a:pPr eaLnBrk="1" hangingPunct="1"/>
            <a:r>
              <a:rPr lang="en-US" dirty="0" err="1" smtClean="0"/>
              <a:t>Kelemahan</a:t>
            </a:r>
            <a:r>
              <a:rPr lang="en-US" dirty="0" smtClean="0"/>
              <a:t> </a:t>
            </a:r>
            <a:r>
              <a:rPr lang="en-US" dirty="0" err="1" smtClean="0"/>
              <a:t>paham</a:t>
            </a:r>
            <a:r>
              <a:rPr lang="en-US" dirty="0" smtClean="0"/>
              <a:t> </a:t>
            </a:r>
            <a:r>
              <a:rPr lang="en-US" dirty="0" err="1" smtClean="0"/>
              <a:t>monisme</a:t>
            </a:r>
            <a:r>
              <a:rPr lang="en-US" dirty="0" smtClean="0"/>
              <a:t> </a:t>
            </a:r>
            <a:r>
              <a:rPr lang="en-US" dirty="0" err="1" smtClean="0"/>
              <a:t>primat</a:t>
            </a:r>
            <a:r>
              <a:rPr lang="en-US" dirty="0" smtClean="0"/>
              <a:t> HI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81000" y="428604"/>
            <a:ext cx="8458200" cy="914400"/>
          </a:xfrm>
        </p:spPr>
        <p:txBody>
          <a:bodyPr/>
          <a:lstStyle/>
          <a:p>
            <a:pPr eaLnBrk="1" hangingPunct="1"/>
            <a:r>
              <a:rPr lang="en-US" sz="3600" dirty="0" err="1" smtClean="0"/>
              <a:t>Tanggapan</a:t>
            </a:r>
            <a:r>
              <a:rPr lang="en-US" sz="3600" dirty="0" smtClean="0"/>
              <a:t> </a:t>
            </a:r>
            <a:r>
              <a:rPr lang="en-US" sz="3600" dirty="0" err="1" smtClean="0"/>
              <a:t>terhadap</a:t>
            </a:r>
            <a:r>
              <a:rPr lang="en-US" sz="3600" dirty="0" smtClean="0"/>
              <a:t> </a:t>
            </a:r>
            <a:r>
              <a:rPr lang="en-US" sz="3600" dirty="0" err="1" smtClean="0"/>
              <a:t>kedua</a:t>
            </a:r>
            <a:r>
              <a:rPr lang="en-US" sz="3600" dirty="0" smtClean="0"/>
              <a:t> </a:t>
            </a:r>
            <a:r>
              <a:rPr lang="en-US" sz="3600" dirty="0" err="1" smtClean="0"/>
              <a:t>teori</a:t>
            </a:r>
            <a:endParaRPr lang="en-US" sz="3600" dirty="0" smtClean="0"/>
          </a:p>
        </p:txBody>
      </p:sp>
      <p:sp>
        <p:nvSpPr>
          <p:cNvPr id="15363" name="Rectangle 3"/>
          <p:cNvSpPr>
            <a:spLocks noGrp="1" noChangeArrowheads="1"/>
          </p:cNvSpPr>
          <p:nvPr>
            <p:ph idx="1"/>
          </p:nvPr>
        </p:nvSpPr>
        <p:spPr>
          <a:xfrm>
            <a:off x="228600" y="1714488"/>
            <a:ext cx="8610600" cy="3962400"/>
          </a:xfrm>
        </p:spPr>
        <p:txBody>
          <a:bodyPr/>
          <a:lstStyle/>
          <a:p>
            <a:pPr eaLnBrk="1" hangingPunct="1"/>
            <a:r>
              <a:rPr lang="en-US" dirty="0" err="1" smtClean="0"/>
              <a:t>Tidak</a:t>
            </a:r>
            <a:r>
              <a:rPr lang="en-US" dirty="0" smtClean="0"/>
              <a:t> </a:t>
            </a:r>
            <a:r>
              <a:rPr lang="en-US" dirty="0" err="1" smtClean="0"/>
              <a:t>memberikan</a:t>
            </a:r>
            <a:r>
              <a:rPr lang="en-US" dirty="0" smtClean="0"/>
              <a:t> </a:t>
            </a:r>
            <a:r>
              <a:rPr lang="en-US" dirty="0" err="1" smtClean="0"/>
              <a:t>jawaban</a:t>
            </a:r>
            <a:r>
              <a:rPr lang="en-US" dirty="0" smtClean="0"/>
              <a:t> yang </a:t>
            </a:r>
            <a:r>
              <a:rPr lang="en-US" dirty="0" err="1" smtClean="0"/>
              <a:t>memuaskan</a:t>
            </a:r>
            <a:r>
              <a:rPr lang="en-US" dirty="0" smtClean="0"/>
              <a:t> </a:t>
            </a:r>
            <a:r>
              <a:rPr lang="en-US" dirty="0" err="1" smtClean="0"/>
              <a:t>mengenai</a:t>
            </a:r>
            <a:r>
              <a:rPr lang="en-US" dirty="0" smtClean="0"/>
              <a:t> </a:t>
            </a:r>
            <a:r>
              <a:rPr lang="en-US" dirty="0" err="1" smtClean="0"/>
              <a:t>hubungan</a:t>
            </a:r>
            <a:r>
              <a:rPr lang="en-US" dirty="0" smtClean="0"/>
              <a:t> HI </a:t>
            </a:r>
            <a:r>
              <a:rPr lang="en-US" dirty="0" err="1" smtClean="0"/>
              <a:t>dan</a:t>
            </a:r>
            <a:r>
              <a:rPr lang="en-US" dirty="0" smtClean="0"/>
              <a:t> HN</a:t>
            </a:r>
          </a:p>
          <a:p>
            <a:pPr eaLnBrk="1" hangingPunct="1"/>
            <a:r>
              <a:rPr lang="en-US" dirty="0" err="1" smtClean="0"/>
              <a:t>Praktek</a:t>
            </a:r>
            <a:r>
              <a:rPr lang="en-US" dirty="0" smtClean="0"/>
              <a:t> </a:t>
            </a:r>
            <a:r>
              <a:rPr lang="en-US" dirty="0" err="1" smtClean="0"/>
              <a:t>tidak</a:t>
            </a:r>
            <a:r>
              <a:rPr lang="en-US" dirty="0" smtClean="0"/>
              <a:t> </a:t>
            </a:r>
            <a:r>
              <a:rPr lang="en-US" dirty="0" err="1" smtClean="0"/>
              <a:t>menunjukkan</a:t>
            </a:r>
            <a:r>
              <a:rPr lang="en-US" dirty="0" smtClean="0"/>
              <a:t> </a:t>
            </a:r>
            <a:r>
              <a:rPr lang="en-US" dirty="0" err="1" smtClean="0"/>
              <a:t>aliran</a:t>
            </a:r>
            <a:r>
              <a:rPr lang="en-US" dirty="0" smtClean="0"/>
              <a:t> </a:t>
            </a:r>
            <a:r>
              <a:rPr lang="en-US" dirty="0" err="1" smtClean="0"/>
              <a:t>mana</a:t>
            </a:r>
            <a:r>
              <a:rPr lang="en-US" dirty="0" smtClean="0"/>
              <a:t> yang </a:t>
            </a:r>
            <a:r>
              <a:rPr lang="en-US" dirty="0" err="1" smtClean="0"/>
              <a:t>lebih</a:t>
            </a:r>
            <a:r>
              <a:rPr lang="en-US" dirty="0" smtClean="0"/>
              <a:t> </a:t>
            </a:r>
            <a:r>
              <a:rPr lang="en-US" dirty="0" err="1" smtClean="0"/>
              <a:t>dominan</a:t>
            </a:r>
            <a:endParaRPr lang="en-US" dirty="0" smtClean="0"/>
          </a:p>
          <a:p>
            <a:pPr eaLnBrk="1" hangingPunct="1"/>
            <a:r>
              <a:rPr lang="en-US" dirty="0" err="1" smtClean="0"/>
              <a:t>Hubungan</a:t>
            </a:r>
            <a:r>
              <a:rPr lang="en-US" dirty="0" smtClean="0"/>
              <a:t> HI </a:t>
            </a:r>
            <a:r>
              <a:rPr lang="en-US" dirty="0" err="1" smtClean="0"/>
              <a:t>dan</a:t>
            </a:r>
            <a:r>
              <a:rPr lang="en-US" dirty="0" smtClean="0"/>
              <a:t> HN </a:t>
            </a:r>
            <a:r>
              <a:rPr lang="en-US" dirty="0" err="1" smtClean="0"/>
              <a:t>diserahkan</a:t>
            </a:r>
            <a:r>
              <a:rPr lang="en-US" dirty="0" smtClean="0"/>
              <a:t> </a:t>
            </a:r>
            <a:r>
              <a:rPr lang="en-US" dirty="0" err="1" smtClean="0"/>
              <a:t>pada</a:t>
            </a:r>
            <a:r>
              <a:rPr lang="en-US" dirty="0" smtClean="0"/>
              <a:t> </a:t>
            </a:r>
            <a:r>
              <a:rPr lang="en-US" dirty="0" err="1" smtClean="0"/>
              <a:t>praktek</a:t>
            </a:r>
            <a:r>
              <a:rPr lang="en-US" dirty="0" smtClean="0"/>
              <a:t> </a:t>
            </a:r>
            <a:r>
              <a:rPr lang="en-US" dirty="0" err="1" smtClean="0"/>
              <a:t>masing-masing</a:t>
            </a:r>
            <a:r>
              <a:rPr lang="en-US" dirty="0" smtClean="0"/>
              <a:t> </a:t>
            </a:r>
            <a:r>
              <a:rPr lang="en-US" dirty="0" err="1" smtClean="0"/>
              <a:t>negara</a:t>
            </a:r>
            <a:endParaRPr lang="en-US" dirty="0" smtClean="0"/>
          </a:p>
          <a:p>
            <a:pPr eaLnBrk="1" hangingPunct="1"/>
            <a:r>
              <a:rPr lang="en-US" dirty="0" err="1" smtClean="0"/>
              <a:t>Kritik</a:t>
            </a:r>
            <a:r>
              <a:rPr lang="en-US" dirty="0" smtClean="0"/>
              <a:t>/</a:t>
            </a:r>
            <a:r>
              <a:rPr lang="en-US" dirty="0" err="1" smtClean="0"/>
              <a:t>pandangan</a:t>
            </a:r>
            <a:r>
              <a:rPr lang="en-US" dirty="0" smtClean="0"/>
              <a:t> S.G. Fitzmaurice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04800" y="1295400"/>
            <a:ext cx="8610600" cy="914400"/>
          </a:xfrm>
        </p:spPr>
        <p:txBody>
          <a:bodyPr/>
          <a:lstStyle/>
          <a:p>
            <a:pPr eaLnBrk="1" hangingPunct="1"/>
            <a:r>
              <a:rPr lang="en-US" smtClean="0"/>
              <a:t>Sikap HI terhadap HN</a:t>
            </a:r>
          </a:p>
        </p:txBody>
      </p:sp>
      <p:sp>
        <p:nvSpPr>
          <p:cNvPr id="16387" name="Rectangle 3"/>
          <p:cNvSpPr>
            <a:spLocks noGrp="1" noChangeArrowheads="1"/>
          </p:cNvSpPr>
          <p:nvPr>
            <p:ph idx="1"/>
          </p:nvPr>
        </p:nvSpPr>
        <p:spPr>
          <a:xfrm>
            <a:off x="304800" y="2286000"/>
            <a:ext cx="8610600" cy="3962400"/>
          </a:xfrm>
        </p:spPr>
        <p:txBody>
          <a:bodyPr/>
          <a:lstStyle/>
          <a:p>
            <a:pPr eaLnBrk="1" hangingPunct="1"/>
            <a:r>
              <a:rPr lang="en-US" smtClean="0"/>
              <a:t>HI pada dasarnya tidak menyampingkan HN </a:t>
            </a:r>
          </a:p>
          <a:p>
            <a:pPr eaLnBrk="1" hangingPunct="1"/>
            <a:r>
              <a:rPr lang="en-US" smtClean="0"/>
              <a:t>Negara tidak dapat menggunakan HN sebagai pembenaran untuk mengelak kewajiban HI</a:t>
            </a:r>
          </a:p>
          <a:p>
            <a:pPr eaLnBrk="1" hangingPunct="1"/>
            <a:r>
              <a:rPr lang="en-US" smtClean="0"/>
              <a:t>Psl 27 Konvensi Wina: “A party may not invoke the provisions of its internal law as justification for its failure to perform a treaty”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b="1" smtClean="0"/>
              <a:t>ISTILAH</a:t>
            </a:r>
            <a:r>
              <a:rPr lang="en-US" smtClean="0"/>
              <a:t> </a:t>
            </a:r>
          </a:p>
        </p:txBody>
      </p:sp>
      <p:sp>
        <p:nvSpPr>
          <p:cNvPr id="9219" name="Rectangle 3"/>
          <p:cNvSpPr>
            <a:spLocks noGrp="1" noChangeArrowheads="1"/>
          </p:cNvSpPr>
          <p:nvPr>
            <p:ph idx="1"/>
          </p:nvPr>
        </p:nvSpPr>
        <p:spPr>
          <a:xfrm>
            <a:off x="395288" y="1196975"/>
            <a:ext cx="8424862" cy="5472113"/>
          </a:xfrm>
        </p:spPr>
        <p:txBody>
          <a:bodyPr rtlCol="0">
            <a:normAutofit/>
          </a:bodyPr>
          <a:lstStyle/>
          <a:p>
            <a:pPr eaLnBrk="1" fontAlgn="auto" hangingPunct="1">
              <a:lnSpc>
                <a:spcPct val="90000"/>
              </a:lnSpc>
              <a:spcAft>
                <a:spcPts val="0"/>
              </a:spcAft>
              <a:buFont typeface="Arial" pitchFamily="34" charset="0"/>
              <a:buChar char="•"/>
              <a:defRPr/>
            </a:pPr>
            <a:r>
              <a:rPr lang="de-DE" i="1" smtClean="0"/>
              <a:t>International Law. </a:t>
            </a:r>
          </a:p>
          <a:p>
            <a:pPr eaLnBrk="1" fontAlgn="auto" hangingPunct="1">
              <a:lnSpc>
                <a:spcPct val="90000"/>
              </a:lnSpc>
              <a:spcAft>
                <a:spcPts val="0"/>
              </a:spcAft>
              <a:buFont typeface="Arial" pitchFamily="34" charset="0"/>
              <a:buChar char="•"/>
              <a:defRPr/>
            </a:pPr>
            <a:r>
              <a:rPr lang="de-DE" i="1" smtClean="0"/>
              <a:t>The Law of Nations,</a:t>
            </a:r>
          </a:p>
          <a:p>
            <a:pPr eaLnBrk="1" fontAlgn="auto" hangingPunct="1">
              <a:lnSpc>
                <a:spcPct val="90000"/>
              </a:lnSpc>
              <a:spcAft>
                <a:spcPts val="0"/>
              </a:spcAft>
              <a:buFont typeface="Arial" pitchFamily="34" charset="0"/>
              <a:buChar char="•"/>
              <a:defRPr/>
            </a:pPr>
            <a:r>
              <a:rPr lang="de-DE" i="1" smtClean="0"/>
              <a:t> Droit Internationale</a:t>
            </a:r>
            <a:r>
              <a:rPr lang="de-DE" smtClean="0"/>
              <a:t> </a:t>
            </a:r>
          </a:p>
          <a:p>
            <a:pPr eaLnBrk="1" fontAlgn="auto" hangingPunct="1">
              <a:lnSpc>
                <a:spcPct val="90000"/>
              </a:lnSpc>
              <a:spcAft>
                <a:spcPts val="0"/>
              </a:spcAft>
              <a:buFont typeface="Arial" pitchFamily="34" charset="0"/>
              <a:buChar char="•"/>
              <a:defRPr/>
            </a:pPr>
            <a:r>
              <a:rPr lang="de-DE" smtClean="0"/>
              <a:t>dan hukum Antar Bangsa.</a:t>
            </a:r>
            <a:r>
              <a:rPr lang="en-US" smtClean="0"/>
              <a:t> </a:t>
            </a:r>
          </a:p>
          <a:p>
            <a:pPr eaLnBrk="1" fontAlgn="auto" hangingPunct="1">
              <a:lnSpc>
                <a:spcPct val="90000"/>
              </a:lnSpc>
              <a:spcAft>
                <a:spcPts val="0"/>
              </a:spcAft>
              <a:buFont typeface="Wingdings" pitchFamily="2" charset="2"/>
              <a:buNone/>
              <a:defRPr/>
            </a:pPr>
            <a:r>
              <a:rPr lang="de-DE" b="1" u="sng" smtClean="0">
                <a:solidFill>
                  <a:schemeClr val="accent1"/>
                </a:solidFill>
              </a:rPr>
              <a:t>Hukum bangsa-bangsa</a:t>
            </a:r>
            <a:r>
              <a:rPr lang="de-DE" smtClean="0"/>
              <a:t> dipergunakan untuk menunjukkan pada kebiasaan dan aturan hukum yang berlaku dalam hubungan antara raja-raja zaman dahulu. Hukum antar bangsa atau hukum antar negara menunjukkan pada kompleks kaedah dan asas yang mengatur hubungan antara anggota masyarakat bangsa-bangsa atau negara.</a:t>
            </a:r>
            <a:endParaRPr lang="en-US" smtClean="0"/>
          </a:p>
        </p:txBody>
      </p:sp>
      <p:sp>
        <p:nvSpPr>
          <p:cNvPr id="4" name="Slide Number Placeholder 3"/>
          <p:cNvSpPr>
            <a:spLocks noGrp="1"/>
          </p:cNvSpPr>
          <p:nvPr>
            <p:ph type="sldNum" sz="quarter" idx="12"/>
          </p:nvPr>
        </p:nvSpPr>
        <p:spPr/>
        <p:txBody>
          <a:bodyPr/>
          <a:lstStyle/>
          <a:p>
            <a:pPr>
              <a:defRPr/>
            </a:pPr>
            <a:fld id="{0034A331-4F13-4B9B-B7DC-C74331F58C03}" type="slidenum">
              <a:rPr lang="en-US"/>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28600" y="714356"/>
            <a:ext cx="8686800" cy="914400"/>
          </a:xfrm>
        </p:spPr>
        <p:txBody>
          <a:bodyPr/>
          <a:lstStyle/>
          <a:p>
            <a:pPr eaLnBrk="1" hangingPunct="1"/>
            <a:r>
              <a:rPr lang="en-US" dirty="0" err="1" smtClean="0"/>
              <a:t>Sikap</a:t>
            </a:r>
            <a:r>
              <a:rPr lang="en-US" dirty="0" smtClean="0"/>
              <a:t> HN </a:t>
            </a:r>
            <a:r>
              <a:rPr lang="en-US" dirty="0" err="1" smtClean="0"/>
              <a:t>terhadap</a:t>
            </a:r>
            <a:r>
              <a:rPr lang="en-US" dirty="0" smtClean="0"/>
              <a:t> HI</a:t>
            </a:r>
          </a:p>
        </p:txBody>
      </p:sp>
      <p:sp>
        <p:nvSpPr>
          <p:cNvPr id="17411" name="Rectangle 3"/>
          <p:cNvSpPr>
            <a:spLocks noGrp="1" noChangeArrowheads="1"/>
          </p:cNvSpPr>
          <p:nvPr>
            <p:ph idx="1"/>
          </p:nvPr>
        </p:nvSpPr>
        <p:spPr>
          <a:xfrm>
            <a:off x="304800" y="2286000"/>
            <a:ext cx="8610600" cy="3962400"/>
          </a:xfrm>
        </p:spPr>
        <p:txBody>
          <a:bodyPr/>
          <a:lstStyle/>
          <a:p>
            <a:pPr eaLnBrk="1" hangingPunct="1"/>
            <a:r>
              <a:rPr lang="en-US" dirty="0" err="1" smtClean="0"/>
              <a:t>Sulit</a:t>
            </a:r>
            <a:r>
              <a:rPr lang="en-US" dirty="0" smtClean="0"/>
              <a:t> </a:t>
            </a:r>
            <a:r>
              <a:rPr lang="en-US" dirty="0" err="1" smtClean="0"/>
              <a:t>disimpulkan</a:t>
            </a:r>
            <a:r>
              <a:rPr lang="en-US" dirty="0" smtClean="0"/>
              <a:t> </a:t>
            </a:r>
            <a:r>
              <a:rPr lang="en-US" dirty="0" err="1" smtClean="0"/>
              <a:t>karena</a:t>
            </a:r>
            <a:r>
              <a:rPr lang="en-US" dirty="0" smtClean="0"/>
              <a:t> </a:t>
            </a:r>
            <a:r>
              <a:rPr lang="en-US" dirty="0" err="1" smtClean="0"/>
              <a:t>hukum</a:t>
            </a:r>
            <a:r>
              <a:rPr lang="en-US" dirty="0" smtClean="0"/>
              <a:t> </a:t>
            </a:r>
            <a:r>
              <a:rPr lang="en-US" dirty="0" err="1" smtClean="0"/>
              <a:t>domestik</a:t>
            </a:r>
            <a:r>
              <a:rPr lang="en-US" dirty="0" smtClean="0"/>
              <a:t> </a:t>
            </a:r>
            <a:r>
              <a:rPr lang="en-US" dirty="0" err="1" smtClean="0"/>
              <a:t>sangat</a:t>
            </a:r>
            <a:r>
              <a:rPr lang="en-US" dirty="0" smtClean="0"/>
              <a:t> </a:t>
            </a:r>
            <a:r>
              <a:rPr lang="en-US" dirty="0" err="1" smtClean="0"/>
              <a:t>bervariasi</a:t>
            </a:r>
            <a:r>
              <a:rPr lang="en-US" dirty="0" smtClean="0"/>
              <a:t> </a:t>
            </a:r>
            <a:r>
              <a:rPr lang="en-US" dirty="0" err="1" smtClean="0"/>
              <a:t>dan</a:t>
            </a:r>
            <a:r>
              <a:rPr lang="en-US" dirty="0" smtClean="0"/>
              <a:t> </a:t>
            </a:r>
            <a:r>
              <a:rPr lang="en-US" dirty="0" err="1" smtClean="0"/>
              <a:t>sering</a:t>
            </a:r>
            <a:r>
              <a:rPr lang="en-US" dirty="0" smtClean="0"/>
              <a:t> </a:t>
            </a:r>
            <a:r>
              <a:rPr lang="en-US" dirty="0" err="1" smtClean="0"/>
              <a:t>tidak</a:t>
            </a:r>
            <a:r>
              <a:rPr lang="en-US" dirty="0" smtClean="0"/>
              <a:t> </a:t>
            </a:r>
            <a:r>
              <a:rPr lang="en-US" dirty="0" err="1" smtClean="0"/>
              <a:t>jelas</a:t>
            </a:r>
            <a:r>
              <a:rPr lang="en-US" dirty="0" smtClean="0"/>
              <a:t> </a:t>
            </a:r>
            <a:r>
              <a:rPr lang="en-US" dirty="0" err="1" smtClean="0"/>
              <a:t>dan</a:t>
            </a:r>
            <a:r>
              <a:rPr lang="en-US" dirty="0" smtClean="0"/>
              <a:t> </a:t>
            </a:r>
            <a:r>
              <a:rPr lang="en-US" dirty="0" err="1" smtClean="0"/>
              <a:t>tidak</a:t>
            </a:r>
            <a:r>
              <a:rPr lang="en-US" dirty="0" smtClean="0"/>
              <a:t> </a:t>
            </a:r>
            <a:r>
              <a:rPr lang="en-US" dirty="0" err="1" smtClean="0"/>
              <a:t>konsisten</a:t>
            </a:r>
            <a:endParaRPr lang="en-US" dirty="0" smtClean="0"/>
          </a:p>
          <a:p>
            <a:pPr eaLnBrk="1" hangingPunct="1"/>
            <a:r>
              <a:rPr lang="en-US" dirty="0" err="1" smtClean="0"/>
              <a:t>Perlu</a:t>
            </a:r>
            <a:r>
              <a:rPr lang="en-US" dirty="0" smtClean="0"/>
              <a:t> </a:t>
            </a:r>
            <a:r>
              <a:rPr lang="en-US" dirty="0" err="1" smtClean="0"/>
              <a:t>mempelajari</a:t>
            </a:r>
            <a:r>
              <a:rPr lang="en-US" dirty="0" smtClean="0"/>
              <a:t> </a:t>
            </a:r>
            <a:r>
              <a:rPr lang="en-US" dirty="0" err="1" smtClean="0"/>
              <a:t>praktek</a:t>
            </a:r>
            <a:r>
              <a:rPr lang="en-US" dirty="0" smtClean="0"/>
              <a:t> </a:t>
            </a:r>
            <a:r>
              <a:rPr lang="en-US" dirty="0" err="1" smtClean="0"/>
              <a:t>negara-negara</a:t>
            </a:r>
            <a:r>
              <a:rPr lang="en-US" dirty="0" smtClean="0"/>
              <a:t> </a:t>
            </a:r>
            <a:r>
              <a:rPr lang="en-US" dirty="0" err="1" smtClean="0"/>
              <a:t>dalam</a:t>
            </a:r>
            <a:r>
              <a:rPr lang="en-US" dirty="0" smtClean="0"/>
              <a:t> </a:t>
            </a:r>
            <a:r>
              <a:rPr lang="en-US" dirty="0" err="1" smtClean="0"/>
              <a:t>hal</a:t>
            </a:r>
            <a:r>
              <a:rPr lang="en-US" dirty="0" smtClean="0"/>
              <a:t> </a:t>
            </a:r>
            <a:r>
              <a:rPr lang="en-US" dirty="0" err="1" smtClean="0"/>
              <a:t>perjanjian</a:t>
            </a:r>
            <a:r>
              <a:rPr lang="en-US" dirty="0" smtClean="0"/>
              <a:t>, </a:t>
            </a:r>
            <a:r>
              <a:rPr lang="en-US" dirty="0" err="1" smtClean="0"/>
              <a:t>kebiasaan</a:t>
            </a:r>
            <a:r>
              <a:rPr lang="en-US" dirty="0" smtClean="0"/>
              <a:t> </a:t>
            </a:r>
            <a:r>
              <a:rPr lang="en-US" dirty="0" err="1" smtClean="0"/>
              <a:t>internasional</a:t>
            </a:r>
            <a:r>
              <a:rPr lang="en-US" dirty="0" smtClean="0"/>
              <a:t> </a:t>
            </a:r>
            <a:r>
              <a:rPr lang="en-US" dirty="0" err="1" smtClean="0"/>
              <a:t>dan</a:t>
            </a:r>
            <a:r>
              <a:rPr lang="en-US" dirty="0" smtClean="0"/>
              <a:t> </a:t>
            </a:r>
            <a:r>
              <a:rPr lang="en-US" dirty="0" err="1" smtClean="0"/>
              <a:t>prinsip-prinsip</a:t>
            </a:r>
            <a:r>
              <a:rPr lang="en-US" dirty="0" smtClean="0"/>
              <a:t> </a:t>
            </a:r>
            <a:r>
              <a:rPr lang="en-US" dirty="0" err="1" smtClean="0"/>
              <a:t>hukum</a:t>
            </a:r>
            <a:r>
              <a:rPr lang="en-US" dirty="0" smtClean="0"/>
              <a:t> </a:t>
            </a:r>
            <a:r>
              <a:rPr lang="en-US" dirty="0" err="1" smtClean="0"/>
              <a:t>umum</a:t>
            </a: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381000"/>
            <a:ext cx="8153400" cy="914400"/>
          </a:xfrm>
        </p:spPr>
        <p:txBody>
          <a:bodyPr/>
          <a:lstStyle/>
          <a:p>
            <a:pPr eaLnBrk="1" hangingPunct="1"/>
            <a:r>
              <a:rPr lang="en-US" smtClean="0"/>
              <a:t> Praktek negara-negara</a:t>
            </a:r>
          </a:p>
        </p:txBody>
      </p:sp>
      <p:sp>
        <p:nvSpPr>
          <p:cNvPr id="18435" name="Rectangle 3"/>
          <p:cNvSpPr>
            <a:spLocks noGrp="1" noChangeArrowheads="1"/>
          </p:cNvSpPr>
          <p:nvPr>
            <p:ph idx="1"/>
          </p:nvPr>
        </p:nvSpPr>
        <p:spPr>
          <a:xfrm>
            <a:off x="228600" y="2286000"/>
            <a:ext cx="8686800" cy="3962400"/>
          </a:xfrm>
        </p:spPr>
        <p:txBody>
          <a:bodyPr/>
          <a:lstStyle/>
          <a:p>
            <a:pPr eaLnBrk="1" hangingPunct="1"/>
            <a:r>
              <a:rPr lang="en-US" smtClean="0"/>
              <a:t>Inggris</a:t>
            </a:r>
          </a:p>
          <a:p>
            <a:pPr eaLnBrk="1" hangingPunct="1"/>
            <a:r>
              <a:rPr lang="en-US" smtClean="0"/>
              <a:t>Amerika Serikat</a:t>
            </a:r>
          </a:p>
          <a:p>
            <a:pPr eaLnBrk="1" hangingPunct="1"/>
            <a:r>
              <a:rPr lang="en-US" smtClean="0"/>
              <a:t>Belanda</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1480" y="571480"/>
            <a:ext cx="8686800" cy="914400"/>
          </a:xfrm>
        </p:spPr>
        <p:txBody>
          <a:bodyPr/>
          <a:lstStyle/>
          <a:p>
            <a:pPr eaLnBrk="1" hangingPunct="1"/>
            <a:r>
              <a:rPr lang="en-US" dirty="0" err="1" smtClean="0"/>
              <a:t>Praktek</a:t>
            </a:r>
            <a:r>
              <a:rPr lang="en-US" dirty="0" smtClean="0"/>
              <a:t> Indonesia</a:t>
            </a:r>
          </a:p>
        </p:txBody>
      </p:sp>
      <p:sp>
        <p:nvSpPr>
          <p:cNvPr id="19459" name="Rectangle 3"/>
          <p:cNvSpPr>
            <a:spLocks noGrp="1" noChangeArrowheads="1"/>
          </p:cNvSpPr>
          <p:nvPr>
            <p:ph idx="1"/>
          </p:nvPr>
        </p:nvSpPr>
        <p:spPr>
          <a:xfrm>
            <a:off x="304800" y="1785926"/>
            <a:ext cx="8610600" cy="3962400"/>
          </a:xfrm>
        </p:spPr>
        <p:txBody>
          <a:bodyPr>
            <a:normAutofit lnSpcReduction="10000"/>
          </a:bodyPr>
          <a:lstStyle/>
          <a:p>
            <a:pPr eaLnBrk="1" hangingPunct="1"/>
            <a:r>
              <a:rPr lang="en-US" sz="2800" dirty="0" err="1" smtClean="0"/>
              <a:t>Cenderung</a:t>
            </a:r>
            <a:r>
              <a:rPr lang="en-US" sz="2800" dirty="0" smtClean="0"/>
              <a:t> </a:t>
            </a:r>
            <a:r>
              <a:rPr lang="en-US" sz="2800" dirty="0" err="1" smtClean="0"/>
              <a:t>menganut</a:t>
            </a:r>
            <a:r>
              <a:rPr lang="en-US" sz="2800" dirty="0" smtClean="0"/>
              <a:t> </a:t>
            </a:r>
            <a:r>
              <a:rPr lang="en-US" sz="2800" dirty="0" err="1" smtClean="0"/>
              <a:t>paham</a:t>
            </a:r>
            <a:r>
              <a:rPr lang="en-US" sz="2800" dirty="0" smtClean="0"/>
              <a:t> </a:t>
            </a:r>
            <a:r>
              <a:rPr lang="en-US" sz="2800" dirty="0" err="1" smtClean="0"/>
              <a:t>monisme</a:t>
            </a:r>
            <a:r>
              <a:rPr lang="en-US" sz="2800" dirty="0" smtClean="0"/>
              <a:t> </a:t>
            </a:r>
            <a:r>
              <a:rPr lang="en-US" sz="2800" dirty="0" err="1" smtClean="0"/>
              <a:t>dengan</a:t>
            </a:r>
            <a:r>
              <a:rPr lang="en-US" sz="2800" dirty="0" smtClean="0"/>
              <a:t> </a:t>
            </a:r>
            <a:r>
              <a:rPr lang="en-US" sz="2800" dirty="0" err="1" smtClean="0"/>
              <a:t>primat</a:t>
            </a:r>
            <a:r>
              <a:rPr lang="en-US" sz="2800" dirty="0" smtClean="0"/>
              <a:t> </a:t>
            </a:r>
            <a:r>
              <a:rPr lang="en-US" sz="2800" dirty="0" err="1" smtClean="0"/>
              <a:t>hukum</a:t>
            </a:r>
            <a:r>
              <a:rPr lang="en-US" sz="2800" dirty="0" smtClean="0"/>
              <a:t> </a:t>
            </a:r>
            <a:r>
              <a:rPr lang="en-US" sz="2800" dirty="0" err="1" smtClean="0"/>
              <a:t>internasional</a:t>
            </a:r>
            <a:endParaRPr lang="en-US" sz="2800" dirty="0" smtClean="0"/>
          </a:p>
          <a:p>
            <a:pPr eaLnBrk="1" hangingPunct="1">
              <a:buFontTx/>
              <a:buNone/>
            </a:pPr>
            <a:r>
              <a:rPr lang="en-US" sz="2800" dirty="0" smtClean="0"/>
              <a:t>	-- </a:t>
            </a:r>
            <a:r>
              <a:rPr lang="en-US" sz="2800" dirty="0" err="1" smtClean="0"/>
              <a:t>Hukum</a:t>
            </a:r>
            <a:r>
              <a:rPr lang="en-US" sz="2800" dirty="0" smtClean="0"/>
              <a:t> </a:t>
            </a:r>
            <a:r>
              <a:rPr lang="en-US" sz="2800" dirty="0" err="1" smtClean="0"/>
              <a:t>positf</a:t>
            </a:r>
            <a:r>
              <a:rPr lang="en-US" sz="2800" dirty="0" smtClean="0"/>
              <a:t> Indonesia: UU no. 24   </a:t>
            </a:r>
            <a:r>
              <a:rPr lang="en-US" sz="2800" dirty="0" err="1" smtClean="0"/>
              <a:t>Tahun</a:t>
            </a:r>
            <a:r>
              <a:rPr lang="en-US" sz="2800" dirty="0" smtClean="0"/>
              <a:t> 2000</a:t>
            </a:r>
          </a:p>
          <a:p>
            <a:pPr eaLnBrk="1" hangingPunct="1">
              <a:buFontTx/>
              <a:buNone/>
            </a:pPr>
            <a:r>
              <a:rPr lang="en-US" sz="2800" dirty="0" smtClean="0"/>
              <a:t>	-- </a:t>
            </a:r>
            <a:r>
              <a:rPr lang="en-US" sz="2800" dirty="0" err="1" smtClean="0"/>
              <a:t>Implementasi</a:t>
            </a:r>
            <a:r>
              <a:rPr lang="en-US" sz="2800" dirty="0" smtClean="0"/>
              <a:t> </a:t>
            </a:r>
            <a:r>
              <a:rPr lang="en-US" sz="2800" dirty="0" err="1" smtClean="0"/>
              <a:t>Perjanjian</a:t>
            </a:r>
            <a:r>
              <a:rPr lang="en-US" sz="2800" dirty="0" smtClean="0"/>
              <a:t>/</a:t>
            </a:r>
            <a:r>
              <a:rPr lang="en-US" sz="2800" dirty="0" err="1" smtClean="0"/>
              <a:t>Kovensi</a:t>
            </a:r>
            <a:r>
              <a:rPr lang="en-US" sz="2800" dirty="0" smtClean="0"/>
              <a:t> </a:t>
            </a:r>
            <a:r>
              <a:rPr lang="en-US" sz="2800" dirty="0" err="1" smtClean="0"/>
              <a:t>Internasional</a:t>
            </a:r>
            <a:endParaRPr lang="en-US" sz="2800" dirty="0" smtClean="0"/>
          </a:p>
          <a:p>
            <a:pPr eaLnBrk="1" hangingPunct="1">
              <a:buFontTx/>
              <a:buNone/>
            </a:pPr>
            <a:r>
              <a:rPr lang="en-US" sz="2800" dirty="0" smtClean="0"/>
              <a:t>	-- </a:t>
            </a:r>
            <a:r>
              <a:rPr lang="en-US" sz="2800" dirty="0" err="1" smtClean="0"/>
              <a:t>Sikap</a:t>
            </a:r>
            <a:r>
              <a:rPr lang="en-US" sz="2800" dirty="0" smtClean="0"/>
              <a:t> </a:t>
            </a:r>
            <a:r>
              <a:rPr lang="en-US" sz="2800" dirty="0" err="1" smtClean="0"/>
              <a:t>terhadap</a:t>
            </a:r>
            <a:r>
              <a:rPr lang="en-US" sz="2800" dirty="0" smtClean="0"/>
              <a:t> </a:t>
            </a:r>
            <a:r>
              <a:rPr lang="en-US" sz="2800" dirty="0" err="1" smtClean="0"/>
              <a:t>Kebiasaan</a:t>
            </a:r>
            <a:r>
              <a:rPr lang="en-US" sz="2800" dirty="0" smtClean="0"/>
              <a:t> </a:t>
            </a:r>
            <a:r>
              <a:rPr lang="en-US" sz="2800" dirty="0" err="1" smtClean="0"/>
              <a:t>Internasional</a:t>
            </a:r>
            <a:r>
              <a:rPr lang="en-US" sz="2800" dirty="0" smtClean="0"/>
              <a:t>, </a:t>
            </a:r>
            <a:r>
              <a:rPr lang="en-US" sz="2800" dirty="0" err="1" smtClean="0"/>
              <a:t>Praktek</a:t>
            </a:r>
            <a:r>
              <a:rPr lang="en-US" sz="2800" dirty="0" smtClean="0"/>
              <a:t> </a:t>
            </a:r>
            <a:r>
              <a:rPr lang="en-US" sz="2800" dirty="0" err="1" smtClean="0"/>
              <a:t>Pengadilan</a:t>
            </a:r>
            <a:endParaRPr lang="en-US" sz="2800" dirty="0" smtClean="0"/>
          </a:p>
          <a:p>
            <a:pPr eaLnBrk="1" hangingPunct="1"/>
            <a:r>
              <a:rPr lang="en-US" sz="2800" dirty="0" err="1" smtClean="0"/>
              <a:t>Kasus-kasus</a:t>
            </a:r>
            <a:r>
              <a:rPr lang="en-US" sz="2800" dirty="0" smtClean="0"/>
              <a:t> : </a:t>
            </a:r>
            <a:r>
              <a:rPr lang="en-US" sz="2800" dirty="0" err="1" smtClean="0"/>
              <a:t>Tembakau</a:t>
            </a:r>
            <a:r>
              <a:rPr lang="en-US" sz="2800" dirty="0" smtClean="0"/>
              <a:t> Bremen, </a:t>
            </a:r>
            <a:r>
              <a:rPr lang="en-US" sz="2800" dirty="0" err="1" smtClean="0"/>
              <a:t>Mobnas</a:t>
            </a:r>
            <a:r>
              <a:rPr lang="en-US" sz="2800" dirty="0" smtClean="0"/>
              <a:t>, </a:t>
            </a:r>
            <a:r>
              <a:rPr lang="en-US" sz="2800" dirty="0" err="1" smtClean="0"/>
              <a:t>Konsepsi</a:t>
            </a:r>
            <a:r>
              <a:rPr lang="en-US" sz="2800" dirty="0" smtClean="0"/>
              <a:t> Nusantara</a:t>
            </a:r>
          </a:p>
          <a:p>
            <a:pPr eaLnBrk="1" hangingPunct="1"/>
            <a:endParaRPr lang="en-US" sz="2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Footer Placeholder 3"/>
          <p:cNvSpPr>
            <a:spLocks noGrp="1"/>
          </p:cNvSpPr>
          <p:nvPr>
            <p:ph type="ftr" sz="quarter" idx="11"/>
          </p:nvPr>
        </p:nvSpPr>
        <p:spPr bwMode="auto">
          <a:noFill/>
          <a:ln>
            <a:miter lim="800000"/>
            <a:headEnd/>
            <a:tailEnd/>
          </a:ln>
        </p:spPr>
        <p:txBody>
          <a:bodyPr wrap="square" lIns="91440" tIns="45720" rIns="91440" bIns="45720" numCol="1" anchor="t" anchorCtr="0" compatLnSpc="1">
            <a:prstTxWarp prst="textNoShape">
              <a:avLst/>
            </a:prstTxWarp>
          </a:bodyPr>
          <a:lstStyle/>
          <a:p>
            <a:r>
              <a:rPr lang="en-US" dirty="0" smtClean="0"/>
              <a:t>(</a:t>
            </a:r>
          </a:p>
        </p:txBody>
      </p:sp>
      <p:sp>
        <p:nvSpPr>
          <p:cNvPr id="5122" name="Rectangle 2"/>
          <p:cNvSpPr>
            <a:spLocks noGrp="1" noChangeArrowheads="1"/>
          </p:cNvSpPr>
          <p:nvPr>
            <p:ph type="title" idx="4294967295"/>
          </p:nvPr>
        </p:nvSpPr>
        <p:spPr>
          <a:xfrm>
            <a:off x="0" y="285750"/>
            <a:ext cx="9001125" cy="928688"/>
          </a:xfrm>
        </p:spPr>
        <p:txBody>
          <a:bodyPr>
            <a:normAutofit fontScale="90000"/>
          </a:bodyPr>
          <a:lstStyle/>
          <a:p>
            <a:pPr eaLnBrk="1" fontAlgn="auto" hangingPunct="1">
              <a:spcAft>
                <a:spcPts val="0"/>
              </a:spcAft>
              <a:defRPr/>
            </a:pPr>
            <a:r>
              <a:rPr lang="id-ID" dirty="0" smtClean="0">
                <a:solidFill>
                  <a:schemeClr val="accent3">
                    <a:shade val="75000"/>
                  </a:schemeClr>
                </a:solidFill>
              </a:rPr>
              <a:t>II</a:t>
            </a:r>
            <a:r>
              <a:rPr lang="en-US" dirty="0" smtClean="0">
                <a:solidFill>
                  <a:schemeClr val="accent3">
                    <a:shade val="75000"/>
                  </a:schemeClr>
                </a:solidFill>
              </a:rPr>
              <a:t/>
            </a:r>
            <a:br>
              <a:rPr lang="en-US" dirty="0" smtClean="0">
                <a:solidFill>
                  <a:schemeClr val="accent3">
                    <a:shade val="75000"/>
                  </a:schemeClr>
                </a:solidFill>
              </a:rPr>
            </a:br>
            <a:r>
              <a:rPr lang="id-ID" dirty="0" smtClean="0">
                <a:solidFill>
                  <a:schemeClr val="accent3">
                    <a:shade val="75000"/>
                  </a:schemeClr>
                </a:solidFill>
              </a:rPr>
              <a:t>Daya Mengikat Hkm Internasional</a:t>
            </a:r>
            <a:endParaRPr lang="en-GB" dirty="0" smtClean="0">
              <a:solidFill>
                <a:schemeClr val="accent3">
                  <a:shade val="75000"/>
                </a:schemeClr>
              </a:solidFill>
            </a:endParaRPr>
          </a:p>
        </p:txBody>
      </p:sp>
      <p:sp>
        <p:nvSpPr>
          <p:cNvPr id="5123" name="Rectangle 3"/>
          <p:cNvSpPr>
            <a:spLocks noGrp="1" noChangeArrowheads="1"/>
          </p:cNvSpPr>
          <p:nvPr>
            <p:ph type="body" idx="4294967295"/>
          </p:nvPr>
        </p:nvSpPr>
        <p:spPr>
          <a:xfrm>
            <a:off x="0" y="1371302"/>
            <a:ext cx="8715375" cy="5226050"/>
          </a:xfrm>
          <a:solidFill>
            <a:schemeClr val="bg1"/>
          </a:solidFill>
          <a:ln>
            <a:solidFill>
              <a:schemeClr val="bg1"/>
            </a:solidFill>
          </a:ln>
        </p:spPr>
        <p:txBody>
          <a:bodyPr>
            <a:normAutofit lnSpcReduction="10000"/>
          </a:bodyPr>
          <a:lstStyle/>
          <a:p>
            <a:pPr marL="609600" indent="-609600" eaLnBrk="1" hangingPunct="1">
              <a:lnSpc>
                <a:spcPct val="80000"/>
              </a:lnSpc>
              <a:buFont typeface="Wingdings" pitchFamily="2" charset="2"/>
              <a:buNone/>
            </a:pPr>
            <a:r>
              <a:rPr lang="id-ID" sz="2200" b="1" dirty="0" smtClean="0"/>
              <a:t>a.</a:t>
            </a:r>
            <a:r>
              <a:rPr lang="id-ID" sz="2200" dirty="0" smtClean="0"/>
              <a:t>    </a:t>
            </a:r>
            <a:r>
              <a:rPr lang="id-ID" sz="2200" b="1" dirty="0" smtClean="0"/>
              <a:t>Keberadaan dan Kekuatan Hkm Internasional</a:t>
            </a:r>
            <a:endParaRPr lang="en-US" sz="2200" b="1" dirty="0" smtClean="0"/>
          </a:p>
          <a:p>
            <a:pPr marL="1971675" indent="-1971675" eaLnBrk="1" hangingPunct="1">
              <a:lnSpc>
                <a:spcPct val="80000"/>
              </a:lnSpc>
              <a:buFontTx/>
              <a:buNone/>
            </a:pPr>
            <a:r>
              <a:rPr lang="en-US" sz="2200" dirty="0" err="1" smtClean="0"/>
              <a:t>konsep</a:t>
            </a:r>
            <a:r>
              <a:rPr lang="en-US" sz="2200" dirty="0" smtClean="0"/>
              <a:t> </a:t>
            </a:r>
            <a:r>
              <a:rPr lang="en-US" sz="2200" dirty="0" err="1" smtClean="0"/>
              <a:t>utama</a:t>
            </a:r>
            <a:r>
              <a:rPr lang="en-US" sz="2200" dirty="0" smtClean="0"/>
              <a:t> : </a:t>
            </a:r>
            <a:r>
              <a:rPr lang="en-US" sz="2200" dirty="0" err="1" smtClean="0"/>
              <a:t>memahami</a:t>
            </a:r>
            <a:r>
              <a:rPr lang="en-US" sz="2200" dirty="0" smtClean="0"/>
              <a:t> Hukum </a:t>
            </a:r>
            <a:r>
              <a:rPr lang="en-US" sz="2200" dirty="0" err="1" smtClean="0"/>
              <a:t>harus</a:t>
            </a:r>
            <a:r>
              <a:rPr lang="en-US" sz="2200" dirty="0" smtClean="0"/>
              <a:t> </a:t>
            </a:r>
            <a:r>
              <a:rPr lang="en-US" sz="2200" dirty="0" err="1" smtClean="0"/>
              <a:t>dimaknai</a:t>
            </a:r>
            <a:r>
              <a:rPr lang="en-US" sz="2200" dirty="0" smtClean="0"/>
              <a:t> </a:t>
            </a:r>
            <a:r>
              <a:rPr lang="en-US" sz="2200" dirty="0" err="1" smtClean="0"/>
              <a:t>secara</a:t>
            </a:r>
            <a:r>
              <a:rPr lang="en-US" sz="2200" dirty="0" smtClean="0"/>
              <a:t> </a:t>
            </a:r>
            <a:r>
              <a:rPr lang="en-US" sz="2200" dirty="0" err="1" smtClean="0"/>
              <a:t>luas</a:t>
            </a:r>
            <a:r>
              <a:rPr lang="en-US" sz="2200" dirty="0" smtClean="0"/>
              <a:t>, </a:t>
            </a:r>
            <a:r>
              <a:rPr lang="en-US" sz="2200" dirty="0" err="1" smtClean="0"/>
              <a:t>dimana</a:t>
            </a:r>
            <a:r>
              <a:rPr lang="en-US" sz="2200" dirty="0" smtClean="0"/>
              <a:t> </a:t>
            </a:r>
            <a:r>
              <a:rPr lang="en-US" sz="2200" dirty="0" err="1" smtClean="0"/>
              <a:t>dalam</a:t>
            </a:r>
            <a:r>
              <a:rPr lang="en-US" sz="2200" dirty="0" smtClean="0"/>
              <a:t> </a:t>
            </a:r>
            <a:r>
              <a:rPr lang="en-US" sz="2200" dirty="0" err="1" smtClean="0"/>
              <a:t>hukum</a:t>
            </a:r>
            <a:r>
              <a:rPr lang="en-US" sz="2200" dirty="0" smtClean="0"/>
              <a:t> </a:t>
            </a:r>
            <a:r>
              <a:rPr lang="id-ID" sz="2200" dirty="0" smtClean="0"/>
              <a:t>merupakan</a:t>
            </a:r>
            <a:r>
              <a:rPr lang="en-US" sz="2200" dirty="0" smtClean="0"/>
              <a:t> </a:t>
            </a:r>
            <a:r>
              <a:rPr lang="en-US" sz="2200" dirty="0" err="1" smtClean="0"/>
              <a:t>sebuah</a:t>
            </a:r>
            <a:r>
              <a:rPr lang="en-US" sz="2200" dirty="0" smtClean="0"/>
              <a:t> </a:t>
            </a:r>
            <a:r>
              <a:rPr lang="en-US" sz="2200" dirty="0" err="1" smtClean="0"/>
              <a:t>nilai-nilai</a:t>
            </a:r>
            <a:r>
              <a:rPr lang="en-US" sz="2200" dirty="0" smtClean="0"/>
              <a:t> rasa </a:t>
            </a:r>
            <a:r>
              <a:rPr lang="en-US" sz="2200" dirty="0" err="1" smtClean="0"/>
              <a:t>keadilan</a:t>
            </a:r>
            <a:r>
              <a:rPr lang="id-ID" sz="2200" dirty="0" smtClean="0"/>
              <a:t>, kebenaran</a:t>
            </a:r>
            <a:r>
              <a:rPr lang="en-US" sz="2200" dirty="0" smtClean="0"/>
              <a:t> </a:t>
            </a:r>
            <a:r>
              <a:rPr lang="en-US" sz="2200" dirty="0" err="1" smtClean="0"/>
              <a:t>dan</a:t>
            </a:r>
            <a:r>
              <a:rPr lang="en-US" sz="2200" dirty="0" smtClean="0"/>
              <a:t> </a:t>
            </a:r>
            <a:r>
              <a:rPr lang="en-US" sz="2200" dirty="0" err="1" smtClean="0"/>
              <a:t>kesadaran</a:t>
            </a:r>
            <a:r>
              <a:rPr lang="en-US" sz="2200" dirty="0" smtClean="0"/>
              <a:t>, </a:t>
            </a:r>
            <a:r>
              <a:rPr lang="id-ID" sz="2200" dirty="0" smtClean="0"/>
              <a:t>(</a:t>
            </a:r>
            <a:r>
              <a:rPr lang="en-US" sz="2200" dirty="0" err="1" smtClean="0"/>
              <a:t>jadi</a:t>
            </a:r>
            <a:r>
              <a:rPr lang="en-US" sz="2200" dirty="0" smtClean="0"/>
              <a:t> </a:t>
            </a:r>
            <a:r>
              <a:rPr lang="en-US" sz="2200" dirty="0" err="1" smtClean="0"/>
              <a:t>bisa</a:t>
            </a:r>
            <a:r>
              <a:rPr lang="en-US" sz="2200" dirty="0" smtClean="0"/>
              <a:t> </a:t>
            </a:r>
            <a:r>
              <a:rPr lang="id-ID" sz="2200" dirty="0" smtClean="0"/>
              <a:t>tertulis dan tidak tertulis)</a:t>
            </a:r>
            <a:endParaRPr lang="en-US" sz="2200" dirty="0"/>
          </a:p>
          <a:p>
            <a:pPr marL="2333625" indent="-2333625" eaLnBrk="1" hangingPunct="1">
              <a:lnSpc>
                <a:spcPct val="80000"/>
              </a:lnSpc>
              <a:buFontTx/>
              <a:buNone/>
            </a:pPr>
            <a:r>
              <a:rPr lang="en-US" sz="2200" dirty="0" smtClean="0"/>
              <a:t>John Austin 1858: </a:t>
            </a:r>
            <a:r>
              <a:rPr lang="en-US" sz="2200" dirty="0" err="1" smtClean="0"/>
              <a:t>Hkm</a:t>
            </a:r>
            <a:r>
              <a:rPr lang="en-US" sz="2200" dirty="0" smtClean="0"/>
              <a:t> </a:t>
            </a:r>
            <a:r>
              <a:rPr lang="en-US" sz="2200" dirty="0" err="1" smtClean="0"/>
              <a:t>Internasional</a:t>
            </a:r>
            <a:r>
              <a:rPr lang="en-US" sz="2200" dirty="0" smtClean="0"/>
              <a:t> </a:t>
            </a:r>
            <a:r>
              <a:rPr lang="en-US" sz="2200" dirty="0" err="1" smtClean="0"/>
              <a:t>bukan</a:t>
            </a:r>
            <a:r>
              <a:rPr lang="en-US" sz="2200" dirty="0" smtClean="0"/>
              <a:t> </a:t>
            </a:r>
            <a:r>
              <a:rPr lang="en-US" sz="2200" dirty="0" err="1" smtClean="0"/>
              <a:t>merupakan</a:t>
            </a:r>
            <a:r>
              <a:rPr lang="en-US" sz="2200" dirty="0" smtClean="0"/>
              <a:t> </a:t>
            </a:r>
            <a:r>
              <a:rPr lang="en-US" sz="2200" dirty="0" err="1" smtClean="0"/>
              <a:t>kaedah</a:t>
            </a:r>
            <a:r>
              <a:rPr lang="en-US" sz="2200" dirty="0" smtClean="0"/>
              <a:t> </a:t>
            </a:r>
            <a:r>
              <a:rPr lang="en-US" sz="2200" dirty="0" err="1" smtClean="0"/>
              <a:t>atau</a:t>
            </a:r>
            <a:r>
              <a:rPr lang="en-US" sz="2200" dirty="0" smtClean="0"/>
              <a:t> </a:t>
            </a:r>
            <a:r>
              <a:rPr lang="en-US" sz="2200" dirty="0" err="1" smtClean="0"/>
              <a:t>norma</a:t>
            </a:r>
            <a:r>
              <a:rPr lang="en-US" sz="2200" dirty="0" smtClean="0"/>
              <a:t> </a:t>
            </a:r>
            <a:r>
              <a:rPr lang="en-US" sz="2200" dirty="0" err="1" smtClean="0"/>
              <a:t>hukum</a:t>
            </a:r>
            <a:r>
              <a:rPr lang="en-US" sz="2200" dirty="0" smtClean="0"/>
              <a:t> </a:t>
            </a:r>
            <a:r>
              <a:rPr lang="en-US" sz="2200" dirty="0" err="1" smtClean="0"/>
              <a:t>melainkan</a:t>
            </a:r>
            <a:r>
              <a:rPr lang="en-US" sz="2200" dirty="0" smtClean="0"/>
              <a:t> </a:t>
            </a:r>
            <a:r>
              <a:rPr lang="en-US" sz="2200" dirty="0" err="1" smtClean="0"/>
              <a:t>etika</a:t>
            </a:r>
            <a:r>
              <a:rPr lang="en-US" sz="2200" dirty="0" smtClean="0"/>
              <a:t> </a:t>
            </a:r>
            <a:r>
              <a:rPr lang="en-US" sz="2200" dirty="0" err="1" smtClean="0"/>
              <a:t>dan</a:t>
            </a:r>
            <a:r>
              <a:rPr lang="en-US" sz="2200" dirty="0" smtClean="0"/>
              <a:t> </a:t>
            </a:r>
            <a:r>
              <a:rPr lang="en-US" sz="2200" dirty="0" err="1" smtClean="0"/>
              <a:t>norma</a:t>
            </a:r>
            <a:r>
              <a:rPr lang="en-US" sz="2200" dirty="0" smtClean="0"/>
              <a:t> </a:t>
            </a:r>
            <a:r>
              <a:rPr lang="en-US" sz="2200" dirty="0" err="1" smtClean="0"/>
              <a:t>kesopanan</a:t>
            </a:r>
            <a:r>
              <a:rPr lang="en-US" sz="2200" dirty="0" smtClean="0"/>
              <a:t> </a:t>
            </a:r>
            <a:r>
              <a:rPr lang="en-US" sz="2200" dirty="0" err="1" smtClean="0"/>
              <a:t>internasional</a:t>
            </a:r>
            <a:endParaRPr lang="en-US" sz="2200" dirty="0" smtClean="0"/>
          </a:p>
          <a:p>
            <a:pPr marL="609600" indent="-609600" eaLnBrk="1" hangingPunct="1">
              <a:lnSpc>
                <a:spcPct val="80000"/>
              </a:lnSpc>
              <a:buFontTx/>
              <a:buNone/>
            </a:pPr>
            <a:r>
              <a:rPr lang="en-US" sz="2200" dirty="0" err="1" smtClean="0"/>
              <a:t>Bahwa</a:t>
            </a:r>
            <a:r>
              <a:rPr lang="en-US" sz="2200" dirty="0" smtClean="0"/>
              <a:t> </a:t>
            </a:r>
            <a:r>
              <a:rPr lang="en-US" sz="2200" dirty="0" err="1" smtClean="0"/>
              <a:t>hukum</a:t>
            </a:r>
            <a:r>
              <a:rPr lang="en-US" sz="2200" dirty="0" smtClean="0"/>
              <a:t> </a:t>
            </a:r>
            <a:r>
              <a:rPr lang="en-US" sz="2200" dirty="0" err="1" smtClean="0"/>
              <a:t>Internasional</a:t>
            </a:r>
            <a:r>
              <a:rPr lang="en-US" sz="2200" dirty="0" smtClean="0"/>
              <a:t> </a:t>
            </a:r>
            <a:r>
              <a:rPr lang="en-US" sz="2200" dirty="0" err="1" smtClean="0"/>
              <a:t>ada</a:t>
            </a:r>
            <a:r>
              <a:rPr lang="en-US" sz="2200" dirty="0" smtClean="0"/>
              <a:t> </a:t>
            </a:r>
            <a:r>
              <a:rPr lang="en-US" sz="2200" dirty="0" err="1" smtClean="0"/>
              <a:t>yg</a:t>
            </a:r>
            <a:r>
              <a:rPr lang="en-US" sz="2200" dirty="0" smtClean="0"/>
              <a:t> </a:t>
            </a:r>
            <a:r>
              <a:rPr lang="en-US" sz="2200" dirty="0" err="1" smtClean="0"/>
              <a:t>tertulis</a:t>
            </a:r>
            <a:r>
              <a:rPr lang="en-US" sz="2200" dirty="0" smtClean="0"/>
              <a:t> </a:t>
            </a:r>
            <a:r>
              <a:rPr lang="en-US" sz="2200" dirty="0" err="1" smtClean="0"/>
              <a:t>dan</a:t>
            </a:r>
            <a:r>
              <a:rPr lang="en-US" sz="2200" dirty="0" smtClean="0"/>
              <a:t> </a:t>
            </a:r>
            <a:r>
              <a:rPr lang="en-US" sz="2200" dirty="0" err="1" smtClean="0"/>
              <a:t>tidak</a:t>
            </a:r>
            <a:r>
              <a:rPr lang="en-US" sz="2200" dirty="0" smtClean="0"/>
              <a:t> </a:t>
            </a:r>
            <a:r>
              <a:rPr lang="en-US" sz="2200" dirty="0" err="1" smtClean="0"/>
              <a:t>tertulis</a:t>
            </a:r>
            <a:endParaRPr lang="en-US" sz="2200" dirty="0" smtClean="0"/>
          </a:p>
          <a:p>
            <a:pPr marL="85725" indent="-85725" defTabSz="719138" eaLnBrk="1" hangingPunct="1">
              <a:lnSpc>
                <a:spcPct val="80000"/>
              </a:lnSpc>
              <a:buFontTx/>
              <a:buNone/>
            </a:pPr>
            <a:r>
              <a:rPr lang="en-US" sz="2200" dirty="0" err="1" smtClean="0"/>
              <a:t>Bukti</a:t>
            </a:r>
            <a:r>
              <a:rPr lang="en-US" sz="2200" dirty="0"/>
              <a:t> </a:t>
            </a:r>
            <a:r>
              <a:rPr lang="en-US" sz="2200" dirty="0" err="1" smtClean="0"/>
              <a:t>subjek</a:t>
            </a:r>
            <a:r>
              <a:rPr lang="en-US" sz="2200" dirty="0" smtClean="0"/>
              <a:t> </a:t>
            </a:r>
            <a:r>
              <a:rPr lang="en-US" sz="2200" dirty="0" err="1" smtClean="0"/>
              <a:t>hkm</a:t>
            </a:r>
            <a:r>
              <a:rPr lang="en-US" sz="2200" dirty="0" smtClean="0"/>
              <a:t> Inter </a:t>
            </a:r>
            <a:r>
              <a:rPr lang="en-US" sz="2200" dirty="0" err="1" smtClean="0"/>
              <a:t>berusaha</a:t>
            </a:r>
            <a:r>
              <a:rPr lang="en-US" sz="2200" dirty="0" smtClean="0"/>
              <a:t> </a:t>
            </a:r>
            <a:r>
              <a:rPr lang="en-US" sz="2200" dirty="0" err="1" smtClean="0"/>
              <a:t>menaati</a:t>
            </a:r>
            <a:r>
              <a:rPr lang="en-US" sz="2200" dirty="0" smtClean="0"/>
              <a:t> </a:t>
            </a:r>
            <a:r>
              <a:rPr lang="en-US" sz="2200" dirty="0" err="1" smtClean="0"/>
              <a:t>perjanjian</a:t>
            </a:r>
            <a:r>
              <a:rPr lang="en-US" sz="2200" dirty="0" smtClean="0"/>
              <a:t> </a:t>
            </a:r>
            <a:r>
              <a:rPr lang="en-US" sz="2200" dirty="0" err="1" smtClean="0"/>
              <a:t>yg</a:t>
            </a:r>
            <a:r>
              <a:rPr lang="en-US" sz="2200" dirty="0" smtClean="0"/>
              <a:t> di </a:t>
            </a:r>
            <a:r>
              <a:rPr lang="en-US" sz="2200" dirty="0" err="1" smtClean="0"/>
              <a:t>dibuat</a:t>
            </a:r>
            <a:r>
              <a:rPr lang="en-US" sz="2200" dirty="0" smtClean="0"/>
              <a:t> bersama2 (</a:t>
            </a:r>
            <a:r>
              <a:rPr lang="en-US" sz="2200" dirty="0" err="1" smtClean="0"/>
              <a:t>perja</a:t>
            </a:r>
            <a:r>
              <a:rPr lang="id-ID" sz="2200" dirty="0" smtClean="0"/>
              <a:t>n</a:t>
            </a:r>
            <a:r>
              <a:rPr lang="en-US" sz="2200" dirty="0" err="1" smtClean="0"/>
              <a:t>jian</a:t>
            </a:r>
            <a:r>
              <a:rPr lang="en-US" sz="2200" dirty="0" smtClean="0"/>
              <a:t> </a:t>
            </a:r>
            <a:r>
              <a:rPr lang="en-US" sz="2200" dirty="0" err="1" smtClean="0"/>
              <a:t>merupakan</a:t>
            </a:r>
            <a:r>
              <a:rPr lang="en-US" sz="2200" dirty="0" smtClean="0"/>
              <a:t> </a:t>
            </a:r>
            <a:r>
              <a:rPr lang="en-US" sz="2200" dirty="0" err="1" smtClean="0"/>
              <a:t>sumber</a:t>
            </a:r>
            <a:r>
              <a:rPr lang="en-US" sz="2200" dirty="0" smtClean="0"/>
              <a:t> </a:t>
            </a:r>
            <a:r>
              <a:rPr lang="en-US" sz="2200" dirty="0" err="1" smtClean="0"/>
              <a:t>hkm</a:t>
            </a:r>
            <a:r>
              <a:rPr lang="en-US" sz="2200" dirty="0" smtClean="0"/>
              <a:t> Inter</a:t>
            </a:r>
            <a:r>
              <a:rPr lang="id-ID" sz="2200" dirty="0" smtClean="0"/>
              <a:t>ntl</a:t>
            </a:r>
            <a:r>
              <a:rPr lang="en-US" sz="2200" dirty="0" smtClean="0"/>
              <a:t>)</a:t>
            </a:r>
          </a:p>
          <a:p>
            <a:pPr marL="457200" indent="-457200" defTabSz="719138" eaLnBrk="1" hangingPunct="1">
              <a:lnSpc>
                <a:spcPct val="80000"/>
              </a:lnSpc>
              <a:buFontTx/>
              <a:buAutoNum type="alphaLcPeriod"/>
            </a:pPr>
            <a:r>
              <a:rPr lang="en-US" sz="2200" dirty="0" err="1" smtClean="0"/>
              <a:t>jika</a:t>
            </a:r>
            <a:r>
              <a:rPr lang="en-US" sz="2200" dirty="0" smtClean="0"/>
              <a:t> </a:t>
            </a:r>
            <a:r>
              <a:rPr lang="en-US" sz="2200" dirty="0" err="1" smtClean="0"/>
              <a:t>terjadi</a:t>
            </a:r>
            <a:r>
              <a:rPr lang="en-US" sz="2200" dirty="0" smtClean="0"/>
              <a:t> </a:t>
            </a:r>
            <a:r>
              <a:rPr lang="en-US" sz="2200" dirty="0" err="1" smtClean="0"/>
              <a:t>sengketa</a:t>
            </a:r>
            <a:r>
              <a:rPr lang="en-US" sz="2200" dirty="0" smtClean="0"/>
              <a:t> </a:t>
            </a:r>
            <a:r>
              <a:rPr lang="en-US" sz="2200" dirty="0" err="1" smtClean="0"/>
              <a:t>ada</a:t>
            </a:r>
            <a:r>
              <a:rPr lang="en-US" sz="2200" dirty="0" smtClean="0"/>
              <a:t> </a:t>
            </a:r>
            <a:r>
              <a:rPr lang="en-US" sz="2200" dirty="0" err="1" smtClean="0"/>
              <a:t>upaya</a:t>
            </a:r>
            <a:r>
              <a:rPr lang="en-US" sz="2200" dirty="0" smtClean="0"/>
              <a:t> </a:t>
            </a:r>
            <a:r>
              <a:rPr lang="en-US" sz="2200" dirty="0" err="1" smtClean="0"/>
              <a:t>penyelsaian</a:t>
            </a:r>
            <a:r>
              <a:rPr lang="en-US" sz="2200" dirty="0" smtClean="0"/>
              <a:t> </a:t>
            </a:r>
            <a:r>
              <a:rPr lang="en-US" sz="2200" dirty="0" err="1" smtClean="0"/>
              <a:t>melalui</a:t>
            </a:r>
            <a:r>
              <a:rPr lang="en-US" sz="2200" dirty="0" smtClean="0"/>
              <a:t> </a:t>
            </a:r>
            <a:r>
              <a:rPr lang="en-US" sz="2200" dirty="0" err="1" smtClean="0"/>
              <a:t>perundingan</a:t>
            </a:r>
            <a:r>
              <a:rPr lang="en-US" sz="2200" dirty="0" smtClean="0"/>
              <a:t>, </a:t>
            </a:r>
            <a:r>
              <a:rPr lang="en-US" sz="2200" dirty="0" err="1" smtClean="0"/>
              <a:t>lelalui</a:t>
            </a:r>
            <a:r>
              <a:rPr lang="en-US" sz="2200" dirty="0" smtClean="0"/>
              <a:t> </a:t>
            </a:r>
            <a:r>
              <a:rPr lang="en-US" sz="2200" dirty="0" err="1" smtClean="0"/>
              <a:t>pihak</a:t>
            </a:r>
            <a:r>
              <a:rPr lang="en-US" sz="2200" dirty="0" smtClean="0"/>
              <a:t> ke3, </a:t>
            </a:r>
            <a:r>
              <a:rPr lang="en-US" sz="2200" dirty="0" err="1" smtClean="0"/>
              <a:t>melalui</a:t>
            </a:r>
            <a:r>
              <a:rPr lang="en-US" sz="2200" dirty="0" smtClean="0"/>
              <a:t> </a:t>
            </a:r>
            <a:r>
              <a:rPr lang="en-US" sz="2200" dirty="0" err="1" smtClean="0"/>
              <a:t>organisasi</a:t>
            </a:r>
            <a:r>
              <a:rPr lang="en-US" sz="2200" dirty="0" smtClean="0"/>
              <a:t> </a:t>
            </a:r>
            <a:r>
              <a:rPr lang="en-US" sz="2200" dirty="0" err="1" smtClean="0"/>
              <a:t>internasional</a:t>
            </a:r>
            <a:r>
              <a:rPr lang="en-US" sz="2200" dirty="0" smtClean="0"/>
              <a:t> (</a:t>
            </a:r>
            <a:r>
              <a:rPr lang="en-US" sz="2200" dirty="0" err="1" smtClean="0"/>
              <a:t>cara</a:t>
            </a:r>
            <a:r>
              <a:rPr lang="en-US" sz="2200" dirty="0" smtClean="0"/>
              <a:t> </a:t>
            </a:r>
            <a:r>
              <a:rPr lang="en-US" sz="2200" dirty="0" err="1" smtClean="0"/>
              <a:t>ini</a:t>
            </a:r>
            <a:r>
              <a:rPr lang="en-US" sz="2200" dirty="0" smtClean="0"/>
              <a:t> </a:t>
            </a:r>
            <a:r>
              <a:rPr lang="en-US" sz="2200" dirty="0" err="1" smtClean="0"/>
              <a:t>dilegalkan</a:t>
            </a:r>
            <a:r>
              <a:rPr lang="en-US" sz="2200" dirty="0" smtClean="0"/>
              <a:t> </a:t>
            </a:r>
            <a:r>
              <a:rPr lang="en-US" sz="2200" dirty="0" err="1" smtClean="0"/>
              <a:t>oleh</a:t>
            </a:r>
            <a:r>
              <a:rPr lang="en-US" sz="2200" dirty="0" smtClean="0"/>
              <a:t> </a:t>
            </a:r>
            <a:r>
              <a:rPr lang="en-US" sz="2200" dirty="0" err="1" smtClean="0"/>
              <a:t>hkm</a:t>
            </a:r>
            <a:r>
              <a:rPr lang="en-US" sz="2200" dirty="0" smtClean="0"/>
              <a:t> inter)</a:t>
            </a:r>
          </a:p>
          <a:p>
            <a:pPr marL="457200" indent="-457200" defTabSz="719138" eaLnBrk="1" hangingPunct="1">
              <a:lnSpc>
                <a:spcPct val="80000"/>
              </a:lnSpc>
              <a:buFontTx/>
              <a:buAutoNum type="alphaLcPeriod"/>
            </a:pPr>
            <a:r>
              <a:rPr lang="en-US" sz="2200" dirty="0" err="1" smtClean="0"/>
              <a:t>kaidah</a:t>
            </a:r>
            <a:r>
              <a:rPr lang="en-US" sz="2200" dirty="0" smtClean="0"/>
              <a:t> </a:t>
            </a:r>
            <a:r>
              <a:rPr lang="en-US" sz="2200" dirty="0" err="1" smtClean="0"/>
              <a:t>hkm</a:t>
            </a:r>
            <a:r>
              <a:rPr lang="en-US" sz="2200" dirty="0" smtClean="0"/>
              <a:t> inter </a:t>
            </a:r>
            <a:r>
              <a:rPr lang="en-US" sz="2200" dirty="0" err="1" smtClean="0"/>
              <a:t>banyak</a:t>
            </a:r>
            <a:r>
              <a:rPr lang="en-US" sz="2200" dirty="0" smtClean="0"/>
              <a:t> di </a:t>
            </a:r>
            <a:r>
              <a:rPr lang="en-US" sz="2200" dirty="0" err="1" smtClean="0"/>
              <a:t>adopsi</a:t>
            </a:r>
            <a:r>
              <a:rPr lang="en-US" sz="2200" dirty="0" smtClean="0"/>
              <a:t> </a:t>
            </a:r>
            <a:r>
              <a:rPr lang="en-US" sz="2200" dirty="0" err="1" smtClean="0"/>
              <a:t>oleh</a:t>
            </a:r>
            <a:r>
              <a:rPr lang="en-US" sz="2200" dirty="0" smtClean="0"/>
              <a:t> </a:t>
            </a:r>
            <a:r>
              <a:rPr lang="en-US" sz="2200" dirty="0" err="1" smtClean="0"/>
              <a:t>hukum</a:t>
            </a:r>
            <a:r>
              <a:rPr lang="en-US" sz="2200" dirty="0" smtClean="0"/>
              <a:t> </a:t>
            </a:r>
            <a:r>
              <a:rPr lang="en-US" sz="2200" dirty="0" err="1" smtClean="0"/>
              <a:t>nasional</a:t>
            </a:r>
            <a:r>
              <a:rPr lang="en-US" sz="2200" dirty="0" smtClean="0"/>
              <a:t> (</a:t>
            </a:r>
            <a:r>
              <a:rPr lang="en-US" sz="2200" dirty="0" err="1" smtClean="0"/>
              <a:t>ratifikasi</a:t>
            </a:r>
            <a:r>
              <a:rPr lang="en-US" sz="2200" dirty="0" smtClean="0"/>
              <a:t>)</a:t>
            </a:r>
          </a:p>
          <a:p>
            <a:pPr marL="0" indent="0" eaLnBrk="1" hangingPunct="1">
              <a:lnSpc>
                <a:spcPct val="80000"/>
              </a:lnSpc>
              <a:buFontTx/>
              <a:buNone/>
            </a:pPr>
            <a:r>
              <a:rPr lang="en-US" sz="2200" dirty="0" err="1" smtClean="0"/>
              <a:t>Pendapat</a:t>
            </a:r>
            <a:r>
              <a:rPr lang="en-US" sz="2200" dirty="0" smtClean="0"/>
              <a:t> </a:t>
            </a:r>
            <a:r>
              <a:rPr lang="en-US" sz="2200" dirty="0" err="1" smtClean="0"/>
              <a:t>hukum</a:t>
            </a:r>
            <a:r>
              <a:rPr lang="en-US" sz="2200" dirty="0" smtClean="0"/>
              <a:t> </a:t>
            </a:r>
            <a:r>
              <a:rPr lang="en-US" sz="2200" dirty="0" err="1" smtClean="0"/>
              <a:t>internasional</a:t>
            </a:r>
            <a:r>
              <a:rPr lang="en-US" sz="2200" dirty="0" smtClean="0"/>
              <a:t> </a:t>
            </a:r>
            <a:r>
              <a:rPr lang="en-US" sz="2200" dirty="0" err="1" smtClean="0"/>
              <a:t>lemah</a:t>
            </a:r>
            <a:r>
              <a:rPr lang="en-US" sz="2200" dirty="0" smtClean="0"/>
              <a:t> </a:t>
            </a:r>
            <a:r>
              <a:rPr lang="en-US" sz="2200" dirty="0" err="1" smtClean="0"/>
              <a:t>merupakan</a:t>
            </a:r>
            <a:r>
              <a:rPr lang="en-US" sz="2200" dirty="0" smtClean="0"/>
              <a:t> </a:t>
            </a:r>
            <a:r>
              <a:rPr lang="en-US" sz="2200" dirty="0" err="1" smtClean="0"/>
              <a:t>sesuatu</a:t>
            </a:r>
            <a:r>
              <a:rPr lang="en-US" sz="2200" dirty="0" smtClean="0"/>
              <a:t> </a:t>
            </a:r>
            <a:r>
              <a:rPr lang="en-US" sz="2200" dirty="0" err="1" smtClean="0"/>
              <a:t>yg</a:t>
            </a:r>
            <a:r>
              <a:rPr lang="en-US" sz="2200" dirty="0" smtClean="0"/>
              <a:t> </a:t>
            </a:r>
            <a:r>
              <a:rPr lang="en-US" sz="2200" dirty="0" err="1" smtClean="0"/>
              <a:t>tidak</a:t>
            </a:r>
            <a:r>
              <a:rPr lang="en-US" sz="2200" dirty="0" smtClean="0"/>
              <a:t> </a:t>
            </a:r>
            <a:r>
              <a:rPr lang="en-US" sz="2200" dirty="0" err="1" smtClean="0"/>
              <a:t>dapat</a:t>
            </a:r>
            <a:r>
              <a:rPr lang="en-US" sz="2200" dirty="0" smtClean="0"/>
              <a:t> </a:t>
            </a:r>
            <a:r>
              <a:rPr lang="en-US" sz="2200" dirty="0" err="1" smtClean="0"/>
              <a:t>ditolak</a:t>
            </a:r>
            <a:r>
              <a:rPr lang="en-US" sz="2200" dirty="0" smtClean="0"/>
              <a:t>. </a:t>
            </a:r>
            <a:r>
              <a:rPr lang="en-US" sz="2200" dirty="0" err="1" smtClean="0"/>
              <a:t>Penegakannya</a:t>
            </a:r>
            <a:r>
              <a:rPr lang="en-US" sz="2200" dirty="0" smtClean="0"/>
              <a:t> </a:t>
            </a:r>
            <a:r>
              <a:rPr lang="en-US" sz="2200" dirty="0" err="1" smtClean="0"/>
              <a:t>sarat</a:t>
            </a:r>
            <a:r>
              <a:rPr lang="en-US" sz="2200" dirty="0" smtClean="0"/>
              <a:t> </a:t>
            </a:r>
            <a:r>
              <a:rPr lang="en-US" sz="2200" dirty="0" err="1" smtClean="0"/>
              <a:t>unsur</a:t>
            </a:r>
            <a:r>
              <a:rPr lang="en-US" sz="2200" dirty="0" smtClean="0"/>
              <a:t> </a:t>
            </a:r>
            <a:r>
              <a:rPr lang="en-US" sz="2200" dirty="0" err="1" smtClean="0"/>
              <a:t>politis</a:t>
            </a:r>
            <a:r>
              <a:rPr lang="en-US" sz="2200" dirty="0" smtClean="0"/>
              <a:t>.</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strVal val="#ppt_w+.3"/>
                                          </p:val>
                                        </p:tav>
                                        <p:tav tm="100000">
                                          <p:val>
                                            <p:strVal val="#ppt_w"/>
                                          </p:val>
                                        </p:tav>
                                      </p:tavLst>
                                    </p:anim>
                                    <p:anim calcmode="lin" valueType="num">
                                      <p:cBhvr>
                                        <p:cTn id="8" dur="1000" fill="hold"/>
                                        <p:tgtEl>
                                          <p:spTgt spid="5122"/>
                                        </p:tgtEl>
                                        <p:attrNameLst>
                                          <p:attrName>ppt_h</p:attrName>
                                        </p:attrNameLst>
                                      </p:cBhvr>
                                      <p:tavLst>
                                        <p:tav tm="0">
                                          <p:val>
                                            <p:strVal val="#ppt_h"/>
                                          </p:val>
                                        </p:tav>
                                        <p:tav tm="100000">
                                          <p:val>
                                            <p:strVal val="#ppt_h"/>
                                          </p:val>
                                        </p:tav>
                                      </p:tavLst>
                                    </p:anim>
                                    <p:animEffect transition="in" filter="fade">
                                      <p:cBhvr>
                                        <p:cTn id="9" dur="1000"/>
                                        <p:tgtEl>
                                          <p:spTgt spid="512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5123">
                                            <p:bg/>
                                          </p:spTgt>
                                        </p:tgtEl>
                                        <p:attrNameLst>
                                          <p:attrName>style.visibility</p:attrName>
                                        </p:attrNameLst>
                                      </p:cBhvr>
                                      <p:to>
                                        <p:strVal val="visible"/>
                                      </p:to>
                                    </p:set>
                                    <p:anim calcmode="lin" valueType="num">
                                      <p:cBhvr>
                                        <p:cTn id="14" dur="1000" fill="hold"/>
                                        <p:tgtEl>
                                          <p:spTgt spid="5123">
                                            <p:bg/>
                                          </p:spTgt>
                                        </p:tgtEl>
                                        <p:attrNameLst>
                                          <p:attrName>ppt_w</p:attrName>
                                        </p:attrNameLst>
                                      </p:cBhvr>
                                      <p:tavLst>
                                        <p:tav tm="0">
                                          <p:val>
                                            <p:strVal val="#ppt_w+.3"/>
                                          </p:val>
                                        </p:tav>
                                        <p:tav tm="100000">
                                          <p:val>
                                            <p:strVal val="#ppt_w"/>
                                          </p:val>
                                        </p:tav>
                                      </p:tavLst>
                                    </p:anim>
                                    <p:anim calcmode="lin" valueType="num">
                                      <p:cBhvr>
                                        <p:cTn id="15" dur="1000" fill="hold"/>
                                        <p:tgtEl>
                                          <p:spTgt spid="5123">
                                            <p:bg/>
                                          </p:spTgt>
                                        </p:tgtEl>
                                        <p:attrNameLst>
                                          <p:attrName>ppt_h</p:attrName>
                                        </p:attrNameLst>
                                      </p:cBhvr>
                                      <p:tavLst>
                                        <p:tav tm="0">
                                          <p:val>
                                            <p:strVal val="#ppt_h"/>
                                          </p:val>
                                        </p:tav>
                                        <p:tav tm="100000">
                                          <p:val>
                                            <p:strVal val="#ppt_h"/>
                                          </p:val>
                                        </p:tav>
                                      </p:tavLst>
                                    </p:anim>
                                    <p:animEffect transition="in" filter="fade">
                                      <p:cBhvr>
                                        <p:cTn id="16" dur="1000"/>
                                        <p:tgtEl>
                                          <p:spTgt spid="5123">
                                            <p:bg/>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5123">
                                            <p:txEl>
                                              <p:pRg st="0" end="0"/>
                                            </p:txEl>
                                          </p:spTgt>
                                        </p:tgtEl>
                                        <p:attrNameLst>
                                          <p:attrName>style.visibility</p:attrName>
                                        </p:attrNameLst>
                                      </p:cBhvr>
                                      <p:to>
                                        <p:strVal val="visible"/>
                                      </p:to>
                                    </p:set>
                                    <p:anim calcmode="lin" valueType="num">
                                      <p:cBhvr>
                                        <p:cTn id="21" dur="1000" fill="hold"/>
                                        <p:tgtEl>
                                          <p:spTgt spid="5123">
                                            <p:txEl>
                                              <p:pRg st="0" end="0"/>
                                            </p:txEl>
                                          </p:spTgt>
                                        </p:tgtEl>
                                        <p:attrNameLst>
                                          <p:attrName>ppt_w</p:attrName>
                                        </p:attrNameLst>
                                      </p:cBhvr>
                                      <p:tavLst>
                                        <p:tav tm="0">
                                          <p:val>
                                            <p:strVal val="#ppt_w+.3"/>
                                          </p:val>
                                        </p:tav>
                                        <p:tav tm="100000">
                                          <p:val>
                                            <p:strVal val="#ppt_w"/>
                                          </p:val>
                                        </p:tav>
                                      </p:tavLst>
                                    </p:anim>
                                    <p:anim calcmode="lin" valueType="num">
                                      <p:cBhvr>
                                        <p:cTn id="22" dur="1000" fill="hold"/>
                                        <p:tgtEl>
                                          <p:spTgt spid="5123">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512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5123">
                                            <p:txEl>
                                              <p:pRg st="1" end="1"/>
                                            </p:txEl>
                                          </p:spTgt>
                                        </p:tgtEl>
                                        <p:attrNameLst>
                                          <p:attrName>style.visibility</p:attrName>
                                        </p:attrNameLst>
                                      </p:cBhvr>
                                      <p:to>
                                        <p:strVal val="visible"/>
                                      </p:to>
                                    </p:set>
                                    <p:anim calcmode="lin" valueType="num">
                                      <p:cBhvr>
                                        <p:cTn id="28" dur="1000" fill="hold"/>
                                        <p:tgtEl>
                                          <p:spTgt spid="5123">
                                            <p:txEl>
                                              <p:pRg st="1" end="1"/>
                                            </p:txEl>
                                          </p:spTgt>
                                        </p:tgtEl>
                                        <p:attrNameLst>
                                          <p:attrName>ppt_w</p:attrName>
                                        </p:attrNameLst>
                                      </p:cBhvr>
                                      <p:tavLst>
                                        <p:tav tm="0">
                                          <p:val>
                                            <p:strVal val="#ppt_w+.3"/>
                                          </p:val>
                                        </p:tav>
                                        <p:tav tm="100000">
                                          <p:val>
                                            <p:strVal val="#ppt_w"/>
                                          </p:val>
                                        </p:tav>
                                      </p:tavLst>
                                    </p:anim>
                                    <p:anim calcmode="lin" valueType="num">
                                      <p:cBhvr>
                                        <p:cTn id="29" dur="1000" fill="hold"/>
                                        <p:tgtEl>
                                          <p:spTgt spid="5123">
                                            <p:txEl>
                                              <p:pRg st="1" end="1"/>
                                            </p:txEl>
                                          </p:spTgt>
                                        </p:tgtEl>
                                        <p:attrNameLst>
                                          <p:attrName>ppt_h</p:attrName>
                                        </p:attrNameLst>
                                      </p:cBhvr>
                                      <p:tavLst>
                                        <p:tav tm="0">
                                          <p:val>
                                            <p:strVal val="#ppt_h"/>
                                          </p:val>
                                        </p:tav>
                                        <p:tav tm="100000">
                                          <p:val>
                                            <p:strVal val="#ppt_h"/>
                                          </p:val>
                                        </p:tav>
                                      </p:tavLst>
                                    </p:anim>
                                    <p:animEffect transition="in" filter="fade">
                                      <p:cBhvr>
                                        <p:cTn id="30" dur="1000"/>
                                        <p:tgtEl>
                                          <p:spTgt spid="512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5123">
                                            <p:txEl>
                                              <p:pRg st="2" end="2"/>
                                            </p:txEl>
                                          </p:spTgt>
                                        </p:tgtEl>
                                        <p:attrNameLst>
                                          <p:attrName>style.visibility</p:attrName>
                                        </p:attrNameLst>
                                      </p:cBhvr>
                                      <p:to>
                                        <p:strVal val="visible"/>
                                      </p:to>
                                    </p:set>
                                    <p:anim calcmode="lin" valueType="num">
                                      <p:cBhvr>
                                        <p:cTn id="35" dur="1000" fill="hold"/>
                                        <p:tgtEl>
                                          <p:spTgt spid="5123">
                                            <p:txEl>
                                              <p:pRg st="2" end="2"/>
                                            </p:txEl>
                                          </p:spTgt>
                                        </p:tgtEl>
                                        <p:attrNameLst>
                                          <p:attrName>ppt_w</p:attrName>
                                        </p:attrNameLst>
                                      </p:cBhvr>
                                      <p:tavLst>
                                        <p:tav tm="0">
                                          <p:val>
                                            <p:strVal val="#ppt_w+.3"/>
                                          </p:val>
                                        </p:tav>
                                        <p:tav tm="100000">
                                          <p:val>
                                            <p:strVal val="#ppt_w"/>
                                          </p:val>
                                        </p:tav>
                                      </p:tavLst>
                                    </p:anim>
                                    <p:anim calcmode="lin" valueType="num">
                                      <p:cBhvr>
                                        <p:cTn id="36" dur="1000" fill="hold"/>
                                        <p:tgtEl>
                                          <p:spTgt spid="5123">
                                            <p:txEl>
                                              <p:pRg st="2" end="2"/>
                                            </p:txEl>
                                          </p:spTgt>
                                        </p:tgtEl>
                                        <p:attrNameLst>
                                          <p:attrName>ppt_h</p:attrName>
                                        </p:attrNameLst>
                                      </p:cBhvr>
                                      <p:tavLst>
                                        <p:tav tm="0">
                                          <p:val>
                                            <p:strVal val="#ppt_h"/>
                                          </p:val>
                                        </p:tav>
                                        <p:tav tm="100000">
                                          <p:val>
                                            <p:strVal val="#ppt_h"/>
                                          </p:val>
                                        </p:tav>
                                      </p:tavLst>
                                    </p:anim>
                                    <p:animEffect transition="in" filter="fade">
                                      <p:cBhvr>
                                        <p:cTn id="37" dur="1000"/>
                                        <p:tgtEl>
                                          <p:spTgt spid="5123">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5123">
                                            <p:txEl>
                                              <p:pRg st="3" end="3"/>
                                            </p:txEl>
                                          </p:spTgt>
                                        </p:tgtEl>
                                        <p:attrNameLst>
                                          <p:attrName>style.visibility</p:attrName>
                                        </p:attrNameLst>
                                      </p:cBhvr>
                                      <p:to>
                                        <p:strVal val="visible"/>
                                      </p:to>
                                    </p:set>
                                    <p:anim calcmode="lin" valueType="num">
                                      <p:cBhvr>
                                        <p:cTn id="42" dur="1000" fill="hold"/>
                                        <p:tgtEl>
                                          <p:spTgt spid="5123">
                                            <p:txEl>
                                              <p:pRg st="3" end="3"/>
                                            </p:txEl>
                                          </p:spTgt>
                                        </p:tgtEl>
                                        <p:attrNameLst>
                                          <p:attrName>ppt_w</p:attrName>
                                        </p:attrNameLst>
                                      </p:cBhvr>
                                      <p:tavLst>
                                        <p:tav tm="0">
                                          <p:val>
                                            <p:strVal val="#ppt_w+.3"/>
                                          </p:val>
                                        </p:tav>
                                        <p:tav tm="100000">
                                          <p:val>
                                            <p:strVal val="#ppt_w"/>
                                          </p:val>
                                        </p:tav>
                                      </p:tavLst>
                                    </p:anim>
                                    <p:anim calcmode="lin" valueType="num">
                                      <p:cBhvr>
                                        <p:cTn id="43" dur="1000" fill="hold"/>
                                        <p:tgtEl>
                                          <p:spTgt spid="5123">
                                            <p:txEl>
                                              <p:pRg st="3" end="3"/>
                                            </p:txEl>
                                          </p:spTgt>
                                        </p:tgtEl>
                                        <p:attrNameLst>
                                          <p:attrName>ppt_h</p:attrName>
                                        </p:attrNameLst>
                                      </p:cBhvr>
                                      <p:tavLst>
                                        <p:tav tm="0">
                                          <p:val>
                                            <p:strVal val="#ppt_h"/>
                                          </p:val>
                                        </p:tav>
                                        <p:tav tm="100000">
                                          <p:val>
                                            <p:strVal val="#ppt_h"/>
                                          </p:val>
                                        </p:tav>
                                      </p:tavLst>
                                    </p:anim>
                                    <p:animEffect transition="in" filter="fade">
                                      <p:cBhvr>
                                        <p:cTn id="44" dur="1000"/>
                                        <p:tgtEl>
                                          <p:spTgt spid="5123">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5123">
                                            <p:txEl>
                                              <p:pRg st="4" end="4"/>
                                            </p:txEl>
                                          </p:spTgt>
                                        </p:tgtEl>
                                        <p:attrNameLst>
                                          <p:attrName>style.visibility</p:attrName>
                                        </p:attrNameLst>
                                      </p:cBhvr>
                                      <p:to>
                                        <p:strVal val="visible"/>
                                      </p:to>
                                    </p:set>
                                    <p:anim calcmode="lin" valueType="num">
                                      <p:cBhvr>
                                        <p:cTn id="49" dur="1000" fill="hold"/>
                                        <p:tgtEl>
                                          <p:spTgt spid="5123">
                                            <p:txEl>
                                              <p:pRg st="4" end="4"/>
                                            </p:txEl>
                                          </p:spTgt>
                                        </p:tgtEl>
                                        <p:attrNameLst>
                                          <p:attrName>ppt_w</p:attrName>
                                        </p:attrNameLst>
                                      </p:cBhvr>
                                      <p:tavLst>
                                        <p:tav tm="0">
                                          <p:val>
                                            <p:strVal val="#ppt_w+.3"/>
                                          </p:val>
                                        </p:tav>
                                        <p:tav tm="100000">
                                          <p:val>
                                            <p:strVal val="#ppt_w"/>
                                          </p:val>
                                        </p:tav>
                                      </p:tavLst>
                                    </p:anim>
                                    <p:anim calcmode="lin" valueType="num">
                                      <p:cBhvr>
                                        <p:cTn id="50" dur="1000" fill="hold"/>
                                        <p:tgtEl>
                                          <p:spTgt spid="5123">
                                            <p:txEl>
                                              <p:pRg st="4" end="4"/>
                                            </p:txEl>
                                          </p:spTgt>
                                        </p:tgtEl>
                                        <p:attrNameLst>
                                          <p:attrName>ppt_h</p:attrName>
                                        </p:attrNameLst>
                                      </p:cBhvr>
                                      <p:tavLst>
                                        <p:tav tm="0">
                                          <p:val>
                                            <p:strVal val="#ppt_h"/>
                                          </p:val>
                                        </p:tav>
                                        <p:tav tm="100000">
                                          <p:val>
                                            <p:strVal val="#ppt_h"/>
                                          </p:val>
                                        </p:tav>
                                      </p:tavLst>
                                    </p:anim>
                                    <p:animEffect transition="in" filter="fade">
                                      <p:cBhvr>
                                        <p:cTn id="51" dur="1000"/>
                                        <p:tgtEl>
                                          <p:spTgt spid="5123">
                                            <p:txEl>
                                              <p:pRg st="4" end="4"/>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grpId="0" nodeType="clickEffect">
                                  <p:stCondLst>
                                    <p:cond delay="0"/>
                                  </p:stCondLst>
                                  <p:childTnLst>
                                    <p:set>
                                      <p:cBhvr>
                                        <p:cTn id="55" dur="1" fill="hold">
                                          <p:stCondLst>
                                            <p:cond delay="0"/>
                                          </p:stCondLst>
                                        </p:cTn>
                                        <p:tgtEl>
                                          <p:spTgt spid="5123">
                                            <p:txEl>
                                              <p:pRg st="5" end="5"/>
                                            </p:txEl>
                                          </p:spTgt>
                                        </p:tgtEl>
                                        <p:attrNameLst>
                                          <p:attrName>style.visibility</p:attrName>
                                        </p:attrNameLst>
                                      </p:cBhvr>
                                      <p:to>
                                        <p:strVal val="visible"/>
                                      </p:to>
                                    </p:set>
                                    <p:anim calcmode="lin" valueType="num">
                                      <p:cBhvr>
                                        <p:cTn id="56" dur="1000" fill="hold"/>
                                        <p:tgtEl>
                                          <p:spTgt spid="5123">
                                            <p:txEl>
                                              <p:pRg st="5" end="5"/>
                                            </p:txEl>
                                          </p:spTgt>
                                        </p:tgtEl>
                                        <p:attrNameLst>
                                          <p:attrName>ppt_w</p:attrName>
                                        </p:attrNameLst>
                                      </p:cBhvr>
                                      <p:tavLst>
                                        <p:tav tm="0">
                                          <p:val>
                                            <p:strVal val="#ppt_w+.3"/>
                                          </p:val>
                                        </p:tav>
                                        <p:tav tm="100000">
                                          <p:val>
                                            <p:strVal val="#ppt_w"/>
                                          </p:val>
                                        </p:tav>
                                      </p:tavLst>
                                    </p:anim>
                                    <p:anim calcmode="lin" valueType="num">
                                      <p:cBhvr>
                                        <p:cTn id="57" dur="1000" fill="hold"/>
                                        <p:tgtEl>
                                          <p:spTgt spid="5123">
                                            <p:txEl>
                                              <p:pRg st="5" end="5"/>
                                            </p:txEl>
                                          </p:spTgt>
                                        </p:tgtEl>
                                        <p:attrNameLst>
                                          <p:attrName>ppt_h</p:attrName>
                                        </p:attrNameLst>
                                      </p:cBhvr>
                                      <p:tavLst>
                                        <p:tav tm="0">
                                          <p:val>
                                            <p:strVal val="#ppt_h"/>
                                          </p:val>
                                        </p:tav>
                                        <p:tav tm="100000">
                                          <p:val>
                                            <p:strVal val="#ppt_h"/>
                                          </p:val>
                                        </p:tav>
                                      </p:tavLst>
                                    </p:anim>
                                    <p:animEffect transition="in" filter="fade">
                                      <p:cBhvr>
                                        <p:cTn id="58" dur="1000"/>
                                        <p:tgtEl>
                                          <p:spTgt spid="5123">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0" presetClass="entr" presetSubtype="0" decel="100000" fill="hold" grpId="0" nodeType="clickEffect">
                                  <p:stCondLst>
                                    <p:cond delay="0"/>
                                  </p:stCondLst>
                                  <p:childTnLst>
                                    <p:set>
                                      <p:cBhvr>
                                        <p:cTn id="62" dur="1" fill="hold">
                                          <p:stCondLst>
                                            <p:cond delay="0"/>
                                          </p:stCondLst>
                                        </p:cTn>
                                        <p:tgtEl>
                                          <p:spTgt spid="5123">
                                            <p:txEl>
                                              <p:pRg st="6" end="6"/>
                                            </p:txEl>
                                          </p:spTgt>
                                        </p:tgtEl>
                                        <p:attrNameLst>
                                          <p:attrName>style.visibility</p:attrName>
                                        </p:attrNameLst>
                                      </p:cBhvr>
                                      <p:to>
                                        <p:strVal val="visible"/>
                                      </p:to>
                                    </p:set>
                                    <p:anim calcmode="lin" valueType="num">
                                      <p:cBhvr>
                                        <p:cTn id="63" dur="1000" fill="hold"/>
                                        <p:tgtEl>
                                          <p:spTgt spid="5123">
                                            <p:txEl>
                                              <p:pRg st="6" end="6"/>
                                            </p:txEl>
                                          </p:spTgt>
                                        </p:tgtEl>
                                        <p:attrNameLst>
                                          <p:attrName>ppt_w</p:attrName>
                                        </p:attrNameLst>
                                      </p:cBhvr>
                                      <p:tavLst>
                                        <p:tav tm="0">
                                          <p:val>
                                            <p:strVal val="#ppt_w+.3"/>
                                          </p:val>
                                        </p:tav>
                                        <p:tav tm="100000">
                                          <p:val>
                                            <p:strVal val="#ppt_w"/>
                                          </p:val>
                                        </p:tav>
                                      </p:tavLst>
                                    </p:anim>
                                    <p:anim calcmode="lin" valueType="num">
                                      <p:cBhvr>
                                        <p:cTn id="64" dur="1000" fill="hold"/>
                                        <p:tgtEl>
                                          <p:spTgt spid="5123">
                                            <p:txEl>
                                              <p:pRg st="6" end="6"/>
                                            </p:txEl>
                                          </p:spTgt>
                                        </p:tgtEl>
                                        <p:attrNameLst>
                                          <p:attrName>ppt_h</p:attrName>
                                        </p:attrNameLst>
                                      </p:cBhvr>
                                      <p:tavLst>
                                        <p:tav tm="0">
                                          <p:val>
                                            <p:strVal val="#ppt_h"/>
                                          </p:val>
                                        </p:tav>
                                        <p:tav tm="100000">
                                          <p:val>
                                            <p:strVal val="#ppt_h"/>
                                          </p:val>
                                        </p:tav>
                                      </p:tavLst>
                                    </p:anim>
                                    <p:animEffect transition="in" filter="fade">
                                      <p:cBhvr>
                                        <p:cTn id="65" dur="1000"/>
                                        <p:tgtEl>
                                          <p:spTgt spid="5123">
                                            <p:txEl>
                                              <p:pRg st="6" end="6"/>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0" presetClass="entr" presetSubtype="0" decel="100000" fill="hold" grpId="0" nodeType="clickEffect">
                                  <p:stCondLst>
                                    <p:cond delay="0"/>
                                  </p:stCondLst>
                                  <p:childTnLst>
                                    <p:set>
                                      <p:cBhvr>
                                        <p:cTn id="69" dur="1" fill="hold">
                                          <p:stCondLst>
                                            <p:cond delay="0"/>
                                          </p:stCondLst>
                                        </p:cTn>
                                        <p:tgtEl>
                                          <p:spTgt spid="5123">
                                            <p:txEl>
                                              <p:pRg st="7" end="7"/>
                                            </p:txEl>
                                          </p:spTgt>
                                        </p:tgtEl>
                                        <p:attrNameLst>
                                          <p:attrName>style.visibility</p:attrName>
                                        </p:attrNameLst>
                                      </p:cBhvr>
                                      <p:to>
                                        <p:strVal val="visible"/>
                                      </p:to>
                                    </p:set>
                                    <p:anim calcmode="lin" valueType="num">
                                      <p:cBhvr>
                                        <p:cTn id="70" dur="1000" fill="hold"/>
                                        <p:tgtEl>
                                          <p:spTgt spid="5123">
                                            <p:txEl>
                                              <p:pRg st="7" end="7"/>
                                            </p:txEl>
                                          </p:spTgt>
                                        </p:tgtEl>
                                        <p:attrNameLst>
                                          <p:attrName>ppt_w</p:attrName>
                                        </p:attrNameLst>
                                      </p:cBhvr>
                                      <p:tavLst>
                                        <p:tav tm="0">
                                          <p:val>
                                            <p:strVal val="#ppt_w+.3"/>
                                          </p:val>
                                        </p:tav>
                                        <p:tav tm="100000">
                                          <p:val>
                                            <p:strVal val="#ppt_w"/>
                                          </p:val>
                                        </p:tav>
                                      </p:tavLst>
                                    </p:anim>
                                    <p:anim calcmode="lin" valueType="num">
                                      <p:cBhvr>
                                        <p:cTn id="71" dur="1000" fill="hold"/>
                                        <p:tgtEl>
                                          <p:spTgt spid="5123">
                                            <p:txEl>
                                              <p:pRg st="7" end="7"/>
                                            </p:txEl>
                                          </p:spTgt>
                                        </p:tgtEl>
                                        <p:attrNameLst>
                                          <p:attrName>ppt_h</p:attrName>
                                        </p:attrNameLst>
                                      </p:cBhvr>
                                      <p:tavLst>
                                        <p:tav tm="0">
                                          <p:val>
                                            <p:strVal val="#ppt_h"/>
                                          </p:val>
                                        </p:tav>
                                        <p:tav tm="100000">
                                          <p:val>
                                            <p:strVal val="#ppt_h"/>
                                          </p:val>
                                        </p:tav>
                                      </p:tavLst>
                                    </p:anim>
                                    <p:animEffect transition="in" filter="fade">
                                      <p:cBhvr>
                                        <p:cTn id="72" dur="1000"/>
                                        <p:tgtEl>
                                          <p:spTgt spid="512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214313" y="571500"/>
            <a:ext cx="8786812" cy="5754688"/>
          </a:xfrm>
          <a:solidFill>
            <a:schemeClr val="bg1"/>
          </a:solidFill>
        </p:spPr>
        <p:txBody>
          <a:bodyPr>
            <a:normAutofit lnSpcReduction="10000"/>
          </a:bodyPr>
          <a:lstStyle/>
          <a:p>
            <a:pPr marL="381000" indent="-381000" eaLnBrk="1" hangingPunct="1">
              <a:lnSpc>
                <a:spcPct val="80000"/>
              </a:lnSpc>
              <a:buFont typeface="Wingdings" pitchFamily="2" charset="2"/>
              <a:buNone/>
            </a:pPr>
            <a:r>
              <a:rPr lang="en-US" sz="2100" b="1" dirty="0" smtClean="0"/>
              <a:t>b. </a:t>
            </a:r>
            <a:r>
              <a:rPr lang="en-US" sz="2100" b="1" dirty="0" err="1" smtClean="0"/>
              <a:t>Daya</a:t>
            </a:r>
            <a:r>
              <a:rPr lang="en-US" sz="2100" b="1" dirty="0" smtClean="0"/>
              <a:t> </a:t>
            </a:r>
            <a:r>
              <a:rPr lang="en-US" sz="2100" b="1" dirty="0" err="1" smtClean="0"/>
              <a:t>Mengikat</a:t>
            </a:r>
            <a:r>
              <a:rPr lang="en-US" sz="2100" b="1" dirty="0" smtClean="0"/>
              <a:t> Hukum </a:t>
            </a:r>
            <a:r>
              <a:rPr lang="en-US" sz="2100" b="1" dirty="0" err="1" smtClean="0"/>
              <a:t>Internasional</a:t>
            </a:r>
            <a:r>
              <a:rPr lang="en-US" sz="2100" b="1" dirty="0" smtClean="0"/>
              <a:t> </a:t>
            </a:r>
          </a:p>
          <a:p>
            <a:pPr marL="381000" indent="-381000" eaLnBrk="1" hangingPunct="1">
              <a:lnSpc>
                <a:spcPct val="80000"/>
              </a:lnSpc>
              <a:buFont typeface="Wingdings" pitchFamily="2" charset="2"/>
              <a:buNone/>
            </a:pPr>
            <a:r>
              <a:rPr lang="en-US" sz="2100" b="1" dirty="0" err="1" smtClean="0"/>
              <a:t>Aliran</a:t>
            </a:r>
            <a:r>
              <a:rPr lang="en-US" sz="2100" b="1" dirty="0" smtClean="0"/>
              <a:t> </a:t>
            </a:r>
            <a:r>
              <a:rPr lang="en-US" sz="2100" b="1" dirty="0" err="1" smtClean="0"/>
              <a:t>hukum</a:t>
            </a:r>
            <a:r>
              <a:rPr lang="en-US" sz="2100" b="1" dirty="0" smtClean="0"/>
              <a:t> </a:t>
            </a:r>
            <a:r>
              <a:rPr lang="en-US" sz="2100" b="1" dirty="0" err="1" smtClean="0"/>
              <a:t>alam</a:t>
            </a:r>
            <a:r>
              <a:rPr lang="en-US" sz="2100" dirty="0" smtClean="0"/>
              <a:t> : </a:t>
            </a:r>
          </a:p>
          <a:p>
            <a:pPr marL="0" indent="0" eaLnBrk="1" hangingPunct="1">
              <a:lnSpc>
                <a:spcPct val="80000"/>
              </a:lnSpc>
              <a:buFont typeface="Wingdings" pitchFamily="2" charset="2"/>
              <a:buNone/>
            </a:pPr>
            <a:r>
              <a:rPr lang="en-US" sz="2100" dirty="0" err="1" smtClean="0"/>
              <a:t>hukum</a:t>
            </a:r>
            <a:r>
              <a:rPr lang="en-US" sz="2100" dirty="0" smtClean="0"/>
              <a:t> </a:t>
            </a:r>
            <a:r>
              <a:rPr lang="en-US" sz="2100" dirty="0" err="1" smtClean="0"/>
              <a:t>berasal</a:t>
            </a:r>
            <a:r>
              <a:rPr lang="en-US" sz="2100" dirty="0" smtClean="0"/>
              <a:t> </a:t>
            </a:r>
            <a:r>
              <a:rPr lang="en-US" sz="2100" dirty="0" err="1" smtClean="0"/>
              <a:t>dari</a:t>
            </a:r>
            <a:r>
              <a:rPr lang="en-US" sz="2100" dirty="0" smtClean="0"/>
              <a:t> </a:t>
            </a:r>
            <a:r>
              <a:rPr lang="en-US" sz="2100" dirty="0" err="1" smtClean="0"/>
              <a:t>alam</a:t>
            </a:r>
            <a:r>
              <a:rPr lang="en-US" sz="2100" dirty="0" smtClean="0"/>
              <a:t> </a:t>
            </a:r>
            <a:r>
              <a:rPr lang="en-US" sz="2100" dirty="0" err="1" smtClean="0"/>
              <a:t>dan</a:t>
            </a:r>
            <a:r>
              <a:rPr lang="en-US" sz="2100" dirty="0" smtClean="0"/>
              <a:t> </a:t>
            </a:r>
            <a:r>
              <a:rPr lang="en-US" sz="2100" dirty="0" err="1" smtClean="0"/>
              <a:t>diturunkan</a:t>
            </a:r>
            <a:r>
              <a:rPr lang="en-US" sz="2100" dirty="0" smtClean="0"/>
              <a:t> </a:t>
            </a:r>
            <a:r>
              <a:rPr lang="en-US" sz="2100" dirty="0" err="1" smtClean="0"/>
              <a:t>oleh</a:t>
            </a:r>
            <a:r>
              <a:rPr lang="en-US" sz="2100" dirty="0" smtClean="0"/>
              <a:t> </a:t>
            </a:r>
            <a:r>
              <a:rPr lang="en-US" sz="2100" dirty="0" err="1" smtClean="0"/>
              <a:t>alam</a:t>
            </a:r>
            <a:r>
              <a:rPr lang="en-US" sz="2100" dirty="0" smtClean="0"/>
              <a:t> </a:t>
            </a:r>
            <a:r>
              <a:rPr lang="en-US" sz="2100" dirty="0" err="1" smtClean="0"/>
              <a:t>kepada</a:t>
            </a:r>
            <a:r>
              <a:rPr lang="en-US" sz="2100" dirty="0" smtClean="0"/>
              <a:t> </a:t>
            </a:r>
            <a:r>
              <a:rPr lang="en-US" sz="2100" dirty="0" err="1" smtClean="0"/>
              <a:t>manusia</a:t>
            </a:r>
            <a:r>
              <a:rPr lang="en-US" sz="2100" dirty="0"/>
              <a:t> </a:t>
            </a:r>
            <a:r>
              <a:rPr lang="en-US" sz="2100" dirty="0" err="1" smtClean="0"/>
              <a:t>melalui</a:t>
            </a:r>
            <a:r>
              <a:rPr lang="en-US" sz="2100" dirty="0" smtClean="0"/>
              <a:t> </a:t>
            </a:r>
            <a:r>
              <a:rPr lang="en-US" sz="2100" dirty="0" err="1" smtClean="0"/>
              <a:t>akal</a:t>
            </a:r>
            <a:r>
              <a:rPr lang="en-US" sz="2100" dirty="0" smtClean="0"/>
              <a:t> </a:t>
            </a:r>
            <a:r>
              <a:rPr lang="en-US" sz="2100" dirty="0" err="1" smtClean="0"/>
              <a:t>dan</a:t>
            </a:r>
            <a:r>
              <a:rPr lang="en-US" sz="2100" dirty="0" smtClean="0"/>
              <a:t> </a:t>
            </a:r>
            <a:r>
              <a:rPr lang="en-US" sz="2100" dirty="0" err="1" smtClean="0"/>
              <a:t>rasionya</a:t>
            </a:r>
            <a:r>
              <a:rPr lang="en-US" sz="2100" dirty="0" smtClean="0"/>
              <a:t>. </a:t>
            </a:r>
            <a:r>
              <a:rPr lang="en-US" sz="2100" dirty="0" err="1" smtClean="0"/>
              <a:t>Bersifat</a:t>
            </a:r>
            <a:r>
              <a:rPr lang="en-US" sz="2100" dirty="0" smtClean="0"/>
              <a:t> universal </a:t>
            </a:r>
            <a:r>
              <a:rPr lang="en-US" sz="2100" dirty="0" err="1" smtClean="0"/>
              <a:t>abadi</a:t>
            </a:r>
            <a:r>
              <a:rPr lang="en-US" sz="2100" dirty="0" smtClean="0"/>
              <a:t> (</a:t>
            </a:r>
            <a:r>
              <a:rPr lang="en-US" sz="2100" dirty="0" err="1" smtClean="0"/>
              <a:t>hugo</a:t>
            </a:r>
            <a:r>
              <a:rPr lang="en-US" sz="2100" dirty="0" smtClean="0"/>
              <a:t> de </a:t>
            </a:r>
            <a:r>
              <a:rPr lang="en-US" sz="2100" dirty="0" err="1" smtClean="0"/>
              <a:t>groot</a:t>
            </a:r>
            <a:r>
              <a:rPr lang="en-US" sz="2100" dirty="0" smtClean="0"/>
              <a:t>)</a:t>
            </a:r>
          </a:p>
          <a:p>
            <a:pPr marL="0" indent="0" eaLnBrk="1" hangingPunct="1">
              <a:lnSpc>
                <a:spcPct val="80000"/>
              </a:lnSpc>
              <a:buFont typeface="Wingdings" pitchFamily="2" charset="2"/>
              <a:buNone/>
            </a:pPr>
            <a:r>
              <a:rPr lang="en-US" sz="2100" dirty="0" err="1" smtClean="0"/>
              <a:t>Menurut</a:t>
            </a:r>
            <a:r>
              <a:rPr lang="en-US" sz="2100" dirty="0" smtClean="0"/>
              <a:t> </a:t>
            </a:r>
            <a:r>
              <a:rPr lang="en-US" sz="2100" dirty="0" err="1" smtClean="0"/>
              <a:t>aliran</a:t>
            </a:r>
            <a:r>
              <a:rPr lang="en-US" sz="2100" dirty="0" smtClean="0"/>
              <a:t> </a:t>
            </a:r>
            <a:r>
              <a:rPr lang="en-US" sz="2100" dirty="0" err="1" smtClean="0"/>
              <a:t>hkm</a:t>
            </a:r>
            <a:r>
              <a:rPr lang="en-US" sz="2100" dirty="0" smtClean="0"/>
              <a:t> </a:t>
            </a:r>
            <a:r>
              <a:rPr lang="en-US" sz="2100" dirty="0" err="1" smtClean="0"/>
              <a:t>alam</a:t>
            </a:r>
            <a:r>
              <a:rPr lang="en-US" sz="2100" dirty="0" smtClean="0"/>
              <a:t> </a:t>
            </a:r>
            <a:r>
              <a:rPr lang="en-US" sz="2100" dirty="0" err="1" smtClean="0"/>
              <a:t>ini</a:t>
            </a:r>
            <a:r>
              <a:rPr lang="en-US" sz="2100" dirty="0" smtClean="0"/>
              <a:t> </a:t>
            </a:r>
            <a:r>
              <a:rPr lang="en-US" sz="2100" dirty="0" err="1" smtClean="0"/>
              <a:t>mengangap</a:t>
            </a:r>
            <a:r>
              <a:rPr lang="en-US" sz="2100" dirty="0" smtClean="0"/>
              <a:t> </a:t>
            </a:r>
            <a:r>
              <a:rPr lang="en-US" sz="2100" dirty="0" err="1" smtClean="0"/>
              <a:t>hkm</a:t>
            </a:r>
            <a:r>
              <a:rPr lang="en-US" sz="2100" dirty="0" smtClean="0"/>
              <a:t> inter </a:t>
            </a:r>
            <a:r>
              <a:rPr lang="en-US" sz="2100" dirty="0" err="1" smtClean="0"/>
              <a:t>adalah</a:t>
            </a:r>
            <a:r>
              <a:rPr lang="en-US" sz="2100" dirty="0" smtClean="0"/>
              <a:t> </a:t>
            </a:r>
            <a:r>
              <a:rPr lang="en-US" sz="2100" dirty="0" err="1" smtClean="0"/>
              <a:t>merupaka</a:t>
            </a:r>
            <a:r>
              <a:rPr lang="id-ID" sz="2100" dirty="0" smtClean="0"/>
              <a:t>n</a:t>
            </a:r>
            <a:r>
              <a:rPr lang="en-US" sz="2100" dirty="0" smtClean="0"/>
              <a:t> </a:t>
            </a:r>
            <a:r>
              <a:rPr lang="en-US" sz="2100" dirty="0" err="1" smtClean="0"/>
              <a:t>bagian</a:t>
            </a:r>
            <a:r>
              <a:rPr lang="en-US" sz="2100" dirty="0" smtClean="0"/>
              <a:t> </a:t>
            </a:r>
            <a:r>
              <a:rPr lang="en-US" sz="2100" dirty="0" err="1" smtClean="0"/>
              <a:t>dari</a:t>
            </a:r>
            <a:r>
              <a:rPr lang="en-US" sz="2100" dirty="0" smtClean="0"/>
              <a:t> </a:t>
            </a:r>
            <a:r>
              <a:rPr lang="en-US" sz="2100" dirty="0" err="1" smtClean="0"/>
              <a:t>Hkm</a:t>
            </a:r>
            <a:r>
              <a:rPr lang="en-US" sz="2100" dirty="0" smtClean="0"/>
              <a:t> </a:t>
            </a:r>
            <a:r>
              <a:rPr lang="en-US" sz="2100" dirty="0" err="1" smtClean="0"/>
              <a:t>alam</a:t>
            </a:r>
            <a:r>
              <a:rPr lang="en-US" sz="2100" dirty="0" smtClean="0"/>
              <a:t> yang </a:t>
            </a:r>
            <a:r>
              <a:rPr lang="en-US" sz="2100" dirty="0" err="1" smtClean="0"/>
              <a:t>berlaku</a:t>
            </a:r>
            <a:r>
              <a:rPr lang="en-US" sz="2100" dirty="0" smtClean="0"/>
              <a:t> </a:t>
            </a:r>
            <a:r>
              <a:rPr lang="en-US" sz="2100" dirty="0" err="1" smtClean="0"/>
              <a:t>untuk</a:t>
            </a:r>
            <a:r>
              <a:rPr lang="en-US" sz="2100" dirty="0" smtClean="0"/>
              <a:t> </a:t>
            </a:r>
            <a:r>
              <a:rPr lang="en-US" sz="2100" dirty="0" err="1" smtClean="0"/>
              <a:t>masyarakat</a:t>
            </a:r>
            <a:r>
              <a:rPr lang="en-US" sz="2100" dirty="0" smtClean="0"/>
              <a:t> </a:t>
            </a:r>
            <a:r>
              <a:rPr lang="en-US" sz="2100" dirty="0" err="1" smtClean="0"/>
              <a:t>internsional</a:t>
            </a:r>
            <a:r>
              <a:rPr lang="en-US" sz="2100" dirty="0" smtClean="0"/>
              <a:t> (universal) </a:t>
            </a:r>
            <a:r>
              <a:rPr lang="en-US" sz="2100" dirty="0" err="1" smtClean="0"/>
              <a:t>Kelemahan</a:t>
            </a:r>
            <a:r>
              <a:rPr lang="en-US" sz="2100" dirty="0" smtClean="0"/>
              <a:t> : </a:t>
            </a:r>
            <a:r>
              <a:rPr lang="en-US" sz="2100" dirty="0" err="1" smtClean="0"/>
              <a:t>abstrak</a:t>
            </a:r>
            <a:r>
              <a:rPr lang="en-US" sz="2100" dirty="0" smtClean="0"/>
              <a:t>, </a:t>
            </a:r>
            <a:r>
              <a:rPr lang="en-US" sz="2100" dirty="0" err="1" smtClean="0"/>
              <a:t>samar</a:t>
            </a:r>
            <a:r>
              <a:rPr lang="en-US" sz="2100" dirty="0" smtClean="0"/>
              <a:t>, </a:t>
            </a:r>
            <a:r>
              <a:rPr lang="en-US" sz="2100" dirty="0" err="1" smtClean="0"/>
              <a:t>awang</a:t>
            </a:r>
            <a:r>
              <a:rPr lang="en-US" sz="2100" dirty="0" smtClean="0"/>
              <a:t>-awing</a:t>
            </a:r>
          </a:p>
          <a:p>
            <a:pPr marL="0" indent="0" eaLnBrk="1" hangingPunct="1">
              <a:lnSpc>
                <a:spcPct val="80000"/>
              </a:lnSpc>
              <a:buFont typeface="Wingdings" pitchFamily="2" charset="2"/>
              <a:buNone/>
            </a:pPr>
            <a:endParaRPr lang="en-US" sz="2100" dirty="0" smtClean="0"/>
          </a:p>
          <a:p>
            <a:pPr marL="381000" indent="-381000" eaLnBrk="1" hangingPunct="1">
              <a:lnSpc>
                <a:spcPct val="80000"/>
              </a:lnSpc>
              <a:buFont typeface="Wingdings" pitchFamily="2" charset="2"/>
              <a:buNone/>
            </a:pPr>
            <a:r>
              <a:rPr lang="en-US" sz="2100" b="1" dirty="0" err="1" smtClean="0"/>
              <a:t>Alirah</a:t>
            </a:r>
            <a:r>
              <a:rPr lang="en-US" sz="2100" b="1" dirty="0" smtClean="0"/>
              <a:t> </a:t>
            </a:r>
            <a:r>
              <a:rPr lang="en-US" sz="2100" b="1" dirty="0" err="1" smtClean="0"/>
              <a:t>hukum</a:t>
            </a:r>
            <a:r>
              <a:rPr lang="en-US" sz="2100" b="1" dirty="0" smtClean="0"/>
              <a:t> </a:t>
            </a:r>
            <a:r>
              <a:rPr lang="en-US" sz="2100" b="1" dirty="0" err="1" smtClean="0"/>
              <a:t>positif</a:t>
            </a:r>
            <a:r>
              <a:rPr lang="en-US" sz="2100" dirty="0" smtClean="0"/>
              <a:t> : </a:t>
            </a:r>
          </a:p>
          <a:p>
            <a:pPr marL="0" indent="0" eaLnBrk="1" hangingPunct="1">
              <a:lnSpc>
                <a:spcPct val="80000"/>
              </a:lnSpc>
              <a:buFont typeface="Wingdings" pitchFamily="2" charset="2"/>
              <a:buNone/>
            </a:pPr>
            <a:r>
              <a:rPr lang="en-US" sz="2100" dirty="0" err="1" smtClean="0"/>
              <a:t>hukum</a:t>
            </a:r>
            <a:r>
              <a:rPr lang="en-US" sz="2100" dirty="0" smtClean="0"/>
              <a:t> </a:t>
            </a:r>
            <a:r>
              <a:rPr lang="en-US" sz="2100" dirty="0" err="1" smtClean="0"/>
              <a:t>dibuat</a:t>
            </a:r>
            <a:r>
              <a:rPr lang="en-US" sz="2100" dirty="0" smtClean="0"/>
              <a:t> </a:t>
            </a:r>
            <a:r>
              <a:rPr lang="en-US" sz="2100" dirty="0" err="1" smtClean="0"/>
              <a:t>oleh</a:t>
            </a:r>
            <a:r>
              <a:rPr lang="en-US" sz="2100" dirty="0" smtClean="0"/>
              <a:t> </a:t>
            </a:r>
            <a:r>
              <a:rPr lang="en-US" sz="2100" dirty="0" err="1" smtClean="0"/>
              <a:t>manusia</a:t>
            </a:r>
            <a:r>
              <a:rPr lang="en-US" sz="2100" dirty="0" smtClean="0"/>
              <a:t> </a:t>
            </a:r>
            <a:r>
              <a:rPr lang="en-US" sz="2100" dirty="0" err="1" smtClean="0"/>
              <a:t>atau</a:t>
            </a:r>
            <a:r>
              <a:rPr lang="en-US" sz="2100" dirty="0" smtClean="0"/>
              <a:t> </a:t>
            </a:r>
            <a:r>
              <a:rPr lang="en-US" sz="2100" dirty="0" err="1" smtClean="0"/>
              <a:t>masyarakat</a:t>
            </a:r>
            <a:r>
              <a:rPr lang="en-US" sz="2100" dirty="0" smtClean="0"/>
              <a:t>, </a:t>
            </a:r>
            <a:r>
              <a:rPr lang="en-US" sz="2100" dirty="0" err="1" smtClean="0"/>
              <a:t>tumbuh</a:t>
            </a:r>
            <a:r>
              <a:rPr lang="en-US" sz="2100" dirty="0" smtClean="0"/>
              <a:t>, </a:t>
            </a:r>
            <a:r>
              <a:rPr lang="en-US" sz="2100" dirty="0" err="1" smtClean="0"/>
              <a:t>hidup</a:t>
            </a:r>
            <a:r>
              <a:rPr lang="en-US" sz="2100" dirty="0" smtClean="0"/>
              <a:t>, </a:t>
            </a:r>
            <a:r>
              <a:rPr lang="en-US" sz="2100" dirty="0" err="1" smtClean="0"/>
              <a:t>berlaku</a:t>
            </a:r>
            <a:r>
              <a:rPr lang="en-US" sz="2100" dirty="0" smtClean="0"/>
              <a:t> </a:t>
            </a:r>
            <a:r>
              <a:rPr lang="en-US" sz="2100" dirty="0" err="1" smtClean="0"/>
              <a:t>dan</a:t>
            </a:r>
            <a:r>
              <a:rPr lang="en-US" sz="2100" dirty="0" smtClean="0"/>
              <a:t> </a:t>
            </a:r>
            <a:r>
              <a:rPr lang="en-US" sz="2100" dirty="0" err="1" smtClean="0"/>
              <a:t>berkembang</a:t>
            </a:r>
            <a:r>
              <a:rPr lang="en-US" sz="2100" dirty="0" smtClean="0"/>
              <a:t> </a:t>
            </a:r>
            <a:r>
              <a:rPr lang="en-US" sz="2100" dirty="0" err="1" smtClean="0"/>
              <a:t>dalam</a:t>
            </a:r>
            <a:r>
              <a:rPr lang="en-US" sz="2100" dirty="0" smtClean="0"/>
              <a:t> </a:t>
            </a:r>
            <a:r>
              <a:rPr lang="en-US" sz="2100" dirty="0" err="1" smtClean="0"/>
              <a:t>masyarakat</a:t>
            </a:r>
            <a:r>
              <a:rPr lang="en-US" sz="2100" dirty="0" smtClean="0"/>
              <a:t> (</a:t>
            </a:r>
            <a:r>
              <a:rPr lang="en-US" sz="2100" dirty="0" err="1" smtClean="0"/>
              <a:t>georg</a:t>
            </a:r>
            <a:r>
              <a:rPr lang="id-ID" sz="2100" dirty="0" smtClean="0"/>
              <a:t>e</a:t>
            </a:r>
            <a:r>
              <a:rPr lang="en-US" sz="2100" dirty="0" smtClean="0"/>
              <a:t> </a:t>
            </a:r>
            <a:r>
              <a:rPr lang="en-US" sz="2100" dirty="0" err="1" smtClean="0"/>
              <a:t>jellinek</a:t>
            </a:r>
            <a:r>
              <a:rPr lang="en-US" sz="2100" dirty="0" smtClean="0"/>
              <a:t> &amp;</a:t>
            </a:r>
            <a:r>
              <a:rPr lang="en-US" sz="2100" dirty="0" err="1" smtClean="0"/>
              <a:t>anzlloti</a:t>
            </a:r>
            <a:r>
              <a:rPr lang="en-US" sz="2100" dirty="0" smtClean="0"/>
              <a:t>)</a:t>
            </a:r>
          </a:p>
          <a:p>
            <a:pPr marL="0" indent="0" eaLnBrk="1" hangingPunct="1">
              <a:lnSpc>
                <a:spcPct val="80000"/>
              </a:lnSpc>
              <a:buFont typeface="Wingdings" pitchFamily="2" charset="2"/>
              <a:buNone/>
            </a:pPr>
            <a:r>
              <a:rPr lang="en-US" sz="2100" dirty="0" err="1" smtClean="0"/>
              <a:t>Hkm</a:t>
            </a:r>
            <a:r>
              <a:rPr lang="en-US" sz="2100" dirty="0" smtClean="0"/>
              <a:t> inter </a:t>
            </a:r>
            <a:r>
              <a:rPr lang="en-US" sz="2100" dirty="0" err="1" smtClean="0"/>
              <a:t>berlaku</a:t>
            </a:r>
            <a:r>
              <a:rPr lang="en-US" sz="2100" dirty="0" smtClean="0"/>
              <a:t> </a:t>
            </a:r>
            <a:r>
              <a:rPr lang="en-US" sz="2100" dirty="0" err="1" smtClean="0"/>
              <a:t>mengikat</a:t>
            </a:r>
            <a:r>
              <a:rPr lang="en-US" sz="2100" dirty="0" smtClean="0"/>
              <a:t> </a:t>
            </a:r>
            <a:r>
              <a:rPr lang="en-US" sz="2100" dirty="0" err="1" smtClean="0"/>
              <a:t>masyarakat</a:t>
            </a:r>
            <a:r>
              <a:rPr lang="en-US" sz="2100" dirty="0" smtClean="0"/>
              <a:t> inter </a:t>
            </a:r>
            <a:r>
              <a:rPr lang="en-US" sz="2100" dirty="0" err="1" smtClean="0"/>
              <a:t>karena</a:t>
            </a:r>
            <a:r>
              <a:rPr lang="en-US" sz="2100" dirty="0" smtClean="0"/>
              <a:t> </a:t>
            </a:r>
            <a:r>
              <a:rPr lang="en-US" sz="2100" dirty="0" err="1" smtClean="0"/>
              <a:t>masyarakat</a:t>
            </a:r>
            <a:r>
              <a:rPr lang="en-US" sz="2100" dirty="0" smtClean="0"/>
              <a:t> inter </a:t>
            </a:r>
            <a:r>
              <a:rPr lang="en-US" sz="2100" dirty="0" err="1" smtClean="0"/>
              <a:t>sendiri</a:t>
            </a:r>
            <a:r>
              <a:rPr lang="en-US" sz="2100" dirty="0" smtClean="0"/>
              <a:t> yang </a:t>
            </a:r>
            <a:r>
              <a:rPr lang="en-US" sz="2100" dirty="0" err="1" smtClean="0"/>
              <a:t>membuat</a:t>
            </a:r>
            <a:r>
              <a:rPr lang="en-US" sz="2100" dirty="0" smtClean="0"/>
              <a:t>, me</a:t>
            </a:r>
            <a:r>
              <a:rPr lang="id-ID" sz="2100" dirty="0" smtClean="0"/>
              <a:t>m</a:t>
            </a:r>
            <a:r>
              <a:rPr lang="en-US" sz="2100" dirty="0" err="1" smtClean="0"/>
              <a:t>butuhkan</a:t>
            </a:r>
            <a:r>
              <a:rPr lang="en-US" sz="2100" dirty="0" smtClean="0"/>
              <a:t> </a:t>
            </a:r>
            <a:r>
              <a:rPr lang="en-US" sz="2100" dirty="0" err="1" smtClean="0"/>
              <a:t>dan</a:t>
            </a:r>
            <a:r>
              <a:rPr lang="en-US" sz="2100" dirty="0" smtClean="0"/>
              <a:t> </a:t>
            </a:r>
            <a:r>
              <a:rPr lang="en-US" sz="2100" dirty="0" err="1" smtClean="0"/>
              <a:t>menghendaki</a:t>
            </a:r>
            <a:r>
              <a:rPr lang="en-US" sz="2100" dirty="0" smtClean="0"/>
              <a:t> </a:t>
            </a:r>
            <a:r>
              <a:rPr lang="en-US" sz="2100" dirty="0" err="1" smtClean="0"/>
              <a:t>untuk</a:t>
            </a:r>
            <a:r>
              <a:rPr lang="en-US" sz="2100" dirty="0" smtClean="0"/>
              <a:t> </a:t>
            </a:r>
            <a:r>
              <a:rPr lang="en-US" sz="2100" dirty="0" err="1" smtClean="0"/>
              <a:t>tunduk</a:t>
            </a:r>
            <a:r>
              <a:rPr lang="en-US" sz="2100" dirty="0" smtClean="0"/>
              <a:t> </a:t>
            </a:r>
            <a:r>
              <a:rPr lang="en-US" sz="2100" dirty="0" err="1" smtClean="0"/>
              <a:t>dan</a:t>
            </a:r>
            <a:r>
              <a:rPr lang="en-US" sz="2100" dirty="0" smtClean="0"/>
              <a:t> </a:t>
            </a:r>
            <a:r>
              <a:rPr lang="en-US" sz="2100" dirty="0" err="1" smtClean="0"/>
              <a:t>terikat</a:t>
            </a:r>
            <a:r>
              <a:rPr lang="en-US" sz="2100" dirty="0" smtClean="0"/>
              <a:t> </a:t>
            </a:r>
            <a:r>
              <a:rPr lang="en-US" sz="2100" dirty="0" err="1" smtClean="0"/>
              <a:t>pada</a:t>
            </a:r>
            <a:r>
              <a:rPr lang="en-US" sz="2100" dirty="0" smtClean="0"/>
              <a:t> </a:t>
            </a:r>
            <a:r>
              <a:rPr lang="en-US" sz="2100" dirty="0" err="1" smtClean="0"/>
              <a:t>hkm</a:t>
            </a:r>
            <a:r>
              <a:rPr lang="en-US" sz="2100" dirty="0" smtClean="0"/>
              <a:t> </a:t>
            </a:r>
            <a:r>
              <a:rPr lang="en-US" sz="2100" dirty="0" err="1" smtClean="0"/>
              <a:t>internasiional</a:t>
            </a:r>
            <a:endParaRPr lang="en-US" sz="2100" dirty="0" smtClean="0"/>
          </a:p>
          <a:p>
            <a:pPr marL="381000" indent="-381000" eaLnBrk="1" hangingPunct="1">
              <a:lnSpc>
                <a:spcPct val="80000"/>
              </a:lnSpc>
              <a:buFont typeface="Wingdings" pitchFamily="2" charset="2"/>
              <a:buNone/>
            </a:pPr>
            <a:r>
              <a:rPr lang="en-US" sz="2100" dirty="0" err="1" smtClean="0"/>
              <a:t>Upaya</a:t>
            </a:r>
            <a:r>
              <a:rPr lang="en-US" sz="2100" dirty="0" smtClean="0"/>
              <a:t> </a:t>
            </a:r>
            <a:r>
              <a:rPr lang="en-US" sz="2100" dirty="0" err="1" smtClean="0"/>
              <a:t>mengefektifkan</a:t>
            </a:r>
            <a:r>
              <a:rPr lang="en-US" sz="2100" dirty="0" smtClean="0"/>
              <a:t> </a:t>
            </a:r>
            <a:r>
              <a:rPr lang="en-US" sz="2100" dirty="0" err="1" smtClean="0"/>
              <a:t>hkm</a:t>
            </a:r>
            <a:r>
              <a:rPr lang="en-US" sz="2100" dirty="0" smtClean="0"/>
              <a:t> </a:t>
            </a:r>
            <a:r>
              <a:rPr lang="en-US" sz="2100" dirty="0" err="1" smtClean="0"/>
              <a:t>internasional</a:t>
            </a:r>
            <a:r>
              <a:rPr lang="en-US" sz="2100" dirty="0" smtClean="0"/>
              <a:t>:</a:t>
            </a:r>
          </a:p>
          <a:p>
            <a:pPr marL="381000" indent="-381000" eaLnBrk="1" hangingPunct="1">
              <a:lnSpc>
                <a:spcPct val="80000"/>
              </a:lnSpc>
              <a:buFont typeface="Wingdings" pitchFamily="2" charset="2"/>
              <a:buAutoNum type="arabicPeriod"/>
            </a:pPr>
            <a:r>
              <a:rPr lang="en-US" sz="2100" dirty="0" err="1" smtClean="0"/>
              <a:t>Membentuk</a:t>
            </a:r>
            <a:r>
              <a:rPr lang="en-US" sz="2100" dirty="0" smtClean="0"/>
              <a:t> </a:t>
            </a:r>
            <a:r>
              <a:rPr lang="en-US" sz="2100" dirty="0" err="1" smtClean="0"/>
              <a:t>organisasi-organisasi</a:t>
            </a:r>
            <a:r>
              <a:rPr lang="en-US" sz="2100" dirty="0" smtClean="0"/>
              <a:t> inter </a:t>
            </a:r>
            <a:r>
              <a:rPr lang="en-US" sz="2100" dirty="0" err="1" smtClean="0"/>
              <a:t>disertai</a:t>
            </a:r>
            <a:r>
              <a:rPr lang="en-US" sz="2100" dirty="0" smtClean="0"/>
              <a:t> organ2 </a:t>
            </a:r>
            <a:r>
              <a:rPr lang="en-US" sz="2100" dirty="0" err="1" smtClean="0"/>
              <a:t>serta</a:t>
            </a:r>
            <a:r>
              <a:rPr lang="en-US" sz="2100" dirty="0" smtClean="0"/>
              <a:t> </a:t>
            </a:r>
            <a:r>
              <a:rPr lang="en-US" sz="2100" dirty="0" err="1" smtClean="0"/>
              <a:t>peraturan</a:t>
            </a:r>
            <a:r>
              <a:rPr lang="en-US" sz="2100" dirty="0" smtClean="0"/>
              <a:t> </a:t>
            </a:r>
            <a:r>
              <a:rPr lang="en-US" sz="2100" dirty="0" err="1" smtClean="0"/>
              <a:t>hukum</a:t>
            </a:r>
            <a:r>
              <a:rPr lang="en-US" sz="2100" dirty="0" smtClean="0"/>
              <a:t> internal</a:t>
            </a:r>
          </a:p>
          <a:p>
            <a:pPr marL="381000" indent="-381000" eaLnBrk="1" hangingPunct="1">
              <a:lnSpc>
                <a:spcPct val="80000"/>
              </a:lnSpc>
              <a:buFont typeface="Wingdings" pitchFamily="2" charset="2"/>
              <a:buAutoNum type="arabicPeriod"/>
            </a:pPr>
            <a:r>
              <a:rPr lang="en-US" sz="2100" dirty="0" err="1" smtClean="0"/>
              <a:t>Melengkapi</a:t>
            </a:r>
            <a:r>
              <a:rPr lang="en-US" sz="2100" dirty="0" smtClean="0"/>
              <a:t> </a:t>
            </a:r>
            <a:r>
              <a:rPr lang="en-US" sz="2100" dirty="0" err="1" smtClean="0"/>
              <a:t>perjanjian-perjanjian</a:t>
            </a:r>
            <a:r>
              <a:rPr lang="en-US" sz="2100" dirty="0" smtClean="0"/>
              <a:t> inter multilateral </a:t>
            </a:r>
            <a:r>
              <a:rPr lang="en-US" sz="2100" dirty="0" err="1" smtClean="0"/>
              <a:t>dengan</a:t>
            </a:r>
            <a:r>
              <a:rPr lang="en-US" sz="2100" dirty="0" smtClean="0"/>
              <a:t> organ2 </a:t>
            </a:r>
            <a:r>
              <a:rPr lang="en-US" sz="2100" dirty="0" err="1" smtClean="0"/>
              <a:t>pelaksana</a:t>
            </a:r>
            <a:endParaRPr lang="en-US" sz="2100" dirty="0" smtClean="0"/>
          </a:p>
          <a:p>
            <a:pPr marL="381000" indent="-381000" eaLnBrk="1" hangingPunct="1">
              <a:lnSpc>
                <a:spcPct val="80000"/>
              </a:lnSpc>
              <a:buFont typeface="Wingdings" pitchFamily="2" charset="2"/>
              <a:buAutoNum type="arabicPeriod"/>
            </a:pPr>
            <a:r>
              <a:rPr lang="en-US" sz="2100" dirty="0" err="1" smtClean="0"/>
              <a:t>Mencantumkan</a:t>
            </a:r>
            <a:r>
              <a:rPr lang="en-US" sz="2100" dirty="0" smtClean="0"/>
              <a:t> </a:t>
            </a:r>
            <a:r>
              <a:rPr lang="en-US" sz="2100" dirty="0" err="1" smtClean="0"/>
              <a:t>klausala</a:t>
            </a:r>
            <a:r>
              <a:rPr lang="en-US" sz="2100" dirty="0" smtClean="0"/>
              <a:t> </a:t>
            </a:r>
            <a:r>
              <a:rPr lang="en-US" sz="2100" dirty="0" err="1" smtClean="0"/>
              <a:t>penyelesaian</a:t>
            </a:r>
            <a:r>
              <a:rPr lang="en-US" sz="2100" dirty="0" smtClean="0"/>
              <a:t> </a:t>
            </a:r>
            <a:r>
              <a:rPr lang="en-US" sz="2100" dirty="0" err="1" smtClean="0"/>
              <a:t>sengketa</a:t>
            </a:r>
            <a:r>
              <a:rPr lang="en-US" sz="2100" dirty="0" smtClean="0"/>
              <a:t> </a:t>
            </a:r>
            <a:r>
              <a:rPr lang="en-US" sz="2100" i="1" dirty="0" smtClean="0"/>
              <a:t>(dispute settlement </a:t>
            </a:r>
            <a:r>
              <a:rPr lang="en-US" sz="2100" i="1" dirty="0" err="1" smtClean="0"/>
              <a:t>clausa</a:t>
            </a:r>
            <a:r>
              <a:rPr lang="en-US" sz="2100" i="1" dirty="0" smtClean="0"/>
              <a:t>)</a:t>
            </a:r>
          </a:p>
          <a:p>
            <a:pPr marL="381000" indent="-381000" eaLnBrk="1" hangingPunct="1">
              <a:lnSpc>
                <a:spcPct val="80000"/>
              </a:lnSpc>
              <a:buFont typeface="Wingdings" pitchFamily="2" charset="2"/>
              <a:buNone/>
            </a:pPr>
            <a:endParaRPr lang="en-US" sz="21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1" descr="Hasil gambar untuk palang merah internasional"/>
          <p:cNvPicPr>
            <a:picLocks noChangeAspect="1" noChangeArrowheads="1"/>
          </p:cNvPicPr>
          <p:nvPr/>
        </p:nvPicPr>
        <p:blipFill>
          <a:blip r:embed="rId2"/>
          <a:srcRect/>
          <a:stretch>
            <a:fillRect/>
          </a:stretch>
        </p:blipFill>
        <p:spPr bwMode="auto">
          <a:xfrm>
            <a:off x="7143750" y="5072063"/>
            <a:ext cx="1643063" cy="1643062"/>
          </a:xfrm>
          <a:prstGeom prst="rect">
            <a:avLst/>
          </a:prstGeom>
          <a:noFill/>
          <a:ln w="9525">
            <a:noFill/>
            <a:miter lim="800000"/>
            <a:headEnd/>
            <a:tailEnd/>
          </a:ln>
        </p:spPr>
      </p:pic>
      <p:pic>
        <p:nvPicPr>
          <p:cNvPr id="22531" name="Picture 10" descr="Hasil gambar untuk asean"/>
          <p:cNvPicPr>
            <a:picLocks noChangeAspect="1" noChangeArrowheads="1"/>
          </p:cNvPicPr>
          <p:nvPr/>
        </p:nvPicPr>
        <p:blipFill>
          <a:blip r:embed="rId3"/>
          <a:srcRect/>
          <a:stretch>
            <a:fillRect/>
          </a:stretch>
        </p:blipFill>
        <p:spPr bwMode="auto">
          <a:xfrm>
            <a:off x="6715125" y="2714625"/>
            <a:ext cx="2233613" cy="2376488"/>
          </a:xfrm>
          <a:prstGeom prst="rect">
            <a:avLst/>
          </a:prstGeom>
          <a:noFill/>
          <a:ln w="9525">
            <a:noFill/>
            <a:miter lim="800000"/>
            <a:headEnd/>
            <a:tailEnd/>
          </a:ln>
        </p:spPr>
      </p:pic>
      <p:sp>
        <p:nvSpPr>
          <p:cNvPr id="5" name="Title 4"/>
          <p:cNvSpPr>
            <a:spLocks noGrp="1"/>
          </p:cNvSpPr>
          <p:nvPr>
            <p:ph type="title"/>
          </p:nvPr>
        </p:nvSpPr>
        <p:spPr>
          <a:xfrm>
            <a:off x="301625" y="228600"/>
            <a:ext cx="8534400" cy="1271588"/>
          </a:xfrm>
        </p:spPr>
        <p:txBody>
          <a:bodyPr>
            <a:normAutofit fontScale="90000"/>
          </a:bodyPr>
          <a:lstStyle/>
          <a:p>
            <a:pPr eaLnBrk="1" fontAlgn="auto" hangingPunct="1">
              <a:spcAft>
                <a:spcPts val="0"/>
              </a:spcAft>
              <a:defRPr/>
            </a:pPr>
            <a:r>
              <a:rPr lang="id-ID" sz="3600" dirty="0" smtClean="0"/>
              <a:t>III</a:t>
            </a:r>
            <a:r>
              <a:rPr lang="en-US" sz="3600" dirty="0" smtClean="0"/>
              <a:t/>
            </a:r>
            <a:br>
              <a:rPr lang="en-US" sz="3600" dirty="0" smtClean="0"/>
            </a:br>
            <a:r>
              <a:rPr lang="id-ID" sz="3600" dirty="0" smtClean="0"/>
              <a:t>Subjek-subjek Hkm Internasional (montevideo 1933)</a:t>
            </a:r>
            <a:endParaRPr lang="en-US" sz="4000" dirty="0"/>
          </a:p>
        </p:txBody>
      </p:sp>
      <p:sp>
        <p:nvSpPr>
          <p:cNvPr id="2" name="Content Placeholder 1"/>
          <p:cNvSpPr>
            <a:spLocks noGrp="1"/>
          </p:cNvSpPr>
          <p:nvPr>
            <p:ph idx="1"/>
          </p:nvPr>
        </p:nvSpPr>
        <p:spPr>
          <a:xfrm>
            <a:off x="142875" y="1481138"/>
            <a:ext cx="8858250" cy="5019675"/>
          </a:xfrm>
        </p:spPr>
        <p:txBody>
          <a:bodyPr>
            <a:noAutofit/>
          </a:bodyPr>
          <a:lstStyle/>
          <a:p>
            <a:pPr marL="609600" indent="-609600" eaLnBrk="1" fontAlgn="auto" hangingPunct="1">
              <a:spcAft>
                <a:spcPts val="0"/>
              </a:spcAft>
              <a:buClr>
                <a:schemeClr val="accent3"/>
              </a:buClr>
              <a:buFont typeface="Georgia"/>
              <a:buNone/>
              <a:defRPr/>
            </a:pPr>
            <a:r>
              <a:rPr lang="en-US" sz="1600" b="1" dirty="0" smtClean="0"/>
              <a:t>A. </a:t>
            </a:r>
            <a:r>
              <a:rPr lang="id-ID" sz="1600" b="1" dirty="0" smtClean="0"/>
              <a:t>Subjek Hkm pada umumnya</a:t>
            </a:r>
          </a:p>
          <a:p>
            <a:pPr marL="609600" indent="-609600" eaLnBrk="1" fontAlgn="auto" hangingPunct="1">
              <a:spcAft>
                <a:spcPts val="0"/>
              </a:spcAft>
              <a:buClr>
                <a:schemeClr val="accent3"/>
              </a:buClr>
              <a:buFont typeface="Georgia"/>
              <a:buNone/>
              <a:defRPr/>
            </a:pPr>
            <a:r>
              <a:rPr lang="id-ID" sz="1600" dirty="0" smtClean="0"/>
              <a:t> </a:t>
            </a:r>
            <a:r>
              <a:rPr lang="en-US" sz="1600" dirty="0" smtClean="0"/>
              <a:t>	S</a:t>
            </a:r>
            <a:r>
              <a:rPr lang="id-ID" sz="1600" dirty="0" smtClean="0"/>
              <a:t>ubjek hukum adalah : pendukung hak dan pemikul kewajiban</a:t>
            </a:r>
            <a:endParaRPr lang="en-US" sz="1600" dirty="0" smtClean="0"/>
          </a:p>
          <a:p>
            <a:pPr marL="609600" indent="-609600" eaLnBrk="1" fontAlgn="auto" hangingPunct="1">
              <a:spcAft>
                <a:spcPts val="0"/>
              </a:spcAft>
              <a:buClr>
                <a:schemeClr val="accent3"/>
              </a:buClr>
              <a:buFontTx/>
              <a:buNone/>
              <a:defRPr/>
            </a:pPr>
            <a:r>
              <a:rPr lang="en-US" sz="1600" dirty="0" smtClean="0"/>
              <a:t>	1. </a:t>
            </a:r>
            <a:r>
              <a:rPr lang="en-US" sz="1600" dirty="0" err="1" smtClean="0"/>
              <a:t>individu</a:t>
            </a:r>
            <a:r>
              <a:rPr lang="id-ID" sz="1600" dirty="0" smtClean="0"/>
              <a:t> (naturlik person)</a:t>
            </a:r>
          </a:p>
          <a:p>
            <a:pPr marL="609600" indent="-609600" eaLnBrk="1" fontAlgn="auto" hangingPunct="1">
              <a:spcAft>
                <a:spcPts val="0"/>
              </a:spcAft>
              <a:buClr>
                <a:schemeClr val="accent3"/>
              </a:buClr>
              <a:buFontTx/>
              <a:buNone/>
              <a:defRPr/>
            </a:pPr>
            <a:r>
              <a:rPr lang="id-ID" sz="1600" dirty="0" smtClean="0"/>
              <a:t>		orang atau individu yg karena sifat alamiah dan sosialnya</a:t>
            </a:r>
            <a:endParaRPr lang="en-US" sz="1600" dirty="0" smtClean="0"/>
          </a:p>
          <a:p>
            <a:pPr marL="609600" indent="-609600" eaLnBrk="1" fontAlgn="auto" hangingPunct="1">
              <a:spcAft>
                <a:spcPts val="0"/>
              </a:spcAft>
              <a:buClr>
                <a:schemeClr val="accent3"/>
              </a:buClr>
              <a:buFontTx/>
              <a:buNone/>
              <a:defRPr/>
            </a:pPr>
            <a:r>
              <a:rPr lang="en-US" sz="1600" dirty="0" smtClean="0"/>
              <a:t>	2. </a:t>
            </a:r>
            <a:r>
              <a:rPr lang="en-US" sz="1600" dirty="0" err="1" smtClean="0"/>
              <a:t>badan</a:t>
            </a:r>
            <a:r>
              <a:rPr lang="en-US" sz="1600" dirty="0" smtClean="0"/>
              <a:t> hukum</a:t>
            </a:r>
            <a:r>
              <a:rPr lang="id-ID" sz="1600" dirty="0" smtClean="0"/>
              <a:t> (legal person)</a:t>
            </a:r>
          </a:p>
          <a:p>
            <a:pPr marL="609600" indent="-609600" eaLnBrk="1" fontAlgn="auto" hangingPunct="1">
              <a:spcAft>
                <a:spcPts val="0"/>
              </a:spcAft>
              <a:buClr>
                <a:schemeClr val="accent3"/>
              </a:buClr>
              <a:buFontTx/>
              <a:buNone/>
              <a:defRPr/>
            </a:pPr>
            <a:r>
              <a:rPr lang="id-ID" sz="1600" dirty="0" smtClean="0"/>
              <a:t>		suatu badan atau lembaga yang sengaja dibuat atau didirikan untuk suatu tujuan tertentu</a:t>
            </a:r>
          </a:p>
          <a:p>
            <a:pPr marL="623887" indent="-514350" eaLnBrk="1" fontAlgn="auto" hangingPunct="1">
              <a:spcAft>
                <a:spcPts val="0"/>
              </a:spcAft>
              <a:buFont typeface="Wingdings 2"/>
              <a:buNone/>
              <a:defRPr/>
            </a:pPr>
            <a:r>
              <a:rPr lang="en-US" sz="1600" b="1" dirty="0" smtClean="0"/>
              <a:t>B. </a:t>
            </a:r>
            <a:r>
              <a:rPr lang="en-US" sz="1600" b="1" dirty="0" err="1" smtClean="0"/>
              <a:t>Subjek</a:t>
            </a:r>
            <a:r>
              <a:rPr lang="en-US" sz="1600" b="1" dirty="0" smtClean="0"/>
              <a:t> Hukum </a:t>
            </a:r>
            <a:r>
              <a:rPr lang="en-US" sz="1600" b="1" dirty="0" err="1" smtClean="0"/>
              <a:t>Internasional</a:t>
            </a:r>
            <a:endParaRPr lang="en-US" sz="1600" b="1" dirty="0" smtClean="0"/>
          </a:p>
          <a:p>
            <a:pPr marL="623887" indent="-514350" eaLnBrk="1" fontAlgn="auto" hangingPunct="1">
              <a:spcAft>
                <a:spcPts val="0"/>
              </a:spcAft>
              <a:buFont typeface="+mj-lt"/>
              <a:buAutoNum type="arabicPeriod"/>
              <a:defRPr/>
            </a:pPr>
            <a:r>
              <a:rPr lang="en-US" sz="1600" dirty="0" smtClean="0"/>
              <a:t>Negara</a:t>
            </a:r>
          </a:p>
          <a:p>
            <a:pPr marL="623887" indent="-514350" eaLnBrk="1" fontAlgn="auto" hangingPunct="1">
              <a:spcAft>
                <a:spcPts val="0"/>
              </a:spcAft>
              <a:buFont typeface="+mj-lt"/>
              <a:buAutoNum type="arabicPeriod"/>
              <a:defRPr/>
            </a:pPr>
            <a:r>
              <a:rPr lang="en-US" sz="1600" dirty="0" err="1" smtClean="0"/>
              <a:t>Organisasi</a:t>
            </a:r>
            <a:r>
              <a:rPr lang="en-US" sz="1600" dirty="0" smtClean="0"/>
              <a:t> (</a:t>
            </a:r>
            <a:r>
              <a:rPr lang="en-US" sz="1600" dirty="0" err="1" smtClean="0"/>
              <a:t>Publik</a:t>
            </a:r>
            <a:r>
              <a:rPr lang="en-US" sz="1600" dirty="0" smtClean="0"/>
              <a:t>) </a:t>
            </a:r>
            <a:r>
              <a:rPr lang="en-US" sz="1600" dirty="0" err="1" smtClean="0"/>
              <a:t>Internasional</a:t>
            </a:r>
            <a:endParaRPr lang="en-US" sz="1600" dirty="0" smtClean="0"/>
          </a:p>
          <a:p>
            <a:pPr marL="623887" indent="-514350" eaLnBrk="1" fontAlgn="auto" hangingPunct="1">
              <a:spcAft>
                <a:spcPts val="0"/>
              </a:spcAft>
              <a:buFont typeface="+mj-lt"/>
              <a:buAutoNum type="arabicPeriod"/>
              <a:defRPr/>
            </a:pPr>
            <a:r>
              <a:rPr lang="en-US" sz="1600" i="1" dirty="0" smtClean="0"/>
              <a:t>International Non Government Organization </a:t>
            </a:r>
            <a:r>
              <a:rPr lang="en-US" sz="1600" dirty="0" smtClean="0"/>
              <a:t>(INGO)</a:t>
            </a:r>
          </a:p>
          <a:p>
            <a:pPr marL="623887" indent="-514350" eaLnBrk="1" fontAlgn="auto" hangingPunct="1">
              <a:spcAft>
                <a:spcPts val="0"/>
              </a:spcAft>
              <a:buFont typeface="+mj-lt"/>
              <a:buAutoNum type="arabicPeriod"/>
              <a:defRPr/>
            </a:pPr>
            <a:r>
              <a:rPr lang="en-US" sz="1600" dirty="0" err="1" smtClean="0"/>
              <a:t>Individu</a:t>
            </a:r>
            <a:r>
              <a:rPr lang="en-US" sz="1600" dirty="0" smtClean="0"/>
              <a:t> (</a:t>
            </a:r>
            <a:r>
              <a:rPr lang="en-US" sz="1600" i="1" dirty="0" smtClean="0"/>
              <a:t>Natural Person)</a:t>
            </a:r>
          </a:p>
          <a:p>
            <a:pPr marL="623887" indent="-514350" eaLnBrk="1" fontAlgn="auto" hangingPunct="1">
              <a:spcAft>
                <a:spcPts val="0"/>
              </a:spcAft>
              <a:buFont typeface="+mj-lt"/>
              <a:buAutoNum type="arabicPeriod"/>
              <a:defRPr/>
            </a:pPr>
            <a:r>
              <a:rPr lang="en-US" sz="1600" dirty="0" smtClean="0"/>
              <a:t>Perusahaan </a:t>
            </a:r>
            <a:r>
              <a:rPr lang="en-US" sz="1600" dirty="0" err="1" smtClean="0"/>
              <a:t>Transnasional</a:t>
            </a:r>
            <a:endParaRPr lang="en-US" sz="1600" dirty="0" smtClean="0"/>
          </a:p>
          <a:p>
            <a:pPr marL="623887" indent="-514350" eaLnBrk="1" fontAlgn="auto" hangingPunct="1">
              <a:spcAft>
                <a:spcPts val="0"/>
              </a:spcAft>
              <a:buFont typeface="+mj-lt"/>
              <a:buAutoNum type="arabicPeriod"/>
              <a:defRPr/>
            </a:pPr>
            <a:r>
              <a:rPr lang="en-US" sz="1600" dirty="0" smtClean="0"/>
              <a:t>ICRC (</a:t>
            </a:r>
            <a:r>
              <a:rPr lang="en-US" sz="1600" i="1" dirty="0" smtClean="0"/>
              <a:t>International Committee on the Red Cross</a:t>
            </a:r>
            <a:r>
              <a:rPr lang="en-US" sz="1600" dirty="0" smtClean="0"/>
              <a:t>)</a:t>
            </a:r>
          </a:p>
          <a:p>
            <a:pPr marL="623887" indent="-514350" eaLnBrk="1" fontAlgn="auto" hangingPunct="1">
              <a:spcAft>
                <a:spcPts val="0"/>
              </a:spcAft>
              <a:buFont typeface="+mj-lt"/>
              <a:buAutoNum type="arabicPeriod"/>
              <a:defRPr/>
            </a:pPr>
            <a:r>
              <a:rPr lang="en-US" sz="1600" dirty="0" err="1" smtClean="0"/>
              <a:t>Organisasi</a:t>
            </a:r>
            <a:r>
              <a:rPr lang="en-US" sz="1600" dirty="0" smtClean="0"/>
              <a:t> </a:t>
            </a:r>
            <a:r>
              <a:rPr lang="en-US" sz="1600" dirty="0" err="1" smtClean="0"/>
              <a:t>Pembebesan</a:t>
            </a:r>
            <a:r>
              <a:rPr lang="en-US" sz="1600" dirty="0" smtClean="0"/>
              <a:t>/</a:t>
            </a:r>
            <a:r>
              <a:rPr lang="en-US" sz="1600" dirty="0" err="1" smtClean="0"/>
              <a:t>Bangsa</a:t>
            </a:r>
            <a:r>
              <a:rPr lang="en-US" sz="1600" dirty="0" smtClean="0"/>
              <a:t> yang </a:t>
            </a:r>
            <a:r>
              <a:rPr lang="en-US" sz="1600" dirty="0" err="1" smtClean="0"/>
              <a:t>memperjuangkan</a:t>
            </a:r>
            <a:r>
              <a:rPr lang="en-US" sz="1600" dirty="0" smtClean="0"/>
              <a:t> </a:t>
            </a:r>
            <a:r>
              <a:rPr lang="en-US" sz="1600" dirty="0" err="1" smtClean="0"/>
              <a:t>haknya</a:t>
            </a:r>
            <a:r>
              <a:rPr lang="en-US" sz="1600" dirty="0" smtClean="0"/>
              <a:t> (</a:t>
            </a:r>
            <a:r>
              <a:rPr lang="en-US" sz="1600" i="1" dirty="0" smtClean="0"/>
              <a:t>National Liberation Organization/ </a:t>
            </a:r>
            <a:r>
              <a:rPr lang="en-US" sz="1600" i="1" dirty="0" err="1" smtClean="0"/>
              <a:t>Respresentative</a:t>
            </a:r>
            <a:r>
              <a:rPr lang="en-US" sz="1600" i="1" dirty="0" smtClean="0"/>
              <a:t> Organization)</a:t>
            </a:r>
          </a:p>
          <a:p>
            <a:pPr marL="623887" indent="-514350" eaLnBrk="1" fontAlgn="auto" hangingPunct="1">
              <a:spcAft>
                <a:spcPts val="0"/>
              </a:spcAft>
              <a:buFont typeface="+mj-lt"/>
              <a:buAutoNum type="arabicPeriod"/>
              <a:defRPr/>
            </a:pPr>
            <a:r>
              <a:rPr lang="en-US" sz="1600" i="1" dirty="0" smtClean="0"/>
              <a:t> Belligerent </a:t>
            </a:r>
            <a:endParaRPr lang="en-US" sz="1600" dirty="0"/>
          </a:p>
        </p:txBody>
      </p:sp>
      <p:pic>
        <p:nvPicPr>
          <p:cNvPr id="22535" name="Picture 12" descr="Hasil gambar untuk bendera inggris"/>
          <p:cNvPicPr>
            <a:picLocks noChangeAspect="1" noChangeArrowheads="1"/>
          </p:cNvPicPr>
          <p:nvPr/>
        </p:nvPicPr>
        <p:blipFill>
          <a:blip r:embed="rId4"/>
          <a:srcRect/>
          <a:stretch>
            <a:fillRect/>
          </a:stretch>
        </p:blipFill>
        <p:spPr bwMode="auto">
          <a:xfrm>
            <a:off x="6715125" y="1357313"/>
            <a:ext cx="2273300" cy="1358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l" eaLnBrk="1" fontAlgn="auto" hangingPunct="1">
              <a:spcAft>
                <a:spcPts val="0"/>
              </a:spcAft>
              <a:defRPr/>
            </a:pPr>
            <a:r>
              <a:rPr lang="en-US" sz="4400" dirty="0" smtClean="0"/>
              <a:t>Negara</a:t>
            </a:r>
            <a:endParaRPr lang="en-US" sz="4400" dirty="0"/>
          </a:p>
        </p:txBody>
      </p:sp>
      <p:sp>
        <p:nvSpPr>
          <p:cNvPr id="23556" name="Content Placeholder 1"/>
          <p:cNvSpPr>
            <a:spLocks noGrp="1"/>
          </p:cNvSpPr>
          <p:nvPr>
            <p:ph idx="1"/>
          </p:nvPr>
        </p:nvSpPr>
        <p:spPr>
          <a:xfrm>
            <a:off x="301625" y="1527175"/>
            <a:ext cx="8504238" cy="4572000"/>
          </a:xfrm>
        </p:spPr>
        <p:txBody>
          <a:bodyPr/>
          <a:lstStyle/>
          <a:p>
            <a:pPr algn="just" eaLnBrk="1" hangingPunct="1"/>
            <a:r>
              <a:rPr lang="en-US" sz="2200" smtClean="0"/>
              <a:t>Negara adalah subjek hukum yang paling utama, terpenting dan memiliki kewenangan terbesar sebagai subjek hukum internasional.</a:t>
            </a:r>
          </a:p>
          <a:p>
            <a:pPr algn="just" eaLnBrk="1" hangingPunct="1"/>
            <a:r>
              <a:rPr lang="en-US" sz="2200" smtClean="0"/>
              <a:t>Pasal 1 Konvensi Montevideo 1933 menyatakan bahwa karakteristik negara adalah sebagai berikut:</a:t>
            </a:r>
          </a:p>
          <a:p>
            <a:pPr marL="868363" lvl="1" indent="-457200" algn="just" eaLnBrk="1" hangingPunct="1">
              <a:buFont typeface="Georgia" pitchFamily="18" charset="0"/>
              <a:buAutoNum type="alphaLcPeriod"/>
            </a:pPr>
            <a:r>
              <a:rPr lang="en-US" smtClean="0"/>
              <a:t>Memiliki </a:t>
            </a:r>
            <a:r>
              <a:rPr lang="en-US" i="1" smtClean="0"/>
              <a:t>a defined territory</a:t>
            </a:r>
          </a:p>
          <a:p>
            <a:pPr marL="868363" lvl="1" indent="-457200" algn="just" eaLnBrk="1" hangingPunct="1">
              <a:buFont typeface="Georgia" pitchFamily="18" charset="0"/>
              <a:buAutoNum type="alphaLcPeriod"/>
            </a:pPr>
            <a:r>
              <a:rPr lang="en-US" smtClean="0"/>
              <a:t>Memiliki </a:t>
            </a:r>
            <a:r>
              <a:rPr lang="en-US" i="1" smtClean="0"/>
              <a:t>a permanet population</a:t>
            </a:r>
          </a:p>
          <a:p>
            <a:pPr marL="868363" lvl="1" indent="-457200" algn="just" eaLnBrk="1" hangingPunct="1">
              <a:buFont typeface="Georgia" pitchFamily="18" charset="0"/>
              <a:buAutoNum type="alphaLcPeriod"/>
            </a:pPr>
            <a:r>
              <a:rPr lang="en-US" smtClean="0"/>
              <a:t>Memiliki pemerintahan (</a:t>
            </a:r>
            <a:r>
              <a:rPr lang="en-US" i="1" smtClean="0"/>
              <a:t>government</a:t>
            </a:r>
            <a:r>
              <a:rPr lang="en-US" smtClean="0"/>
              <a:t>)</a:t>
            </a:r>
          </a:p>
          <a:p>
            <a:pPr marL="868363" lvl="1" indent="-457200" algn="just" eaLnBrk="1" hangingPunct="1">
              <a:buFont typeface="Georgia" pitchFamily="18" charset="0"/>
              <a:buAutoNum type="alphaLcPeriod"/>
            </a:pPr>
            <a:r>
              <a:rPr lang="en-US" smtClean="0"/>
              <a:t>Memiliki kemampuan untuk melakukan hubungan internasional dengan negara lain (</a:t>
            </a:r>
            <a:r>
              <a:rPr lang="en-US" i="1" smtClean="0"/>
              <a:t>capacity to enter into relations with other states</a:t>
            </a:r>
            <a:r>
              <a:rPr lang="en-US"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4"/>
          <p:cNvSpPr>
            <a:spLocks noGrp="1"/>
          </p:cNvSpPr>
          <p:nvPr>
            <p:ph type="title"/>
          </p:nvPr>
        </p:nvSpPr>
        <p:spPr/>
        <p:txBody>
          <a:bodyPr/>
          <a:lstStyle/>
          <a:p>
            <a:pPr algn="l" eaLnBrk="1" hangingPunct="1"/>
            <a:r>
              <a:rPr lang="en-US" smtClean="0">
                <a:solidFill>
                  <a:srgbClr val="7B9899"/>
                </a:solidFill>
              </a:rPr>
              <a:t>A.D 1 </a:t>
            </a:r>
            <a:r>
              <a:rPr lang="en-US" i="1" smtClean="0">
                <a:solidFill>
                  <a:srgbClr val="7B9899"/>
                </a:solidFill>
              </a:rPr>
              <a:t>Defined Territory</a:t>
            </a:r>
            <a:endParaRPr lang="en-US" smtClean="0">
              <a:solidFill>
                <a:srgbClr val="7B9899"/>
              </a:solidFill>
            </a:endParaRPr>
          </a:p>
        </p:txBody>
      </p:sp>
      <p:sp>
        <p:nvSpPr>
          <p:cNvPr id="24580" name="Content Placeholder 1"/>
          <p:cNvSpPr>
            <a:spLocks noGrp="1"/>
          </p:cNvSpPr>
          <p:nvPr>
            <p:ph idx="1"/>
          </p:nvPr>
        </p:nvSpPr>
        <p:spPr>
          <a:xfrm>
            <a:off x="301625" y="1527175"/>
            <a:ext cx="8504238" cy="4572000"/>
          </a:xfrm>
        </p:spPr>
        <p:txBody>
          <a:bodyPr/>
          <a:lstStyle/>
          <a:p>
            <a:pPr eaLnBrk="1" hangingPunct="1"/>
            <a:r>
              <a:rPr lang="en-US" smtClean="0"/>
              <a:t>Tidak ada persyaratan dalam HI bahwa semua perbatasan sudah final dan tidak memiliki sengketa perbatasan lagi dengan negara-negara tetangga baik pada waktu memplokamirkan diri sebagai negara baru ataupun setelahnya.</a:t>
            </a:r>
          </a:p>
          <a:p>
            <a:pPr eaLnBrk="1" hangingPunct="1"/>
            <a:r>
              <a:rPr lang="en-US" smtClean="0"/>
              <a:t>Hukum Internasional juga tidak mensyaratkan batas minimum mamupun maksimum wilayah suatu negara.</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4"/>
          <p:cNvSpPr>
            <a:spLocks noGrp="1"/>
          </p:cNvSpPr>
          <p:nvPr>
            <p:ph type="title"/>
          </p:nvPr>
        </p:nvSpPr>
        <p:spPr/>
        <p:txBody>
          <a:bodyPr/>
          <a:lstStyle/>
          <a:p>
            <a:pPr algn="l" eaLnBrk="1" hangingPunct="1"/>
            <a:r>
              <a:rPr lang="en-US" smtClean="0">
                <a:solidFill>
                  <a:srgbClr val="7B9899"/>
                </a:solidFill>
              </a:rPr>
              <a:t>A.D 2 </a:t>
            </a:r>
            <a:r>
              <a:rPr lang="en-US" i="1" smtClean="0">
                <a:solidFill>
                  <a:srgbClr val="7B9899"/>
                </a:solidFill>
              </a:rPr>
              <a:t>Permanent Population</a:t>
            </a:r>
            <a:endParaRPr lang="en-US" smtClean="0">
              <a:solidFill>
                <a:srgbClr val="7B9899"/>
              </a:solidFill>
            </a:endParaRPr>
          </a:p>
        </p:txBody>
      </p:sp>
      <p:sp>
        <p:nvSpPr>
          <p:cNvPr id="25604" name="Content Placeholder 1"/>
          <p:cNvSpPr>
            <a:spLocks noGrp="1"/>
          </p:cNvSpPr>
          <p:nvPr>
            <p:ph idx="1"/>
          </p:nvPr>
        </p:nvSpPr>
        <p:spPr>
          <a:xfrm>
            <a:off x="301625" y="1527175"/>
            <a:ext cx="8504238" cy="4572000"/>
          </a:xfrm>
        </p:spPr>
        <p:txBody>
          <a:bodyPr>
            <a:normAutofit/>
          </a:bodyPr>
          <a:lstStyle/>
          <a:p>
            <a:pPr eaLnBrk="1" hangingPunct="1"/>
            <a:r>
              <a:rPr lang="en-US" smtClean="0"/>
              <a:t>Persyartan </a:t>
            </a:r>
            <a:r>
              <a:rPr lang="en-US" i="1" smtClean="0"/>
              <a:t>permanent population </a:t>
            </a:r>
            <a:r>
              <a:rPr lang="en-US" smtClean="0"/>
              <a:t>dimaksudkan untuk </a:t>
            </a:r>
            <a:r>
              <a:rPr lang="en-US" i="1" smtClean="0"/>
              <a:t>stable community.</a:t>
            </a:r>
          </a:p>
          <a:p>
            <a:pPr eaLnBrk="1" hangingPunct="1"/>
            <a:r>
              <a:rPr lang="en-US" smtClean="0"/>
              <a:t>Tidak ada persyaratan minimum penduduk yang harus dimiliki suatu negara.</a:t>
            </a:r>
          </a:p>
          <a:p>
            <a:pPr eaLnBrk="1" hangingPunct="1"/>
            <a:r>
              <a:rPr lang="en-US" smtClean="0"/>
              <a:t>HI tidak mensyaratkan bahwa penduduk haruslah </a:t>
            </a:r>
            <a:r>
              <a:rPr lang="en-US" i="1" smtClean="0"/>
              <a:t>homogeneous.</a:t>
            </a:r>
            <a:endParaRPr lang="en-US" smtClean="0"/>
          </a:p>
          <a:p>
            <a:pPr eaLnBrk="1" hangingPunct="1"/>
            <a:r>
              <a:rPr lang="en-US" smtClean="0"/>
              <a:t>Kriteria </a:t>
            </a:r>
            <a:r>
              <a:rPr lang="en-US" i="1" smtClean="0"/>
              <a:t>a stable population </a:t>
            </a:r>
            <a:r>
              <a:rPr lang="en-US" smtClean="0"/>
              <a:t> merujuk pada kelompok individu yang hidup di wilayah negara t3.</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4"/>
          <p:cNvSpPr>
            <a:spLocks noGrp="1"/>
          </p:cNvSpPr>
          <p:nvPr>
            <p:ph type="title"/>
          </p:nvPr>
        </p:nvSpPr>
        <p:spPr/>
        <p:txBody>
          <a:bodyPr/>
          <a:lstStyle/>
          <a:p>
            <a:pPr algn="l" eaLnBrk="1" hangingPunct="1"/>
            <a:r>
              <a:rPr lang="en-US" smtClean="0">
                <a:solidFill>
                  <a:srgbClr val="7B9899"/>
                </a:solidFill>
              </a:rPr>
              <a:t>A.D 3 Goverment</a:t>
            </a:r>
          </a:p>
        </p:txBody>
      </p:sp>
      <p:sp>
        <p:nvSpPr>
          <p:cNvPr id="26628" name="Content Placeholder 1"/>
          <p:cNvSpPr>
            <a:spLocks noGrp="1"/>
          </p:cNvSpPr>
          <p:nvPr>
            <p:ph idx="1"/>
          </p:nvPr>
        </p:nvSpPr>
        <p:spPr>
          <a:xfrm>
            <a:off x="301625" y="1527175"/>
            <a:ext cx="8504238" cy="4572000"/>
          </a:xfrm>
        </p:spPr>
        <p:txBody>
          <a:bodyPr/>
          <a:lstStyle/>
          <a:p>
            <a:pPr eaLnBrk="1" hangingPunct="1"/>
            <a:r>
              <a:rPr lang="en-US" smtClean="0"/>
              <a:t>Pemerintah harus bedaulat, mampu menguasai organ-organ pemerintahan yang secara efektif dan memeilihara ketertiban dan stabilitas dalam negeri yang bersangkutan.</a:t>
            </a:r>
          </a:p>
          <a:p>
            <a:pPr eaLnBrk="1" hangingPunct="1"/>
            <a:r>
              <a:rPr lang="en-US" smtClean="0"/>
              <a:t>Pemerintahan yang berdaulat tidak merujuk bahwa pemerintahan yang bersangkutan tidak di intervensi pihak manapun dalam menentukan kebijakannya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31863" y="444488"/>
            <a:ext cx="7158037" cy="1198562"/>
          </a:xfrm>
        </p:spPr>
        <p:txBody>
          <a:bodyPr>
            <a:normAutofit/>
          </a:bodyPr>
          <a:lstStyle/>
          <a:p>
            <a:pPr algn="ctr"/>
            <a:r>
              <a:rPr lang="en-US" sz="3600" b="1" dirty="0"/>
              <a:t>PERISTILAHAN HI</a:t>
            </a:r>
          </a:p>
        </p:txBody>
      </p:sp>
      <p:sp>
        <p:nvSpPr>
          <p:cNvPr id="23555" name="Rectangle 3"/>
          <p:cNvSpPr>
            <a:spLocks noGrp="1" noChangeArrowheads="1"/>
          </p:cNvSpPr>
          <p:nvPr>
            <p:ph idx="1"/>
          </p:nvPr>
        </p:nvSpPr>
        <p:spPr>
          <a:xfrm>
            <a:off x="949325" y="2209800"/>
            <a:ext cx="7661275" cy="2514600"/>
          </a:xfrm>
        </p:spPr>
        <p:txBody>
          <a:bodyPr>
            <a:normAutofit/>
          </a:bodyPr>
          <a:lstStyle/>
          <a:p>
            <a:r>
              <a:rPr lang="en-US" sz="2800" dirty="0" err="1">
                <a:latin typeface="+mj-lt"/>
              </a:rPr>
              <a:t>Hukum</a:t>
            </a:r>
            <a:r>
              <a:rPr lang="en-US" sz="2800" dirty="0">
                <a:latin typeface="+mj-lt"/>
              </a:rPr>
              <a:t> </a:t>
            </a:r>
            <a:r>
              <a:rPr lang="en-US" sz="2800" dirty="0" err="1">
                <a:latin typeface="+mj-lt"/>
              </a:rPr>
              <a:t>Bangsa-bangsa</a:t>
            </a:r>
            <a:r>
              <a:rPr lang="en-US" sz="2800" dirty="0">
                <a:latin typeface="+mj-lt"/>
              </a:rPr>
              <a:t> (</a:t>
            </a:r>
            <a:r>
              <a:rPr lang="en-US" sz="2800" i="1" dirty="0">
                <a:latin typeface="+mj-lt"/>
              </a:rPr>
              <a:t>law of nation, </a:t>
            </a:r>
            <a:r>
              <a:rPr lang="en-US" sz="2800" i="1" dirty="0" err="1">
                <a:latin typeface="+mj-lt"/>
              </a:rPr>
              <a:t>droit</a:t>
            </a:r>
            <a:r>
              <a:rPr lang="en-US" sz="2800" i="1" dirty="0">
                <a:latin typeface="+mj-lt"/>
              </a:rPr>
              <a:t> de gens, </a:t>
            </a:r>
            <a:r>
              <a:rPr lang="en-US" sz="2800" i="1" dirty="0" err="1">
                <a:latin typeface="+mj-lt"/>
              </a:rPr>
              <a:t>voelkerrecht</a:t>
            </a:r>
            <a:r>
              <a:rPr lang="en-US" sz="2800" dirty="0">
                <a:latin typeface="+mj-lt"/>
              </a:rPr>
              <a:t>)</a:t>
            </a:r>
          </a:p>
          <a:p>
            <a:r>
              <a:rPr lang="en-US" sz="2800" dirty="0" err="1">
                <a:latin typeface="+mj-lt"/>
              </a:rPr>
              <a:t>Hukum</a:t>
            </a:r>
            <a:r>
              <a:rPr lang="en-US" sz="2800" dirty="0">
                <a:latin typeface="+mj-lt"/>
              </a:rPr>
              <a:t> </a:t>
            </a:r>
            <a:r>
              <a:rPr lang="en-US" sz="2800" dirty="0" err="1">
                <a:latin typeface="+mj-lt"/>
              </a:rPr>
              <a:t>antar</a:t>
            </a:r>
            <a:r>
              <a:rPr lang="en-US" sz="2800" dirty="0">
                <a:latin typeface="+mj-lt"/>
              </a:rPr>
              <a:t> </a:t>
            </a:r>
            <a:r>
              <a:rPr lang="en-US" sz="2800" dirty="0" err="1">
                <a:latin typeface="+mj-lt"/>
              </a:rPr>
              <a:t>bangsa</a:t>
            </a:r>
            <a:endParaRPr lang="en-US" sz="2800" dirty="0">
              <a:latin typeface="+mj-lt"/>
            </a:endParaRPr>
          </a:p>
          <a:p>
            <a:r>
              <a:rPr lang="en-US" sz="2800" dirty="0" err="1">
                <a:latin typeface="+mj-lt"/>
              </a:rPr>
              <a:t>Hukum</a:t>
            </a:r>
            <a:r>
              <a:rPr lang="en-US" sz="2800" dirty="0">
                <a:latin typeface="+mj-lt"/>
              </a:rPr>
              <a:t> </a:t>
            </a:r>
            <a:r>
              <a:rPr lang="en-US" sz="2800" dirty="0" err="1">
                <a:latin typeface="+mj-lt"/>
              </a:rPr>
              <a:t>antar</a:t>
            </a:r>
            <a:r>
              <a:rPr lang="en-US" sz="2800" dirty="0">
                <a:latin typeface="+mj-lt"/>
              </a:rPr>
              <a:t> </a:t>
            </a:r>
            <a:r>
              <a:rPr lang="en-US" sz="2800" dirty="0" err="1">
                <a:latin typeface="+mj-lt"/>
              </a:rPr>
              <a:t>negara</a:t>
            </a:r>
            <a:endParaRPr lang="en-US" sz="2800" dirty="0">
              <a:latin typeface="+mj-lt"/>
            </a:endParaRPr>
          </a:p>
        </p:txBody>
      </p:sp>
      <p:sp>
        <p:nvSpPr>
          <p:cNvPr id="4" name="Slide Number Placeholder 5"/>
          <p:cNvSpPr>
            <a:spLocks noGrp="1"/>
          </p:cNvSpPr>
          <p:nvPr>
            <p:ph type="sldNum" sz="quarter" idx="12"/>
          </p:nvPr>
        </p:nvSpPr>
        <p:spPr/>
        <p:txBody>
          <a:bodyPr/>
          <a:lstStyle/>
          <a:p>
            <a:fld id="{B26DA0BF-8FB1-4C71-9AE4-3DB8DBE792A5}" type="slidenum">
              <a:rPr lang="en-US"/>
              <a:pPr/>
              <a:t>3</a:t>
            </a:fld>
            <a:endParaRPr lang="en-US"/>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1625" y="228600"/>
            <a:ext cx="8534400" cy="1057275"/>
          </a:xfrm>
        </p:spPr>
        <p:txBody>
          <a:bodyPr>
            <a:normAutofit fontScale="90000"/>
          </a:bodyPr>
          <a:lstStyle/>
          <a:p>
            <a:pPr algn="l" eaLnBrk="1" fontAlgn="auto" hangingPunct="1">
              <a:spcAft>
                <a:spcPts val="0"/>
              </a:spcAft>
              <a:defRPr/>
            </a:pPr>
            <a:r>
              <a:rPr lang="en-US" sz="3200" dirty="0" smtClean="0"/>
              <a:t>A.D 4 </a:t>
            </a:r>
            <a:r>
              <a:rPr lang="en-US" sz="3200" dirty="0" err="1" smtClean="0"/>
              <a:t>Kemampuan</a:t>
            </a:r>
            <a:r>
              <a:rPr lang="en-US" sz="3200" dirty="0" smtClean="0"/>
              <a:t> </a:t>
            </a:r>
            <a:r>
              <a:rPr lang="en-US" sz="3200" dirty="0" err="1" smtClean="0"/>
              <a:t>untuk</a:t>
            </a:r>
            <a:r>
              <a:rPr lang="en-US" sz="3200" dirty="0" smtClean="0"/>
              <a:t> </a:t>
            </a:r>
            <a:r>
              <a:rPr lang="en-US" sz="3200" dirty="0" err="1" smtClean="0"/>
              <a:t>melakukan</a:t>
            </a:r>
            <a:r>
              <a:rPr lang="en-US" sz="3200" dirty="0" smtClean="0"/>
              <a:t> </a:t>
            </a:r>
            <a:r>
              <a:rPr lang="en-US" sz="3200" dirty="0" err="1" smtClean="0"/>
              <a:t>hubungan</a:t>
            </a:r>
            <a:r>
              <a:rPr lang="en-US" sz="3200" dirty="0" smtClean="0"/>
              <a:t> </a:t>
            </a:r>
            <a:r>
              <a:rPr lang="en-US" sz="3200" dirty="0" err="1" smtClean="0"/>
              <a:t>dengan</a:t>
            </a:r>
            <a:r>
              <a:rPr lang="en-US" sz="3200" dirty="0" smtClean="0"/>
              <a:t> </a:t>
            </a:r>
            <a:r>
              <a:rPr lang="en-US" sz="3200" dirty="0" err="1" smtClean="0"/>
              <a:t>negara</a:t>
            </a:r>
            <a:r>
              <a:rPr lang="en-US" sz="3200" dirty="0" smtClean="0"/>
              <a:t> lain</a:t>
            </a:r>
            <a:endParaRPr lang="en-US" sz="3200" dirty="0"/>
          </a:p>
        </p:txBody>
      </p:sp>
      <p:sp>
        <p:nvSpPr>
          <p:cNvPr id="27652" name="Content Placeholder 1"/>
          <p:cNvSpPr>
            <a:spLocks noGrp="1"/>
          </p:cNvSpPr>
          <p:nvPr>
            <p:ph idx="1"/>
          </p:nvPr>
        </p:nvSpPr>
        <p:spPr>
          <a:xfrm>
            <a:off x="301625" y="1527175"/>
            <a:ext cx="8504238" cy="4572000"/>
          </a:xfrm>
        </p:spPr>
        <p:txBody>
          <a:bodyPr>
            <a:normAutofit fontScale="92500" lnSpcReduction="10000"/>
          </a:bodyPr>
          <a:lstStyle/>
          <a:p>
            <a:pPr eaLnBrk="1" hangingPunct="1"/>
            <a:r>
              <a:rPr lang="en-US" smtClean="0"/>
              <a:t>Kemampuan untuk melakukan hubungan dengan negara lain merupakan manisfestasi dari kedaulatan</a:t>
            </a:r>
          </a:p>
          <a:p>
            <a:pPr eaLnBrk="1" hangingPunct="1"/>
            <a:r>
              <a:rPr lang="en-US" smtClean="0"/>
              <a:t>Kemampuan untuk melakukan hubungan dengan negara lain adalah kemampuan dalam pengertian yuridiksi baik berdasarkan hukum nasional maupun internasional bukan secara fisik</a:t>
            </a:r>
          </a:p>
          <a:p>
            <a:pPr eaLnBrk="1" hangingPunct="1"/>
            <a:r>
              <a:rPr lang="en-US" smtClean="0"/>
              <a:t>Fakta bahwa negara memiliki ketergantuan baik secara ekonomi, politik, maupun militer pada negara yang lain tidak mengurangi statusnya sebagai negara.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1625" y="228600"/>
            <a:ext cx="8534400" cy="1057275"/>
          </a:xfrm>
        </p:spPr>
        <p:txBody>
          <a:bodyPr>
            <a:normAutofit fontScale="90000"/>
          </a:bodyPr>
          <a:lstStyle/>
          <a:p>
            <a:pPr eaLnBrk="1" fontAlgn="auto" hangingPunct="1">
              <a:spcAft>
                <a:spcPts val="0"/>
              </a:spcAft>
              <a:defRPr/>
            </a:pPr>
            <a:r>
              <a:rPr lang="en-US" sz="4000" dirty="0" err="1" smtClean="0"/>
              <a:t>Macam-Macam</a:t>
            </a:r>
            <a:r>
              <a:rPr lang="en-US" sz="4000" dirty="0" smtClean="0"/>
              <a:t> </a:t>
            </a:r>
            <a:r>
              <a:rPr lang="en-US" sz="4000" dirty="0" err="1" smtClean="0"/>
              <a:t>Bentuk</a:t>
            </a:r>
            <a:r>
              <a:rPr lang="en-US" sz="4000" dirty="0" smtClean="0"/>
              <a:t> Negara </a:t>
            </a:r>
            <a:r>
              <a:rPr lang="en-US" sz="4000" dirty="0" err="1" smtClean="0"/>
              <a:t>dan</a:t>
            </a:r>
            <a:r>
              <a:rPr lang="en-US" sz="4000" dirty="0" smtClean="0"/>
              <a:t> </a:t>
            </a:r>
            <a:r>
              <a:rPr lang="en-US" sz="4000" dirty="0" err="1" smtClean="0"/>
              <a:t>Kesatuan</a:t>
            </a:r>
            <a:r>
              <a:rPr lang="en-US" sz="4000" dirty="0" smtClean="0"/>
              <a:t> </a:t>
            </a:r>
            <a:r>
              <a:rPr lang="en-US" sz="4000" dirty="0" err="1" smtClean="0"/>
              <a:t>Bukan</a:t>
            </a:r>
            <a:r>
              <a:rPr lang="en-US" sz="4000" dirty="0" smtClean="0"/>
              <a:t> Negara </a:t>
            </a:r>
            <a:endParaRPr lang="en-US" sz="4000" dirty="0"/>
          </a:p>
        </p:txBody>
      </p:sp>
      <p:sp>
        <p:nvSpPr>
          <p:cNvPr id="2" name="Content Placeholder 1"/>
          <p:cNvSpPr>
            <a:spLocks noGrp="1"/>
          </p:cNvSpPr>
          <p:nvPr>
            <p:ph idx="1"/>
          </p:nvPr>
        </p:nvSpPr>
        <p:spPr>
          <a:xfrm>
            <a:off x="301625" y="1527175"/>
            <a:ext cx="8504238" cy="4572000"/>
          </a:xfrm>
        </p:spPr>
        <p:txBody>
          <a:bodyPr>
            <a:normAutofit fontScale="92500" lnSpcReduction="20000"/>
          </a:bodyPr>
          <a:lstStyle/>
          <a:p>
            <a:pPr marL="274320" indent="-274320" eaLnBrk="1" fontAlgn="auto" hangingPunct="1">
              <a:spcAft>
                <a:spcPts val="0"/>
              </a:spcAft>
              <a:buFont typeface="Wingdings 2"/>
              <a:buChar char=""/>
              <a:defRPr/>
            </a:pPr>
            <a:r>
              <a:rPr lang="en-US" dirty="0" smtClean="0"/>
              <a:t>Negara </a:t>
            </a:r>
            <a:r>
              <a:rPr lang="en-US" dirty="0" err="1" smtClean="0"/>
              <a:t>Kesatuan</a:t>
            </a:r>
            <a:endParaRPr lang="en-US" dirty="0" smtClean="0"/>
          </a:p>
          <a:p>
            <a:pPr marL="274320" indent="-274320" eaLnBrk="1" fontAlgn="auto" hangingPunct="1">
              <a:spcAft>
                <a:spcPts val="0"/>
              </a:spcAft>
              <a:buFont typeface="Wingdings 2"/>
              <a:buChar char=""/>
              <a:defRPr/>
            </a:pPr>
            <a:r>
              <a:rPr lang="en-US" dirty="0" smtClean="0"/>
              <a:t>Negara </a:t>
            </a:r>
            <a:r>
              <a:rPr lang="en-US" dirty="0" err="1" smtClean="0"/>
              <a:t>Federasi</a:t>
            </a:r>
            <a:endParaRPr lang="en-US" dirty="0" smtClean="0"/>
          </a:p>
          <a:p>
            <a:pPr marL="274320" indent="-274320" eaLnBrk="1" fontAlgn="auto" hangingPunct="1">
              <a:spcAft>
                <a:spcPts val="0"/>
              </a:spcAft>
              <a:buFont typeface="Wingdings 2"/>
              <a:buChar char=""/>
              <a:defRPr/>
            </a:pPr>
            <a:r>
              <a:rPr lang="en-US" dirty="0" smtClean="0"/>
              <a:t>Negara </a:t>
            </a:r>
            <a:r>
              <a:rPr lang="en-US" dirty="0" err="1" smtClean="0"/>
              <a:t>Konfederasi</a:t>
            </a:r>
            <a:r>
              <a:rPr lang="en-US" dirty="0" smtClean="0"/>
              <a:t> (</a:t>
            </a:r>
            <a:r>
              <a:rPr lang="en-US" i="1" dirty="0" smtClean="0"/>
              <a:t>Confederation</a:t>
            </a:r>
            <a:r>
              <a:rPr lang="en-US" dirty="0" smtClean="0"/>
              <a:t>)</a:t>
            </a:r>
          </a:p>
          <a:p>
            <a:pPr marL="274320" indent="-274320" eaLnBrk="1" fontAlgn="auto" hangingPunct="1">
              <a:spcAft>
                <a:spcPts val="0"/>
              </a:spcAft>
              <a:buFont typeface="Wingdings 2"/>
              <a:buChar char=""/>
              <a:defRPr/>
            </a:pPr>
            <a:r>
              <a:rPr lang="en-US" dirty="0" smtClean="0"/>
              <a:t>Negara-</a:t>
            </a:r>
            <a:r>
              <a:rPr lang="en-US" dirty="0" err="1" smtClean="0"/>
              <a:t>negara</a:t>
            </a:r>
            <a:r>
              <a:rPr lang="en-US" dirty="0" smtClean="0"/>
              <a:t> </a:t>
            </a:r>
            <a:r>
              <a:rPr lang="en-US" dirty="0" err="1" smtClean="0"/>
              <a:t>Persemakmuran</a:t>
            </a:r>
            <a:r>
              <a:rPr lang="en-US" dirty="0" smtClean="0"/>
              <a:t> (</a:t>
            </a:r>
            <a:r>
              <a:rPr lang="en-US" i="1" dirty="0" smtClean="0"/>
              <a:t>Commonwealth Nations</a:t>
            </a:r>
            <a:r>
              <a:rPr lang="en-US" dirty="0" smtClean="0"/>
              <a:t>)</a:t>
            </a:r>
          </a:p>
          <a:p>
            <a:pPr marL="274320" indent="-274320" eaLnBrk="1" fontAlgn="auto" hangingPunct="1">
              <a:spcAft>
                <a:spcPts val="0"/>
              </a:spcAft>
              <a:buFont typeface="Wingdings 2"/>
              <a:buChar char=""/>
              <a:defRPr/>
            </a:pPr>
            <a:r>
              <a:rPr lang="en-US" dirty="0" smtClean="0"/>
              <a:t>Negara </a:t>
            </a:r>
            <a:r>
              <a:rPr lang="en-US" dirty="0" err="1" smtClean="0"/>
              <a:t>Mikro</a:t>
            </a:r>
            <a:endParaRPr lang="en-US" dirty="0" smtClean="0"/>
          </a:p>
          <a:p>
            <a:pPr marL="274320" indent="-274320" eaLnBrk="1" fontAlgn="auto" hangingPunct="1">
              <a:spcAft>
                <a:spcPts val="0"/>
              </a:spcAft>
              <a:buFont typeface="Wingdings 2"/>
              <a:buChar char=""/>
              <a:defRPr/>
            </a:pPr>
            <a:r>
              <a:rPr lang="en-US" dirty="0" smtClean="0"/>
              <a:t>Negara </a:t>
            </a:r>
            <a:r>
              <a:rPr lang="en-US" dirty="0" err="1" smtClean="0"/>
              <a:t>Netral</a:t>
            </a:r>
            <a:r>
              <a:rPr lang="en-US" dirty="0" smtClean="0"/>
              <a:t> (</a:t>
            </a:r>
            <a:r>
              <a:rPr lang="en-US" i="1" dirty="0" err="1" smtClean="0"/>
              <a:t>Netralized</a:t>
            </a:r>
            <a:r>
              <a:rPr lang="en-US" i="1" dirty="0" smtClean="0"/>
              <a:t> State</a:t>
            </a:r>
            <a:r>
              <a:rPr lang="en-US" dirty="0" smtClean="0"/>
              <a:t>)</a:t>
            </a:r>
          </a:p>
          <a:p>
            <a:pPr marL="274320" indent="-274320" eaLnBrk="1" fontAlgn="auto" hangingPunct="1">
              <a:spcAft>
                <a:spcPts val="0"/>
              </a:spcAft>
              <a:buFont typeface="Wingdings 2"/>
              <a:buChar char=""/>
              <a:defRPr/>
            </a:pPr>
            <a:r>
              <a:rPr lang="en-US" dirty="0" smtClean="0"/>
              <a:t>Negara </a:t>
            </a:r>
            <a:r>
              <a:rPr lang="en-US" dirty="0" err="1" smtClean="0"/>
              <a:t>Protektorat</a:t>
            </a:r>
            <a:endParaRPr lang="en-US" dirty="0" smtClean="0"/>
          </a:p>
          <a:p>
            <a:pPr marL="274320" indent="-274320" eaLnBrk="1" fontAlgn="auto" hangingPunct="1">
              <a:spcAft>
                <a:spcPts val="0"/>
              </a:spcAft>
              <a:buFont typeface="Wingdings 2"/>
              <a:buChar char=""/>
              <a:defRPr/>
            </a:pPr>
            <a:r>
              <a:rPr lang="en-US" i="1" dirty="0" smtClean="0"/>
              <a:t>Condominium</a:t>
            </a:r>
          </a:p>
          <a:p>
            <a:pPr marL="274320" indent="-274320" eaLnBrk="1" fontAlgn="auto" hangingPunct="1">
              <a:spcAft>
                <a:spcPts val="0"/>
              </a:spcAft>
              <a:buFont typeface="Wingdings 2"/>
              <a:buChar char=""/>
              <a:defRPr/>
            </a:pPr>
            <a:r>
              <a:rPr lang="en-US" dirty="0" smtClean="0"/>
              <a:t>Wilayah </a:t>
            </a:r>
            <a:r>
              <a:rPr lang="en-US" dirty="0" err="1" smtClean="0"/>
              <a:t>Perwakilan</a:t>
            </a:r>
            <a:r>
              <a:rPr lang="en-US" dirty="0" smtClean="0"/>
              <a:t> </a:t>
            </a:r>
            <a:r>
              <a:rPr lang="en-US" i="1" dirty="0" smtClean="0"/>
              <a:t>(trust</a:t>
            </a:r>
            <a:r>
              <a:rPr lang="en-US" dirty="0" smtClean="0"/>
              <a:t>)</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4"/>
          <p:cNvSpPr>
            <a:spLocks noGrp="1"/>
          </p:cNvSpPr>
          <p:nvPr>
            <p:ph type="title"/>
          </p:nvPr>
        </p:nvSpPr>
        <p:spPr/>
        <p:txBody>
          <a:bodyPr/>
          <a:lstStyle/>
          <a:p>
            <a:pPr algn="just" eaLnBrk="1" hangingPunct="1"/>
            <a:r>
              <a:rPr lang="en-US" sz="3600" smtClean="0">
                <a:solidFill>
                  <a:srgbClr val="7B9899"/>
                </a:solidFill>
              </a:rPr>
              <a:t>1. Negara Kesatuan</a:t>
            </a:r>
          </a:p>
        </p:txBody>
      </p:sp>
      <p:sp>
        <p:nvSpPr>
          <p:cNvPr id="29700" name="Content Placeholder 1"/>
          <p:cNvSpPr>
            <a:spLocks noGrp="1"/>
          </p:cNvSpPr>
          <p:nvPr>
            <p:ph idx="1"/>
          </p:nvPr>
        </p:nvSpPr>
        <p:spPr>
          <a:xfrm>
            <a:off x="301625" y="1527175"/>
            <a:ext cx="8504238" cy="4572000"/>
          </a:xfrm>
        </p:spPr>
        <p:txBody>
          <a:bodyPr>
            <a:normAutofit fontScale="92500"/>
          </a:bodyPr>
          <a:lstStyle/>
          <a:p>
            <a:pPr eaLnBrk="1" hangingPunct="1"/>
            <a:r>
              <a:rPr lang="en-US" smtClean="0"/>
              <a:t>Negara Kesatuan akan memberikan kekuasaan yang penuh pada pemerintah pusat untuk melaksanakan kegiatan hubungan luar negeri.</a:t>
            </a:r>
          </a:p>
          <a:p>
            <a:pPr eaLnBrk="1" hangingPunct="1"/>
            <a:r>
              <a:rPr lang="en-US" smtClean="0"/>
              <a:t>Betapapun luas otonomi daerah yang diberikan pada provinsi-provinsinya, masalah hubungan luar negeri tetap menjadi kewenangan penuh pemerintah pusat</a:t>
            </a:r>
          </a:p>
          <a:p>
            <a:pPr eaLnBrk="1" hangingPunct="1"/>
            <a:r>
              <a:rPr lang="en-US" smtClean="0"/>
              <a:t>Indonesia dan Prancis merupakan dua contoh dari sekitar 10 negara kesatuan yang ada di dunia saat ini</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4"/>
          <p:cNvSpPr>
            <a:spLocks noGrp="1"/>
          </p:cNvSpPr>
          <p:nvPr>
            <p:ph type="title"/>
          </p:nvPr>
        </p:nvSpPr>
        <p:spPr/>
        <p:txBody>
          <a:bodyPr/>
          <a:lstStyle/>
          <a:p>
            <a:pPr algn="just" eaLnBrk="1" hangingPunct="1"/>
            <a:r>
              <a:rPr lang="en-US" sz="4000" smtClean="0">
                <a:solidFill>
                  <a:srgbClr val="7B9899"/>
                </a:solidFill>
              </a:rPr>
              <a:t>2. Negara Federasi</a:t>
            </a:r>
          </a:p>
        </p:txBody>
      </p:sp>
      <p:sp>
        <p:nvSpPr>
          <p:cNvPr id="30724" name="Content Placeholder 1"/>
          <p:cNvSpPr>
            <a:spLocks noGrp="1"/>
          </p:cNvSpPr>
          <p:nvPr>
            <p:ph idx="1"/>
          </p:nvPr>
        </p:nvSpPr>
        <p:spPr>
          <a:xfrm>
            <a:off x="196850" y="2247900"/>
            <a:ext cx="8575675" cy="3913188"/>
          </a:xfrm>
        </p:spPr>
        <p:txBody>
          <a:bodyPr>
            <a:normAutofit fontScale="85000" lnSpcReduction="10000"/>
          </a:bodyPr>
          <a:lstStyle/>
          <a:p>
            <a:pPr algn="just" eaLnBrk="1" hangingPunct="1"/>
            <a:r>
              <a:rPr lang="en-US" smtClean="0"/>
              <a:t>Negara Federasi merupakan gabungan dari sejumlah negara yang dinamakan negara bagian yang sepakat untuk membagi wewenang antara pemerintah federal menggunakan istilah negara bagian.</a:t>
            </a:r>
          </a:p>
          <a:p>
            <a:pPr algn="just" eaLnBrk="1" hangingPunct="1"/>
            <a:r>
              <a:rPr lang="en-US" smtClean="0"/>
              <a:t>Tidak semua negara federal menggunakan istilah negara bagian. Di Kanada, Afsel, Argentina, negara bagian disebut provinsi, Swiss menggunakan istilah Canton atau Lander. As, Brasil, Meksiko dan Australia menggunakan istilah negara bagian.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l" eaLnBrk="1" fontAlgn="auto" hangingPunct="1">
              <a:spcAft>
                <a:spcPts val="0"/>
              </a:spcAft>
              <a:defRPr/>
            </a:pPr>
            <a:r>
              <a:rPr lang="en-US" sz="4400" dirty="0" err="1" smtClean="0"/>
              <a:t>Cont</a:t>
            </a:r>
            <a:r>
              <a:rPr lang="en-US" sz="4400" dirty="0" smtClean="0"/>
              <a:t>….</a:t>
            </a:r>
            <a:endParaRPr lang="en-US" sz="4400" dirty="0"/>
          </a:p>
        </p:txBody>
      </p:sp>
      <p:sp>
        <p:nvSpPr>
          <p:cNvPr id="2" name="Content Placeholder 1"/>
          <p:cNvSpPr>
            <a:spLocks noGrp="1"/>
          </p:cNvSpPr>
          <p:nvPr>
            <p:ph idx="1"/>
          </p:nvPr>
        </p:nvSpPr>
        <p:spPr>
          <a:xfrm>
            <a:off x="352425" y="1643063"/>
            <a:ext cx="8523288" cy="4518025"/>
          </a:xfrm>
        </p:spPr>
        <p:txBody>
          <a:bodyPr>
            <a:normAutofit fontScale="92500" lnSpcReduction="10000"/>
          </a:bodyPr>
          <a:lstStyle/>
          <a:p>
            <a:pPr marL="274320" indent="-274320" algn="just" eaLnBrk="1" fontAlgn="auto" hangingPunct="1">
              <a:spcAft>
                <a:spcPts val="0"/>
              </a:spcAft>
              <a:buFont typeface="Wingdings 2"/>
              <a:buChar char=""/>
              <a:defRPr/>
            </a:pPr>
            <a:r>
              <a:rPr lang="en-US" dirty="0" err="1" smtClean="0"/>
              <a:t>Meskipun</a:t>
            </a:r>
            <a:r>
              <a:rPr lang="en-US" dirty="0" smtClean="0"/>
              <a:t> </a:t>
            </a:r>
            <a:r>
              <a:rPr lang="en-US" dirty="0" err="1" smtClean="0"/>
              <a:t>memiliki</a:t>
            </a:r>
            <a:r>
              <a:rPr lang="en-US" dirty="0" smtClean="0"/>
              <a:t> </a:t>
            </a:r>
            <a:r>
              <a:rPr lang="en-US" dirty="0" err="1" smtClean="0"/>
              <a:t>konstitusi</a:t>
            </a:r>
            <a:r>
              <a:rPr lang="en-US" dirty="0" smtClean="0"/>
              <a:t> </a:t>
            </a:r>
            <a:r>
              <a:rPr lang="en-US" dirty="0" err="1" smtClean="0"/>
              <a:t>dan</a:t>
            </a:r>
            <a:r>
              <a:rPr lang="en-US" dirty="0" smtClean="0"/>
              <a:t> </a:t>
            </a:r>
            <a:r>
              <a:rPr lang="en-US" dirty="0" err="1" smtClean="0"/>
              <a:t>pemerintahan</a:t>
            </a:r>
            <a:r>
              <a:rPr lang="en-US" dirty="0" smtClean="0"/>
              <a:t> </a:t>
            </a:r>
            <a:r>
              <a:rPr lang="en-US" dirty="0" err="1" smtClean="0"/>
              <a:t>sendiri-sendiri</a:t>
            </a:r>
            <a:r>
              <a:rPr lang="en-US" dirty="0" smtClean="0"/>
              <a:t>, </a:t>
            </a:r>
            <a:r>
              <a:rPr lang="en-US" dirty="0" err="1" smtClean="0"/>
              <a:t>tetapi</a:t>
            </a:r>
            <a:r>
              <a:rPr lang="en-US" dirty="0" smtClean="0"/>
              <a:t> yang </a:t>
            </a:r>
            <a:r>
              <a:rPr lang="en-US" dirty="0" err="1" smtClean="0"/>
              <a:t>dianggap</a:t>
            </a:r>
            <a:r>
              <a:rPr lang="en-US" dirty="0" smtClean="0"/>
              <a:t> </a:t>
            </a:r>
            <a:r>
              <a:rPr lang="en-US" dirty="0" err="1" smtClean="0"/>
              <a:t>subjek</a:t>
            </a:r>
            <a:r>
              <a:rPr lang="en-US" dirty="0" smtClean="0"/>
              <a:t> </a:t>
            </a:r>
            <a:r>
              <a:rPr lang="en-US" dirty="0" err="1" smtClean="0"/>
              <a:t>dalam</a:t>
            </a:r>
            <a:r>
              <a:rPr lang="en-US" dirty="0" smtClean="0"/>
              <a:t> HI </a:t>
            </a:r>
            <a:r>
              <a:rPr lang="en-US" dirty="0" err="1" smtClean="0"/>
              <a:t>adalah</a:t>
            </a:r>
            <a:r>
              <a:rPr lang="en-US" dirty="0" smtClean="0"/>
              <a:t> </a:t>
            </a:r>
            <a:r>
              <a:rPr lang="en-US" dirty="0" err="1" smtClean="0"/>
              <a:t>pemerintah</a:t>
            </a:r>
            <a:r>
              <a:rPr lang="en-US" dirty="0" smtClean="0"/>
              <a:t> </a:t>
            </a:r>
            <a:r>
              <a:rPr lang="en-US" dirty="0" err="1" smtClean="0"/>
              <a:t>federalnya</a:t>
            </a:r>
            <a:r>
              <a:rPr lang="en-US" dirty="0" smtClean="0"/>
              <a:t> </a:t>
            </a:r>
            <a:r>
              <a:rPr lang="en-US" dirty="0" err="1" smtClean="0"/>
              <a:t>saja</a:t>
            </a:r>
            <a:r>
              <a:rPr lang="en-US" dirty="0" smtClean="0"/>
              <a:t> </a:t>
            </a:r>
            <a:r>
              <a:rPr lang="en-US" dirty="0" err="1" smtClean="0"/>
              <a:t>karena</a:t>
            </a:r>
            <a:r>
              <a:rPr lang="en-US" dirty="0" smtClean="0"/>
              <a:t> </a:t>
            </a:r>
            <a:r>
              <a:rPr lang="en-US" dirty="0" err="1" smtClean="0"/>
              <a:t>hanya</a:t>
            </a:r>
            <a:r>
              <a:rPr lang="en-US" dirty="0" smtClean="0"/>
              <a:t> </a:t>
            </a:r>
            <a:r>
              <a:rPr lang="en-US" dirty="0" err="1" smtClean="0"/>
              <a:t>pemerintah</a:t>
            </a:r>
            <a:r>
              <a:rPr lang="en-US" dirty="0" smtClean="0"/>
              <a:t> federal yang </a:t>
            </a:r>
            <a:r>
              <a:rPr lang="en-US" dirty="0" err="1" smtClean="0"/>
              <a:t>mempunyai</a:t>
            </a:r>
            <a:r>
              <a:rPr lang="en-US" dirty="0" smtClean="0"/>
              <a:t> </a:t>
            </a:r>
            <a:r>
              <a:rPr lang="en-US" dirty="0" err="1" smtClean="0"/>
              <a:t>wewenang</a:t>
            </a:r>
            <a:r>
              <a:rPr lang="en-US" dirty="0" smtClean="0"/>
              <a:t> </a:t>
            </a:r>
            <a:r>
              <a:rPr lang="en-US" dirty="0" err="1" smtClean="0"/>
              <a:t>melakukan</a:t>
            </a:r>
            <a:r>
              <a:rPr lang="en-US" dirty="0" smtClean="0"/>
              <a:t> </a:t>
            </a:r>
            <a:r>
              <a:rPr lang="en-US" dirty="0" err="1" smtClean="0"/>
              <a:t>hubungan</a:t>
            </a:r>
            <a:r>
              <a:rPr lang="en-US" dirty="0" smtClean="0"/>
              <a:t> </a:t>
            </a:r>
            <a:r>
              <a:rPr lang="en-US" dirty="0" err="1" smtClean="0"/>
              <a:t>luar</a:t>
            </a:r>
            <a:r>
              <a:rPr lang="en-US" dirty="0" smtClean="0"/>
              <a:t> </a:t>
            </a:r>
            <a:r>
              <a:rPr lang="en-US" dirty="0" err="1" smtClean="0"/>
              <a:t>negeri</a:t>
            </a:r>
            <a:r>
              <a:rPr lang="en-US" dirty="0" smtClean="0"/>
              <a:t>.</a:t>
            </a:r>
          </a:p>
          <a:p>
            <a:pPr marL="274320" indent="-274320" algn="just" eaLnBrk="1" fontAlgn="auto" hangingPunct="1">
              <a:spcAft>
                <a:spcPts val="0"/>
              </a:spcAft>
              <a:buFont typeface="Wingdings 2"/>
              <a:buChar char=""/>
              <a:defRPr/>
            </a:pPr>
            <a:r>
              <a:rPr lang="en-US" dirty="0" err="1" smtClean="0"/>
              <a:t>Namun</a:t>
            </a:r>
            <a:r>
              <a:rPr lang="en-US" dirty="0" smtClean="0"/>
              <a:t> </a:t>
            </a:r>
            <a:r>
              <a:rPr lang="en-US" dirty="0" err="1" smtClean="0"/>
              <a:t>adakalanya</a:t>
            </a:r>
            <a:r>
              <a:rPr lang="en-US" dirty="0" smtClean="0"/>
              <a:t> </a:t>
            </a:r>
            <a:r>
              <a:rPr lang="en-US" dirty="0" err="1" smtClean="0"/>
              <a:t>negara</a:t>
            </a:r>
            <a:r>
              <a:rPr lang="en-US" dirty="0" smtClean="0"/>
              <a:t> </a:t>
            </a:r>
            <a:r>
              <a:rPr lang="en-US" dirty="0" err="1" smtClean="0"/>
              <a:t>federasi</a:t>
            </a:r>
            <a:r>
              <a:rPr lang="en-US" dirty="0" smtClean="0"/>
              <a:t> </a:t>
            </a:r>
            <a:r>
              <a:rPr lang="en-US" dirty="0" err="1" smtClean="0"/>
              <a:t>memberikan</a:t>
            </a:r>
            <a:r>
              <a:rPr lang="en-US" dirty="0" smtClean="0"/>
              <a:t> </a:t>
            </a:r>
            <a:r>
              <a:rPr lang="en-US" dirty="0" err="1" smtClean="0"/>
              <a:t>kelebihan</a:t>
            </a:r>
            <a:r>
              <a:rPr lang="en-US" dirty="0" smtClean="0"/>
              <a:t> </a:t>
            </a:r>
            <a:r>
              <a:rPr lang="en-US" dirty="0" err="1" smtClean="0"/>
              <a:t>pada</a:t>
            </a:r>
            <a:r>
              <a:rPr lang="en-US" dirty="0" smtClean="0"/>
              <a:t> </a:t>
            </a:r>
            <a:r>
              <a:rPr lang="en-US" dirty="0" err="1" smtClean="0"/>
              <a:t>beberapa</a:t>
            </a:r>
            <a:r>
              <a:rPr lang="en-US" dirty="0" smtClean="0"/>
              <a:t> </a:t>
            </a:r>
            <a:r>
              <a:rPr lang="en-US" dirty="0" err="1" smtClean="0"/>
              <a:t>negara</a:t>
            </a:r>
            <a:r>
              <a:rPr lang="en-US" dirty="0" smtClean="0"/>
              <a:t> </a:t>
            </a:r>
            <a:r>
              <a:rPr lang="en-US" dirty="0" err="1" smtClean="0"/>
              <a:t>bagiannya</a:t>
            </a:r>
            <a:r>
              <a:rPr lang="en-US" dirty="0" smtClean="0"/>
              <a:t>. USSR </a:t>
            </a:r>
            <a:r>
              <a:rPr lang="en-US" dirty="0" err="1" smtClean="0"/>
              <a:t>tahun</a:t>
            </a:r>
            <a:r>
              <a:rPr lang="en-US" dirty="0" smtClean="0"/>
              <a:t> 1994 </a:t>
            </a:r>
            <a:r>
              <a:rPr lang="en-US" dirty="0" err="1" smtClean="0"/>
              <a:t>memberikan</a:t>
            </a:r>
            <a:r>
              <a:rPr lang="en-US" dirty="0" smtClean="0"/>
              <a:t> </a:t>
            </a:r>
            <a:r>
              <a:rPr lang="en-US" dirty="0" err="1" smtClean="0"/>
              <a:t>hak</a:t>
            </a:r>
            <a:r>
              <a:rPr lang="en-US" dirty="0" smtClean="0"/>
              <a:t> </a:t>
            </a:r>
            <a:r>
              <a:rPr lang="en-US" dirty="0" err="1" smtClean="0"/>
              <a:t>pada</a:t>
            </a:r>
            <a:r>
              <a:rPr lang="en-US" dirty="0" smtClean="0"/>
              <a:t> </a:t>
            </a:r>
            <a:r>
              <a:rPr lang="en-US" dirty="0" err="1" smtClean="0"/>
              <a:t>Bylorusia</a:t>
            </a:r>
            <a:r>
              <a:rPr lang="en-US" dirty="0" smtClean="0"/>
              <a:t> </a:t>
            </a:r>
            <a:r>
              <a:rPr lang="en-US" dirty="0" err="1" smtClean="0"/>
              <a:t>dan</a:t>
            </a:r>
            <a:r>
              <a:rPr lang="en-US" dirty="0" smtClean="0"/>
              <a:t> </a:t>
            </a:r>
            <a:r>
              <a:rPr lang="en-US" dirty="0" err="1" smtClean="0"/>
              <a:t>Ukraina</a:t>
            </a:r>
            <a:r>
              <a:rPr lang="en-US" dirty="0" smtClean="0"/>
              <a:t> </a:t>
            </a:r>
            <a:r>
              <a:rPr lang="en-US" dirty="0" err="1" smtClean="0"/>
              <a:t>untuk</a:t>
            </a:r>
            <a:r>
              <a:rPr lang="en-US" dirty="0" smtClean="0"/>
              <a:t> </a:t>
            </a:r>
            <a:r>
              <a:rPr lang="en-US" dirty="0" err="1" smtClean="0"/>
              <a:t>membuat</a:t>
            </a:r>
            <a:r>
              <a:rPr lang="en-US" dirty="0" smtClean="0"/>
              <a:t> </a:t>
            </a:r>
            <a:r>
              <a:rPr lang="en-US" dirty="0" err="1" smtClean="0"/>
              <a:t>perjanjian</a:t>
            </a:r>
            <a:r>
              <a:rPr lang="en-US" dirty="0" smtClean="0"/>
              <a:t> </a:t>
            </a:r>
            <a:r>
              <a:rPr lang="en-US" dirty="0" err="1" smtClean="0"/>
              <a:t>sendiri</a:t>
            </a:r>
            <a:r>
              <a:rPr lang="en-US" dirty="0" smtClean="0"/>
              <a:t>, </a:t>
            </a:r>
            <a:r>
              <a:rPr lang="en-US" dirty="0" err="1" smtClean="0"/>
              <a:t>bahkan</a:t>
            </a:r>
            <a:r>
              <a:rPr lang="en-US" dirty="0" smtClean="0"/>
              <a:t> </a:t>
            </a:r>
            <a:r>
              <a:rPr lang="en-US" dirty="0" err="1" smtClean="0"/>
              <a:t>juga</a:t>
            </a:r>
            <a:r>
              <a:rPr lang="en-US" dirty="0" smtClean="0"/>
              <a:t> </a:t>
            </a:r>
            <a:r>
              <a:rPr lang="en-US" dirty="0" err="1" smtClean="0"/>
              <a:t>mendaftar</a:t>
            </a:r>
            <a:r>
              <a:rPr lang="en-US" dirty="0" smtClean="0"/>
              <a:t> </a:t>
            </a:r>
            <a:r>
              <a:rPr lang="en-US" dirty="0" err="1" smtClean="0"/>
              <a:t>sebagai</a:t>
            </a:r>
            <a:r>
              <a:rPr lang="en-US" dirty="0" smtClean="0"/>
              <a:t> </a:t>
            </a:r>
            <a:r>
              <a:rPr lang="en-US" dirty="0" err="1" smtClean="0"/>
              <a:t>anggota</a:t>
            </a:r>
            <a:r>
              <a:rPr lang="en-US" dirty="0" smtClean="0"/>
              <a:t> PBB </a:t>
            </a:r>
            <a:r>
              <a:rPr lang="en-US" dirty="0" err="1" smtClean="0"/>
              <a:t>atas</a:t>
            </a:r>
            <a:r>
              <a:rPr lang="en-US" dirty="0" smtClean="0"/>
              <a:t> </a:t>
            </a:r>
            <a:r>
              <a:rPr lang="en-US" dirty="0" err="1" smtClean="0"/>
              <a:t>nama</a:t>
            </a:r>
            <a:r>
              <a:rPr lang="en-US" dirty="0" smtClean="0"/>
              <a:t> </a:t>
            </a:r>
            <a:r>
              <a:rPr lang="en-US" dirty="0" err="1" smtClean="0"/>
              <a:t>mereka</a:t>
            </a:r>
            <a:r>
              <a:rPr lang="en-US" dirty="0" smtClean="0"/>
              <a:t> </a:t>
            </a:r>
            <a:r>
              <a:rPr lang="en-US" dirty="0" err="1" smtClean="0"/>
              <a:t>sendiri</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57188" y="501650"/>
            <a:ext cx="8088312" cy="784225"/>
          </a:xfrm>
        </p:spPr>
        <p:txBody>
          <a:bodyPr>
            <a:normAutofit/>
          </a:bodyPr>
          <a:lstStyle/>
          <a:p>
            <a:pPr algn="just" eaLnBrk="1" fontAlgn="auto" hangingPunct="1">
              <a:spcAft>
                <a:spcPts val="0"/>
              </a:spcAft>
              <a:defRPr/>
            </a:pPr>
            <a:r>
              <a:rPr lang="en-US" sz="4000" dirty="0" smtClean="0"/>
              <a:t>3. Negara </a:t>
            </a:r>
            <a:r>
              <a:rPr lang="en-US" sz="4000" dirty="0" err="1" smtClean="0"/>
              <a:t>Konfederasi</a:t>
            </a:r>
            <a:r>
              <a:rPr lang="en-US" sz="4000" dirty="0" smtClean="0"/>
              <a:t> (</a:t>
            </a:r>
            <a:r>
              <a:rPr lang="en-US" sz="4000" i="1" dirty="0" err="1" smtClean="0"/>
              <a:t>Conferation</a:t>
            </a:r>
            <a:r>
              <a:rPr lang="en-US" sz="4000" dirty="0" smtClean="0"/>
              <a:t>) </a:t>
            </a:r>
            <a:endParaRPr lang="en-US" sz="4000" dirty="0"/>
          </a:p>
        </p:txBody>
      </p:sp>
      <p:sp>
        <p:nvSpPr>
          <p:cNvPr id="32772" name="Content Placeholder 1"/>
          <p:cNvSpPr>
            <a:spLocks noGrp="1"/>
          </p:cNvSpPr>
          <p:nvPr>
            <p:ph idx="1"/>
          </p:nvPr>
        </p:nvSpPr>
        <p:spPr>
          <a:xfrm>
            <a:off x="296863" y="1714500"/>
            <a:ext cx="8691562" cy="4446588"/>
          </a:xfrm>
        </p:spPr>
        <p:txBody>
          <a:bodyPr/>
          <a:lstStyle/>
          <a:p>
            <a:pPr algn="just" eaLnBrk="1" hangingPunct="1"/>
            <a:r>
              <a:rPr lang="en-US" sz="2400" smtClean="0"/>
              <a:t>Dalam konfederasi, dua atau lebih negara merdeka memutuskan bersatu untuk meningkatkan kesejahteraan dan kepentingan bersama mereka. </a:t>
            </a:r>
          </a:p>
          <a:p>
            <a:pPr algn="just" eaLnBrk="1" hangingPunct="1"/>
            <a:r>
              <a:rPr lang="en-US" sz="2400" smtClean="0"/>
              <a:t>Pemerintah Pusat hanya memiliki kewenangan t3 saja khususnya yang berkaitan dengan </a:t>
            </a:r>
            <a:r>
              <a:rPr lang="en-US" sz="2400" i="1" smtClean="0"/>
              <a:t>external affairs </a:t>
            </a:r>
            <a:r>
              <a:rPr lang="en-US" sz="2400" smtClean="0"/>
              <a:t> sementara negara anggotanya tetap memiliki kedaulatan untuk masalah domestik.</a:t>
            </a:r>
          </a:p>
          <a:p>
            <a:pPr algn="just" eaLnBrk="1" hangingPunct="1"/>
            <a:r>
              <a:rPr lang="en-US" sz="2400" smtClean="0"/>
              <a:t>Masing-masing negara anggota memiliki kedaultan yang penuh, kemerdekaan dan kepribadiaan hukum Internasional.</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4"/>
          <p:cNvSpPr>
            <a:spLocks noGrp="1"/>
          </p:cNvSpPr>
          <p:nvPr>
            <p:ph type="title"/>
          </p:nvPr>
        </p:nvSpPr>
        <p:spPr/>
        <p:txBody>
          <a:bodyPr/>
          <a:lstStyle/>
          <a:p>
            <a:pPr algn="l" eaLnBrk="1" hangingPunct="1"/>
            <a:r>
              <a:rPr lang="en-US" smtClean="0">
                <a:solidFill>
                  <a:srgbClr val="7B9899"/>
                </a:solidFill>
              </a:rPr>
              <a:t>Cont…</a:t>
            </a:r>
          </a:p>
        </p:txBody>
      </p:sp>
      <p:sp>
        <p:nvSpPr>
          <p:cNvPr id="2" name="Content Placeholder 1"/>
          <p:cNvSpPr>
            <a:spLocks noGrp="1"/>
          </p:cNvSpPr>
          <p:nvPr>
            <p:ph idx="1"/>
          </p:nvPr>
        </p:nvSpPr>
        <p:spPr>
          <a:xfrm>
            <a:off x="141288" y="1714500"/>
            <a:ext cx="8788400" cy="4838700"/>
          </a:xfrm>
        </p:spPr>
        <p:txBody>
          <a:bodyPr>
            <a:normAutofit fontScale="70000" lnSpcReduction="20000"/>
          </a:bodyPr>
          <a:lstStyle/>
          <a:p>
            <a:pPr marL="274320" indent="-274320" algn="just" eaLnBrk="1" fontAlgn="auto" hangingPunct="1">
              <a:spcAft>
                <a:spcPts val="0"/>
              </a:spcAft>
              <a:buFont typeface="Wingdings 2"/>
              <a:buChar char=""/>
              <a:defRPr/>
            </a:pPr>
            <a:r>
              <a:rPr lang="en-US" dirty="0" err="1" smtClean="0"/>
              <a:t>Contohnya</a:t>
            </a:r>
            <a:r>
              <a:rPr lang="en-US" dirty="0" smtClean="0"/>
              <a:t> </a:t>
            </a:r>
            <a:r>
              <a:rPr lang="en-US" dirty="0" err="1" smtClean="0"/>
              <a:t>adalah</a:t>
            </a:r>
            <a:r>
              <a:rPr lang="en-US" dirty="0" smtClean="0"/>
              <a:t> Swiss (1291-1848), Netherland (1581-1795) </a:t>
            </a:r>
            <a:r>
              <a:rPr lang="en-US" dirty="0" err="1" smtClean="0"/>
              <a:t>juga</a:t>
            </a:r>
            <a:r>
              <a:rPr lang="en-US" dirty="0" smtClean="0"/>
              <a:t> US (1776-1788) </a:t>
            </a:r>
            <a:r>
              <a:rPr lang="en-US" dirty="0" err="1" smtClean="0"/>
              <a:t>serta</a:t>
            </a:r>
            <a:r>
              <a:rPr lang="en-US" dirty="0" smtClean="0"/>
              <a:t> </a:t>
            </a:r>
            <a:r>
              <a:rPr lang="en-US" dirty="0" err="1" smtClean="0"/>
              <a:t>Jerman</a:t>
            </a:r>
            <a:r>
              <a:rPr lang="en-US" dirty="0" smtClean="0"/>
              <a:t> (1815-1866).</a:t>
            </a:r>
          </a:p>
          <a:p>
            <a:pPr marL="274320" indent="-274320" algn="just" eaLnBrk="1" fontAlgn="auto" hangingPunct="1">
              <a:spcAft>
                <a:spcPts val="0"/>
              </a:spcAft>
              <a:buFont typeface="Wingdings 2"/>
              <a:buChar char=""/>
              <a:defRPr/>
            </a:pPr>
            <a:r>
              <a:rPr lang="en-US" dirty="0" smtClean="0"/>
              <a:t>CIS (</a:t>
            </a:r>
            <a:r>
              <a:rPr lang="en-US" i="1" dirty="0" smtClean="0"/>
              <a:t>Confederation of Independent State</a:t>
            </a:r>
            <a:r>
              <a:rPr lang="en-US" dirty="0" smtClean="0"/>
              <a:t>) yang </a:t>
            </a:r>
            <a:r>
              <a:rPr lang="en-US" dirty="0" err="1" smtClean="0"/>
              <a:t>terdiri</a:t>
            </a:r>
            <a:r>
              <a:rPr lang="en-US" dirty="0" smtClean="0"/>
              <a:t> </a:t>
            </a:r>
            <a:r>
              <a:rPr lang="en-US" dirty="0" err="1" smtClean="0"/>
              <a:t>dari</a:t>
            </a:r>
            <a:r>
              <a:rPr lang="en-US" dirty="0" smtClean="0"/>
              <a:t> </a:t>
            </a:r>
            <a:r>
              <a:rPr lang="en-US" dirty="0" err="1" smtClean="0"/>
              <a:t>Angkatan</a:t>
            </a:r>
            <a:r>
              <a:rPr lang="en-US" dirty="0" smtClean="0"/>
              <a:t> </a:t>
            </a:r>
            <a:r>
              <a:rPr lang="en-US" dirty="0" err="1" smtClean="0"/>
              <a:t>bersenjata</a:t>
            </a:r>
            <a:r>
              <a:rPr lang="en-US" dirty="0" smtClean="0"/>
              <a:t> </a:t>
            </a:r>
            <a:r>
              <a:rPr lang="en-US" dirty="0" err="1" smtClean="0"/>
              <a:t>anggota</a:t>
            </a:r>
            <a:r>
              <a:rPr lang="en-US" dirty="0" smtClean="0"/>
              <a:t> CIS </a:t>
            </a:r>
            <a:r>
              <a:rPr lang="en-US" dirty="0" err="1" smtClean="0"/>
              <a:t>dan</a:t>
            </a:r>
            <a:r>
              <a:rPr lang="en-US" dirty="0" smtClean="0"/>
              <a:t> </a:t>
            </a:r>
            <a:r>
              <a:rPr lang="en-US" dirty="0" err="1" smtClean="0"/>
              <a:t>senjata</a:t>
            </a:r>
            <a:r>
              <a:rPr lang="en-US" dirty="0" smtClean="0"/>
              <a:t> </a:t>
            </a:r>
            <a:r>
              <a:rPr lang="en-US" dirty="0" err="1" smtClean="0"/>
              <a:t>nuklit</a:t>
            </a:r>
            <a:r>
              <a:rPr lang="en-US" dirty="0" smtClean="0"/>
              <a:t> </a:t>
            </a:r>
            <a:r>
              <a:rPr lang="en-US" dirty="0" err="1" smtClean="0"/>
              <a:t>mereka</a:t>
            </a:r>
            <a:r>
              <a:rPr lang="en-US" dirty="0" smtClean="0"/>
              <a:t> </a:t>
            </a:r>
            <a:r>
              <a:rPr lang="en-US" dirty="0" err="1" smtClean="0"/>
              <a:t>merupakan</a:t>
            </a:r>
            <a:r>
              <a:rPr lang="en-US" dirty="0" smtClean="0"/>
              <a:t> </a:t>
            </a:r>
            <a:r>
              <a:rPr lang="en-US" dirty="0" err="1" smtClean="0"/>
              <a:t>satu</a:t>
            </a:r>
            <a:r>
              <a:rPr lang="en-US" dirty="0" smtClean="0"/>
              <a:t> </a:t>
            </a:r>
            <a:r>
              <a:rPr lang="en-US" dirty="0" err="1" smtClean="0"/>
              <a:t>kesatuan</a:t>
            </a:r>
            <a:r>
              <a:rPr lang="en-US" dirty="0" smtClean="0"/>
              <a:t>. </a:t>
            </a:r>
          </a:p>
          <a:p>
            <a:pPr marL="274320" indent="-274320" algn="just" eaLnBrk="1" fontAlgn="auto" hangingPunct="1">
              <a:spcAft>
                <a:spcPts val="0"/>
              </a:spcAft>
              <a:buFont typeface="Wingdings 2"/>
              <a:buChar char=""/>
              <a:defRPr/>
            </a:pPr>
            <a:r>
              <a:rPr lang="en-US" dirty="0" err="1" smtClean="0"/>
              <a:t>Berada</a:t>
            </a:r>
            <a:r>
              <a:rPr lang="en-US" dirty="0" smtClean="0"/>
              <a:t> di </a:t>
            </a:r>
            <a:r>
              <a:rPr lang="en-US" dirty="0" err="1" smtClean="0"/>
              <a:t>bawah</a:t>
            </a:r>
            <a:r>
              <a:rPr lang="en-US" dirty="0" smtClean="0"/>
              <a:t> </a:t>
            </a:r>
            <a:r>
              <a:rPr lang="en-US" dirty="0" err="1" smtClean="0"/>
              <a:t>satu</a:t>
            </a:r>
            <a:r>
              <a:rPr lang="en-US" dirty="0" smtClean="0"/>
              <a:t> </a:t>
            </a:r>
            <a:r>
              <a:rPr lang="en-US" dirty="0" err="1" smtClean="0"/>
              <a:t>komando</a:t>
            </a:r>
            <a:r>
              <a:rPr lang="en-US" dirty="0" smtClean="0"/>
              <a:t> 11 </a:t>
            </a:r>
            <a:r>
              <a:rPr lang="en-US" dirty="0" err="1" smtClean="0"/>
              <a:t>negara</a:t>
            </a:r>
            <a:r>
              <a:rPr lang="en-US" dirty="0" smtClean="0"/>
              <a:t> </a:t>
            </a:r>
            <a:r>
              <a:rPr lang="en-US" dirty="0" err="1" smtClean="0"/>
              <a:t>merdeka</a:t>
            </a:r>
            <a:r>
              <a:rPr lang="en-US" dirty="0" smtClean="0"/>
              <a:t> </a:t>
            </a:r>
            <a:r>
              <a:rPr lang="en-US" dirty="0" err="1" smtClean="0"/>
              <a:t>antara</a:t>
            </a:r>
            <a:r>
              <a:rPr lang="en-US" dirty="0" smtClean="0"/>
              <a:t> lain Lithuania, Latvia, Estonia, </a:t>
            </a:r>
            <a:r>
              <a:rPr lang="en-US" dirty="0" err="1" smtClean="0"/>
              <a:t>dan</a:t>
            </a:r>
            <a:r>
              <a:rPr lang="en-US" dirty="0" smtClean="0"/>
              <a:t> </a:t>
            </a:r>
            <a:r>
              <a:rPr lang="en-US" dirty="0" err="1" smtClean="0"/>
              <a:t>terbentuk</a:t>
            </a:r>
            <a:r>
              <a:rPr lang="en-US" dirty="0" smtClean="0"/>
              <a:t> </a:t>
            </a:r>
            <a:r>
              <a:rPr lang="en-US" dirty="0" err="1" smtClean="0"/>
              <a:t>setelah</a:t>
            </a:r>
            <a:r>
              <a:rPr lang="en-US" dirty="0" smtClean="0"/>
              <a:t> </a:t>
            </a:r>
            <a:r>
              <a:rPr lang="en-US" dirty="0" err="1" smtClean="0"/>
              <a:t>jatuhnya</a:t>
            </a:r>
            <a:r>
              <a:rPr lang="en-US" dirty="0" smtClean="0"/>
              <a:t> </a:t>
            </a:r>
            <a:r>
              <a:rPr lang="en-US" dirty="0" err="1" smtClean="0"/>
              <a:t>Uni</a:t>
            </a:r>
            <a:r>
              <a:rPr lang="en-US" dirty="0" smtClean="0"/>
              <a:t> </a:t>
            </a:r>
            <a:r>
              <a:rPr lang="en-US" dirty="0" err="1" smtClean="0"/>
              <a:t>Sovier</a:t>
            </a:r>
            <a:r>
              <a:rPr lang="en-US" dirty="0" smtClean="0"/>
              <a:t> </a:t>
            </a:r>
            <a:r>
              <a:rPr lang="en-US" dirty="0" err="1" smtClean="0"/>
              <a:t>merupakan</a:t>
            </a:r>
            <a:r>
              <a:rPr lang="en-US" dirty="0" smtClean="0"/>
              <a:t> </a:t>
            </a:r>
            <a:r>
              <a:rPr lang="en-US" dirty="0" err="1" smtClean="0"/>
              <a:t>contoh</a:t>
            </a:r>
            <a:r>
              <a:rPr lang="en-US" dirty="0" smtClean="0"/>
              <a:t> yang </a:t>
            </a:r>
            <a:r>
              <a:rPr lang="en-US" dirty="0" err="1" smtClean="0"/>
              <a:t>lebih</a:t>
            </a:r>
            <a:r>
              <a:rPr lang="en-US" dirty="0" smtClean="0"/>
              <a:t> </a:t>
            </a:r>
            <a:r>
              <a:rPr lang="en-US" dirty="0" err="1" smtClean="0"/>
              <a:t>mutahir</a:t>
            </a:r>
            <a:r>
              <a:rPr lang="en-US" dirty="0" smtClean="0"/>
              <a:t> </a:t>
            </a:r>
            <a:r>
              <a:rPr lang="en-US" dirty="0" err="1" smtClean="0"/>
              <a:t>dari</a:t>
            </a:r>
            <a:r>
              <a:rPr lang="en-US" dirty="0"/>
              <a:t> </a:t>
            </a:r>
            <a:r>
              <a:rPr lang="en-US" dirty="0" err="1" smtClean="0"/>
              <a:t>bentuk</a:t>
            </a:r>
            <a:r>
              <a:rPr lang="en-US" dirty="0" smtClean="0"/>
              <a:t> </a:t>
            </a:r>
            <a:r>
              <a:rPr lang="en-US" dirty="0" err="1" smtClean="0"/>
              <a:t>konfiderasi</a:t>
            </a:r>
            <a:r>
              <a:rPr lang="en-US" dirty="0" smtClean="0"/>
              <a:t>.</a:t>
            </a:r>
          </a:p>
          <a:p>
            <a:pPr marL="274320" indent="-274320" algn="just" eaLnBrk="1" fontAlgn="auto" hangingPunct="1">
              <a:spcAft>
                <a:spcPts val="0"/>
              </a:spcAft>
              <a:buFont typeface="Wingdings 2"/>
              <a:buChar char=""/>
              <a:defRPr/>
            </a:pPr>
            <a:r>
              <a:rPr lang="en-US" dirty="0" err="1" smtClean="0"/>
              <a:t>Tujuan</a:t>
            </a:r>
            <a:r>
              <a:rPr lang="en-US" dirty="0" smtClean="0"/>
              <a:t> </a:t>
            </a:r>
            <a:r>
              <a:rPr lang="en-US" dirty="0" err="1" smtClean="0"/>
              <a:t>utama</a:t>
            </a:r>
            <a:r>
              <a:rPr lang="en-US" dirty="0" smtClean="0"/>
              <a:t> </a:t>
            </a:r>
            <a:r>
              <a:rPr lang="en-US" dirty="0" err="1" smtClean="0"/>
              <a:t>dari</a:t>
            </a:r>
            <a:r>
              <a:rPr lang="en-US" dirty="0" smtClean="0"/>
              <a:t> CIS </a:t>
            </a:r>
            <a:r>
              <a:rPr lang="en-US" dirty="0" err="1" smtClean="0"/>
              <a:t>adalah</a:t>
            </a:r>
            <a:r>
              <a:rPr lang="en-US" dirty="0" smtClean="0"/>
              <a:t> </a:t>
            </a:r>
            <a:r>
              <a:rPr lang="en-US" dirty="0" err="1" smtClean="0"/>
              <a:t>untuk</a:t>
            </a:r>
            <a:r>
              <a:rPr lang="en-US" dirty="0" smtClean="0"/>
              <a:t> </a:t>
            </a:r>
            <a:r>
              <a:rPr lang="en-US" dirty="0" err="1" smtClean="0"/>
              <a:t>mengoordinasikan</a:t>
            </a:r>
            <a:r>
              <a:rPr lang="en-US" dirty="0" smtClean="0"/>
              <a:t> </a:t>
            </a:r>
            <a:r>
              <a:rPr lang="en-US" dirty="0" err="1" smtClean="0"/>
              <a:t>kebijakan-kebijakan</a:t>
            </a:r>
            <a:r>
              <a:rPr lang="en-US" dirty="0" smtClean="0"/>
              <a:t> </a:t>
            </a:r>
            <a:r>
              <a:rPr lang="en-US" dirty="0" err="1" smtClean="0"/>
              <a:t>anggota</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hubungan</a:t>
            </a:r>
            <a:r>
              <a:rPr lang="en-US" dirty="0" smtClean="0"/>
              <a:t> LN, </a:t>
            </a:r>
            <a:r>
              <a:rPr lang="en-US" dirty="0" err="1" smtClean="0"/>
              <a:t>Petahanan</a:t>
            </a:r>
            <a:r>
              <a:rPr lang="en-US" dirty="0" smtClean="0"/>
              <a:t>, </a:t>
            </a:r>
            <a:r>
              <a:rPr lang="en-US" dirty="0" err="1" smtClean="0"/>
              <a:t>imigrasi</a:t>
            </a:r>
            <a:r>
              <a:rPr lang="en-US" dirty="0" smtClean="0"/>
              <a:t>, </a:t>
            </a:r>
            <a:r>
              <a:rPr lang="en-US" dirty="0" err="1" smtClean="0"/>
              <a:t>perlindungan</a:t>
            </a:r>
            <a:r>
              <a:rPr lang="en-US" dirty="0" smtClean="0"/>
              <a:t> </a:t>
            </a:r>
            <a:r>
              <a:rPr lang="en-US" dirty="0" err="1" smtClean="0"/>
              <a:t>lingkungan</a:t>
            </a:r>
            <a:r>
              <a:rPr lang="en-US" dirty="0" smtClean="0"/>
              <a:t>, </a:t>
            </a:r>
            <a:r>
              <a:rPr lang="en-US" dirty="0" err="1" smtClean="0"/>
              <a:t>penegakan</a:t>
            </a:r>
            <a:r>
              <a:rPr lang="en-US" dirty="0" smtClean="0"/>
              <a:t> </a:t>
            </a:r>
            <a:r>
              <a:rPr lang="en-US" dirty="0" err="1" smtClean="0"/>
              <a:t>hukum</a:t>
            </a:r>
            <a:r>
              <a:rPr lang="en-US" dirty="0" smtClean="0"/>
              <a:t>, </a:t>
            </a:r>
            <a:r>
              <a:rPr lang="en-US" dirty="0" err="1" smtClean="0"/>
              <a:t>dan</a:t>
            </a:r>
            <a:r>
              <a:rPr lang="en-US" dirty="0" smtClean="0"/>
              <a:t> </a:t>
            </a:r>
            <a:r>
              <a:rPr lang="en-US" dirty="0" err="1" smtClean="0"/>
              <a:t>masalah</a:t>
            </a:r>
            <a:r>
              <a:rPr lang="en-US" dirty="0" smtClean="0"/>
              <a:t> </a:t>
            </a:r>
            <a:r>
              <a:rPr lang="en-US" dirty="0" err="1" smtClean="0"/>
              <a:t>ekonomi</a:t>
            </a:r>
            <a:r>
              <a:rPr lang="en-US" dirty="0" smtClean="0"/>
              <a:t>. </a:t>
            </a:r>
          </a:p>
          <a:p>
            <a:pPr marL="274320" indent="-274320" algn="just" eaLnBrk="1" fontAlgn="auto" hangingPunct="1">
              <a:spcAft>
                <a:spcPts val="0"/>
              </a:spcAft>
              <a:buFont typeface="Wingdings 2"/>
              <a:buChar char=""/>
              <a:defRPr/>
            </a:pPr>
            <a:r>
              <a:rPr lang="en-US" dirty="0" err="1" smtClean="0"/>
              <a:t>Dalam</a:t>
            </a:r>
            <a:r>
              <a:rPr lang="en-US" dirty="0" smtClean="0"/>
              <a:t> </a:t>
            </a:r>
            <a:r>
              <a:rPr lang="en-US" dirty="0" err="1" smtClean="0"/>
              <a:t>praktek</a:t>
            </a:r>
            <a:r>
              <a:rPr lang="en-US" dirty="0" smtClean="0"/>
              <a:t>, </a:t>
            </a:r>
            <a:r>
              <a:rPr lang="en-US" dirty="0" err="1" smtClean="0"/>
              <a:t>karena</a:t>
            </a:r>
            <a:r>
              <a:rPr lang="en-US" dirty="0" smtClean="0"/>
              <a:t> </a:t>
            </a:r>
            <a:r>
              <a:rPr lang="en-US" dirty="0" err="1" smtClean="0"/>
              <a:t>strukturnya</a:t>
            </a:r>
            <a:r>
              <a:rPr lang="en-US" dirty="0" smtClean="0"/>
              <a:t> yang </a:t>
            </a:r>
            <a:r>
              <a:rPr lang="en-US" dirty="0" err="1" smtClean="0"/>
              <a:t>kurang</a:t>
            </a:r>
            <a:r>
              <a:rPr lang="en-US" dirty="0" smtClean="0"/>
              <a:t> </a:t>
            </a:r>
            <a:r>
              <a:rPr lang="en-US" dirty="0" err="1" smtClean="0"/>
              <a:t>jelas</a:t>
            </a:r>
            <a:r>
              <a:rPr lang="en-US" dirty="0" smtClean="0"/>
              <a:t>, </a:t>
            </a:r>
            <a:r>
              <a:rPr lang="en-US" dirty="0" err="1" smtClean="0"/>
              <a:t>konfederasi</a:t>
            </a:r>
            <a:r>
              <a:rPr lang="en-US" dirty="0" smtClean="0"/>
              <a:t> </a:t>
            </a:r>
            <a:r>
              <a:rPr lang="en-US" dirty="0" err="1" smtClean="0"/>
              <a:t>lambat</a:t>
            </a:r>
            <a:r>
              <a:rPr lang="en-US" dirty="0" smtClean="0"/>
              <a:t> </a:t>
            </a:r>
            <a:r>
              <a:rPr lang="en-US" dirty="0" err="1" smtClean="0"/>
              <a:t>laut</a:t>
            </a:r>
            <a:r>
              <a:rPr lang="en-US" dirty="0" smtClean="0"/>
              <a:t> </a:t>
            </a:r>
            <a:r>
              <a:rPr lang="en-US" dirty="0" err="1" smtClean="0"/>
              <a:t>akan</a:t>
            </a:r>
            <a:r>
              <a:rPr lang="en-US" dirty="0" smtClean="0"/>
              <a:t> </a:t>
            </a:r>
            <a:r>
              <a:rPr lang="en-US" dirty="0" err="1" smtClean="0"/>
              <a:t>menajdi</a:t>
            </a:r>
            <a:r>
              <a:rPr lang="en-US" dirty="0" smtClean="0"/>
              <a:t> </a:t>
            </a:r>
            <a:r>
              <a:rPr lang="en-US" dirty="0" err="1" smtClean="0"/>
              <a:t>negara</a:t>
            </a:r>
            <a:r>
              <a:rPr lang="en-US" dirty="0" smtClean="0"/>
              <a:t> </a:t>
            </a:r>
            <a:r>
              <a:rPr lang="en-US" dirty="0" err="1" smtClean="0"/>
              <a:t>kesatuan</a:t>
            </a:r>
            <a:r>
              <a:rPr lang="en-US" dirty="0" smtClean="0"/>
              <a:t> (</a:t>
            </a:r>
            <a:r>
              <a:rPr lang="en-US" i="1" dirty="0" smtClean="0"/>
              <a:t>unitary state</a:t>
            </a:r>
            <a:r>
              <a:rPr lang="en-US" dirty="0" smtClean="0"/>
              <a:t>) </a:t>
            </a:r>
            <a:r>
              <a:rPr lang="en-US" dirty="0" err="1" smtClean="0"/>
              <a:t>atau</a:t>
            </a:r>
            <a:r>
              <a:rPr lang="en-US" dirty="0" smtClean="0"/>
              <a:t> </a:t>
            </a:r>
            <a:r>
              <a:rPr lang="en-US" dirty="0" err="1" smtClean="0"/>
              <a:t>federasi</a:t>
            </a:r>
            <a:endParaRPr lang="en-US" dirty="0"/>
          </a:p>
          <a:p>
            <a:pPr marL="0" indent="0" algn="just" eaLnBrk="1" fontAlgn="auto" hangingPunct="1">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4"/>
          <p:cNvSpPr>
            <a:spLocks noGrp="1"/>
          </p:cNvSpPr>
          <p:nvPr>
            <p:ph type="title"/>
          </p:nvPr>
        </p:nvSpPr>
        <p:spPr>
          <a:xfrm>
            <a:off x="301625" y="228600"/>
            <a:ext cx="8534400" cy="1057275"/>
          </a:xfrm>
        </p:spPr>
        <p:txBody>
          <a:bodyPr/>
          <a:lstStyle/>
          <a:p>
            <a:pPr algn="just" eaLnBrk="1" hangingPunct="1"/>
            <a:r>
              <a:rPr lang="en-US" sz="2800" smtClean="0">
                <a:solidFill>
                  <a:srgbClr val="7B9899"/>
                </a:solidFill>
              </a:rPr>
              <a:t>4. Negara-negara Persemakmuran (</a:t>
            </a:r>
            <a:r>
              <a:rPr lang="en-US" sz="2800" i="1" smtClean="0">
                <a:solidFill>
                  <a:srgbClr val="7B9899"/>
                </a:solidFill>
              </a:rPr>
              <a:t>Commonwealth</a:t>
            </a:r>
            <a:br>
              <a:rPr lang="en-US" sz="2800" i="1" smtClean="0">
                <a:solidFill>
                  <a:srgbClr val="7B9899"/>
                </a:solidFill>
              </a:rPr>
            </a:br>
            <a:r>
              <a:rPr lang="en-US" sz="2800" i="1" smtClean="0">
                <a:solidFill>
                  <a:srgbClr val="7B9899"/>
                </a:solidFill>
              </a:rPr>
              <a:t>      Nations</a:t>
            </a:r>
            <a:r>
              <a:rPr lang="en-US" sz="2800" smtClean="0">
                <a:solidFill>
                  <a:srgbClr val="7B9899"/>
                </a:solidFill>
              </a:rPr>
              <a:t>)</a:t>
            </a:r>
          </a:p>
        </p:txBody>
      </p:sp>
      <p:sp>
        <p:nvSpPr>
          <p:cNvPr id="34820" name="Content Placeholder 1"/>
          <p:cNvSpPr>
            <a:spLocks noGrp="1"/>
          </p:cNvSpPr>
          <p:nvPr>
            <p:ph idx="1"/>
          </p:nvPr>
        </p:nvSpPr>
        <p:spPr>
          <a:xfrm>
            <a:off x="254000" y="1643063"/>
            <a:ext cx="8621713" cy="4518025"/>
          </a:xfrm>
        </p:spPr>
        <p:txBody>
          <a:bodyPr>
            <a:normAutofit fontScale="92500"/>
          </a:bodyPr>
          <a:lstStyle/>
          <a:p>
            <a:pPr algn="just" eaLnBrk="1" hangingPunct="1"/>
            <a:r>
              <a:rPr lang="en-US" i="1" smtClean="0"/>
              <a:t>Commonwealth Nations  </a:t>
            </a:r>
            <a:r>
              <a:rPr lang="en-US" smtClean="0"/>
              <a:t>merupakan persatuan negara-negara berdaulat yang memutuskan untuk memilihara persahabatan dan kerja sama dengan Inggris serta mengakui kerajaan Inggris sebagai simbol kepemimpinan dari asosiasi mereka.</a:t>
            </a:r>
          </a:p>
          <a:p>
            <a:pPr algn="just" eaLnBrk="1" hangingPunct="1"/>
            <a:r>
              <a:rPr lang="en-US" smtClean="0"/>
              <a:t>Asosiasi ini dibentuk dengan Status Westminister 1932 yang menyatakan bahwa koloni-koloni Inggris akan memiliki pemerintahans endiri dan memiliki status khusus dengan Inggris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4"/>
          <p:cNvSpPr>
            <a:spLocks noGrp="1"/>
          </p:cNvSpPr>
          <p:nvPr>
            <p:ph type="title"/>
          </p:nvPr>
        </p:nvSpPr>
        <p:spPr/>
        <p:txBody>
          <a:bodyPr/>
          <a:lstStyle/>
          <a:p>
            <a:pPr algn="just" eaLnBrk="1" hangingPunct="1"/>
            <a:r>
              <a:rPr lang="en-US" sz="3600" smtClean="0">
                <a:solidFill>
                  <a:srgbClr val="7B9899"/>
                </a:solidFill>
              </a:rPr>
              <a:t>5. Negara Mikro</a:t>
            </a:r>
          </a:p>
        </p:txBody>
      </p:sp>
      <p:sp>
        <p:nvSpPr>
          <p:cNvPr id="2" name="Content Placeholder 1"/>
          <p:cNvSpPr>
            <a:spLocks noGrp="1"/>
          </p:cNvSpPr>
          <p:nvPr>
            <p:ph idx="1"/>
          </p:nvPr>
        </p:nvSpPr>
        <p:spPr>
          <a:xfrm>
            <a:off x="296863" y="1643063"/>
            <a:ext cx="8578850" cy="4883150"/>
          </a:xfrm>
        </p:spPr>
        <p:txBody>
          <a:bodyPr>
            <a:normAutofit fontScale="92500" lnSpcReduction="20000"/>
          </a:bodyPr>
          <a:lstStyle/>
          <a:p>
            <a:pPr marL="274320" indent="-274320" algn="just" eaLnBrk="1" fontAlgn="auto" hangingPunct="1">
              <a:spcAft>
                <a:spcPts val="0"/>
              </a:spcAft>
              <a:buFont typeface="Wingdings 2"/>
              <a:buChar char=""/>
              <a:defRPr/>
            </a:pPr>
            <a:r>
              <a:rPr lang="en-US" dirty="0" smtClean="0"/>
              <a:t>Negara </a:t>
            </a:r>
            <a:r>
              <a:rPr lang="en-US" dirty="0" err="1" smtClean="0"/>
              <a:t>mikro</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negara</a:t>
            </a:r>
            <a:r>
              <a:rPr lang="en-US" dirty="0" smtClean="0"/>
              <a:t> </a:t>
            </a:r>
            <a:r>
              <a:rPr lang="en-US" dirty="0" err="1" smtClean="0"/>
              <a:t>merdeka</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kedaulatan</a:t>
            </a:r>
            <a:r>
              <a:rPr lang="en-US" dirty="0" smtClean="0"/>
              <a:t> </a:t>
            </a:r>
            <a:r>
              <a:rPr lang="en-US" dirty="0" err="1" smtClean="0"/>
              <a:t>penuh</a:t>
            </a:r>
            <a:r>
              <a:rPr lang="en-US" dirty="0" smtClean="0"/>
              <a:t>. </a:t>
            </a:r>
            <a:r>
              <a:rPr lang="en-US" dirty="0" err="1" smtClean="0"/>
              <a:t>Namun</a:t>
            </a:r>
            <a:r>
              <a:rPr lang="en-US" dirty="0" smtClean="0"/>
              <a:t> </a:t>
            </a:r>
            <a:r>
              <a:rPr lang="en-US" dirty="0" err="1" smtClean="0"/>
              <a:t>demikian</a:t>
            </a:r>
            <a:r>
              <a:rPr lang="en-US" dirty="0" smtClean="0"/>
              <a:t>, </a:t>
            </a:r>
            <a:r>
              <a:rPr lang="en-US" dirty="0" err="1" smtClean="0"/>
              <a:t>negara</a:t>
            </a:r>
            <a:r>
              <a:rPr lang="en-US" dirty="0" smtClean="0"/>
              <a:t> </a:t>
            </a:r>
            <a:r>
              <a:rPr lang="en-US" dirty="0" err="1" smtClean="0"/>
              <a:t>ini</a:t>
            </a:r>
            <a:r>
              <a:rPr lang="en-US" dirty="0" smtClean="0"/>
              <a:t> </a:t>
            </a:r>
            <a:r>
              <a:rPr lang="en-US" dirty="0" err="1" smtClean="0"/>
              <a:t>memiliki</a:t>
            </a:r>
            <a:r>
              <a:rPr lang="en-US" dirty="0" smtClean="0"/>
              <a:t> </a:t>
            </a:r>
            <a:r>
              <a:rPr lang="en-US" dirty="0" err="1" smtClean="0"/>
              <a:t>wilayah</a:t>
            </a:r>
            <a:r>
              <a:rPr lang="en-US" dirty="0" smtClean="0"/>
              <a:t>, </a:t>
            </a:r>
            <a:r>
              <a:rPr lang="en-US" dirty="0" err="1" smtClean="0"/>
              <a:t>penduduk</a:t>
            </a:r>
            <a:r>
              <a:rPr lang="en-US" dirty="0" smtClean="0"/>
              <a:t> </a:t>
            </a:r>
            <a:r>
              <a:rPr lang="en-US" dirty="0" err="1" smtClean="0"/>
              <a:t>dan</a:t>
            </a:r>
            <a:r>
              <a:rPr lang="en-US" dirty="0" smtClean="0"/>
              <a:t> SDM </a:t>
            </a:r>
            <a:r>
              <a:rPr lang="en-US" dirty="0" err="1" smtClean="0"/>
              <a:t>serta</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ekonominya</a:t>
            </a:r>
            <a:r>
              <a:rPr lang="en-US" dirty="0" smtClean="0"/>
              <a:t> </a:t>
            </a:r>
            <a:r>
              <a:rPr lang="en-US" dirty="0" err="1" smtClean="0"/>
              <a:t>sangat</a:t>
            </a:r>
            <a:r>
              <a:rPr lang="en-US" dirty="0" smtClean="0"/>
              <a:t> </a:t>
            </a:r>
            <a:r>
              <a:rPr lang="en-US" dirty="0" err="1" smtClean="0"/>
              <a:t>kecil</a:t>
            </a:r>
            <a:r>
              <a:rPr lang="en-US" dirty="0" smtClean="0"/>
              <a:t>.</a:t>
            </a:r>
          </a:p>
          <a:p>
            <a:pPr marL="274320" indent="-274320" algn="just" eaLnBrk="1" fontAlgn="auto" hangingPunct="1">
              <a:spcAft>
                <a:spcPts val="0"/>
              </a:spcAft>
              <a:buFont typeface="Wingdings 2"/>
              <a:buChar char=""/>
              <a:defRPr/>
            </a:pPr>
            <a:r>
              <a:rPr lang="en-US" dirty="0" err="1" smtClean="0"/>
              <a:t>Fasilitas</a:t>
            </a:r>
            <a:r>
              <a:rPr lang="en-US" dirty="0" smtClean="0"/>
              <a:t>/</a:t>
            </a:r>
            <a:r>
              <a:rPr lang="en-US" dirty="0" err="1" smtClean="0"/>
              <a:t>keuntungan</a:t>
            </a:r>
            <a:r>
              <a:rPr lang="en-US" dirty="0" smtClean="0"/>
              <a:t> yang </a:t>
            </a:r>
            <a:r>
              <a:rPr lang="en-US" dirty="0" err="1" smtClean="0"/>
              <a:t>dapat</a:t>
            </a:r>
            <a:r>
              <a:rPr lang="en-US" dirty="0" smtClean="0"/>
              <a:t> </a:t>
            </a:r>
            <a:r>
              <a:rPr lang="en-US" dirty="0" err="1" smtClean="0"/>
              <a:t>diperoleh</a:t>
            </a:r>
            <a:r>
              <a:rPr lang="en-US" dirty="0" smtClean="0"/>
              <a:t> </a:t>
            </a:r>
            <a:r>
              <a:rPr lang="en-US" dirty="0" err="1" smtClean="0"/>
              <a:t>negara</a:t>
            </a:r>
            <a:r>
              <a:rPr lang="en-US" dirty="0" smtClean="0"/>
              <a:t> </a:t>
            </a:r>
            <a:r>
              <a:rPr lang="en-US" dirty="0" err="1" smtClean="0"/>
              <a:t>mikro</a:t>
            </a:r>
            <a:r>
              <a:rPr lang="en-US" dirty="0" smtClean="0"/>
              <a:t> a/l: </a:t>
            </a:r>
            <a:r>
              <a:rPr lang="en-US" dirty="0" err="1" smtClean="0"/>
              <a:t>hak</a:t>
            </a:r>
            <a:r>
              <a:rPr lang="en-US" dirty="0" smtClean="0"/>
              <a:t> </a:t>
            </a:r>
            <a:r>
              <a:rPr lang="en-US" dirty="0" err="1" smtClean="0"/>
              <a:t>akses</a:t>
            </a:r>
            <a:r>
              <a:rPr lang="en-US" dirty="0" smtClean="0"/>
              <a:t> </a:t>
            </a:r>
            <a:r>
              <a:rPr lang="en-US" dirty="0" err="1" smtClean="0"/>
              <a:t>ke</a:t>
            </a:r>
            <a:r>
              <a:rPr lang="en-US" dirty="0" smtClean="0"/>
              <a:t> MI, </a:t>
            </a:r>
            <a:r>
              <a:rPr lang="en-US" dirty="0" err="1" smtClean="0"/>
              <a:t>ikut</a:t>
            </a:r>
            <a:r>
              <a:rPr lang="en-US" dirty="0" smtClean="0"/>
              <a:t> </a:t>
            </a:r>
            <a:r>
              <a:rPr lang="en-US" dirty="0" err="1" smtClean="0"/>
              <a:t>dalam</a:t>
            </a:r>
            <a:r>
              <a:rPr lang="en-US" dirty="0" smtClean="0"/>
              <a:t> </a:t>
            </a:r>
            <a:r>
              <a:rPr lang="en-US" dirty="0" err="1" smtClean="0"/>
              <a:t>komisi</a:t>
            </a:r>
            <a:r>
              <a:rPr lang="en-US" dirty="0" smtClean="0"/>
              <a:t> </a:t>
            </a:r>
            <a:r>
              <a:rPr lang="en-US" dirty="0" err="1" smtClean="0"/>
              <a:t>ekonomi</a:t>
            </a:r>
            <a:r>
              <a:rPr lang="en-US" dirty="0" smtClean="0"/>
              <a:t> regional yang </a:t>
            </a:r>
            <a:r>
              <a:rPr lang="en-US" dirty="0" err="1" smtClean="0"/>
              <a:t>tepat</a:t>
            </a:r>
            <a:r>
              <a:rPr lang="en-US" dirty="0" smtClean="0"/>
              <a:t> </a:t>
            </a:r>
            <a:r>
              <a:rPr lang="en-US" dirty="0" err="1" smtClean="0"/>
              <a:t>juga</a:t>
            </a:r>
            <a:r>
              <a:rPr lang="en-US" dirty="0" smtClean="0"/>
              <a:t> </a:t>
            </a:r>
            <a:r>
              <a:rPr lang="en-US" dirty="0" err="1" smtClean="0"/>
              <a:t>dapat</a:t>
            </a:r>
            <a:r>
              <a:rPr lang="en-US" dirty="0" smtClean="0"/>
              <a:t> </a:t>
            </a:r>
            <a:r>
              <a:rPr lang="en-US" dirty="0" err="1" smtClean="0"/>
              <a:t>ikut</a:t>
            </a:r>
            <a:r>
              <a:rPr lang="en-US" dirty="0" smtClean="0"/>
              <a:t> </a:t>
            </a:r>
            <a:r>
              <a:rPr lang="en-US" dirty="0" err="1" smtClean="0"/>
              <a:t>serta</a:t>
            </a:r>
            <a:r>
              <a:rPr lang="en-US" dirty="0" smtClean="0"/>
              <a:t> </a:t>
            </a:r>
            <a:r>
              <a:rPr lang="en-US" dirty="0" err="1" smtClean="0"/>
              <a:t>dalam</a:t>
            </a:r>
            <a:r>
              <a:rPr lang="en-US" dirty="0" smtClean="0"/>
              <a:t> </a:t>
            </a:r>
            <a:r>
              <a:rPr lang="en-US" dirty="0" err="1" smtClean="0"/>
              <a:t>beberapa</a:t>
            </a:r>
            <a:r>
              <a:rPr lang="en-US" dirty="0" smtClean="0"/>
              <a:t> </a:t>
            </a:r>
            <a:r>
              <a:rPr lang="en-US" dirty="0" err="1" smtClean="0"/>
              <a:t>badan</a:t>
            </a:r>
            <a:r>
              <a:rPr lang="en-US" dirty="0" smtClean="0"/>
              <a:t> </a:t>
            </a:r>
            <a:r>
              <a:rPr lang="en-US" dirty="0" err="1" smtClean="0"/>
              <a:t>khusus</a:t>
            </a:r>
            <a:r>
              <a:rPr lang="en-US" dirty="0" smtClean="0"/>
              <a:t> t3 </a:t>
            </a:r>
            <a:r>
              <a:rPr lang="en-US" dirty="0" err="1" smtClean="0"/>
              <a:t>atau</a:t>
            </a:r>
            <a:r>
              <a:rPr lang="en-US" dirty="0" smtClean="0"/>
              <a:t> </a:t>
            </a:r>
            <a:r>
              <a:rPr lang="en-US" dirty="0" err="1" smtClean="0"/>
              <a:t>konfirmasi-konfirmasi</a:t>
            </a:r>
            <a:r>
              <a:rPr lang="en-US" dirty="0" smtClean="0"/>
              <a:t> </a:t>
            </a:r>
            <a:r>
              <a:rPr lang="en-US" dirty="0" err="1" smtClean="0"/>
              <a:t>diplomatik</a:t>
            </a:r>
            <a:r>
              <a:rPr lang="en-US" dirty="0" smtClean="0"/>
              <a:t> yang </a:t>
            </a:r>
            <a:r>
              <a:rPr lang="en-US" dirty="0" err="1" smtClean="0"/>
              <a:t>bertujuan</a:t>
            </a:r>
            <a:r>
              <a:rPr lang="en-US" dirty="0" smtClean="0"/>
              <a:t> </a:t>
            </a:r>
            <a:r>
              <a:rPr lang="en-US" dirty="0" err="1" smtClean="0"/>
              <a:t>membentuk</a:t>
            </a:r>
            <a:r>
              <a:rPr lang="en-US" dirty="0" smtClean="0"/>
              <a:t> </a:t>
            </a:r>
            <a:r>
              <a:rPr lang="en-US" dirty="0" err="1" smtClean="0"/>
              <a:t>konversi-konversi</a:t>
            </a:r>
            <a:r>
              <a:rPr lang="en-US" dirty="0" smtClean="0"/>
              <a:t> </a:t>
            </a:r>
            <a:r>
              <a:rPr lang="en-US" dirty="0" err="1" smtClean="0"/>
              <a:t>internasional</a:t>
            </a:r>
            <a:r>
              <a:rPr lang="en-US" dirty="0" smtClean="0"/>
              <a:t>.</a:t>
            </a:r>
          </a:p>
          <a:p>
            <a:pPr marL="274320" indent="-274320" algn="just" eaLnBrk="1" fontAlgn="auto" hangingPunct="1">
              <a:spcAft>
                <a:spcPts val="0"/>
              </a:spcAft>
              <a:buFont typeface="Wingdings 2"/>
              <a:buChar char=""/>
              <a:defRPr/>
            </a:pPr>
            <a:r>
              <a:rPr lang="en-US" dirty="0" err="1" smtClean="0"/>
              <a:t>Contoh</a:t>
            </a:r>
            <a:r>
              <a:rPr lang="en-US" dirty="0" smtClean="0"/>
              <a:t>: </a:t>
            </a:r>
            <a:r>
              <a:rPr lang="en-US" dirty="0" err="1" smtClean="0"/>
              <a:t>Tonnga</a:t>
            </a:r>
            <a:r>
              <a:rPr lang="en-US" dirty="0" smtClean="0"/>
              <a:t>, Nauru, Fiji, New </a:t>
            </a:r>
            <a:r>
              <a:rPr lang="en-US" dirty="0" err="1" smtClean="0"/>
              <a:t>Hibride</a:t>
            </a:r>
            <a:r>
              <a:rPr lang="en-US" dirty="0" smtClean="0"/>
              <a:t> (</a:t>
            </a:r>
            <a:r>
              <a:rPr lang="en-US" dirty="0" err="1" smtClean="0"/>
              <a:t>sekarang</a:t>
            </a:r>
            <a:r>
              <a:rPr lang="en-US" dirty="0" smtClean="0"/>
              <a:t> </a:t>
            </a:r>
            <a:r>
              <a:rPr lang="en-US" dirty="0" err="1" smtClean="0"/>
              <a:t>menjadi</a:t>
            </a:r>
            <a:r>
              <a:rPr lang="en-US" dirty="0" smtClean="0"/>
              <a:t> </a:t>
            </a:r>
            <a:r>
              <a:rPr lang="en-US" dirty="0" err="1" smtClean="0"/>
              <a:t>Republik</a:t>
            </a:r>
            <a:r>
              <a:rPr lang="en-US" dirty="0" smtClean="0"/>
              <a:t> Vanuatu, </a:t>
            </a:r>
            <a:r>
              <a:rPr lang="en-US" dirty="0" err="1" smtClean="0"/>
              <a:t>Pulai</a:t>
            </a:r>
            <a:r>
              <a:rPr lang="en-US" dirty="0" smtClean="0"/>
              <a:t> di </a:t>
            </a:r>
            <a:r>
              <a:rPr lang="en-US" dirty="0" err="1" smtClean="0"/>
              <a:t>Samudra</a:t>
            </a:r>
            <a:r>
              <a:rPr lang="en-US" dirty="0" smtClean="0"/>
              <a:t> </a:t>
            </a:r>
            <a:r>
              <a:rPr lang="en-US" dirty="0" err="1" smtClean="0"/>
              <a:t>Pasif</a:t>
            </a:r>
            <a:r>
              <a:rPr lang="en-US" dirty="0" smtClean="0"/>
              <a:t>, </a:t>
            </a:r>
            <a:r>
              <a:rPr lang="en-US" dirty="0" err="1" smtClean="0"/>
              <a:t>Kepulauan</a:t>
            </a:r>
            <a:r>
              <a:rPr lang="en-US" dirty="0" smtClean="0"/>
              <a:t> </a:t>
            </a:r>
            <a:r>
              <a:rPr lang="en-US" dirty="0" err="1" smtClean="0"/>
              <a:t>Maladewa</a:t>
            </a:r>
            <a:r>
              <a:rPr lang="en-US" dirty="0" smtClean="0"/>
              <a:t> </a:t>
            </a:r>
            <a:r>
              <a:rPr lang="en-US" dirty="0" err="1" smtClean="0"/>
              <a:t>dll</a:t>
            </a:r>
            <a:endParaRPr lang="en-US" dirty="0" smtClean="0"/>
          </a:p>
          <a:p>
            <a:pPr marL="274320" indent="-274320" algn="just"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4"/>
          <p:cNvSpPr>
            <a:spLocks noGrp="1"/>
          </p:cNvSpPr>
          <p:nvPr>
            <p:ph type="title"/>
          </p:nvPr>
        </p:nvSpPr>
        <p:spPr/>
        <p:txBody>
          <a:bodyPr>
            <a:normAutofit fontScale="90000"/>
          </a:bodyPr>
          <a:lstStyle/>
          <a:p>
            <a:pPr algn="just" eaLnBrk="1" hangingPunct="1"/>
            <a:r>
              <a:rPr lang="en-US" sz="4000" smtClean="0">
                <a:solidFill>
                  <a:srgbClr val="7B9899"/>
                </a:solidFill>
              </a:rPr>
              <a:t>6. Negara Netral (</a:t>
            </a:r>
            <a:r>
              <a:rPr lang="en-US" sz="4000" i="1" smtClean="0">
                <a:solidFill>
                  <a:srgbClr val="7B9899"/>
                </a:solidFill>
              </a:rPr>
              <a:t>Netralized State)</a:t>
            </a:r>
            <a:endParaRPr lang="en-US" sz="4000" smtClean="0">
              <a:solidFill>
                <a:srgbClr val="7B9899"/>
              </a:solidFill>
            </a:endParaRPr>
          </a:p>
        </p:txBody>
      </p:sp>
      <p:sp>
        <p:nvSpPr>
          <p:cNvPr id="36868" name="Content Placeholder 1"/>
          <p:cNvSpPr>
            <a:spLocks noGrp="1"/>
          </p:cNvSpPr>
          <p:nvPr>
            <p:ph idx="1"/>
          </p:nvPr>
        </p:nvSpPr>
        <p:spPr>
          <a:xfrm>
            <a:off x="301625" y="1527175"/>
            <a:ext cx="8504238" cy="4572000"/>
          </a:xfrm>
        </p:spPr>
        <p:txBody>
          <a:bodyPr>
            <a:normAutofit fontScale="92500"/>
          </a:bodyPr>
          <a:lstStyle/>
          <a:p>
            <a:pPr algn="just" eaLnBrk="1" hangingPunct="1"/>
            <a:r>
              <a:rPr lang="en-US" smtClean="0"/>
              <a:t>Negara Netral adalah negara yang kemerdekaan dan integretas politik dan wilayahnya dijamin secara permanen dengan perjanjian kolektif negara-negara besar dengan syarat negara yang dijamin tersebut tidak akan pernah menyerang negara lain kecuali untuk membela diri, tidak akan pernah membuat traktat aliansi dan sebagainya yang dapat merusak sikap ketidaknetralan atau ketidakmemihaknya atau menjerumuskan dalam perang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285720" y="142875"/>
            <a:ext cx="8501093" cy="990600"/>
          </a:xfrm>
        </p:spPr>
        <p:txBody>
          <a:bodyPr>
            <a:normAutofit/>
          </a:bodyPr>
          <a:lstStyle/>
          <a:p>
            <a:pPr eaLnBrk="1" fontAlgn="auto" hangingPunct="1">
              <a:spcAft>
                <a:spcPts val="0"/>
              </a:spcAft>
              <a:defRPr/>
            </a:pPr>
            <a:r>
              <a:rPr lang="id-ID" sz="3600" b="1" dirty="0" smtClean="0"/>
              <a:t>Hkm Internasional pada Umumnya</a:t>
            </a:r>
            <a:endParaRPr lang="en-GB" sz="3600" b="1" dirty="0" smtClean="0"/>
          </a:p>
        </p:txBody>
      </p:sp>
      <p:sp>
        <p:nvSpPr>
          <p:cNvPr id="4099" name="Rectangle 3"/>
          <p:cNvSpPr>
            <a:spLocks noGrp="1" noChangeArrowheads="1"/>
          </p:cNvSpPr>
          <p:nvPr>
            <p:ph type="body" idx="4294967295"/>
          </p:nvPr>
        </p:nvSpPr>
        <p:spPr>
          <a:xfrm>
            <a:off x="0" y="1500188"/>
            <a:ext cx="8786813" cy="4581525"/>
          </a:xfrm>
        </p:spPr>
        <p:txBody>
          <a:bodyPr>
            <a:normAutofit lnSpcReduction="10000"/>
          </a:bodyPr>
          <a:lstStyle/>
          <a:p>
            <a:pPr marL="609600" indent="-609600" algn="just" eaLnBrk="1" hangingPunct="1">
              <a:lnSpc>
                <a:spcPct val="80000"/>
              </a:lnSpc>
              <a:buFontTx/>
              <a:buAutoNum type="alphaLcPeriod"/>
            </a:pPr>
            <a:r>
              <a:rPr lang="id-ID" sz="2800" dirty="0" smtClean="0"/>
              <a:t>Pengertian Hkm Internasional</a:t>
            </a:r>
          </a:p>
          <a:p>
            <a:pPr marL="990600" lvl="1" indent="-533400" algn="just" eaLnBrk="1" hangingPunct="1">
              <a:lnSpc>
                <a:spcPct val="80000"/>
              </a:lnSpc>
              <a:buFontTx/>
              <a:buNone/>
            </a:pPr>
            <a:r>
              <a:rPr lang="id-ID" sz="2400" dirty="0" smtClean="0">
                <a:solidFill>
                  <a:schemeClr val="tx1"/>
                </a:solidFill>
              </a:rPr>
              <a:t>Charles </a:t>
            </a:r>
            <a:r>
              <a:rPr lang="en-US" sz="2400" dirty="0" smtClean="0">
                <a:solidFill>
                  <a:schemeClr val="tx1"/>
                </a:solidFill>
              </a:rPr>
              <a:t>C</a:t>
            </a:r>
            <a:r>
              <a:rPr lang="id-ID" sz="2400" dirty="0" smtClean="0">
                <a:solidFill>
                  <a:schemeClr val="tx1"/>
                </a:solidFill>
              </a:rPr>
              <a:t>heny </a:t>
            </a:r>
            <a:r>
              <a:rPr lang="en-US" sz="2400" dirty="0" smtClean="0">
                <a:solidFill>
                  <a:schemeClr val="tx1"/>
                </a:solidFill>
              </a:rPr>
              <a:t>H</a:t>
            </a:r>
            <a:r>
              <a:rPr lang="id-ID" sz="2400" dirty="0" smtClean="0">
                <a:solidFill>
                  <a:schemeClr val="tx1"/>
                </a:solidFill>
              </a:rPr>
              <a:t>yde : hkm Internasional </a:t>
            </a:r>
            <a:r>
              <a:rPr lang="en-US" sz="2400" dirty="0" err="1" smtClean="0">
                <a:solidFill>
                  <a:schemeClr val="tx1"/>
                </a:solidFill>
              </a:rPr>
              <a:t>adalah</a:t>
            </a:r>
            <a:r>
              <a:rPr lang="en-US" sz="2400" dirty="0" smtClean="0">
                <a:solidFill>
                  <a:schemeClr val="tx1"/>
                </a:solidFill>
              </a:rPr>
              <a:t> </a:t>
            </a:r>
            <a:r>
              <a:rPr lang="id-ID" sz="2400" dirty="0" smtClean="0">
                <a:solidFill>
                  <a:schemeClr val="tx1"/>
                </a:solidFill>
              </a:rPr>
              <a:t>sekumpulan hukum yg terdiri dari prinsip2 dan peraturan2 yg mengatur tentang perilaku yg harus ditaati oleh negara2, dan oleh karena itu juga harus ditaati dalam </a:t>
            </a:r>
            <a:r>
              <a:rPr lang="id-ID" sz="2400" dirty="0" smtClean="0">
                <a:solidFill>
                  <a:srgbClr val="FFFF00"/>
                </a:solidFill>
              </a:rPr>
              <a:t>hub antar </a:t>
            </a:r>
            <a:r>
              <a:rPr lang="id-ID" sz="2400" dirty="0" smtClean="0">
                <a:solidFill>
                  <a:schemeClr val="tx1"/>
                </a:solidFill>
              </a:rPr>
              <a:t>mereka, serta mencakup </a:t>
            </a:r>
            <a:r>
              <a:rPr lang="en-US" sz="2400" dirty="0" err="1" smtClean="0">
                <a:solidFill>
                  <a:schemeClr val="tx1"/>
                </a:solidFill>
              </a:rPr>
              <a:t>Organisasi</a:t>
            </a:r>
            <a:r>
              <a:rPr lang="en-US" sz="2400" dirty="0" smtClean="0">
                <a:solidFill>
                  <a:schemeClr val="tx1"/>
                </a:solidFill>
              </a:rPr>
              <a:t> </a:t>
            </a:r>
            <a:r>
              <a:rPr lang="en-US" sz="2400" dirty="0" err="1" smtClean="0">
                <a:solidFill>
                  <a:schemeClr val="tx1"/>
                </a:solidFill>
              </a:rPr>
              <a:t>Internasional</a:t>
            </a:r>
            <a:r>
              <a:rPr lang="en-US" sz="2400" dirty="0" smtClean="0">
                <a:solidFill>
                  <a:schemeClr val="tx1"/>
                </a:solidFill>
              </a:rPr>
              <a:t>, </a:t>
            </a:r>
            <a:r>
              <a:rPr lang="en-US" sz="2400" dirty="0" err="1" smtClean="0">
                <a:solidFill>
                  <a:schemeClr val="tx1"/>
                </a:solidFill>
              </a:rPr>
              <a:t>hubungan</a:t>
            </a:r>
            <a:r>
              <a:rPr lang="en-US" sz="2400" dirty="0" smtClean="0">
                <a:solidFill>
                  <a:schemeClr val="tx1"/>
                </a:solidFill>
              </a:rPr>
              <a:t> </a:t>
            </a:r>
            <a:r>
              <a:rPr lang="en-US" sz="2400" dirty="0" err="1" smtClean="0">
                <a:solidFill>
                  <a:schemeClr val="tx1"/>
                </a:solidFill>
              </a:rPr>
              <a:t>antar</a:t>
            </a:r>
            <a:r>
              <a:rPr lang="en-US" sz="2400" dirty="0" smtClean="0">
                <a:solidFill>
                  <a:schemeClr val="tx1"/>
                </a:solidFill>
              </a:rPr>
              <a:t> </a:t>
            </a:r>
            <a:r>
              <a:rPr lang="en-US" sz="2400" dirty="0" err="1" smtClean="0">
                <a:solidFill>
                  <a:schemeClr val="tx1"/>
                </a:solidFill>
              </a:rPr>
              <a:t>Organisasi</a:t>
            </a:r>
            <a:r>
              <a:rPr lang="en-US" sz="2400" dirty="0" smtClean="0">
                <a:solidFill>
                  <a:schemeClr val="tx1"/>
                </a:solidFill>
              </a:rPr>
              <a:t> </a:t>
            </a:r>
            <a:r>
              <a:rPr lang="en-US" sz="2400" dirty="0" err="1" smtClean="0">
                <a:solidFill>
                  <a:schemeClr val="tx1"/>
                </a:solidFill>
              </a:rPr>
              <a:t>Internasional</a:t>
            </a:r>
            <a:r>
              <a:rPr lang="en-US" sz="2400" dirty="0" smtClean="0">
                <a:solidFill>
                  <a:schemeClr val="tx1"/>
                </a:solidFill>
              </a:rPr>
              <a:t> </a:t>
            </a:r>
            <a:r>
              <a:rPr lang="en-US" sz="2400" dirty="0" err="1" smtClean="0">
                <a:solidFill>
                  <a:schemeClr val="tx1"/>
                </a:solidFill>
              </a:rPr>
              <a:t>satu</a:t>
            </a:r>
            <a:r>
              <a:rPr lang="en-US" sz="2400" dirty="0" smtClean="0">
                <a:solidFill>
                  <a:schemeClr val="tx1"/>
                </a:solidFill>
              </a:rPr>
              <a:t> </a:t>
            </a:r>
            <a:r>
              <a:rPr lang="en-US" sz="2400" dirty="0" err="1" smtClean="0">
                <a:solidFill>
                  <a:schemeClr val="tx1"/>
                </a:solidFill>
              </a:rPr>
              <a:t>dengan</a:t>
            </a:r>
            <a:r>
              <a:rPr lang="en-US" sz="2400" dirty="0" smtClean="0">
                <a:solidFill>
                  <a:schemeClr val="tx1"/>
                </a:solidFill>
              </a:rPr>
              <a:t> </a:t>
            </a:r>
            <a:r>
              <a:rPr lang="en-US" sz="2400" dirty="0" err="1" smtClean="0">
                <a:solidFill>
                  <a:schemeClr val="tx1"/>
                </a:solidFill>
              </a:rPr>
              <a:t>lainnya</a:t>
            </a:r>
            <a:r>
              <a:rPr lang="en-US" sz="2400" dirty="0" smtClean="0">
                <a:solidFill>
                  <a:schemeClr val="tx1"/>
                </a:solidFill>
              </a:rPr>
              <a:t>, </a:t>
            </a:r>
            <a:r>
              <a:rPr lang="en-US" sz="2400" dirty="0" err="1" smtClean="0">
                <a:solidFill>
                  <a:schemeClr val="tx1"/>
                </a:solidFill>
              </a:rPr>
              <a:t>atau</a:t>
            </a:r>
            <a:r>
              <a:rPr lang="en-US" sz="2400" dirty="0" smtClean="0">
                <a:solidFill>
                  <a:schemeClr val="tx1"/>
                </a:solidFill>
              </a:rPr>
              <a:t> </a:t>
            </a:r>
            <a:r>
              <a:rPr lang="en-US" sz="2400" dirty="0" err="1" smtClean="0">
                <a:solidFill>
                  <a:schemeClr val="tx1"/>
                </a:solidFill>
              </a:rPr>
              <a:t>antara</a:t>
            </a:r>
            <a:r>
              <a:rPr lang="en-US" sz="2400" dirty="0" smtClean="0">
                <a:solidFill>
                  <a:schemeClr val="tx1"/>
                </a:solidFill>
              </a:rPr>
              <a:t> </a:t>
            </a:r>
            <a:r>
              <a:rPr lang="en-US" sz="2400" dirty="0" err="1" smtClean="0">
                <a:solidFill>
                  <a:schemeClr val="tx1"/>
                </a:solidFill>
              </a:rPr>
              <a:t>organisasi</a:t>
            </a:r>
            <a:r>
              <a:rPr lang="en-US" sz="2400" dirty="0" smtClean="0">
                <a:solidFill>
                  <a:schemeClr val="tx1"/>
                </a:solidFill>
              </a:rPr>
              <a:t> </a:t>
            </a:r>
            <a:r>
              <a:rPr lang="en-US" sz="2400" dirty="0" err="1" smtClean="0">
                <a:solidFill>
                  <a:schemeClr val="tx1"/>
                </a:solidFill>
              </a:rPr>
              <a:t>internasional</a:t>
            </a:r>
            <a:r>
              <a:rPr lang="en-US" sz="2400" dirty="0" smtClean="0">
                <a:solidFill>
                  <a:schemeClr val="tx1"/>
                </a:solidFill>
              </a:rPr>
              <a:t> </a:t>
            </a:r>
            <a:r>
              <a:rPr lang="en-US" sz="2400" dirty="0" err="1" smtClean="0">
                <a:solidFill>
                  <a:schemeClr val="tx1"/>
                </a:solidFill>
              </a:rPr>
              <a:t>dengan</a:t>
            </a:r>
            <a:r>
              <a:rPr lang="en-US" sz="2400" dirty="0" smtClean="0">
                <a:solidFill>
                  <a:schemeClr val="tx1"/>
                </a:solidFill>
              </a:rPr>
              <a:t> </a:t>
            </a:r>
            <a:r>
              <a:rPr lang="en-US" sz="2400" dirty="0" err="1" smtClean="0">
                <a:solidFill>
                  <a:schemeClr val="tx1"/>
                </a:solidFill>
              </a:rPr>
              <a:t>negara</a:t>
            </a:r>
            <a:r>
              <a:rPr lang="en-US" sz="2400" dirty="0" smtClean="0">
                <a:solidFill>
                  <a:schemeClr val="tx1"/>
                </a:solidFill>
              </a:rPr>
              <a:t>, </a:t>
            </a:r>
            <a:r>
              <a:rPr lang="en-US" sz="2400" dirty="0" err="1" smtClean="0">
                <a:solidFill>
                  <a:schemeClr val="tx1"/>
                </a:solidFill>
              </a:rPr>
              <a:t>atau</a:t>
            </a:r>
            <a:r>
              <a:rPr lang="en-US" sz="2400" dirty="0" smtClean="0">
                <a:solidFill>
                  <a:schemeClr val="tx1"/>
                </a:solidFill>
              </a:rPr>
              <a:t> </a:t>
            </a:r>
            <a:r>
              <a:rPr lang="en-US" sz="2400" dirty="0" err="1" smtClean="0">
                <a:solidFill>
                  <a:schemeClr val="tx1"/>
                </a:solidFill>
              </a:rPr>
              <a:t>negara-negara</a:t>
            </a:r>
            <a:r>
              <a:rPr lang="en-US" sz="2400" dirty="0" smtClean="0">
                <a:solidFill>
                  <a:schemeClr val="tx1"/>
                </a:solidFill>
              </a:rPr>
              <a:t>, </a:t>
            </a:r>
            <a:r>
              <a:rPr lang="en-US" sz="2400" dirty="0" err="1" smtClean="0">
                <a:solidFill>
                  <a:schemeClr val="tx1"/>
                </a:solidFill>
              </a:rPr>
              <a:t>dan</a:t>
            </a:r>
            <a:r>
              <a:rPr lang="en-US" sz="2400" dirty="0" smtClean="0">
                <a:solidFill>
                  <a:schemeClr val="tx1"/>
                </a:solidFill>
              </a:rPr>
              <a:t> </a:t>
            </a:r>
            <a:r>
              <a:rPr lang="en-US" sz="2400" dirty="0" err="1" smtClean="0">
                <a:solidFill>
                  <a:schemeClr val="tx1"/>
                </a:solidFill>
              </a:rPr>
              <a:t>hubungan</a:t>
            </a:r>
            <a:r>
              <a:rPr lang="en-US" sz="2400" dirty="0" smtClean="0">
                <a:solidFill>
                  <a:schemeClr val="tx1"/>
                </a:solidFill>
              </a:rPr>
              <a:t> </a:t>
            </a:r>
            <a:r>
              <a:rPr lang="en-US" sz="2400" dirty="0" err="1" smtClean="0">
                <a:solidFill>
                  <a:schemeClr val="tx1"/>
                </a:solidFill>
              </a:rPr>
              <a:t>antar</a:t>
            </a:r>
            <a:r>
              <a:rPr lang="en-US" sz="2400" dirty="0" smtClean="0">
                <a:solidFill>
                  <a:schemeClr val="tx1"/>
                </a:solidFill>
              </a:rPr>
              <a:t> </a:t>
            </a:r>
            <a:r>
              <a:rPr lang="en-US" sz="2400" dirty="0" err="1" smtClean="0">
                <a:solidFill>
                  <a:schemeClr val="tx1"/>
                </a:solidFill>
              </a:rPr>
              <a:t>organisasi</a:t>
            </a:r>
            <a:r>
              <a:rPr lang="en-US" sz="2400" dirty="0" smtClean="0">
                <a:solidFill>
                  <a:schemeClr val="tx1"/>
                </a:solidFill>
              </a:rPr>
              <a:t> </a:t>
            </a:r>
            <a:r>
              <a:rPr lang="en-US" sz="2400" dirty="0" err="1" smtClean="0">
                <a:solidFill>
                  <a:schemeClr val="tx1"/>
                </a:solidFill>
              </a:rPr>
              <a:t>internasional</a:t>
            </a:r>
            <a:r>
              <a:rPr lang="en-US" sz="2400" dirty="0" smtClean="0">
                <a:solidFill>
                  <a:schemeClr val="tx1"/>
                </a:solidFill>
              </a:rPr>
              <a:t> </a:t>
            </a:r>
            <a:r>
              <a:rPr lang="en-US" sz="2400" dirty="0" err="1" smtClean="0">
                <a:solidFill>
                  <a:schemeClr val="tx1"/>
                </a:solidFill>
              </a:rPr>
              <a:t>dengan</a:t>
            </a:r>
            <a:r>
              <a:rPr lang="en-US" sz="2400" dirty="0" smtClean="0">
                <a:solidFill>
                  <a:schemeClr val="tx1"/>
                </a:solidFill>
              </a:rPr>
              <a:t> </a:t>
            </a:r>
            <a:r>
              <a:rPr lang="en-US" sz="2400" dirty="0" err="1" smtClean="0">
                <a:solidFill>
                  <a:schemeClr val="tx1"/>
                </a:solidFill>
              </a:rPr>
              <a:t>individu</a:t>
            </a:r>
            <a:r>
              <a:rPr lang="en-US" sz="2400" dirty="0" smtClean="0">
                <a:solidFill>
                  <a:schemeClr val="tx1"/>
                </a:solidFill>
              </a:rPr>
              <a:t> </a:t>
            </a:r>
            <a:r>
              <a:rPr lang="en-US" sz="2400" dirty="0" err="1" smtClean="0">
                <a:solidFill>
                  <a:schemeClr val="tx1"/>
                </a:solidFill>
              </a:rPr>
              <a:t>atau</a:t>
            </a:r>
            <a:r>
              <a:rPr lang="en-US" sz="2400" dirty="0" smtClean="0">
                <a:solidFill>
                  <a:schemeClr val="tx1"/>
                </a:solidFill>
              </a:rPr>
              <a:t> </a:t>
            </a:r>
            <a:r>
              <a:rPr lang="en-US" sz="2400" dirty="0" err="1" smtClean="0">
                <a:solidFill>
                  <a:schemeClr val="tx1"/>
                </a:solidFill>
              </a:rPr>
              <a:t>individu-individu</a:t>
            </a:r>
            <a:r>
              <a:rPr lang="en-US" sz="2400" dirty="0" smtClean="0">
                <a:solidFill>
                  <a:schemeClr val="tx1"/>
                </a:solidFill>
              </a:rPr>
              <a:t>.</a:t>
            </a:r>
            <a:endParaRPr lang="id-ID" sz="2400" dirty="0" smtClean="0">
              <a:solidFill>
                <a:schemeClr val="tx1"/>
              </a:solidFill>
            </a:endParaRPr>
          </a:p>
          <a:p>
            <a:pPr marL="990600" lvl="1" indent="-533400" algn="just" eaLnBrk="1" hangingPunct="1">
              <a:lnSpc>
                <a:spcPct val="80000"/>
              </a:lnSpc>
              <a:buFontTx/>
              <a:buNone/>
            </a:pPr>
            <a:r>
              <a:rPr lang="id-ID" sz="2400" dirty="0" smtClean="0">
                <a:solidFill>
                  <a:schemeClr val="tx1"/>
                </a:solidFill>
              </a:rPr>
              <a:t>Mochtar Kusuma</a:t>
            </a:r>
            <a:r>
              <a:rPr lang="en-US" sz="2400" dirty="0" smtClean="0">
                <a:solidFill>
                  <a:schemeClr val="tx1"/>
                </a:solidFill>
              </a:rPr>
              <a:t> </a:t>
            </a:r>
            <a:r>
              <a:rPr lang="id-ID" sz="2400" dirty="0" smtClean="0">
                <a:solidFill>
                  <a:schemeClr val="tx1"/>
                </a:solidFill>
              </a:rPr>
              <a:t>Atmaja: hkm Internasional adalah keseluruhan k</a:t>
            </a:r>
            <a:r>
              <a:rPr lang="en-US" sz="2400" dirty="0" smtClean="0">
                <a:solidFill>
                  <a:schemeClr val="tx1"/>
                </a:solidFill>
              </a:rPr>
              <a:t>a</a:t>
            </a:r>
            <a:r>
              <a:rPr lang="id-ID" sz="2400" dirty="0" smtClean="0">
                <a:solidFill>
                  <a:schemeClr val="tx1"/>
                </a:solidFill>
              </a:rPr>
              <a:t>idah2 dan asas2 hkm yg mengatur hubungan atau persoalan yang </a:t>
            </a:r>
            <a:r>
              <a:rPr lang="id-ID" sz="2400" dirty="0" smtClean="0">
                <a:solidFill>
                  <a:srgbClr val="FFFF00"/>
                </a:solidFill>
              </a:rPr>
              <a:t>melintasi batas2 negara</a:t>
            </a:r>
            <a:r>
              <a:rPr lang="id-ID" sz="2400" dirty="0" smtClean="0">
                <a:solidFill>
                  <a:schemeClr val="tx1"/>
                </a:solidFill>
              </a:rPr>
              <a:t>, antara negara dng negara serta negara dengan subjek hukum lain bukan negara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1000"/>
                                        <p:tgtEl>
                                          <p:spTgt spid="4099">
                                            <p:txEl>
                                              <p:pRg st="1" end="1"/>
                                            </p:txEl>
                                          </p:spTgt>
                                        </p:tgtEl>
                                      </p:cBhvr>
                                    </p:animEffect>
                                    <p:anim calcmode="lin" valueType="num">
                                      <p:cBhvr>
                                        <p:cTn id="1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09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1000"/>
                                        <p:tgtEl>
                                          <p:spTgt spid="4099">
                                            <p:txEl>
                                              <p:pRg st="2" end="2"/>
                                            </p:txEl>
                                          </p:spTgt>
                                        </p:tgtEl>
                                      </p:cBhvr>
                                    </p:animEffect>
                                    <p:anim calcmode="lin" valueType="num">
                                      <p:cBhvr>
                                        <p:cTn id="18"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just" eaLnBrk="1" fontAlgn="auto" hangingPunct="1">
              <a:spcAft>
                <a:spcPts val="0"/>
              </a:spcAft>
              <a:defRPr/>
            </a:pPr>
            <a:r>
              <a:rPr lang="en-US" sz="4400" dirty="0" smtClean="0"/>
              <a:t>7. Negara </a:t>
            </a:r>
            <a:r>
              <a:rPr lang="en-US" sz="4400" dirty="0" err="1" smtClean="0"/>
              <a:t>Protrorat</a:t>
            </a:r>
            <a:endParaRPr lang="en-US" sz="4400" dirty="0"/>
          </a:p>
        </p:txBody>
      </p:sp>
      <p:sp>
        <p:nvSpPr>
          <p:cNvPr id="2" name="Content Placeholder 1"/>
          <p:cNvSpPr>
            <a:spLocks noGrp="1"/>
          </p:cNvSpPr>
          <p:nvPr>
            <p:ph idx="1"/>
          </p:nvPr>
        </p:nvSpPr>
        <p:spPr>
          <a:xfrm>
            <a:off x="127000" y="2247900"/>
            <a:ext cx="8777288" cy="3913188"/>
          </a:xfrm>
        </p:spPr>
        <p:txBody>
          <a:bodyPr>
            <a:normAutofit fontScale="92500" lnSpcReduction="20000"/>
          </a:bodyPr>
          <a:lstStyle/>
          <a:p>
            <a:pPr marL="274320" indent="-274320" algn="just" eaLnBrk="1" fontAlgn="auto" hangingPunct="1">
              <a:spcAft>
                <a:spcPts val="0"/>
              </a:spcAft>
              <a:buFont typeface="Wingdings 2"/>
              <a:buChar char=""/>
              <a:defRPr/>
            </a:pPr>
            <a:r>
              <a:rPr lang="en-US" dirty="0" err="1" smtClean="0"/>
              <a:t>Adalah</a:t>
            </a:r>
            <a:r>
              <a:rPr lang="en-US" dirty="0" smtClean="0"/>
              <a:t> </a:t>
            </a:r>
            <a:r>
              <a:rPr lang="en-US" dirty="0" err="1" smtClean="0"/>
              <a:t>negara</a:t>
            </a:r>
            <a:r>
              <a:rPr lang="en-US" dirty="0" smtClean="0"/>
              <a:t> </a:t>
            </a:r>
            <a:r>
              <a:rPr lang="en-US" dirty="0" err="1" smtClean="0"/>
              <a:t>merdeka</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kedaulatan</a:t>
            </a:r>
            <a:r>
              <a:rPr lang="en-US" dirty="0" smtClean="0"/>
              <a:t> </a:t>
            </a:r>
            <a:r>
              <a:rPr lang="en-US" dirty="0" err="1" smtClean="0"/>
              <a:t>penuh</a:t>
            </a:r>
            <a:r>
              <a:rPr lang="en-US" dirty="0" smtClean="0"/>
              <a:t>. </a:t>
            </a:r>
            <a:r>
              <a:rPr lang="en-US" dirty="0" err="1" smtClean="0"/>
              <a:t>Namun</a:t>
            </a:r>
            <a:r>
              <a:rPr lang="en-US" dirty="0" smtClean="0"/>
              <a:t> </a:t>
            </a:r>
            <a:r>
              <a:rPr lang="en-US" dirty="0" err="1" smtClean="0"/>
              <a:t>demikian</a:t>
            </a:r>
            <a:r>
              <a:rPr lang="en-US" dirty="0" smtClean="0"/>
              <a:t>, </a:t>
            </a:r>
            <a:r>
              <a:rPr lang="en-US" dirty="0" err="1" smtClean="0"/>
              <a:t>negara</a:t>
            </a:r>
            <a:r>
              <a:rPr lang="en-US" dirty="0" smtClean="0"/>
              <a:t> </a:t>
            </a:r>
            <a:r>
              <a:rPr lang="en-US" dirty="0" err="1" smtClean="0"/>
              <a:t>ini</a:t>
            </a:r>
            <a:r>
              <a:rPr lang="en-US" dirty="0" smtClean="0"/>
              <a:t> </a:t>
            </a:r>
            <a:r>
              <a:rPr lang="en-US" dirty="0" err="1" smtClean="0"/>
              <a:t>berada</a:t>
            </a:r>
            <a:r>
              <a:rPr lang="en-US" dirty="0" smtClean="0"/>
              <a:t> di </a:t>
            </a:r>
            <a:r>
              <a:rPr lang="en-US" dirty="0" err="1" smtClean="0"/>
              <a:t>bawah</a:t>
            </a:r>
            <a:r>
              <a:rPr lang="en-US" dirty="0" smtClean="0"/>
              <a:t> </a:t>
            </a:r>
            <a:r>
              <a:rPr lang="en-US" dirty="0" err="1" smtClean="0"/>
              <a:t>perlindungan</a:t>
            </a:r>
            <a:r>
              <a:rPr lang="en-US" dirty="0" smtClean="0"/>
              <a:t> </a:t>
            </a:r>
            <a:r>
              <a:rPr lang="en-US" dirty="0" err="1" smtClean="0"/>
              <a:t>negara</a:t>
            </a:r>
            <a:r>
              <a:rPr lang="en-US" dirty="0" smtClean="0"/>
              <a:t> lain yang </a:t>
            </a:r>
            <a:r>
              <a:rPr lang="en-US" dirty="0" err="1" smtClean="0"/>
              <a:t>lebih</a:t>
            </a:r>
            <a:r>
              <a:rPr lang="en-US" dirty="0" smtClean="0"/>
              <a:t> </a:t>
            </a:r>
            <a:r>
              <a:rPr lang="en-US" dirty="0" err="1" smtClean="0"/>
              <a:t>kuat</a:t>
            </a:r>
            <a:r>
              <a:rPr lang="en-US" dirty="0" smtClean="0"/>
              <a:t> </a:t>
            </a:r>
            <a:r>
              <a:rPr lang="en-US" dirty="0" err="1" smtClean="0"/>
              <a:t>berdasarkan</a:t>
            </a:r>
            <a:r>
              <a:rPr lang="en-US" dirty="0" smtClean="0"/>
              <a:t> </a:t>
            </a:r>
            <a:r>
              <a:rPr lang="en-US" dirty="0" err="1" smtClean="0"/>
              <a:t>suatu</a:t>
            </a:r>
            <a:r>
              <a:rPr lang="en-US" dirty="0" smtClean="0"/>
              <a:t> </a:t>
            </a:r>
            <a:r>
              <a:rPr lang="en-US" dirty="0" err="1" smtClean="0"/>
              <a:t>perjanjian</a:t>
            </a:r>
            <a:r>
              <a:rPr lang="en-US" dirty="0" smtClean="0"/>
              <a:t> </a:t>
            </a:r>
            <a:r>
              <a:rPr lang="en-US" dirty="0" err="1" smtClean="0"/>
              <a:t>internasional</a:t>
            </a:r>
            <a:r>
              <a:rPr lang="en-US" dirty="0" smtClean="0"/>
              <a:t>.</a:t>
            </a:r>
          </a:p>
          <a:p>
            <a:pPr marL="274320" indent="-274320" algn="just" eaLnBrk="1" fontAlgn="auto" hangingPunct="1">
              <a:spcAft>
                <a:spcPts val="0"/>
              </a:spcAft>
              <a:buFont typeface="Wingdings 2"/>
              <a:buChar char=""/>
              <a:defRPr/>
            </a:pPr>
            <a:r>
              <a:rPr lang="en-US" dirty="0" err="1" smtClean="0"/>
              <a:t>Dalam</a:t>
            </a:r>
            <a:r>
              <a:rPr lang="en-US" dirty="0" smtClean="0"/>
              <a:t> </a:t>
            </a:r>
            <a:r>
              <a:rPr lang="en-US" dirty="0" err="1" smtClean="0"/>
              <a:t>perjanjian</a:t>
            </a:r>
            <a:r>
              <a:rPr lang="en-US" dirty="0" smtClean="0"/>
              <a:t> </a:t>
            </a:r>
            <a:r>
              <a:rPr lang="en-US" dirty="0" err="1" smtClean="0"/>
              <a:t>pada</a:t>
            </a:r>
            <a:r>
              <a:rPr lang="en-US" dirty="0" smtClean="0"/>
              <a:t> </a:t>
            </a:r>
            <a:r>
              <a:rPr lang="en-US" dirty="0" err="1" smtClean="0"/>
              <a:t>umumnya</a:t>
            </a:r>
            <a:r>
              <a:rPr lang="en-US" dirty="0" smtClean="0"/>
              <a:t> </a:t>
            </a:r>
            <a:r>
              <a:rPr lang="en-US" dirty="0" err="1" smtClean="0"/>
              <a:t>disebutkan</a:t>
            </a:r>
            <a:r>
              <a:rPr lang="en-US" dirty="0" smtClean="0"/>
              <a:t> </a:t>
            </a:r>
            <a:r>
              <a:rPr lang="en-US" dirty="0" err="1" smtClean="0"/>
              <a:t>kekuasaan-kekuasaan</a:t>
            </a:r>
            <a:r>
              <a:rPr lang="en-US" dirty="0" smtClean="0"/>
              <a:t> yang </a:t>
            </a:r>
            <a:r>
              <a:rPr lang="en-US" dirty="0" err="1" smtClean="0"/>
              <a:t>diserahkan</a:t>
            </a:r>
            <a:r>
              <a:rPr lang="en-US" dirty="0" smtClean="0"/>
              <a:t> </a:t>
            </a:r>
            <a:r>
              <a:rPr lang="en-US" dirty="0" err="1" smtClean="0"/>
              <a:t>kepada</a:t>
            </a:r>
            <a:r>
              <a:rPr lang="en-US" dirty="0" smtClean="0"/>
              <a:t> </a:t>
            </a:r>
            <a:r>
              <a:rPr lang="en-US" dirty="0" err="1" smtClean="0"/>
              <a:t>negara</a:t>
            </a:r>
            <a:r>
              <a:rPr lang="en-US" dirty="0" smtClean="0"/>
              <a:t> </a:t>
            </a:r>
            <a:r>
              <a:rPr lang="en-US" dirty="0" err="1" smtClean="0"/>
              <a:t>pelindungnya</a:t>
            </a:r>
            <a:r>
              <a:rPr lang="en-US" dirty="0" smtClean="0"/>
              <a:t> </a:t>
            </a:r>
            <a:r>
              <a:rPr lang="en-US" dirty="0" err="1" smtClean="0"/>
              <a:t>dan</a:t>
            </a:r>
            <a:r>
              <a:rPr lang="en-US" dirty="0" smtClean="0"/>
              <a:t> </a:t>
            </a:r>
            <a:r>
              <a:rPr lang="en-US" dirty="0" err="1" smtClean="0"/>
              <a:t>kekuasaan-kekuasaan</a:t>
            </a:r>
            <a:r>
              <a:rPr lang="en-US" dirty="0" smtClean="0"/>
              <a:t> yang </a:t>
            </a:r>
            <a:r>
              <a:rPr lang="en-US" dirty="0" err="1" smtClean="0"/>
              <a:t>akan</a:t>
            </a:r>
            <a:r>
              <a:rPr lang="en-US" dirty="0" smtClean="0"/>
              <a:t> </a:t>
            </a:r>
            <a:r>
              <a:rPr lang="en-US" dirty="0" err="1" smtClean="0"/>
              <a:t>ditangani</a:t>
            </a:r>
            <a:r>
              <a:rPr lang="en-US" dirty="0" smtClean="0"/>
              <a:t> </a:t>
            </a:r>
            <a:r>
              <a:rPr lang="en-US" dirty="0" err="1" smtClean="0"/>
              <a:t>sendiri</a:t>
            </a:r>
            <a:r>
              <a:rPr lang="en-US" dirty="0" smtClean="0"/>
              <a:t> </a:t>
            </a:r>
            <a:r>
              <a:rPr lang="en-US" dirty="0" err="1" smtClean="0"/>
              <a:t>oleh</a:t>
            </a:r>
            <a:r>
              <a:rPr lang="en-US" dirty="0" smtClean="0"/>
              <a:t> </a:t>
            </a:r>
            <a:r>
              <a:rPr lang="en-US" dirty="0" err="1" smtClean="0"/>
              <a:t>negara</a:t>
            </a:r>
            <a:r>
              <a:rPr lang="en-US" dirty="0" smtClean="0"/>
              <a:t> </a:t>
            </a:r>
            <a:r>
              <a:rPr lang="en-US" dirty="0" err="1" smtClean="0"/>
              <a:t>protrorat</a:t>
            </a:r>
            <a:r>
              <a:rPr lang="en-US" dirty="0" smtClean="0"/>
              <a:t>.</a:t>
            </a:r>
          </a:p>
          <a:p>
            <a:pPr marL="274320" indent="-274320" algn="just" eaLnBrk="1" fontAlgn="auto" hangingPunct="1">
              <a:spcAft>
                <a:spcPts val="0"/>
              </a:spcAft>
              <a:buFont typeface="Wingdings 2"/>
              <a:buChar char=""/>
              <a:defRPr/>
            </a:pPr>
            <a:r>
              <a:rPr lang="en-US" dirty="0" err="1" smtClean="0"/>
              <a:t>Contoh</a:t>
            </a:r>
            <a:r>
              <a:rPr lang="en-US" dirty="0" smtClean="0"/>
              <a:t>: Tunisia </a:t>
            </a:r>
            <a:r>
              <a:rPr lang="en-US" dirty="0" err="1" smtClean="0"/>
              <a:t>dan</a:t>
            </a:r>
            <a:r>
              <a:rPr lang="en-US" dirty="0" smtClean="0"/>
              <a:t> </a:t>
            </a:r>
            <a:r>
              <a:rPr lang="en-US" dirty="0" err="1" smtClean="0"/>
              <a:t>Moroko</a:t>
            </a:r>
            <a:r>
              <a:rPr lang="en-US" dirty="0" smtClean="0"/>
              <a:t> </a:t>
            </a:r>
            <a:r>
              <a:rPr lang="en-US" dirty="0" err="1" smtClean="0"/>
              <a:t>pernah</a:t>
            </a:r>
            <a:r>
              <a:rPr lang="en-US" dirty="0" smtClean="0"/>
              <a:t> </a:t>
            </a:r>
            <a:r>
              <a:rPr lang="en-US" dirty="0" err="1" smtClean="0"/>
              <a:t>menjadi</a:t>
            </a:r>
            <a:r>
              <a:rPr lang="en-US" dirty="0" smtClean="0"/>
              <a:t> </a:t>
            </a:r>
            <a:r>
              <a:rPr lang="en-US" dirty="0" err="1" smtClean="0"/>
              <a:t>protektorat</a:t>
            </a:r>
            <a:r>
              <a:rPr lang="en-US" dirty="0" smtClean="0"/>
              <a:t> </a:t>
            </a:r>
            <a:r>
              <a:rPr lang="en-US" dirty="0" err="1" smtClean="0"/>
              <a:t>Prancis</a:t>
            </a:r>
            <a:r>
              <a:rPr lang="en-US" dirty="0" smtClean="0"/>
              <a:t>, </a:t>
            </a:r>
            <a:r>
              <a:rPr lang="en-US" dirty="0" err="1" smtClean="0"/>
              <a:t>Puarta</a:t>
            </a:r>
            <a:r>
              <a:rPr lang="en-US" dirty="0" smtClean="0"/>
              <a:t> Rico </a:t>
            </a:r>
            <a:r>
              <a:rPr lang="en-US" dirty="0" err="1" smtClean="0"/>
              <a:t>protektorat</a:t>
            </a:r>
            <a:r>
              <a:rPr lang="en-US" dirty="0" smtClean="0"/>
              <a:t> AS</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just" eaLnBrk="1" fontAlgn="auto" hangingPunct="1">
              <a:spcAft>
                <a:spcPts val="0"/>
              </a:spcAft>
              <a:defRPr/>
            </a:pPr>
            <a:r>
              <a:rPr lang="en-US" sz="4400" dirty="0" smtClean="0"/>
              <a:t>8. Condominium</a:t>
            </a:r>
            <a:endParaRPr lang="en-US" sz="4400" dirty="0"/>
          </a:p>
        </p:txBody>
      </p:sp>
      <p:sp>
        <p:nvSpPr>
          <p:cNvPr id="38916" name="Content Placeholder 1"/>
          <p:cNvSpPr>
            <a:spLocks noGrp="1"/>
          </p:cNvSpPr>
          <p:nvPr>
            <p:ph idx="1"/>
          </p:nvPr>
        </p:nvSpPr>
        <p:spPr>
          <a:xfrm>
            <a:off x="268288" y="2247900"/>
            <a:ext cx="8636000" cy="3878263"/>
          </a:xfrm>
        </p:spPr>
        <p:txBody>
          <a:bodyPr/>
          <a:lstStyle/>
          <a:p>
            <a:pPr algn="just" eaLnBrk="1" hangingPunct="1"/>
            <a:r>
              <a:rPr lang="en-US" smtClean="0"/>
              <a:t>Suatu condominium timbul terhadap suatu wilayah tertentu dilaksanakan penguasaan bersama oleh dia atau tiga negara.</a:t>
            </a:r>
          </a:p>
          <a:p>
            <a:pPr algn="just" eaLnBrk="1" hangingPunct="1"/>
            <a:r>
              <a:rPr lang="en-US" smtClean="0"/>
              <a:t>Contoh: New Hybrida yang sekarang dikenal sebagai Republik Vanutu, sampai 30 Juli 1980 dikuasi oleh Inggris dan Prancis. Wilayah Antarika dikuasi oleh 12 negara diantaranya Inggris, AS, Australia dan Italia</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4"/>
          <p:cNvSpPr>
            <a:spLocks noGrp="1"/>
          </p:cNvSpPr>
          <p:nvPr>
            <p:ph type="title"/>
          </p:nvPr>
        </p:nvSpPr>
        <p:spPr/>
        <p:txBody>
          <a:bodyPr/>
          <a:lstStyle/>
          <a:p>
            <a:pPr algn="just" eaLnBrk="1" hangingPunct="1"/>
            <a:r>
              <a:rPr lang="en-US" sz="4000" smtClean="0">
                <a:solidFill>
                  <a:srgbClr val="7B9899"/>
                </a:solidFill>
              </a:rPr>
              <a:t>9. Wilayah Perwalian (</a:t>
            </a:r>
            <a:r>
              <a:rPr lang="en-US" sz="4000" i="1" smtClean="0">
                <a:solidFill>
                  <a:srgbClr val="7B9899"/>
                </a:solidFill>
              </a:rPr>
              <a:t>trust</a:t>
            </a:r>
            <a:r>
              <a:rPr lang="en-US" sz="4000" smtClean="0">
                <a:solidFill>
                  <a:srgbClr val="7B9899"/>
                </a:solidFill>
              </a:rPr>
              <a:t>)</a:t>
            </a:r>
          </a:p>
        </p:txBody>
      </p:sp>
      <p:sp>
        <p:nvSpPr>
          <p:cNvPr id="2" name="Content Placeholder 1"/>
          <p:cNvSpPr>
            <a:spLocks noGrp="1"/>
          </p:cNvSpPr>
          <p:nvPr>
            <p:ph idx="1"/>
          </p:nvPr>
        </p:nvSpPr>
        <p:spPr>
          <a:xfrm>
            <a:off x="301625" y="1527175"/>
            <a:ext cx="8504238" cy="4572000"/>
          </a:xfrm>
        </p:spPr>
        <p:txBody>
          <a:bodyPr>
            <a:normAutofit/>
          </a:bodyPr>
          <a:lstStyle/>
          <a:p>
            <a:pPr marL="274320" indent="-274320" eaLnBrk="1" fontAlgn="auto" hangingPunct="1">
              <a:spcAft>
                <a:spcPts val="0"/>
              </a:spcAft>
              <a:buFont typeface="Wingdings 2"/>
              <a:buChar char=""/>
              <a:defRPr/>
            </a:pPr>
            <a:r>
              <a:rPr lang="en-US" dirty="0" err="1" smtClean="0"/>
              <a:t>Adalah</a:t>
            </a:r>
            <a:r>
              <a:rPr lang="en-US" dirty="0" smtClean="0"/>
              <a:t> </a:t>
            </a:r>
            <a:r>
              <a:rPr lang="en-US" dirty="0" err="1" smtClean="0"/>
              <a:t>wilayah</a:t>
            </a:r>
            <a:r>
              <a:rPr lang="en-US" dirty="0" smtClean="0"/>
              <a:t> yang </a:t>
            </a:r>
            <a:r>
              <a:rPr lang="en-US" dirty="0" err="1" smtClean="0"/>
              <a:t>pemerintahannya</a:t>
            </a:r>
            <a:r>
              <a:rPr lang="en-US" dirty="0" smtClean="0"/>
              <a:t> </a:t>
            </a:r>
            <a:r>
              <a:rPr lang="en-US" dirty="0" err="1" smtClean="0"/>
              <a:t>diawasi</a:t>
            </a:r>
            <a:r>
              <a:rPr lang="en-US" dirty="0" smtClean="0"/>
              <a:t> </a:t>
            </a:r>
            <a:r>
              <a:rPr lang="en-US" dirty="0" err="1" smtClean="0"/>
              <a:t>oleh</a:t>
            </a:r>
            <a:r>
              <a:rPr lang="en-US" dirty="0" smtClean="0"/>
              <a:t> </a:t>
            </a:r>
            <a:r>
              <a:rPr lang="en-US" dirty="0" err="1" smtClean="0"/>
              <a:t>Dewan</a:t>
            </a:r>
            <a:r>
              <a:rPr lang="en-US" dirty="0" smtClean="0"/>
              <a:t> </a:t>
            </a:r>
            <a:r>
              <a:rPr lang="en-US" dirty="0" err="1" smtClean="0"/>
              <a:t>Perwalian</a:t>
            </a:r>
            <a:r>
              <a:rPr lang="en-US" dirty="0" smtClean="0"/>
              <a:t> PBB </a:t>
            </a:r>
            <a:r>
              <a:rPr lang="en-US" dirty="0" err="1" smtClean="0"/>
              <a:t>karena</a:t>
            </a:r>
            <a:r>
              <a:rPr lang="en-US" dirty="0" smtClean="0"/>
              <a:t> </a:t>
            </a:r>
            <a:r>
              <a:rPr lang="en-US" dirty="0" err="1" smtClean="0"/>
              <a:t>dipandang</a:t>
            </a:r>
            <a:r>
              <a:rPr lang="en-US" dirty="0" smtClean="0"/>
              <a:t> </a:t>
            </a:r>
            <a:r>
              <a:rPr lang="en-US" dirty="0" err="1" smtClean="0"/>
              <a:t>belum</a:t>
            </a:r>
            <a:r>
              <a:rPr lang="en-US" dirty="0" smtClean="0"/>
              <a:t> </a:t>
            </a:r>
            <a:r>
              <a:rPr lang="en-US" dirty="0" err="1" smtClean="0"/>
              <a:t>mampu</a:t>
            </a:r>
            <a:r>
              <a:rPr lang="en-US" dirty="0" smtClean="0"/>
              <a:t> </a:t>
            </a:r>
            <a:r>
              <a:rPr lang="en-US" dirty="0" err="1" smtClean="0"/>
              <a:t>memperintah</a:t>
            </a:r>
            <a:r>
              <a:rPr lang="en-US" dirty="0" smtClean="0"/>
              <a:t> </a:t>
            </a:r>
            <a:r>
              <a:rPr lang="en-US" dirty="0" err="1" smtClean="0"/>
              <a:t>sendiri</a:t>
            </a:r>
            <a:r>
              <a:rPr lang="en-US" dirty="0" smtClean="0"/>
              <a:t>.</a:t>
            </a:r>
          </a:p>
          <a:p>
            <a:pPr marL="274320" indent="-274320" eaLnBrk="1" fontAlgn="auto" hangingPunct="1">
              <a:spcAft>
                <a:spcPts val="0"/>
              </a:spcAft>
              <a:buFont typeface="Wingdings 2"/>
              <a:buChar char=""/>
              <a:defRPr/>
            </a:pPr>
            <a:r>
              <a:rPr lang="en-US" dirty="0" err="1" smtClean="0"/>
              <a:t>Dewan</a:t>
            </a:r>
            <a:r>
              <a:rPr lang="en-US" dirty="0" smtClean="0"/>
              <a:t> </a:t>
            </a:r>
            <a:r>
              <a:rPr lang="en-US" dirty="0" err="1" smtClean="0"/>
              <a:t>Perwakilan</a:t>
            </a:r>
            <a:r>
              <a:rPr lang="en-US" dirty="0" smtClean="0"/>
              <a:t> </a:t>
            </a:r>
            <a:r>
              <a:rPr lang="en-US" dirty="0" err="1" smtClean="0"/>
              <a:t>membantu</a:t>
            </a:r>
            <a:r>
              <a:rPr lang="en-US" dirty="0" smtClean="0"/>
              <a:t> </a:t>
            </a:r>
            <a:r>
              <a:rPr lang="en-US" dirty="0" err="1" smtClean="0"/>
              <a:t>wilayah</a:t>
            </a:r>
            <a:r>
              <a:rPr lang="en-US" dirty="0" smtClean="0"/>
              <a:t> </a:t>
            </a:r>
            <a:r>
              <a:rPr lang="en-US" dirty="0" err="1" smtClean="0"/>
              <a:t>ini</a:t>
            </a:r>
            <a:r>
              <a:rPr lang="en-US" dirty="0" smtClean="0"/>
              <a:t> </a:t>
            </a:r>
            <a:r>
              <a:rPr lang="en-US" dirty="0" err="1" smtClean="0"/>
              <a:t>supaya</a:t>
            </a:r>
            <a:r>
              <a:rPr lang="en-US" dirty="0" smtClean="0"/>
              <a:t> </a:t>
            </a:r>
            <a:r>
              <a:rPr lang="en-US" dirty="0" err="1" smtClean="0"/>
              <a:t>menjadi</a:t>
            </a:r>
            <a:r>
              <a:rPr lang="en-US" dirty="0" smtClean="0"/>
              <a:t> </a:t>
            </a:r>
            <a:r>
              <a:rPr lang="en-US" dirty="0" err="1" smtClean="0"/>
              <a:t>negara</a:t>
            </a:r>
            <a:r>
              <a:rPr lang="en-US" dirty="0" smtClean="0"/>
              <a:t> </a:t>
            </a:r>
            <a:r>
              <a:rPr lang="en-US" dirty="0" err="1" smtClean="0"/>
              <a:t>merdeka</a:t>
            </a:r>
            <a:r>
              <a:rPr lang="en-US" dirty="0" smtClean="0"/>
              <a:t> </a:t>
            </a:r>
            <a:r>
              <a:rPr lang="en-US" dirty="0" err="1" smtClean="0"/>
              <a:t>dan</a:t>
            </a:r>
            <a:r>
              <a:rPr lang="en-US" dirty="0" smtClean="0"/>
              <a:t> </a:t>
            </a:r>
            <a:r>
              <a:rPr lang="en-US" dirty="0" err="1" smtClean="0"/>
              <a:t>mampu</a:t>
            </a:r>
            <a:r>
              <a:rPr lang="en-US" dirty="0" smtClean="0"/>
              <a:t> </a:t>
            </a:r>
            <a:r>
              <a:rPr lang="en-US" dirty="0" err="1" smtClean="0"/>
              <a:t>berdiri</a:t>
            </a:r>
            <a:r>
              <a:rPr lang="en-US" dirty="0" smtClean="0"/>
              <a:t> </a:t>
            </a:r>
            <a:r>
              <a:rPr lang="en-US" dirty="0" err="1" smtClean="0"/>
              <a:t>sendiri</a:t>
            </a:r>
            <a:r>
              <a:rPr lang="en-US" dirty="0" smtClean="0"/>
              <a:t>.</a:t>
            </a:r>
          </a:p>
          <a:p>
            <a:pPr marL="0" indent="0" eaLnBrk="1" fontAlgn="auto" hangingPunct="1">
              <a:spcAft>
                <a:spcPts val="0"/>
              </a:spcAft>
              <a:buFont typeface="Wingdings 2"/>
              <a:buNone/>
              <a:defRPr/>
            </a:pP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4"/>
          <p:cNvSpPr>
            <a:spLocks noGrp="1"/>
          </p:cNvSpPr>
          <p:nvPr>
            <p:ph type="title"/>
          </p:nvPr>
        </p:nvSpPr>
        <p:spPr/>
        <p:txBody>
          <a:bodyPr/>
          <a:lstStyle/>
          <a:p>
            <a:pPr algn="l" eaLnBrk="1" hangingPunct="1"/>
            <a:r>
              <a:rPr lang="en-US" sz="4000" smtClean="0">
                <a:solidFill>
                  <a:srgbClr val="7B9899"/>
                </a:solidFill>
              </a:rPr>
              <a:t>Cont….</a:t>
            </a:r>
          </a:p>
        </p:txBody>
      </p:sp>
      <p:sp>
        <p:nvSpPr>
          <p:cNvPr id="40964" name="Content Placeholder 1"/>
          <p:cNvSpPr>
            <a:spLocks noGrp="1"/>
          </p:cNvSpPr>
          <p:nvPr>
            <p:ph idx="1"/>
          </p:nvPr>
        </p:nvSpPr>
        <p:spPr>
          <a:xfrm>
            <a:off x="301625" y="1527175"/>
            <a:ext cx="8504238" cy="4572000"/>
          </a:xfrm>
        </p:spPr>
        <p:txBody>
          <a:bodyPr/>
          <a:lstStyle/>
          <a:p>
            <a:pPr eaLnBrk="1" hangingPunct="1"/>
            <a:r>
              <a:rPr lang="en-US" smtClean="0"/>
              <a:t>Wilayah perwakilan yang dibentuh berdasarkan perjanjian San Fransico setelah PD II meliputi:</a:t>
            </a:r>
          </a:p>
          <a:p>
            <a:pPr marL="868363" lvl="1" indent="-457200" eaLnBrk="1" hangingPunct="1">
              <a:buFont typeface="Georgia" pitchFamily="18" charset="0"/>
              <a:buAutoNum type="alphaLcPeriod"/>
            </a:pPr>
            <a:r>
              <a:rPr lang="en-US" smtClean="0"/>
              <a:t>Daerah-daerah mandat peninggalan Liga Bangsa-Bangsa</a:t>
            </a:r>
          </a:p>
          <a:p>
            <a:pPr marL="868363" lvl="1" indent="-457200" eaLnBrk="1" hangingPunct="1">
              <a:buFont typeface="Georgia" pitchFamily="18" charset="0"/>
              <a:buAutoNum type="alphaLcPeriod"/>
            </a:pPr>
            <a:r>
              <a:rPr lang="en-US" smtClean="0"/>
              <a:t>Daerah-daerah yang dipisahkan dari negara-negara yang kalah perang dalam PD II</a:t>
            </a:r>
          </a:p>
          <a:p>
            <a:pPr marL="868363" lvl="1" indent="-457200" eaLnBrk="1" hangingPunct="1">
              <a:buFont typeface="Georgia" pitchFamily="18" charset="0"/>
              <a:buAutoNum type="alphaLcPeriod"/>
            </a:pPr>
            <a:r>
              <a:rPr lang="en-US" smtClean="0"/>
              <a:t>Daerah dari suatu negara yang memang dengan sukarela diserahkan sendiri kepada Dewan Perwalian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4"/>
          <p:cNvSpPr>
            <a:spLocks noGrp="1"/>
          </p:cNvSpPr>
          <p:nvPr>
            <p:ph type="title"/>
          </p:nvPr>
        </p:nvSpPr>
        <p:spPr/>
        <p:txBody>
          <a:bodyPr/>
          <a:lstStyle/>
          <a:p>
            <a:pPr algn="l" eaLnBrk="1" hangingPunct="1"/>
            <a:r>
              <a:rPr lang="en-US" smtClean="0">
                <a:solidFill>
                  <a:srgbClr val="7B9899"/>
                </a:solidFill>
              </a:rPr>
              <a:t>Cont..</a:t>
            </a:r>
          </a:p>
        </p:txBody>
      </p:sp>
      <p:sp>
        <p:nvSpPr>
          <p:cNvPr id="41988" name="Content Placeholder 1"/>
          <p:cNvSpPr>
            <a:spLocks noGrp="1"/>
          </p:cNvSpPr>
          <p:nvPr>
            <p:ph idx="1"/>
          </p:nvPr>
        </p:nvSpPr>
        <p:spPr>
          <a:xfrm>
            <a:off x="301625" y="1527175"/>
            <a:ext cx="8504238" cy="4572000"/>
          </a:xfrm>
        </p:spPr>
        <p:txBody>
          <a:bodyPr/>
          <a:lstStyle/>
          <a:p>
            <a:pPr algn="just" eaLnBrk="1" hangingPunct="1"/>
            <a:r>
              <a:rPr lang="en-US" smtClean="0"/>
              <a:t>Contoh-contoh daerah perwalian sebelum tahun 1970-an adalah Marianas Utara (Nothern Marianas), Kepuluan Marshall, Micronesia, Palau, yang merupakan wilayah AS tahun 1990-an wilayah-wilayah tersebut menjadi negara protektorat AS.</a:t>
            </a:r>
          </a:p>
        </p:txBody>
      </p:sp>
      <p:sp>
        <p:nvSpPr>
          <p:cNvPr id="41987" name="Footer Placeholder 2"/>
          <p:cNvSpPr>
            <a:spLocks noGrp="1"/>
          </p:cNvSpPr>
          <p:nvPr>
            <p:ph type="ftr" sz="quarter" idx="11"/>
          </p:nvPr>
        </p:nvSpPr>
        <p:spPr bwMode="auto">
          <a:noFill/>
          <a:ln>
            <a:miter lim="800000"/>
            <a:headEnd/>
            <a:tailEnd/>
          </a:ln>
        </p:spPr>
        <p:txBody>
          <a:bodyPr wrap="square" lIns="91440" tIns="45720" rIns="91440" bIns="45720" numCol="1" anchor="t" anchorCtr="0" compatLnSpc="1">
            <a:prstTxWarp prst="textNoShape">
              <a:avLst/>
            </a:prstTxWarp>
          </a:bodyPr>
          <a:lstStyle/>
          <a:p>
            <a:endParaRPr lang="en-US"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4"/>
          <p:cNvSpPr>
            <a:spLocks noGrp="1"/>
          </p:cNvSpPr>
          <p:nvPr>
            <p:ph type="title"/>
          </p:nvPr>
        </p:nvSpPr>
        <p:spPr/>
        <p:txBody>
          <a:bodyPr/>
          <a:lstStyle/>
          <a:p>
            <a:pPr algn="l" eaLnBrk="1" hangingPunct="1"/>
            <a:r>
              <a:rPr lang="en-US" sz="4000" smtClean="0">
                <a:solidFill>
                  <a:srgbClr val="7B9899"/>
                </a:solidFill>
              </a:rPr>
              <a:t>Hak dan Kewajiban Dasar Negara</a:t>
            </a:r>
          </a:p>
        </p:txBody>
      </p:sp>
      <p:sp>
        <p:nvSpPr>
          <p:cNvPr id="43012" name="Content Placeholder 1"/>
          <p:cNvSpPr>
            <a:spLocks noGrp="1"/>
          </p:cNvSpPr>
          <p:nvPr>
            <p:ph idx="1"/>
          </p:nvPr>
        </p:nvSpPr>
        <p:spPr>
          <a:xfrm>
            <a:off x="301625" y="1527175"/>
            <a:ext cx="8504238" cy="4572000"/>
          </a:xfrm>
        </p:spPr>
        <p:txBody>
          <a:bodyPr/>
          <a:lstStyle/>
          <a:p>
            <a:pPr algn="just" eaLnBrk="1" hangingPunct="1"/>
            <a:r>
              <a:rPr lang="en-US" smtClean="0"/>
              <a:t>Sebagai subjek hukum internasional, penyandang hak dan kewajiban dalam HI, negara memiliki hak-hak dan kewajiban dasar. Hak-hak dasar negara adalah sebagai berikut: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l" eaLnBrk="1" fontAlgn="auto" hangingPunct="1">
              <a:spcAft>
                <a:spcPts val="0"/>
              </a:spcAft>
              <a:defRPr/>
            </a:pPr>
            <a:r>
              <a:rPr lang="en-US" sz="4400" dirty="0" err="1" smtClean="0"/>
              <a:t>Hak-hak</a:t>
            </a:r>
            <a:r>
              <a:rPr lang="en-US" sz="4400" dirty="0" smtClean="0"/>
              <a:t> </a:t>
            </a:r>
            <a:r>
              <a:rPr lang="en-US" sz="4400" dirty="0" err="1" smtClean="0"/>
              <a:t>dasar</a:t>
            </a:r>
            <a:r>
              <a:rPr lang="en-US" sz="4400" dirty="0" smtClean="0"/>
              <a:t> </a:t>
            </a:r>
            <a:r>
              <a:rPr lang="en-US" sz="4400" dirty="0" err="1" smtClean="0"/>
              <a:t>negara</a:t>
            </a:r>
            <a:r>
              <a:rPr lang="en-US" sz="4400" dirty="0" smtClean="0"/>
              <a:t> </a:t>
            </a:r>
            <a:r>
              <a:rPr lang="en-US" sz="4400" dirty="0" err="1" smtClean="0"/>
              <a:t>adalah</a:t>
            </a:r>
            <a:endParaRPr lang="en-US" sz="4400" dirty="0"/>
          </a:p>
        </p:txBody>
      </p:sp>
      <p:sp>
        <p:nvSpPr>
          <p:cNvPr id="2" name="Content Placeholder 1"/>
          <p:cNvSpPr>
            <a:spLocks noGrp="1"/>
          </p:cNvSpPr>
          <p:nvPr>
            <p:ph idx="1"/>
          </p:nvPr>
        </p:nvSpPr>
        <p:spPr>
          <a:xfrm>
            <a:off x="239713" y="1643063"/>
            <a:ext cx="8664575" cy="4518025"/>
          </a:xfrm>
        </p:spPr>
        <p:txBody>
          <a:bodyPr>
            <a:normAutofit/>
          </a:bodyPr>
          <a:lstStyle/>
          <a:p>
            <a:pPr marL="457200" indent="-457200" eaLnBrk="1" fontAlgn="auto" hangingPunct="1">
              <a:spcAft>
                <a:spcPts val="0"/>
              </a:spcAft>
              <a:buFont typeface="+mj-ea"/>
              <a:buAutoNum type="circleNumDbPlain"/>
              <a:defRPr/>
            </a:pPr>
            <a:r>
              <a:rPr lang="en-US" dirty="0" err="1" smtClean="0"/>
              <a:t>Hak</a:t>
            </a:r>
            <a:r>
              <a:rPr lang="en-US" dirty="0" smtClean="0"/>
              <a:t> </a:t>
            </a:r>
            <a:r>
              <a:rPr lang="en-US" dirty="0" err="1" smtClean="0"/>
              <a:t>atas</a:t>
            </a:r>
            <a:r>
              <a:rPr lang="en-US" dirty="0" smtClean="0"/>
              <a:t> </a:t>
            </a:r>
            <a:r>
              <a:rPr lang="en-US" dirty="0" err="1" smtClean="0"/>
              <a:t>Kemerdekaan</a:t>
            </a:r>
            <a:r>
              <a:rPr lang="en-US" dirty="0" smtClean="0"/>
              <a:t> </a:t>
            </a:r>
            <a:r>
              <a:rPr lang="en-US" dirty="0" err="1" smtClean="0"/>
              <a:t>dan</a:t>
            </a:r>
            <a:r>
              <a:rPr lang="en-US" dirty="0" smtClean="0"/>
              <a:t> Self </a:t>
            </a:r>
            <a:r>
              <a:rPr lang="en-US" dirty="0" err="1" smtClean="0"/>
              <a:t>Determiniation</a:t>
            </a:r>
            <a:r>
              <a:rPr lang="en-US" dirty="0" smtClean="0"/>
              <a:t>. </a:t>
            </a:r>
          </a:p>
          <a:p>
            <a:pPr marL="0" indent="0" algn="just" eaLnBrk="1" fontAlgn="auto" hangingPunct="1">
              <a:spcAft>
                <a:spcPts val="0"/>
              </a:spcAft>
              <a:buFont typeface="Wingdings 2"/>
              <a:buNone/>
              <a:defRPr/>
            </a:pPr>
            <a:r>
              <a:rPr lang="en-US" sz="2000" dirty="0" err="1" smtClean="0"/>
              <a:t>Hak</a:t>
            </a:r>
            <a:r>
              <a:rPr lang="en-US" sz="2000" dirty="0" smtClean="0"/>
              <a:t> </a:t>
            </a:r>
            <a:r>
              <a:rPr lang="en-US" sz="2000" dirty="0" err="1" smtClean="0"/>
              <a:t>atas</a:t>
            </a:r>
            <a:r>
              <a:rPr lang="en-US" sz="2000" dirty="0" smtClean="0"/>
              <a:t> </a:t>
            </a:r>
            <a:r>
              <a:rPr lang="en-US" sz="2000" dirty="0" err="1" smtClean="0"/>
              <a:t>kemerdekaan</a:t>
            </a:r>
            <a:r>
              <a:rPr lang="en-US" sz="2000" dirty="0" smtClean="0"/>
              <a:t> </a:t>
            </a:r>
            <a:r>
              <a:rPr lang="en-US" sz="2000" dirty="0" err="1" smtClean="0"/>
              <a:t>dalam</a:t>
            </a:r>
            <a:r>
              <a:rPr lang="en-US" sz="2000" dirty="0" smtClean="0"/>
              <a:t> </a:t>
            </a:r>
            <a:r>
              <a:rPr lang="en-US" sz="2000" dirty="0" err="1" smtClean="0"/>
              <a:t>hukum</a:t>
            </a:r>
            <a:r>
              <a:rPr lang="en-US" sz="2000" dirty="0" smtClean="0"/>
              <a:t> </a:t>
            </a:r>
            <a:r>
              <a:rPr lang="en-US" sz="2000" dirty="0" err="1" smtClean="0"/>
              <a:t>internasional</a:t>
            </a:r>
            <a:r>
              <a:rPr lang="en-US" sz="2000" dirty="0" smtClean="0"/>
              <a:t> </a:t>
            </a:r>
            <a:r>
              <a:rPr lang="en-US" sz="2000" dirty="0" err="1" smtClean="0"/>
              <a:t>melahirkan</a:t>
            </a:r>
            <a:r>
              <a:rPr lang="en-US" sz="2000" dirty="0" smtClean="0"/>
              <a:t> </a:t>
            </a:r>
            <a:r>
              <a:rPr lang="en-US" sz="2000" dirty="0" err="1" smtClean="0"/>
              <a:t>apa</a:t>
            </a:r>
            <a:r>
              <a:rPr lang="en-US" sz="2000" dirty="0" smtClean="0"/>
              <a:t> yang </a:t>
            </a:r>
            <a:r>
              <a:rPr lang="en-US" sz="2000" dirty="0" err="1" smtClean="0"/>
              <a:t>dalam</a:t>
            </a:r>
            <a:r>
              <a:rPr lang="en-US" sz="2000" dirty="0" smtClean="0"/>
              <a:t> HI </a:t>
            </a:r>
            <a:r>
              <a:rPr lang="en-US" sz="2000" dirty="0" err="1" smtClean="0"/>
              <a:t>disebut</a:t>
            </a:r>
            <a:r>
              <a:rPr lang="en-US" sz="2000" dirty="0" smtClean="0"/>
              <a:t> </a:t>
            </a:r>
            <a:r>
              <a:rPr lang="en-US" sz="2000" dirty="0" err="1" smtClean="0"/>
              <a:t>hak</a:t>
            </a:r>
            <a:r>
              <a:rPr lang="en-US" sz="2000" dirty="0" smtClean="0"/>
              <a:t> </a:t>
            </a:r>
            <a:r>
              <a:rPr lang="en-US" sz="2000" dirty="0" err="1" smtClean="0"/>
              <a:t>sebagai</a:t>
            </a:r>
            <a:r>
              <a:rPr lang="en-US" sz="2000" dirty="0" smtClean="0"/>
              <a:t> </a:t>
            </a:r>
            <a:r>
              <a:rPr lang="en-US" sz="2000" dirty="0" err="1" smtClean="0"/>
              <a:t>hak</a:t>
            </a:r>
            <a:r>
              <a:rPr lang="en-US" sz="2000" dirty="0" smtClean="0"/>
              <a:t> </a:t>
            </a:r>
            <a:r>
              <a:rPr lang="en-US" sz="2000" dirty="0" err="1" smtClean="0"/>
              <a:t>untuk</a:t>
            </a:r>
            <a:r>
              <a:rPr lang="en-US" sz="2000" dirty="0" smtClean="0"/>
              <a:t> </a:t>
            </a:r>
            <a:r>
              <a:rPr lang="en-US" sz="2000" dirty="0" err="1" smtClean="0"/>
              <a:t>menentukan</a:t>
            </a:r>
            <a:r>
              <a:rPr lang="en-US" sz="2000" dirty="0" smtClean="0"/>
              <a:t> </a:t>
            </a:r>
            <a:r>
              <a:rPr lang="en-US" sz="2000" dirty="0" err="1" smtClean="0"/>
              <a:t>nasib</a:t>
            </a:r>
            <a:r>
              <a:rPr lang="en-US" sz="2000" dirty="0" smtClean="0"/>
              <a:t> </a:t>
            </a:r>
            <a:r>
              <a:rPr lang="en-US" sz="2000" dirty="0" err="1" smtClean="0"/>
              <a:t>sendiri</a:t>
            </a:r>
            <a:r>
              <a:rPr lang="en-US" sz="2000" dirty="0" smtClean="0"/>
              <a:t>.</a:t>
            </a:r>
          </a:p>
          <a:p>
            <a:pPr marL="457200" indent="-457200" eaLnBrk="1" fontAlgn="auto" hangingPunct="1">
              <a:spcAft>
                <a:spcPts val="0"/>
              </a:spcAft>
              <a:buFont typeface="+mj-ea"/>
              <a:buAutoNum type="circleNumDbPlain" startAt="2"/>
              <a:defRPr/>
            </a:pPr>
            <a:r>
              <a:rPr lang="en-US" dirty="0" err="1" smtClean="0"/>
              <a:t>Hak</a:t>
            </a:r>
            <a:r>
              <a:rPr lang="en-US" dirty="0" smtClean="0"/>
              <a:t> </a:t>
            </a:r>
            <a:r>
              <a:rPr lang="en-US" dirty="0" err="1" smtClean="0"/>
              <a:t>untuk</a:t>
            </a:r>
            <a:r>
              <a:rPr lang="en-US" dirty="0" smtClean="0"/>
              <a:t> </a:t>
            </a:r>
            <a:r>
              <a:rPr lang="en-US" dirty="0" err="1" smtClean="0"/>
              <a:t>melaksanakan</a:t>
            </a:r>
            <a:r>
              <a:rPr lang="en-US" dirty="0" smtClean="0"/>
              <a:t> </a:t>
            </a:r>
            <a:r>
              <a:rPr lang="en-US" dirty="0" err="1" smtClean="0"/>
              <a:t>yuridiksi</a:t>
            </a:r>
            <a:r>
              <a:rPr lang="en-US" dirty="0" smtClean="0"/>
              <a:t> </a:t>
            </a:r>
            <a:r>
              <a:rPr lang="en-US" dirty="0" err="1" smtClean="0"/>
              <a:t>terhadap</a:t>
            </a:r>
            <a:r>
              <a:rPr lang="en-US" dirty="0" smtClean="0"/>
              <a:t> </a:t>
            </a:r>
            <a:r>
              <a:rPr lang="en-US" dirty="0" err="1" smtClean="0"/>
              <a:t>wilayah</a:t>
            </a:r>
            <a:r>
              <a:rPr lang="en-US" dirty="0" smtClean="0"/>
              <a:t>, orang </a:t>
            </a:r>
            <a:r>
              <a:rPr lang="en-US" dirty="0" err="1" smtClean="0"/>
              <a:t>dan</a:t>
            </a:r>
            <a:r>
              <a:rPr lang="en-US" dirty="0" smtClean="0"/>
              <a:t> </a:t>
            </a:r>
            <a:r>
              <a:rPr lang="en-US" dirty="0" err="1" smtClean="0"/>
              <a:t>beda</a:t>
            </a:r>
            <a:r>
              <a:rPr lang="en-US" dirty="0" smtClean="0"/>
              <a:t> yang </a:t>
            </a:r>
            <a:r>
              <a:rPr lang="en-US" dirty="0" err="1" smtClean="0"/>
              <a:t>berada</a:t>
            </a:r>
            <a:r>
              <a:rPr lang="en-US" dirty="0" smtClean="0"/>
              <a:t> di </a:t>
            </a:r>
            <a:r>
              <a:rPr lang="en-US" dirty="0" err="1" smtClean="0"/>
              <a:t>dalam</a:t>
            </a:r>
            <a:r>
              <a:rPr lang="en-US" dirty="0" smtClean="0"/>
              <a:t> </a:t>
            </a:r>
            <a:r>
              <a:rPr lang="en-US" dirty="0" err="1" smtClean="0"/>
              <a:t>wilayahnya</a:t>
            </a:r>
            <a:endParaRPr lang="en-US" dirty="0" smtClean="0"/>
          </a:p>
          <a:p>
            <a:pPr marL="0" indent="0" algn="just" eaLnBrk="1" fontAlgn="auto" hangingPunct="1">
              <a:spcAft>
                <a:spcPts val="0"/>
              </a:spcAft>
              <a:buFont typeface="Wingdings 2"/>
              <a:buNone/>
              <a:defRPr/>
            </a:pPr>
            <a:r>
              <a:rPr lang="en-US" sz="2000" dirty="0" err="1" smtClean="0"/>
              <a:t>Hak</a:t>
            </a:r>
            <a:r>
              <a:rPr lang="en-US" sz="2000" dirty="0" smtClean="0"/>
              <a:t> </a:t>
            </a:r>
            <a:r>
              <a:rPr lang="en-US" sz="2000" dirty="0" err="1" smtClean="0"/>
              <a:t>untuk</a:t>
            </a:r>
            <a:r>
              <a:rPr lang="en-US" sz="2000" dirty="0" smtClean="0"/>
              <a:t> </a:t>
            </a:r>
            <a:r>
              <a:rPr lang="en-US" sz="2000" dirty="0" err="1" smtClean="0"/>
              <a:t>melaksanakan</a:t>
            </a:r>
            <a:r>
              <a:rPr lang="en-US" sz="2000" dirty="0" smtClean="0"/>
              <a:t> </a:t>
            </a:r>
            <a:r>
              <a:rPr lang="en-US" sz="2000" dirty="0" err="1" smtClean="0"/>
              <a:t>yuridiksi</a:t>
            </a:r>
            <a:r>
              <a:rPr lang="en-US" sz="2000" dirty="0" smtClean="0"/>
              <a:t> </a:t>
            </a:r>
            <a:r>
              <a:rPr lang="en-US" sz="2000" dirty="0" err="1" smtClean="0"/>
              <a:t>terhadap</a:t>
            </a:r>
            <a:r>
              <a:rPr lang="en-US" sz="2000" dirty="0" smtClean="0"/>
              <a:t> </a:t>
            </a:r>
            <a:r>
              <a:rPr lang="en-US" sz="2000" dirty="0" err="1" smtClean="0"/>
              <a:t>wilayah</a:t>
            </a:r>
            <a:r>
              <a:rPr lang="en-US" sz="2000" dirty="0" smtClean="0"/>
              <a:t>, orang </a:t>
            </a:r>
            <a:r>
              <a:rPr lang="en-US" sz="2000" dirty="0" err="1" smtClean="0"/>
              <a:t>dan</a:t>
            </a:r>
            <a:r>
              <a:rPr lang="en-US" sz="2000" dirty="0" smtClean="0"/>
              <a:t> </a:t>
            </a:r>
            <a:r>
              <a:rPr lang="en-US" sz="2000" dirty="0" err="1" smtClean="0"/>
              <a:t>benda</a:t>
            </a:r>
            <a:r>
              <a:rPr lang="en-US" sz="2000" dirty="0" smtClean="0"/>
              <a:t> yang </a:t>
            </a:r>
            <a:r>
              <a:rPr lang="en-US" sz="2000" dirty="0" err="1" smtClean="0"/>
              <a:t>berada</a:t>
            </a:r>
            <a:r>
              <a:rPr lang="en-US" sz="2000" dirty="0" smtClean="0"/>
              <a:t> di </a:t>
            </a:r>
            <a:r>
              <a:rPr lang="en-US" sz="2000" dirty="0" err="1" smtClean="0"/>
              <a:t>dalam</a:t>
            </a:r>
            <a:r>
              <a:rPr lang="en-US" sz="2000" dirty="0" smtClean="0"/>
              <a:t> </a:t>
            </a:r>
            <a:r>
              <a:rPr lang="en-US" sz="2000" dirty="0" err="1" smtClean="0"/>
              <a:t>wilayahnya</a:t>
            </a:r>
            <a:r>
              <a:rPr lang="en-US" sz="2000" dirty="0" smtClean="0"/>
              <a:t> </a:t>
            </a:r>
            <a:r>
              <a:rPr lang="en-US" sz="2000" dirty="0" err="1" smtClean="0"/>
              <a:t>merupakan</a:t>
            </a:r>
            <a:r>
              <a:rPr lang="en-US" sz="2000" dirty="0" smtClean="0"/>
              <a:t> </a:t>
            </a:r>
            <a:r>
              <a:rPr lang="en-US" sz="2000" dirty="0" err="1" smtClean="0"/>
              <a:t>hak</a:t>
            </a:r>
            <a:r>
              <a:rPr lang="en-US" sz="2000" dirty="0" smtClean="0"/>
              <a:t> yang </a:t>
            </a:r>
            <a:r>
              <a:rPr lang="en-US" sz="2000" dirty="0" err="1" smtClean="0"/>
              <a:t>melekat</a:t>
            </a:r>
            <a:r>
              <a:rPr lang="en-US" sz="2000" dirty="0" smtClean="0"/>
              <a:t> </a:t>
            </a:r>
            <a:r>
              <a:rPr lang="en-US" sz="2000" dirty="0" err="1" smtClean="0"/>
              <a:t>pada</a:t>
            </a:r>
            <a:r>
              <a:rPr lang="en-US" sz="2000" dirty="0" smtClean="0"/>
              <a:t> </a:t>
            </a:r>
            <a:r>
              <a:rPr lang="en-US" sz="2000" dirty="0" err="1" smtClean="0"/>
              <a:t>setiap</a:t>
            </a:r>
            <a:r>
              <a:rPr lang="en-US" sz="2000" dirty="0" smtClean="0"/>
              <a:t> </a:t>
            </a:r>
            <a:r>
              <a:rPr lang="en-US" sz="2000" dirty="0" err="1" smtClean="0"/>
              <a:t>negara</a:t>
            </a:r>
            <a:r>
              <a:rPr lang="en-US" sz="2000" dirty="0" smtClean="0"/>
              <a:t> </a:t>
            </a:r>
            <a:r>
              <a:rPr lang="en-US" sz="2000" dirty="0" err="1" smtClean="0"/>
              <a:t>merdeka</a:t>
            </a:r>
            <a:r>
              <a:rPr lang="en-US" sz="2000" dirty="0" smtClean="0"/>
              <a:t> </a:t>
            </a:r>
            <a:r>
              <a:rPr lang="en-US" sz="2000" dirty="0" err="1" smtClean="0"/>
              <a:t>sebagai</a:t>
            </a:r>
            <a:r>
              <a:rPr lang="en-US" sz="2000" dirty="0" smtClean="0"/>
              <a:t> </a:t>
            </a:r>
            <a:r>
              <a:rPr lang="en-US" sz="2000" dirty="0" err="1" smtClean="0"/>
              <a:t>konsekuensi</a:t>
            </a:r>
            <a:r>
              <a:rPr lang="en-US" sz="2000" dirty="0" smtClean="0"/>
              <a:t> </a:t>
            </a:r>
            <a:r>
              <a:rPr lang="en-US" sz="2000" dirty="0" err="1" smtClean="0"/>
              <a:t>dari</a:t>
            </a:r>
            <a:r>
              <a:rPr lang="en-US" sz="2000" dirty="0" smtClean="0"/>
              <a:t> </a:t>
            </a:r>
            <a:r>
              <a:rPr lang="en-US" sz="2000" dirty="0" err="1" smtClean="0"/>
              <a:t>kedaulatan</a:t>
            </a:r>
            <a:r>
              <a:rPr lang="en-US" sz="2000" dirty="0" smtClean="0"/>
              <a:t> yang </a:t>
            </a:r>
            <a:r>
              <a:rPr lang="en-US" sz="2000" dirty="0" err="1" smtClean="0"/>
              <a:t>dimilikinya</a:t>
            </a:r>
            <a:r>
              <a:rPr lang="en-US" sz="2000" dirty="0" smtClean="0"/>
              <a:t>.</a:t>
            </a:r>
            <a:endParaRPr lang="en-US" sz="20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4"/>
          <p:cNvSpPr>
            <a:spLocks noGrp="1"/>
          </p:cNvSpPr>
          <p:nvPr>
            <p:ph type="title"/>
          </p:nvPr>
        </p:nvSpPr>
        <p:spPr/>
        <p:txBody>
          <a:bodyPr/>
          <a:lstStyle/>
          <a:p>
            <a:pPr algn="l" eaLnBrk="1" hangingPunct="1"/>
            <a:r>
              <a:rPr lang="en-US" smtClean="0">
                <a:solidFill>
                  <a:srgbClr val="7B9899"/>
                </a:solidFill>
              </a:rPr>
              <a:t>Cont…</a:t>
            </a:r>
          </a:p>
        </p:txBody>
      </p:sp>
      <p:sp>
        <p:nvSpPr>
          <p:cNvPr id="2" name="Content Placeholder 1"/>
          <p:cNvSpPr>
            <a:spLocks noGrp="1"/>
          </p:cNvSpPr>
          <p:nvPr>
            <p:ph idx="1"/>
          </p:nvPr>
        </p:nvSpPr>
        <p:spPr>
          <a:xfrm>
            <a:off x="239713" y="1571625"/>
            <a:ext cx="8664575" cy="4860925"/>
          </a:xfrm>
        </p:spPr>
        <p:txBody>
          <a:bodyPr>
            <a:noAutofit/>
          </a:bodyPr>
          <a:lstStyle/>
          <a:p>
            <a:pPr marL="457200" indent="-457200" eaLnBrk="1" fontAlgn="auto" hangingPunct="1">
              <a:spcAft>
                <a:spcPts val="0"/>
              </a:spcAft>
              <a:buFont typeface="+mj-ea"/>
              <a:buAutoNum type="circleNumDbPlain" startAt="3"/>
              <a:defRPr/>
            </a:pPr>
            <a:r>
              <a:rPr lang="en-US" sz="2800" dirty="0" err="1" smtClean="0"/>
              <a:t>Hak</a:t>
            </a:r>
            <a:r>
              <a:rPr lang="en-US" sz="2800" dirty="0" smtClean="0"/>
              <a:t> </a:t>
            </a:r>
            <a:r>
              <a:rPr lang="en-US" sz="2800" dirty="0" err="1" smtClean="0"/>
              <a:t>untuk</a:t>
            </a:r>
            <a:r>
              <a:rPr lang="en-US" sz="2800" dirty="0" smtClean="0"/>
              <a:t> </a:t>
            </a:r>
            <a:r>
              <a:rPr lang="en-US" sz="2800" dirty="0" err="1" smtClean="0"/>
              <a:t>medapatkan</a:t>
            </a:r>
            <a:r>
              <a:rPr lang="en-US" sz="2800" dirty="0" smtClean="0"/>
              <a:t> </a:t>
            </a:r>
            <a:r>
              <a:rPr lang="en-US" sz="2800" dirty="0" err="1" smtClean="0"/>
              <a:t>kedudukan</a:t>
            </a:r>
            <a:r>
              <a:rPr lang="en-US" sz="2800" dirty="0" smtClean="0"/>
              <a:t> </a:t>
            </a:r>
            <a:r>
              <a:rPr lang="en-US" sz="2800" dirty="0" err="1" smtClean="0"/>
              <a:t>hukum</a:t>
            </a:r>
            <a:r>
              <a:rPr lang="en-US" sz="2800" dirty="0" smtClean="0"/>
              <a:t> yang </a:t>
            </a:r>
            <a:r>
              <a:rPr lang="en-US" sz="2800" dirty="0" err="1" smtClean="0"/>
              <a:t>sama</a:t>
            </a:r>
            <a:r>
              <a:rPr lang="en-US" sz="2800" dirty="0" smtClean="0"/>
              <a:t> </a:t>
            </a:r>
            <a:r>
              <a:rPr lang="en-US" sz="2800" dirty="0" err="1" smtClean="0"/>
              <a:t>dengan</a:t>
            </a:r>
            <a:r>
              <a:rPr lang="en-US" sz="2800" dirty="0" smtClean="0"/>
              <a:t> </a:t>
            </a:r>
            <a:r>
              <a:rPr lang="en-US" sz="2800" dirty="0" err="1" smtClean="0"/>
              <a:t>negara-negara</a:t>
            </a:r>
            <a:r>
              <a:rPr lang="en-US" sz="2800" dirty="0" smtClean="0"/>
              <a:t> lain</a:t>
            </a:r>
          </a:p>
          <a:p>
            <a:pPr marL="274320" indent="-274320" eaLnBrk="1" fontAlgn="auto" hangingPunct="1">
              <a:spcAft>
                <a:spcPts val="0"/>
              </a:spcAft>
              <a:buFont typeface="Wingdings" charset="2"/>
              <a:buChar char="Ø"/>
              <a:defRPr/>
            </a:pPr>
            <a:r>
              <a:rPr lang="en-US" sz="2400" dirty="0" err="1" smtClean="0"/>
              <a:t>Hak</a:t>
            </a:r>
            <a:r>
              <a:rPr lang="en-US" sz="2400" dirty="0" smtClean="0"/>
              <a:t> </a:t>
            </a:r>
            <a:r>
              <a:rPr lang="en-US" sz="2400" dirty="0" err="1" smtClean="0"/>
              <a:t>untuk</a:t>
            </a:r>
            <a:r>
              <a:rPr lang="en-US" sz="2400" dirty="0" smtClean="0"/>
              <a:t> </a:t>
            </a:r>
            <a:r>
              <a:rPr lang="en-US" sz="2400" dirty="0" err="1" smtClean="0"/>
              <a:t>mendapatkan</a:t>
            </a:r>
            <a:r>
              <a:rPr lang="en-US" sz="2400" dirty="0" smtClean="0"/>
              <a:t> </a:t>
            </a:r>
            <a:r>
              <a:rPr lang="en-US" sz="2400" dirty="0" err="1" smtClean="0"/>
              <a:t>keudukan</a:t>
            </a:r>
            <a:r>
              <a:rPr lang="en-US" sz="2400" dirty="0" smtClean="0"/>
              <a:t> </a:t>
            </a:r>
            <a:r>
              <a:rPr lang="en-US" sz="2400" dirty="0" err="1" smtClean="0"/>
              <a:t>hukum</a:t>
            </a:r>
            <a:r>
              <a:rPr lang="en-US" sz="2400" dirty="0" smtClean="0"/>
              <a:t> yang </a:t>
            </a:r>
            <a:r>
              <a:rPr lang="en-US" sz="2400" dirty="0" err="1" smtClean="0"/>
              <a:t>sama</a:t>
            </a:r>
            <a:r>
              <a:rPr lang="en-US" sz="2400" dirty="0" smtClean="0"/>
              <a:t> </a:t>
            </a:r>
            <a:r>
              <a:rPr lang="en-US" sz="2400" dirty="0" err="1" smtClean="0"/>
              <a:t>dengan</a:t>
            </a:r>
            <a:r>
              <a:rPr lang="en-US" sz="2400" dirty="0" smtClean="0"/>
              <a:t> </a:t>
            </a:r>
            <a:r>
              <a:rPr lang="en-US" sz="2400" dirty="0" err="1" smtClean="0"/>
              <a:t>engara-negara</a:t>
            </a:r>
            <a:r>
              <a:rPr lang="en-US" sz="2400" dirty="0" smtClean="0"/>
              <a:t> lain </a:t>
            </a:r>
            <a:r>
              <a:rPr lang="en-US" sz="2400" dirty="0" err="1" smtClean="0"/>
              <a:t>merupakan</a:t>
            </a:r>
            <a:r>
              <a:rPr lang="en-US" sz="2400" dirty="0" smtClean="0"/>
              <a:t> </a:t>
            </a:r>
            <a:r>
              <a:rPr lang="en-US" sz="2400" dirty="0" err="1" smtClean="0"/>
              <a:t>konsewensi</a:t>
            </a:r>
            <a:r>
              <a:rPr lang="en-US" sz="2400" dirty="0" smtClean="0"/>
              <a:t> </a:t>
            </a:r>
            <a:r>
              <a:rPr lang="en-US" sz="2400" dirty="0" err="1" smtClean="0"/>
              <a:t>dari</a:t>
            </a:r>
            <a:r>
              <a:rPr lang="en-US" sz="2400" dirty="0" smtClean="0"/>
              <a:t> </a:t>
            </a:r>
            <a:r>
              <a:rPr lang="en-US" sz="2400" dirty="0" err="1" smtClean="0"/>
              <a:t>prinsip-prinsip</a:t>
            </a:r>
            <a:r>
              <a:rPr lang="en-US" sz="2400" dirty="0" smtClean="0"/>
              <a:t> </a:t>
            </a:r>
            <a:r>
              <a:rPr lang="en-US" sz="2400" dirty="0" err="1" smtClean="0"/>
              <a:t>kedaulatan</a:t>
            </a:r>
            <a:r>
              <a:rPr lang="en-US" sz="2400" dirty="0" smtClean="0"/>
              <a:t> </a:t>
            </a:r>
            <a:r>
              <a:rPr lang="en-US" sz="2400" dirty="0" err="1" smtClean="0"/>
              <a:t>negara</a:t>
            </a:r>
            <a:r>
              <a:rPr lang="en-US" sz="2400" dirty="0" smtClean="0"/>
              <a:t>.</a:t>
            </a:r>
          </a:p>
          <a:p>
            <a:pPr marL="274320" indent="-274320" eaLnBrk="1" fontAlgn="auto" hangingPunct="1">
              <a:spcAft>
                <a:spcPts val="0"/>
              </a:spcAft>
              <a:buFont typeface="Wingdings" charset="2"/>
              <a:buChar char="Ø"/>
              <a:defRPr/>
            </a:pPr>
            <a:r>
              <a:rPr lang="en-US" sz="2400" dirty="0" err="1" smtClean="0"/>
              <a:t>Prinsip</a:t>
            </a:r>
            <a:r>
              <a:rPr lang="en-US" sz="2400" dirty="0" smtClean="0"/>
              <a:t> </a:t>
            </a:r>
            <a:r>
              <a:rPr lang="en-US" sz="2400" dirty="0" err="1" smtClean="0"/>
              <a:t>persamaan</a:t>
            </a:r>
            <a:r>
              <a:rPr lang="en-US" sz="2400" dirty="0" smtClean="0"/>
              <a:t> </a:t>
            </a:r>
            <a:r>
              <a:rPr lang="en-US" sz="2400" dirty="0" err="1" smtClean="0"/>
              <a:t>kedudukan</a:t>
            </a:r>
            <a:r>
              <a:rPr lang="en-US" sz="2400" dirty="0" smtClean="0"/>
              <a:t> </a:t>
            </a:r>
            <a:r>
              <a:rPr lang="en-US" sz="2400" dirty="0" err="1" smtClean="0"/>
              <a:t>tidak</a:t>
            </a:r>
            <a:r>
              <a:rPr lang="en-US" sz="2400" dirty="0" smtClean="0"/>
              <a:t> </a:t>
            </a:r>
            <a:r>
              <a:rPr lang="en-US" sz="2400" dirty="0" err="1" smtClean="0"/>
              <a:t>harus</a:t>
            </a:r>
            <a:r>
              <a:rPr lang="en-US" sz="2400" dirty="0" smtClean="0"/>
              <a:t> </a:t>
            </a:r>
            <a:r>
              <a:rPr lang="en-US" sz="2400" dirty="0" err="1" smtClean="0"/>
              <a:t>ditapsirkan</a:t>
            </a:r>
            <a:r>
              <a:rPr lang="en-US" sz="2400" dirty="0"/>
              <a:t> </a:t>
            </a:r>
            <a:r>
              <a:rPr lang="en-US" sz="2400" dirty="0" err="1" smtClean="0"/>
              <a:t>harus</a:t>
            </a:r>
            <a:r>
              <a:rPr lang="en-US" sz="2400" dirty="0" smtClean="0"/>
              <a:t> </a:t>
            </a:r>
            <a:r>
              <a:rPr lang="en-US" sz="2400" dirty="0" err="1" smtClean="0"/>
              <a:t>memberikan</a:t>
            </a:r>
            <a:r>
              <a:rPr lang="en-US" sz="2400" dirty="0" smtClean="0"/>
              <a:t> </a:t>
            </a:r>
            <a:r>
              <a:rPr lang="en-US" sz="2400" dirty="0" err="1" smtClean="0"/>
              <a:t>hak</a:t>
            </a:r>
            <a:r>
              <a:rPr lang="en-US" sz="2400" dirty="0" smtClean="0"/>
              <a:t> </a:t>
            </a:r>
            <a:r>
              <a:rPr lang="en-US" sz="2400" dirty="0" err="1" smtClean="0"/>
              <a:t>dan</a:t>
            </a:r>
            <a:r>
              <a:rPr lang="en-US" sz="2400" dirty="0" smtClean="0"/>
              <a:t> </a:t>
            </a:r>
            <a:r>
              <a:rPr lang="en-US" sz="2400" dirty="0" err="1" smtClean="0"/>
              <a:t>kewajiban</a:t>
            </a:r>
            <a:r>
              <a:rPr lang="en-US" sz="2400" dirty="0" smtClean="0"/>
              <a:t> yang </a:t>
            </a:r>
            <a:r>
              <a:rPr lang="en-US" sz="2400" dirty="0" err="1" smtClean="0"/>
              <a:t>sama</a:t>
            </a:r>
            <a:r>
              <a:rPr lang="en-US" sz="2400" dirty="0" smtClean="0"/>
              <a:t> </a:t>
            </a:r>
            <a:r>
              <a:rPr lang="en-US" sz="2400" dirty="0" err="1" smtClean="0"/>
              <a:t>pada</a:t>
            </a:r>
            <a:r>
              <a:rPr lang="en-US" sz="2400" dirty="0" smtClean="0"/>
              <a:t> </a:t>
            </a:r>
            <a:r>
              <a:rPr lang="en-US" sz="2400" dirty="0" err="1" smtClean="0"/>
              <a:t>semua</a:t>
            </a:r>
            <a:r>
              <a:rPr lang="en-US" sz="2400" dirty="0" smtClean="0"/>
              <a:t> </a:t>
            </a:r>
            <a:r>
              <a:rPr lang="en-US" sz="2400" dirty="0" err="1" smtClean="0"/>
              <a:t>negara</a:t>
            </a:r>
            <a:r>
              <a:rPr lang="en-US" sz="2400" dirty="0" smtClean="0"/>
              <a:t>. </a:t>
            </a:r>
            <a:r>
              <a:rPr lang="en-US" sz="2400" dirty="0" err="1" smtClean="0"/>
              <a:t>Prinsip</a:t>
            </a:r>
            <a:r>
              <a:rPr lang="en-US" sz="2400" dirty="0" smtClean="0"/>
              <a:t> </a:t>
            </a:r>
            <a:r>
              <a:rPr lang="en-US" sz="2400" dirty="0" err="1" smtClean="0"/>
              <a:t>permsaan</a:t>
            </a:r>
            <a:r>
              <a:rPr lang="en-US" sz="2400" dirty="0" smtClean="0"/>
              <a:t> </a:t>
            </a:r>
            <a:r>
              <a:rPr lang="en-US" sz="2400" dirty="0" err="1" smtClean="0"/>
              <a:t>dapat</a:t>
            </a:r>
            <a:r>
              <a:rPr lang="en-US" sz="2400" dirty="0" smtClean="0"/>
              <a:t> </a:t>
            </a:r>
            <a:r>
              <a:rPr lang="en-US" sz="2400" dirty="0" err="1" smtClean="0"/>
              <a:t>diterapkan</a:t>
            </a:r>
            <a:r>
              <a:rPr lang="en-US" sz="2400" dirty="0" smtClean="0"/>
              <a:t> </a:t>
            </a:r>
            <a:r>
              <a:rPr lang="en-US" sz="2400" dirty="0" err="1" smtClean="0"/>
              <a:t>dalam</a:t>
            </a:r>
            <a:r>
              <a:rPr lang="en-US" sz="2400" dirty="0" smtClean="0"/>
              <a:t> </a:t>
            </a:r>
            <a:r>
              <a:rPr lang="en-US" sz="2400" dirty="0" err="1" smtClean="0"/>
              <a:t>kondisi</a:t>
            </a:r>
            <a:r>
              <a:rPr lang="en-US" sz="2400" dirty="0" smtClean="0"/>
              <a:t> </a:t>
            </a:r>
            <a:r>
              <a:rPr lang="en-US" sz="2400" dirty="0" err="1" smtClean="0"/>
              <a:t>ada</a:t>
            </a:r>
            <a:r>
              <a:rPr lang="en-US" sz="2400" dirty="0" smtClean="0"/>
              <a:t> </a:t>
            </a:r>
            <a:r>
              <a:rPr lang="en-US" sz="2400" dirty="0" err="1" smtClean="0"/>
              <a:t>kesetaraan</a:t>
            </a:r>
            <a:r>
              <a:rPr lang="en-US" sz="2400" dirty="0" smtClean="0"/>
              <a:t>. </a:t>
            </a:r>
            <a:r>
              <a:rPr lang="en-US" sz="2400" dirty="0" err="1" smtClean="0"/>
              <a:t>Manakala</a:t>
            </a:r>
            <a:r>
              <a:rPr lang="en-US" sz="2400" dirty="0" smtClean="0"/>
              <a:t> </a:t>
            </a:r>
            <a:r>
              <a:rPr lang="en-US" sz="2400" dirty="0" err="1" smtClean="0"/>
              <a:t>tidak</a:t>
            </a:r>
            <a:r>
              <a:rPr lang="en-US" sz="2400" dirty="0" smtClean="0"/>
              <a:t> </a:t>
            </a:r>
            <a:r>
              <a:rPr lang="en-US" sz="2400" dirty="0" err="1" smtClean="0"/>
              <a:t>ada</a:t>
            </a:r>
            <a:r>
              <a:rPr lang="en-US" sz="2400" dirty="0" smtClean="0"/>
              <a:t> </a:t>
            </a:r>
            <a:r>
              <a:rPr lang="en-US" sz="2400" dirty="0" err="1" smtClean="0"/>
              <a:t>kesataraan</a:t>
            </a:r>
            <a:r>
              <a:rPr lang="en-US" sz="2400" dirty="0" smtClean="0"/>
              <a:t> </a:t>
            </a:r>
            <a:r>
              <a:rPr lang="en-US" sz="2400" dirty="0" err="1" smtClean="0"/>
              <a:t>maka</a:t>
            </a:r>
            <a:r>
              <a:rPr lang="en-US" sz="2400" dirty="0" smtClean="0"/>
              <a:t> </a:t>
            </a:r>
            <a:r>
              <a:rPr lang="en-US" sz="2400" dirty="0" err="1" smtClean="0"/>
              <a:t>tentunya</a:t>
            </a:r>
            <a:r>
              <a:rPr lang="en-US" sz="2400" dirty="0" smtClean="0"/>
              <a:t> </a:t>
            </a:r>
            <a:r>
              <a:rPr lang="en-US" sz="2400" dirty="0" err="1" smtClean="0"/>
              <a:t>seharusnya</a:t>
            </a:r>
            <a:r>
              <a:rPr lang="en-US" sz="2400" dirty="0" smtClean="0"/>
              <a:t> </a:t>
            </a:r>
            <a:r>
              <a:rPr lang="en-US" sz="2400" dirty="0" err="1" smtClean="0"/>
              <a:t>juga</a:t>
            </a:r>
            <a:r>
              <a:rPr lang="en-US" sz="2400" dirty="0" smtClean="0"/>
              <a:t> </a:t>
            </a:r>
            <a:r>
              <a:rPr lang="en-US" sz="2400" dirty="0" err="1" smtClean="0"/>
              <a:t>diberlakukan</a:t>
            </a:r>
            <a:r>
              <a:rPr lang="en-US" sz="2400" dirty="0" smtClean="0"/>
              <a:t> </a:t>
            </a:r>
            <a:r>
              <a:rPr lang="en-US" sz="2400" dirty="0" err="1" smtClean="0"/>
              <a:t>berbeda</a:t>
            </a:r>
            <a:r>
              <a:rPr lang="en-US" sz="2400" dirty="0" smtClean="0"/>
              <a:t>. </a:t>
            </a:r>
            <a:r>
              <a:rPr lang="en-US" sz="2400" dirty="0" err="1" smtClean="0"/>
              <a:t>Namun</a:t>
            </a:r>
            <a:r>
              <a:rPr lang="en-US" sz="2400" dirty="0" smtClean="0"/>
              <a:t> </a:t>
            </a:r>
            <a:r>
              <a:rPr lang="en-US" sz="2400" dirty="0" err="1" smtClean="0"/>
              <a:t>demikan</a:t>
            </a:r>
            <a:r>
              <a:rPr lang="en-US" sz="2400" dirty="0" smtClean="0"/>
              <a:t>, </a:t>
            </a:r>
            <a:r>
              <a:rPr lang="en-US" sz="2400" dirty="0" err="1" smtClean="0"/>
              <a:t>perlakuan</a:t>
            </a:r>
            <a:r>
              <a:rPr lang="en-US" sz="2400" dirty="0" smtClean="0"/>
              <a:t> </a:t>
            </a:r>
            <a:r>
              <a:rPr lang="en-US" sz="2400" dirty="0" err="1" smtClean="0"/>
              <a:t>khusus</a:t>
            </a:r>
            <a:r>
              <a:rPr lang="en-US" sz="2400" dirty="0" smtClean="0"/>
              <a:t> </a:t>
            </a:r>
            <a:r>
              <a:rPr lang="en-US" sz="2400" dirty="0" err="1" smtClean="0"/>
              <a:t>atau</a:t>
            </a:r>
            <a:r>
              <a:rPr lang="en-US" sz="2400" dirty="0" smtClean="0"/>
              <a:t> </a:t>
            </a:r>
            <a:r>
              <a:rPr lang="en-US" sz="2400" dirty="0" err="1" smtClean="0"/>
              <a:t>perbedaan</a:t>
            </a:r>
            <a:r>
              <a:rPr lang="en-US" sz="2400" dirty="0" smtClean="0"/>
              <a:t> </a:t>
            </a:r>
            <a:r>
              <a:rPr lang="en-US" sz="2400" dirty="0" err="1" smtClean="0"/>
              <a:t>ini</a:t>
            </a:r>
            <a:r>
              <a:rPr lang="en-US" sz="2400" dirty="0" smtClean="0"/>
              <a:t> </a:t>
            </a:r>
            <a:r>
              <a:rPr lang="en-US" sz="2400" dirty="0" err="1" smtClean="0"/>
              <a:t>semestenya</a:t>
            </a:r>
            <a:r>
              <a:rPr lang="en-US" sz="2400" dirty="0" smtClean="0"/>
              <a:t> </a:t>
            </a:r>
            <a:r>
              <a:rPr lang="en-US" sz="2400" dirty="0" err="1" smtClean="0"/>
              <a:t>dihentikan</a:t>
            </a:r>
            <a:r>
              <a:rPr lang="en-US" sz="2400" dirty="0" smtClean="0"/>
              <a:t> </a:t>
            </a:r>
            <a:r>
              <a:rPr lang="en-US" sz="2400" dirty="0" err="1" smtClean="0"/>
              <a:t>ketika</a:t>
            </a:r>
            <a:r>
              <a:rPr lang="en-US" sz="2400" dirty="0" smtClean="0"/>
              <a:t> </a:t>
            </a:r>
            <a:r>
              <a:rPr lang="en-US" sz="2400" dirty="0" err="1" smtClean="0"/>
              <a:t>kondisi</a:t>
            </a:r>
            <a:r>
              <a:rPr lang="en-US" sz="2400" dirty="0" smtClean="0"/>
              <a:t> </a:t>
            </a:r>
            <a:r>
              <a:rPr lang="en-US" sz="2400" dirty="0" err="1" smtClean="0"/>
              <a:t>antara</a:t>
            </a:r>
            <a:r>
              <a:rPr lang="en-US" sz="2400" dirty="0" smtClean="0"/>
              <a:t> </a:t>
            </a:r>
            <a:r>
              <a:rPr lang="en-US" sz="2400" dirty="0" err="1" smtClean="0"/>
              <a:t>semua</a:t>
            </a:r>
            <a:r>
              <a:rPr lang="en-US" sz="2400" dirty="0" smtClean="0"/>
              <a:t> </a:t>
            </a:r>
            <a:r>
              <a:rPr lang="en-US" sz="2400" dirty="0" err="1" smtClean="0"/>
              <a:t>pihak</a:t>
            </a:r>
            <a:r>
              <a:rPr lang="en-US" sz="2400" dirty="0" smtClean="0"/>
              <a:t> </a:t>
            </a:r>
            <a:r>
              <a:rPr lang="en-US" sz="2400" dirty="0" err="1" smtClean="0"/>
              <a:t>sudah</a:t>
            </a:r>
            <a:r>
              <a:rPr lang="en-US" sz="2400" dirty="0" smtClean="0"/>
              <a:t> </a:t>
            </a:r>
            <a:r>
              <a:rPr lang="en-US" sz="2400" dirty="0" err="1" smtClean="0"/>
              <a:t>setara</a:t>
            </a:r>
            <a:endParaRPr lang="en-US"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4"/>
          <p:cNvSpPr>
            <a:spLocks noGrp="1"/>
          </p:cNvSpPr>
          <p:nvPr>
            <p:ph type="title"/>
          </p:nvPr>
        </p:nvSpPr>
        <p:spPr/>
        <p:txBody>
          <a:bodyPr/>
          <a:lstStyle/>
          <a:p>
            <a:pPr algn="l" eaLnBrk="1" hangingPunct="1"/>
            <a:r>
              <a:rPr lang="en-US" smtClean="0">
                <a:solidFill>
                  <a:srgbClr val="7B9899"/>
                </a:solidFill>
              </a:rPr>
              <a:t>Cont..</a:t>
            </a:r>
          </a:p>
        </p:txBody>
      </p:sp>
      <p:sp>
        <p:nvSpPr>
          <p:cNvPr id="2" name="Content Placeholder 1"/>
          <p:cNvSpPr>
            <a:spLocks noGrp="1"/>
          </p:cNvSpPr>
          <p:nvPr>
            <p:ph idx="1"/>
          </p:nvPr>
        </p:nvSpPr>
        <p:spPr>
          <a:xfrm>
            <a:off x="169863" y="1571625"/>
            <a:ext cx="8777287" cy="4554538"/>
          </a:xfrm>
        </p:spPr>
        <p:txBody>
          <a:bodyPr>
            <a:normAutofit/>
          </a:bodyPr>
          <a:lstStyle/>
          <a:p>
            <a:pPr marL="457200" indent="-457200" eaLnBrk="1" fontAlgn="auto" hangingPunct="1">
              <a:spcAft>
                <a:spcPts val="0"/>
              </a:spcAft>
              <a:buFont typeface="+mj-ea"/>
              <a:buAutoNum type="circleNumDbPlain" startAt="4"/>
              <a:defRPr/>
            </a:pPr>
            <a:r>
              <a:rPr lang="en-US" dirty="0" err="1" smtClean="0"/>
              <a:t>Hak</a:t>
            </a:r>
            <a:r>
              <a:rPr lang="en-US" dirty="0" smtClean="0"/>
              <a:t> </a:t>
            </a:r>
            <a:r>
              <a:rPr lang="en-US" dirty="0" err="1" smtClean="0"/>
              <a:t>untuk</a:t>
            </a:r>
            <a:r>
              <a:rPr lang="en-US" dirty="0" smtClean="0"/>
              <a:t> </a:t>
            </a:r>
            <a:r>
              <a:rPr lang="en-US" dirty="0" err="1" smtClean="0"/>
              <a:t>menjalankan</a:t>
            </a:r>
            <a:r>
              <a:rPr lang="en-US" dirty="0" smtClean="0"/>
              <a:t> </a:t>
            </a:r>
            <a:r>
              <a:rPr lang="en-US" dirty="0" err="1" smtClean="0"/>
              <a:t>pertahanan</a:t>
            </a:r>
            <a:r>
              <a:rPr lang="en-US" dirty="0" smtClean="0"/>
              <a:t> </a:t>
            </a:r>
            <a:r>
              <a:rPr lang="en-US" dirty="0" err="1" smtClean="0"/>
              <a:t>diri</a:t>
            </a:r>
            <a:r>
              <a:rPr lang="en-US" dirty="0" smtClean="0"/>
              <a:t> </a:t>
            </a:r>
            <a:r>
              <a:rPr lang="en-US" dirty="0" err="1" smtClean="0"/>
              <a:t>sendiri</a:t>
            </a:r>
            <a:r>
              <a:rPr lang="en-US" dirty="0" smtClean="0"/>
              <a:t> </a:t>
            </a:r>
            <a:r>
              <a:rPr lang="en-US" dirty="0" err="1" smtClean="0"/>
              <a:t>atau</a:t>
            </a:r>
            <a:r>
              <a:rPr lang="en-US" dirty="0" smtClean="0"/>
              <a:t> </a:t>
            </a:r>
            <a:r>
              <a:rPr lang="en-US" dirty="0" err="1" smtClean="0"/>
              <a:t>kolektif</a:t>
            </a:r>
            <a:r>
              <a:rPr lang="en-US" dirty="0" smtClean="0"/>
              <a:t> (</a:t>
            </a:r>
            <a:r>
              <a:rPr lang="en-US" i="1" dirty="0" smtClean="0"/>
              <a:t>self </a:t>
            </a:r>
            <a:r>
              <a:rPr lang="en-US" i="1" dirty="0" err="1" smtClean="0"/>
              <a:t>defence</a:t>
            </a:r>
            <a:r>
              <a:rPr lang="en-US" dirty="0" smtClean="0"/>
              <a:t>)</a:t>
            </a:r>
          </a:p>
          <a:p>
            <a:pPr marL="274320" indent="-274320" eaLnBrk="1" fontAlgn="auto" hangingPunct="1">
              <a:spcAft>
                <a:spcPts val="0"/>
              </a:spcAft>
              <a:buFont typeface="Wingdings" charset="2"/>
              <a:buChar char="§"/>
              <a:defRPr/>
            </a:pPr>
            <a:r>
              <a:rPr lang="en-US" sz="2000" dirty="0" err="1" smtClean="0"/>
              <a:t>Smitman</a:t>
            </a:r>
            <a:r>
              <a:rPr lang="en-US" sz="2000" dirty="0" smtClean="0"/>
              <a:t> III </a:t>
            </a:r>
            <a:r>
              <a:rPr lang="en-US" sz="2000" dirty="0" err="1" smtClean="0"/>
              <a:t>mengemukakan</a:t>
            </a:r>
            <a:r>
              <a:rPr lang="en-US" sz="2000" dirty="0" smtClean="0"/>
              <a:t> </a:t>
            </a:r>
            <a:r>
              <a:rPr lang="en-US" sz="2000" dirty="0" err="1" smtClean="0"/>
              <a:t>dalam</a:t>
            </a:r>
            <a:r>
              <a:rPr lang="en-US" sz="2000" dirty="0" smtClean="0"/>
              <a:t> </a:t>
            </a:r>
            <a:r>
              <a:rPr lang="en-US" sz="2000" dirty="0" err="1" smtClean="0"/>
              <a:t>hukum</a:t>
            </a:r>
            <a:r>
              <a:rPr lang="en-US" sz="2000" dirty="0" smtClean="0"/>
              <a:t> </a:t>
            </a:r>
            <a:r>
              <a:rPr lang="en-US" sz="2000" dirty="0" err="1" smtClean="0"/>
              <a:t>kebiasaan</a:t>
            </a:r>
            <a:r>
              <a:rPr lang="en-US" sz="2000" dirty="0" smtClean="0"/>
              <a:t> </a:t>
            </a:r>
            <a:r>
              <a:rPr lang="en-US" sz="2000" dirty="0" err="1" smtClean="0"/>
              <a:t>internasional</a:t>
            </a:r>
            <a:r>
              <a:rPr lang="en-US" sz="2000" dirty="0" smtClean="0"/>
              <a:t> </a:t>
            </a:r>
            <a:r>
              <a:rPr lang="en-US" sz="2000" dirty="0" err="1" smtClean="0"/>
              <a:t>tindakan</a:t>
            </a:r>
            <a:r>
              <a:rPr lang="en-US" sz="2000" dirty="0" smtClean="0"/>
              <a:t> </a:t>
            </a:r>
            <a:r>
              <a:rPr lang="en-US" sz="2000" i="1" dirty="0" smtClean="0"/>
              <a:t>self </a:t>
            </a:r>
            <a:r>
              <a:rPr lang="en-US" sz="2000" i="1" dirty="0" err="1" smtClean="0"/>
              <a:t>defence</a:t>
            </a:r>
            <a:r>
              <a:rPr lang="en-US" sz="2000" i="1" dirty="0" smtClean="0"/>
              <a:t> </a:t>
            </a:r>
            <a:r>
              <a:rPr lang="en-US" sz="2000" dirty="0" err="1" smtClean="0"/>
              <a:t>adalah</a:t>
            </a:r>
            <a:r>
              <a:rPr lang="en-US" sz="2000" dirty="0" smtClean="0"/>
              <a:t> </a:t>
            </a:r>
            <a:r>
              <a:rPr lang="en-US" sz="2000" dirty="0" err="1" smtClean="0"/>
              <a:t>hak</a:t>
            </a:r>
            <a:r>
              <a:rPr lang="en-US" sz="2000" dirty="0" smtClean="0"/>
              <a:t> </a:t>
            </a:r>
            <a:r>
              <a:rPr lang="en-US" sz="2000" dirty="0" err="1" smtClean="0"/>
              <a:t>dilakukan</a:t>
            </a:r>
            <a:r>
              <a:rPr lang="en-US" sz="2000" dirty="0" smtClean="0"/>
              <a:t> </a:t>
            </a:r>
            <a:r>
              <a:rPr lang="en-US" sz="2000" dirty="0" err="1" smtClean="0"/>
              <a:t>sebuah</a:t>
            </a:r>
            <a:r>
              <a:rPr lang="en-US" sz="2000" dirty="0" smtClean="0"/>
              <a:t> </a:t>
            </a:r>
            <a:r>
              <a:rPr lang="en-US" sz="2000" dirty="0" err="1" smtClean="0"/>
              <a:t>negara</a:t>
            </a:r>
            <a:r>
              <a:rPr lang="en-US" sz="2000" dirty="0" smtClean="0"/>
              <a:t> </a:t>
            </a:r>
            <a:r>
              <a:rPr lang="en-US" sz="2000" dirty="0" err="1" smtClean="0"/>
              <a:t>sepanjang</a:t>
            </a:r>
            <a:r>
              <a:rPr lang="en-US" sz="2000" dirty="0" smtClean="0"/>
              <a:t> </a:t>
            </a:r>
            <a:r>
              <a:rPr lang="en-US" sz="2000" dirty="0" err="1" smtClean="0"/>
              <a:t>memuhi</a:t>
            </a:r>
            <a:r>
              <a:rPr lang="en-US" sz="2000" dirty="0" smtClean="0"/>
              <a:t> </a:t>
            </a:r>
            <a:r>
              <a:rPr lang="en-US" sz="2000" dirty="0" err="1" smtClean="0"/>
              <a:t>unsur</a:t>
            </a:r>
            <a:r>
              <a:rPr lang="en-US" sz="2000" dirty="0" smtClean="0"/>
              <a:t> </a:t>
            </a:r>
            <a:r>
              <a:rPr lang="en-US" sz="2000" i="1" dirty="0" smtClean="0"/>
              <a:t>necessity, proportionality, </a:t>
            </a:r>
            <a:r>
              <a:rPr lang="en-US" sz="2000" i="1" dirty="0" err="1" smtClean="0"/>
              <a:t>imminency</a:t>
            </a:r>
            <a:endParaRPr lang="en-US" sz="2000" i="1" dirty="0" smtClean="0"/>
          </a:p>
          <a:p>
            <a:pPr marL="274320" indent="-274320" eaLnBrk="1" fontAlgn="auto" hangingPunct="1">
              <a:spcAft>
                <a:spcPts val="0"/>
              </a:spcAft>
              <a:buFont typeface="Wingdings" charset="2"/>
              <a:buChar char="§"/>
              <a:defRPr/>
            </a:pPr>
            <a:r>
              <a:rPr lang="en-US" sz="2000" dirty="0" err="1" smtClean="0"/>
              <a:t>Tiga</a:t>
            </a:r>
            <a:r>
              <a:rPr lang="en-US" sz="2000" dirty="0" smtClean="0"/>
              <a:t> </a:t>
            </a:r>
            <a:r>
              <a:rPr lang="en-US" sz="2000" dirty="0" err="1" smtClean="0"/>
              <a:t>syarat</a:t>
            </a:r>
            <a:r>
              <a:rPr lang="en-US" sz="2000" dirty="0" smtClean="0"/>
              <a:t> parameter </a:t>
            </a:r>
            <a:r>
              <a:rPr lang="en-US" sz="2000" dirty="0" err="1" smtClean="0"/>
              <a:t>sahnya</a:t>
            </a:r>
            <a:r>
              <a:rPr lang="en-US" sz="2000" dirty="0" smtClean="0"/>
              <a:t> </a:t>
            </a:r>
            <a:r>
              <a:rPr lang="en-US" sz="2000" dirty="0" err="1" smtClean="0"/>
              <a:t>penggunaan</a:t>
            </a:r>
            <a:r>
              <a:rPr lang="en-US" sz="2000" dirty="0" smtClean="0"/>
              <a:t> </a:t>
            </a:r>
            <a:r>
              <a:rPr lang="en-US" sz="2000" i="1" dirty="0" smtClean="0"/>
              <a:t>self </a:t>
            </a:r>
            <a:r>
              <a:rPr lang="en-US" sz="2000" i="1" dirty="0" err="1" smtClean="0"/>
              <a:t>defence</a:t>
            </a:r>
            <a:r>
              <a:rPr lang="en-US" sz="2000" i="1" dirty="0" smtClean="0"/>
              <a:t> </a:t>
            </a:r>
            <a:r>
              <a:rPr lang="en-US" sz="2000" dirty="0" err="1" smtClean="0"/>
              <a:t>dalam</a:t>
            </a:r>
            <a:r>
              <a:rPr lang="en-US" sz="2000" dirty="0" smtClean="0"/>
              <a:t> </a:t>
            </a:r>
            <a:r>
              <a:rPr lang="en-US" sz="2000" dirty="0" err="1" smtClean="0"/>
              <a:t>hukum</a:t>
            </a:r>
            <a:r>
              <a:rPr lang="en-US" sz="2000" dirty="0" smtClean="0"/>
              <a:t> </a:t>
            </a:r>
            <a:r>
              <a:rPr lang="en-US" sz="2000" dirty="0" err="1" smtClean="0"/>
              <a:t>kebiasaan</a:t>
            </a:r>
            <a:r>
              <a:rPr lang="en-US" sz="2000" dirty="0" smtClean="0"/>
              <a:t> </a:t>
            </a:r>
            <a:r>
              <a:rPr lang="en-US" sz="2000" dirty="0" err="1" smtClean="0"/>
              <a:t>internasional</a:t>
            </a:r>
            <a:r>
              <a:rPr lang="en-US" sz="2000" dirty="0" smtClean="0"/>
              <a:t> </a:t>
            </a:r>
            <a:r>
              <a:rPr lang="en-US" sz="2000" dirty="0" err="1" smtClean="0"/>
              <a:t>yaitu</a:t>
            </a:r>
            <a:r>
              <a:rPr lang="en-US" sz="2000" dirty="0" smtClean="0"/>
              <a:t>:</a:t>
            </a:r>
          </a:p>
          <a:p>
            <a:pPr marL="868680" lvl="1" indent="-457200" eaLnBrk="1" fontAlgn="auto" hangingPunct="1">
              <a:spcAft>
                <a:spcPts val="0"/>
              </a:spcAft>
              <a:buFont typeface="+mj-lt"/>
              <a:buAutoNum type="arabicPeriod"/>
              <a:defRPr/>
            </a:pPr>
            <a:r>
              <a:rPr lang="en-US" sz="1600" i="1" dirty="0" smtClean="0"/>
              <a:t>An actual infringement or threat of infringement of the rights of the defending state</a:t>
            </a:r>
          </a:p>
          <a:p>
            <a:pPr marL="868680" lvl="1" indent="-457200" eaLnBrk="1" fontAlgn="auto" hangingPunct="1">
              <a:spcAft>
                <a:spcPts val="0"/>
              </a:spcAft>
              <a:buFont typeface="+mj-lt"/>
              <a:buAutoNum type="arabicPeriod"/>
              <a:defRPr/>
            </a:pPr>
            <a:r>
              <a:rPr lang="en-US" sz="1600" i="1" dirty="0" smtClean="0"/>
              <a:t>A failure or inability on the part of the other state to use its own legal powers to stop or prevent the infringement</a:t>
            </a:r>
          </a:p>
          <a:p>
            <a:pPr marL="868680" lvl="1" indent="-457200" eaLnBrk="1" fontAlgn="auto" hangingPunct="1">
              <a:spcAft>
                <a:spcPts val="0"/>
              </a:spcAft>
              <a:buFont typeface="+mj-lt"/>
              <a:buAutoNum type="arabicPeriod"/>
              <a:defRPr/>
            </a:pPr>
            <a:r>
              <a:rPr lang="en-US" sz="1600" i="1" dirty="0" smtClean="0"/>
              <a:t>Act of self </a:t>
            </a:r>
            <a:r>
              <a:rPr lang="en-US" sz="1600" i="1" dirty="0" err="1" smtClean="0"/>
              <a:t>defence</a:t>
            </a:r>
            <a:r>
              <a:rPr lang="en-US" sz="1600" i="1" dirty="0"/>
              <a:t> </a:t>
            </a:r>
            <a:r>
              <a:rPr lang="en-US" sz="1600" i="1" dirty="0" smtClean="0"/>
              <a:t>strictly confined to the object of stopping or preventing the infringement and reasonably </a:t>
            </a:r>
            <a:r>
              <a:rPr lang="en-US" sz="1600" i="1" dirty="0" err="1" smtClean="0"/>
              <a:t>proportionnate</a:t>
            </a:r>
            <a:r>
              <a:rPr lang="en-US" sz="1600" i="1" dirty="0" smtClean="0"/>
              <a:t> to what in required for achieving this object.</a:t>
            </a:r>
            <a:endParaRPr lang="en-US" sz="1600" i="1"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4"/>
          <p:cNvSpPr>
            <a:spLocks noGrp="1"/>
          </p:cNvSpPr>
          <p:nvPr>
            <p:ph type="title"/>
          </p:nvPr>
        </p:nvSpPr>
        <p:spPr/>
        <p:txBody>
          <a:bodyPr/>
          <a:lstStyle/>
          <a:p>
            <a:pPr algn="l" eaLnBrk="1" hangingPunct="1"/>
            <a:r>
              <a:rPr lang="en-US" sz="3600" smtClean="0">
                <a:solidFill>
                  <a:srgbClr val="7B9899"/>
                </a:solidFill>
              </a:rPr>
              <a:t>Kewajiban-Kewajiban Dasar Negara</a:t>
            </a:r>
          </a:p>
        </p:txBody>
      </p:sp>
      <p:sp>
        <p:nvSpPr>
          <p:cNvPr id="6" name="Content Placeholder 5"/>
          <p:cNvSpPr>
            <a:spLocks noGrp="1"/>
          </p:cNvSpPr>
          <p:nvPr>
            <p:ph idx="1"/>
          </p:nvPr>
        </p:nvSpPr>
        <p:spPr>
          <a:xfrm>
            <a:off x="301625" y="1527175"/>
            <a:ext cx="8504238" cy="4572000"/>
          </a:xfrm>
        </p:spPr>
        <p:txBody>
          <a:bodyPr>
            <a:normAutofit fontScale="92500" lnSpcReduction="10000"/>
          </a:bodyPr>
          <a:lstStyle/>
          <a:p>
            <a:pPr marL="457200" indent="-457200" algn="just" eaLnBrk="1" fontAlgn="auto" hangingPunct="1">
              <a:spcAft>
                <a:spcPts val="0"/>
              </a:spcAft>
              <a:buFont typeface="+mj-ea"/>
              <a:buAutoNum type="circleNumDbPlain"/>
              <a:defRPr/>
            </a:pPr>
            <a:r>
              <a:rPr lang="en-US" dirty="0" err="1" smtClean="0"/>
              <a:t>Kewajiban</a:t>
            </a:r>
            <a:r>
              <a:rPr lang="en-US" dirty="0" smtClean="0"/>
              <a:t> </a:t>
            </a:r>
            <a:r>
              <a:rPr lang="en-US" dirty="0" err="1" smtClean="0"/>
              <a:t>untuk</a:t>
            </a:r>
            <a:r>
              <a:rPr lang="en-US" dirty="0" smtClean="0"/>
              <a:t> </a:t>
            </a:r>
            <a:r>
              <a:rPr lang="en-US" dirty="0" err="1" smtClean="0"/>
              <a:t>tidak</a:t>
            </a:r>
            <a:r>
              <a:rPr lang="en-US" dirty="0" smtClean="0"/>
              <a:t> </a:t>
            </a:r>
            <a:r>
              <a:rPr lang="en-US" dirty="0" err="1" smtClean="0"/>
              <a:t>melakukan</a:t>
            </a:r>
            <a:r>
              <a:rPr lang="en-US" dirty="0" smtClean="0"/>
              <a:t> </a:t>
            </a:r>
            <a:r>
              <a:rPr lang="en-US" dirty="0" err="1" smtClean="0"/>
              <a:t>intervensi</a:t>
            </a:r>
            <a:r>
              <a:rPr lang="en-US" dirty="0" smtClean="0"/>
              <a:t> </a:t>
            </a:r>
            <a:r>
              <a:rPr lang="en-US" dirty="0" err="1" smtClean="0"/>
              <a:t>terhadap</a:t>
            </a:r>
            <a:r>
              <a:rPr lang="en-US" dirty="0" smtClean="0"/>
              <a:t> </a:t>
            </a:r>
            <a:r>
              <a:rPr lang="en-US" dirty="0" err="1" smtClean="0"/>
              <a:t>masalah-masalah</a:t>
            </a:r>
            <a:r>
              <a:rPr lang="en-US" dirty="0" smtClean="0"/>
              <a:t> yang </a:t>
            </a:r>
            <a:r>
              <a:rPr lang="en-US" dirty="0" err="1" smtClean="0"/>
              <a:t>terjadi</a:t>
            </a:r>
            <a:r>
              <a:rPr lang="en-US" dirty="0" smtClean="0"/>
              <a:t> di </a:t>
            </a:r>
            <a:r>
              <a:rPr lang="en-US" dirty="0" err="1" smtClean="0"/>
              <a:t>negara</a:t>
            </a:r>
            <a:r>
              <a:rPr lang="en-US" dirty="0" smtClean="0"/>
              <a:t> lain</a:t>
            </a:r>
          </a:p>
          <a:p>
            <a:pPr marL="457200" indent="-457200" algn="just" eaLnBrk="1" fontAlgn="auto" hangingPunct="1">
              <a:spcAft>
                <a:spcPts val="0"/>
              </a:spcAft>
              <a:buFont typeface="+mj-ea"/>
              <a:buAutoNum type="circleNumDbPlain"/>
              <a:defRPr/>
            </a:pPr>
            <a:r>
              <a:rPr lang="en-US" dirty="0" err="1" smtClean="0"/>
              <a:t>Kewajiban</a:t>
            </a:r>
            <a:r>
              <a:rPr lang="en-US" dirty="0" smtClean="0"/>
              <a:t> </a:t>
            </a:r>
            <a:r>
              <a:rPr lang="en-US" dirty="0" err="1" smtClean="0"/>
              <a:t>untuk</a:t>
            </a:r>
            <a:r>
              <a:rPr lang="en-US" dirty="0" smtClean="0"/>
              <a:t> </a:t>
            </a:r>
            <a:r>
              <a:rPr lang="en-US" dirty="0" err="1" smtClean="0"/>
              <a:t>tidak</a:t>
            </a:r>
            <a:r>
              <a:rPr lang="en-US" dirty="0" smtClean="0"/>
              <a:t> </a:t>
            </a:r>
            <a:r>
              <a:rPr lang="en-US" dirty="0" err="1" smtClean="0"/>
              <a:t>menggerakkan</a:t>
            </a:r>
            <a:r>
              <a:rPr lang="en-US" dirty="0" smtClean="0"/>
              <a:t> </a:t>
            </a:r>
            <a:r>
              <a:rPr lang="en-US" dirty="0" err="1" smtClean="0"/>
              <a:t>pergolakan</a:t>
            </a:r>
            <a:r>
              <a:rPr lang="en-US" dirty="0" smtClean="0"/>
              <a:t> </a:t>
            </a:r>
            <a:r>
              <a:rPr lang="en-US" dirty="0" err="1" smtClean="0"/>
              <a:t>sipil</a:t>
            </a:r>
            <a:r>
              <a:rPr lang="en-US" dirty="0" smtClean="0"/>
              <a:t> di </a:t>
            </a:r>
            <a:r>
              <a:rPr lang="en-US" dirty="0" err="1" smtClean="0"/>
              <a:t>negara</a:t>
            </a:r>
            <a:r>
              <a:rPr lang="en-US" dirty="0" smtClean="0"/>
              <a:t> lain</a:t>
            </a:r>
          </a:p>
          <a:p>
            <a:pPr marL="457200" indent="-457200" algn="just" eaLnBrk="1" fontAlgn="auto" hangingPunct="1">
              <a:spcAft>
                <a:spcPts val="0"/>
              </a:spcAft>
              <a:buFont typeface="+mj-ea"/>
              <a:buAutoNum type="circleNumDbPlain"/>
              <a:defRPr/>
            </a:pPr>
            <a:r>
              <a:rPr lang="en-US" dirty="0" err="1" smtClean="0"/>
              <a:t>Kewajiban</a:t>
            </a:r>
            <a:r>
              <a:rPr lang="en-US" dirty="0" smtClean="0"/>
              <a:t> </a:t>
            </a:r>
            <a:r>
              <a:rPr lang="en-US" dirty="0" err="1" smtClean="0"/>
              <a:t>untuk</a:t>
            </a:r>
            <a:r>
              <a:rPr lang="en-US" dirty="0" smtClean="0"/>
              <a:t> </a:t>
            </a:r>
            <a:r>
              <a:rPr lang="en-US" dirty="0" err="1" smtClean="0"/>
              <a:t>memperlakukan</a:t>
            </a:r>
            <a:r>
              <a:rPr lang="en-US" dirty="0" smtClean="0"/>
              <a:t> </a:t>
            </a:r>
            <a:r>
              <a:rPr lang="en-US" dirty="0" err="1" smtClean="0"/>
              <a:t>semua</a:t>
            </a:r>
            <a:r>
              <a:rPr lang="en-US" dirty="0" smtClean="0"/>
              <a:t> orang yang </a:t>
            </a:r>
            <a:r>
              <a:rPr lang="en-US" dirty="0" err="1" smtClean="0"/>
              <a:t>berada</a:t>
            </a:r>
            <a:r>
              <a:rPr lang="en-US" dirty="0" smtClean="0"/>
              <a:t> </a:t>
            </a:r>
            <a:r>
              <a:rPr lang="en-US" dirty="0" err="1" smtClean="0"/>
              <a:t>diwilayahnya</a:t>
            </a:r>
            <a:r>
              <a:rPr lang="en-US" dirty="0" smtClean="0"/>
              <a:t> </a:t>
            </a:r>
            <a:r>
              <a:rPr lang="en-US" dirty="0" err="1" smtClean="0"/>
              <a:t>dengan</a:t>
            </a:r>
            <a:r>
              <a:rPr lang="en-US" dirty="0" smtClean="0"/>
              <a:t> </a:t>
            </a:r>
            <a:r>
              <a:rPr lang="en-US" dirty="0" err="1" smtClean="0"/>
              <a:t>memerhatikan</a:t>
            </a:r>
            <a:r>
              <a:rPr lang="en-US" dirty="0" smtClean="0"/>
              <a:t> HAM</a:t>
            </a:r>
          </a:p>
          <a:p>
            <a:pPr marL="457200" indent="-457200" algn="just" eaLnBrk="1" fontAlgn="auto" hangingPunct="1">
              <a:spcAft>
                <a:spcPts val="0"/>
              </a:spcAft>
              <a:buFont typeface="+mj-ea"/>
              <a:buAutoNum type="circleNumDbPlain"/>
              <a:defRPr/>
            </a:pPr>
            <a:r>
              <a:rPr lang="en-US" dirty="0" err="1" smtClean="0"/>
              <a:t>Kewajiban</a:t>
            </a:r>
            <a:r>
              <a:rPr lang="en-US" dirty="0" smtClean="0"/>
              <a:t> </a:t>
            </a:r>
            <a:r>
              <a:rPr lang="en-US" dirty="0" err="1" smtClean="0"/>
              <a:t>untuk</a:t>
            </a:r>
            <a:r>
              <a:rPr lang="en-US" dirty="0" smtClean="0"/>
              <a:t> </a:t>
            </a:r>
            <a:r>
              <a:rPr lang="en-US" dirty="0" err="1" smtClean="0"/>
              <a:t>menjaga</a:t>
            </a:r>
            <a:r>
              <a:rPr lang="en-US" dirty="0" smtClean="0"/>
              <a:t> </a:t>
            </a:r>
            <a:r>
              <a:rPr lang="en-US" dirty="0" err="1" smtClean="0"/>
              <a:t>wilayahnya</a:t>
            </a:r>
            <a:r>
              <a:rPr lang="en-US" dirty="0" smtClean="0"/>
              <a:t> agar </a:t>
            </a:r>
            <a:r>
              <a:rPr lang="en-US" dirty="0" err="1" smtClean="0"/>
              <a:t>tidak</a:t>
            </a:r>
            <a:r>
              <a:rPr lang="en-US" dirty="0" smtClean="0"/>
              <a:t> </a:t>
            </a:r>
            <a:r>
              <a:rPr lang="en-US" dirty="0" err="1" smtClean="0"/>
              <a:t>membahayakan</a:t>
            </a:r>
            <a:r>
              <a:rPr lang="en-US" dirty="0" smtClean="0"/>
              <a:t> </a:t>
            </a:r>
            <a:r>
              <a:rPr lang="en-US" dirty="0" err="1" smtClean="0"/>
              <a:t>perdamaian</a:t>
            </a:r>
            <a:r>
              <a:rPr lang="en-US" dirty="0" smtClean="0"/>
              <a:t> </a:t>
            </a:r>
            <a:r>
              <a:rPr lang="en-US" dirty="0" err="1" smtClean="0"/>
              <a:t>dan</a:t>
            </a:r>
            <a:r>
              <a:rPr lang="en-US" dirty="0" smtClean="0"/>
              <a:t> </a:t>
            </a:r>
            <a:r>
              <a:rPr lang="en-US" dirty="0" err="1" smtClean="0"/>
              <a:t>keamanan</a:t>
            </a:r>
            <a:r>
              <a:rPr lang="en-US" dirty="0" smtClean="0"/>
              <a:t> </a:t>
            </a:r>
            <a:r>
              <a:rPr lang="en-US" dirty="0" err="1" smtClean="0"/>
              <a:t>nasional</a:t>
            </a:r>
            <a:endParaRPr lang="en-US" dirty="0" smtClean="0"/>
          </a:p>
          <a:p>
            <a:pPr marL="0" indent="0" algn="just" eaLnBrk="1" fontAlgn="auto" hangingPunct="1">
              <a:spcAft>
                <a:spcPts val="0"/>
              </a:spcAft>
              <a:buFont typeface="Wingdings 2"/>
              <a:buNone/>
              <a:defRP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985838"/>
          </a:xfrm>
        </p:spPr>
        <p:txBody>
          <a:bodyPr>
            <a:normAutofit fontScale="90000"/>
          </a:bodyPr>
          <a:lstStyle/>
          <a:p>
            <a:pPr algn="l" eaLnBrk="1" fontAlgn="auto" hangingPunct="1">
              <a:spcAft>
                <a:spcPts val="0"/>
              </a:spcAft>
              <a:defRPr/>
            </a:pPr>
            <a:r>
              <a:rPr lang="en-US" dirty="0" smtClean="0"/>
              <a:t>c. Hukum </a:t>
            </a:r>
            <a:r>
              <a:rPr lang="en-US" dirty="0" err="1" smtClean="0"/>
              <a:t>internasional</a:t>
            </a:r>
            <a:r>
              <a:rPr lang="en-US" dirty="0" smtClean="0"/>
              <a:t> </a:t>
            </a:r>
            <a:r>
              <a:rPr lang="en-US" dirty="0" err="1" smtClean="0"/>
              <a:t>terbagi</a:t>
            </a:r>
            <a:r>
              <a:rPr lang="en-US" dirty="0" smtClean="0"/>
              <a:t> </a:t>
            </a:r>
            <a:r>
              <a:rPr lang="en-US" dirty="0" err="1" smtClean="0"/>
              <a:t>menjadi</a:t>
            </a:r>
            <a:r>
              <a:rPr lang="en-US" dirty="0" smtClean="0"/>
              <a:t> </a:t>
            </a:r>
            <a:r>
              <a:rPr lang="en-US" dirty="0" err="1" smtClean="0"/>
              <a:t>dua</a:t>
            </a:r>
            <a:r>
              <a:rPr lang="en-US" dirty="0" smtClean="0"/>
              <a:t> </a:t>
            </a:r>
            <a:r>
              <a:rPr lang="en-US" dirty="0" err="1" smtClean="0"/>
              <a:t>bagian</a:t>
            </a:r>
            <a:endParaRPr lang="en-US" dirty="0"/>
          </a:p>
        </p:txBody>
      </p:sp>
      <p:sp>
        <p:nvSpPr>
          <p:cNvPr id="4" name="Content Placeholder 3"/>
          <p:cNvSpPr>
            <a:spLocks noGrp="1"/>
          </p:cNvSpPr>
          <p:nvPr>
            <p:ph idx="1"/>
          </p:nvPr>
        </p:nvSpPr>
        <p:spPr>
          <a:xfrm>
            <a:off x="301625" y="1527175"/>
            <a:ext cx="8504238" cy="4572000"/>
          </a:xfrm>
        </p:spPr>
        <p:txBody>
          <a:bodyPr>
            <a:normAutofit/>
          </a:bodyPr>
          <a:lstStyle/>
          <a:p>
            <a:pPr marL="514350" indent="-514350" eaLnBrk="1" fontAlgn="auto" hangingPunct="1">
              <a:spcAft>
                <a:spcPts val="0"/>
              </a:spcAft>
              <a:buFont typeface="+mj-lt"/>
              <a:buAutoNum type="arabicPeriod"/>
              <a:defRPr/>
            </a:pPr>
            <a:r>
              <a:rPr lang="en-US" dirty="0" smtClean="0"/>
              <a:t>Hukum </a:t>
            </a:r>
            <a:r>
              <a:rPr lang="en-US" dirty="0" err="1" smtClean="0"/>
              <a:t>Perdata</a:t>
            </a:r>
            <a:r>
              <a:rPr lang="en-US" dirty="0" smtClean="0"/>
              <a:t> </a:t>
            </a:r>
            <a:r>
              <a:rPr lang="en-US" dirty="0" err="1" smtClean="0"/>
              <a:t>Internasional</a:t>
            </a:r>
            <a:r>
              <a:rPr lang="en-US" dirty="0" smtClean="0"/>
              <a:t>, </a:t>
            </a:r>
            <a:r>
              <a:rPr lang="en-US" dirty="0" err="1" smtClean="0"/>
              <a:t>adalah</a:t>
            </a:r>
            <a:r>
              <a:rPr lang="en-US" dirty="0" smtClean="0"/>
              <a:t> hukum </a:t>
            </a:r>
            <a:r>
              <a:rPr lang="en-US" dirty="0" err="1" smtClean="0"/>
              <a:t>internasional</a:t>
            </a:r>
            <a:r>
              <a:rPr lang="en-US" dirty="0" smtClean="0"/>
              <a:t> yang </a:t>
            </a:r>
            <a:r>
              <a:rPr lang="en-US" dirty="0" err="1" smtClean="0"/>
              <a:t>mengatur</a:t>
            </a:r>
            <a:r>
              <a:rPr lang="en-US" dirty="0" smtClean="0"/>
              <a:t> </a:t>
            </a:r>
            <a:r>
              <a:rPr lang="en-US" dirty="0" err="1" smtClean="0"/>
              <a:t>hubungan</a:t>
            </a:r>
            <a:r>
              <a:rPr lang="en-US" dirty="0" smtClean="0"/>
              <a:t> hukum </a:t>
            </a:r>
            <a:r>
              <a:rPr lang="en-US" dirty="0" err="1" smtClean="0"/>
              <a:t>antara</a:t>
            </a:r>
            <a:r>
              <a:rPr lang="en-US" dirty="0" smtClean="0"/>
              <a:t> </a:t>
            </a:r>
            <a:r>
              <a:rPr lang="en-US" dirty="0" err="1" smtClean="0"/>
              <a:t>warga</a:t>
            </a:r>
            <a:r>
              <a:rPr lang="en-US" dirty="0" smtClean="0"/>
              <a:t> </a:t>
            </a:r>
            <a:r>
              <a:rPr lang="en-US" dirty="0" err="1" smtClean="0"/>
              <a:t>negara</a:t>
            </a:r>
            <a:r>
              <a:rPr lang="en-US" dirty="0" smtClean="0"/>
              <a:t> </a:t>
            </a:r>
            <a:r>
              <a:rPr lang="en-US" dirty="0" err="1" smtClean="0"/>
              <a:t>di</a:t>
            </a:r>
            <a:r>
              <a:rPr lang="en-US" dirty="0" smtClean="0"/>
              <a:t> </a:t>
            </a:r>
            <a:r>
              <a:rPr lang="en-US" dirty="0" err="1" smtClean="0"/>
              <a:t>suatu</a:t>
            </a:r>
            <a:r>
              <a:rPr lang="en-US" dirty="0" smtClean="0"/>
              <a:t> </a:t>
            </a:r>
            <a:r>
              <a:rPr lang="en-US" dirty="0" err="1" smtClean="0"/>
              <a:t>negara</a:t>
            </a:r>
            <a:r>
              <a:rPr lang="en-US" dirty="0" smtClean="0"/>
              <a:t> </a:t>
            </a:r>
            <a:r>
              <a:rPr lang="en-US" dirty="0" err="1" smtClean="0"/>
              <a:t>dengan</a:t>
            </a:r>
            <a:r>
              <a:rPr lang="en-US" dirty="0" smtClean="0"/>
              <a:t> </a:t>
            </a:r>
            <a:r>
              <a:rPr lang="en-US" dirty="0" err="1" smtClean="0"/>
              <a:t>warga</a:t>
            </a:r>
            <a:r>
              <a:rPr lang="en-US" dirty="0" smtClean="0"/>
              <a:t> </a:t>
            </a:r>
            <a:r>
              <a:rPr lang="en-US" dirty="0" err="1" smtClean="0"/>
              <a:t>negara</a:t>
            </a:r>
            <a:r>
              <a:rPr lang="en-US" dirty="0" smtClean="0"/>
              <a:t> </a:t>
            </a:r>
            <a:r>
              <a:rPr lang="en-US" dirty="0" err="1" smtClean="0"/>
              <a:t>dari</a:t>
            </a:r>
            <a:r>
              <a:rPr lang="en-US" dirty="0" smtClean="0"/>
              <a:t> </a:t>
            </a:r>
            <a:r>
              <a:rPr lang="en-US" dirty="0" err="1" smtClean="0"/>
              <a:t>negara</a:t>
            </a:r>
            <a:r>
              <a:rPr lang="en-US" dirty="0" smtClean="0"/>
              <a:t> lain (hukum </a:t>
            </a:r>
            <a:r>
              <a:rPr lang="en-US" dirty="0" err="1" smtClean="0"/>
              <a:t>antar</a:t>
            </a:r>
            <a:r>
              <a:rPr lang="en-US" dirty="0" smtClean="0"/>
              <a:t> </a:t>
            </a:r>
            <a:r>
              <a:rPr lang="en-US" dirty="0" err="1" smtClean="0"/>
              <a:t>bangsa</a:t>
            </a:r>
            <a:r>
              <a:rPr lang="en-US" dirty="0" smtClean="0"/>
              <a:t>)</a:t>
            </a:r>
          </a:p>
          <a:p>
            <a:pPr marL="514350" indent="-514350" eaLnBrk="1" fontAlgn="auto" hangingPunct="1">
              <a:spcAft>
                <a:spcPts val="0"/>
              </a:spcAft>
              <a:buFont typeface="+mj-lt"/>
              <a:buAutoNum type="arabicPeriod"/>
              <a:defRPr/>
            </a:pPr>
            <a:r>
              <a:rPr lang="en-US" dirty="0" err="1" smtClean="0"/>
              <a:t>HUkum</a:t>
            </a:r>
            <a:r>
              <a:rPr lang="en-US" dirty="0" smtClean="0"/>
              <a:t> </a:t>
            </a:r>
            <a:r>
              <a:rPr lang="en-US" dirty="0" err="1" smtClean="0"/>
              <a:t>Publik</a:t>
            </a:r>
            <a:r>
              <a:rPr lang="en-US" dirty="0" smtClean="0"/>
              <a:t> </a:t>
            </a:r>
            <a:r>
              <a:rPr lang="en-US" dirty="0" err="1" smtClean="0"/>
              <a:t>Internasional</a:t>
            </a:r>
            <a:r>
              <a:rPr lang="en-US" dirty="0" smtClean="0"/>
              <a:t>, </a:t>
            </a:r>
            <a:r>
              <a:rPr lang="en-US" dirty="0" err="1" smtClean="0"/>
              <a:t>adalah</a:t>
            </a:r>
            <a:r>
              <a:rPr lang="en-US" dirty="0" smtClean="0"/>
              <a:t> hukum </a:t>
            </a:r>
            <a:r>
              <a:rPr lang="en-US" dirty="0" err="1" smtClean="0"/>
              <a:t>internasional</a:t>
            </a:r>
            <a:r>
              <a:rPr lang="en-US" dirty="0" smtClean="0"/>
              <a:t> yang </a:t>
            </a:r>
            <a:r>
              <a:rPr lang="en-US" dirty="0" err="1" smtClean="0"/>
              <a:t>mengatur</a:t>
            </a:r>
            <a:r>
              <a:rPr lang="en-US" dirty="0" smtClean="0"/>
              <a:t> </a:t>
            </a:r>
            <a:r>
              <a:rPr lang="en-US" dirty="0" err="1" smtClean="0"/>
              <a:t>negara</a:t>
            </a:r>
            <a:r>
              <a:rPr lang="en-US" dirty="0" smtClean="0"/>
              <a:t> yang </a:t>
            </a:r>
            <a:r>
              <a:rPr lang="en-US" dirty="0" err="1" smtClean="0"/>
              <a:t>satu</a:t>
            </a:r>
            <a:r>
              <a:rPr lang="en-US" dirty="0" smtClean="0"/>
              <a:t> </a:t>
            </a:r>
            <a:r>
              <a:rPr lang="en-US" dirty="0" err="1" smtClean="0"/>
              <a:t>dengan</a:t>
            </a:r>
            <a:r>
              <a:rPr lang="en-US" dirty="0" smtClean="0"/>
              <a:t> </a:t>
            </a:r>
            <a:r>
              <a:rPr lang="en-US" dirty="0" err="1" smtClean="0"/>
              <a:t>lainnya</a:t>
            </a:r>
            <a:r>
              <a:rPr lang="en-US" dirty="0" smtClean="0"/>
              <a:t> </a:t>
            </a:r>
            <a:r>
              <a:rPr lang="en-US" dirty="0" err="1" smtClean="0"/>
              <a:t>dalam</a:t>
            </a:r>
            <a:r>
              <a:rPr lang="en-US" dirty="0" smtClean="0"/>
              <a:t> </a:t>
            </a:r>
            <a:r>
              <a:rPr lang="en-US" dirty="0" err="1" smtClean="0"/>
              <a:t>hubungan</a:t>
            </a:r>
            <a:r>
              <a:rPr lang="en-US" dirty="0" smtClean="0"/>
              <a:t> </a:t>
            </a:r>
            <a:r>
              <a:rPr lang="en-US" dirty="0" err="1" smtClean="0"/>
              <a:t>internasional</a:t>
            </a:r>
            <a:r>
              <a:rPr lang="en-US" dirty="0" smtClean="0"/>
              <a:t> (Hukum </a:t>
            </a:r>
            <a:r>
              <a:rPr lang="en-US" dirty="0" err="1" smtClean="0"/>
              <a:t>Antarnegara</a:t>
            </a:r>
            <a:r>
              <a:rPr lang="en-US" dirty="0" smtClean="0"/>
              <a:t>)</a:t>
            </a:r>
          </a:p>
          <a:p>
            <a:pPr marL="274320" indent="-274320" eaLnBrk="1" fontAlgn="auto" hangingPunct="1">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4"/>
          <p:cNvSpPr>
            <a:spLocks noGrp="1"/>
          </p:cNvSpPr>
          <p:nvPr>
            <p:ph type="title"/>
          </p:nvPr>
        </p:nvSpPr>
        <p:spPr/>
        <p:txBody>
          <a:bodyPr/>
          <a:lstStyle/>
          <a:p>
            <a:pPr algn="l" eaLnBrk="1" hangingPunct="1"/>
            <a:r>
              <a:rPr lang="en-US" smtClean="0">
                <a:solidFill>
                  <a:srgbClr val="7B9899"/>
                </a:solidFill>
              </a:rPr>
              <a:t>Cont..</a:t>
            </a:r>
          </a:p>
        </p:txBody>
      </p:sp>
      <p:sp>
        <p:nvSpPr>
          <p:cNvPr id="48132" name="Content Placeholder 1"/>
          <p:cNvSpPr>
            <a:spLocks noGrp="1"/>
          </p:cNvSpPr>
          <p:nvPr>
            <p:ph idx="1"/>
          </p:nvPr>
        </p:nvSpPr>
        <p:spPr>
          <a:xfrm>
            <a:off x="184150" y="1714500"/>
            <a:ext cx="8832850" cy="4362450"/>
          </a:xfrm>
        </p:spPr>
        <p:txBody>
          <a:bodyPr/>
          <a:lstStyle/>
          <a:p>
            <a:pPr marL="457200" indent="-457200" eaLnBrk="1" hangingPunct="1">
              <a:buFontTx/>
              <a:buAutoNum type="circleNumDbPlain" startAt="5"/>
            </a:pPr>
            <a:r>
              <a:rPr lang="en-US" sz="2000" smtClean="0"/>
              <a:t>Kewajiban untuk menyelesaikan sengketa dengan damai</a:t>
            </a:r>
          </a:p>
          <a:p>
            <a:pPr marL="457200" indent="-457200" eaLnBrk="1" hangingPunct="1">
              <a:buFontTx/>
              <a:buAutoNum type="circleNumDbPlain" startAt="5"/>
            </a:pPr>
            <a:r>
              <a:rPr lang="en-US" sz="2000" smtClean="0"/>
              <a:t>Kewajiban untuk tidak menggunakan kekuatan atau ancaman senjata</a:t>
            </a:r>
          </a:p>
          <a:p>
            <a:pPr marL="457200" indent="-457200" eaLnBrk="1" hangingPunct="1">
              <a:buFontTx/>
              <a:buAutoNum type="circleNumDbPlain" startAt="5"/>
            </a:pPr>
            <a:r>
              <a:rPr lang="en-US" sz="2000" smtClean="0"/>
              <a:t>Kewajiban untuk tidak membantu terlaksananya penggunaan kekuatan atau ancaman senjata</a:t>
            </a:r>
          </a:p>
          <a:p>
            <a:pPr marL="457200" indent="-457200" eaLnBrk="1" hangingPunct="1">
              <a:buFontTx/>
              <a:buAutoNum type="circleNumDbPlain" startAt="5"/>
            </a:pPr>
            <a:r>
              <a:rPr lang="en-US" sz="2000" smtClean="0"/>
              <a:t>Kewajiban untuk tidak mengakui wilayah-wilayah yang diperloleh dengan kekerasan</a:t>
            </a:r>
          </a:p>
          <a:p>
            <a:pPr marL="457200" indent="-457200" eaLnBrk="1" hangingPunct="1">
              <a:buFontTx/>
              <a:buAutoNum type="circleNumDbPlain" startAt="5"/>
            </a:pPr>
            <a:r>
              <a:rPr lang="en-US" sz="2000" smtClean="0"/>
              <a:t>Kewajiban untuk melaksankan kewajiban intenasional dengan itikad baik</a:t>
            </a:r>
          </a:p>
          <a:p>
            <a:pPr marL="457200" indent="-457200" eaLnBrk="1" hangingPunct="1">
              <a:buFontTx/>
              <a:buAutoNum type="circleNumDbPlain" startAt="5"/>
            </a:pPr>
            <a:r>
              <a:rPr lang="en-US" sz="2000" smtClean="0"/>
              <a:t>Kewajiban untuk mengadakan hubungan dengan negara-negara lain sesuai dengan hukum Internasional</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2"/>
          <p:cNvSpPr txBox="1">
            <a:spLocks noChangeArrowheads="1"/>
          </p:cNvSpPr>
          <p:nvPr/>
        </p:nvSpPr>
        <p:spPr bwMode="auto">
          <a:xfrm>
            <a:off x="285750" y="1143000"/>
            <a:ext cx="8643938" cy="5508625"/>
          </a:xfrm>
          <a:prstGeom prst="rect">
            <a:avLst/>
          </a:prstGeom>
          <a:noFill/>
          <a:ln w="9525">
            <a:noFill/>
            <a:miter lim="800000"/>
            <a:headEnd/>
            <a:tailEnd/>
          </a:ln>
        </p:spPr>
        <p:txBody>
          <a:bodyPr>
            <a:spAutoFit/>
          </a:bodyPr>
          <a:lstStyle/>
          <a:p>
            <a:pPr marL="457200" indent="-457200">
              <a:buFont typeface="+mj-lt"/>
              <a:buAutoNum type="alphaLcParenR"/>
              <a:defRPr/>
            </a:pPr>
            <a:r>
              <a:rPr lang="id-ID" sz="2200" dirty="0"/>
              <a:t>organisasi internasional itu merupakan suatu persekutuan antara negara-negara yang bersifat permanen, dengan tujuan yang sesuai atau tidak bertentangan dengan hukum yang berlaku serta dilengkapi organ-organnya</a:t>
            </a:r>
          </a:p>
          <a:p>
            <a:pPr marL="457200" indent="-457200">
              <a:buFont typeface="+mj-lt"/>
              <a:buAutoNum type="alphaLcParenR"/>
              <a:defRPr/>
            </a:pPr>
            <a:r>
              <a:rPr lang="id-ID" sz="2200" dirty="0"/>
              <a:t>Adanya suatu kekuasaan hukum yang dapat dilaksanakan oleh organisasi internasional itu sendiri, tidak saja </a:t>
            </a:r>
            <a:r>
              <a:rPr lang="en-US" sz="2200" dirty="0"/>
              <a:t>h</a:t>
            </a:r>
            <a:r>
              <a:rPr lang="id-ID" sz="2200" dirty="0"/>
              <a:t>ubungannya dengan sisitem hukum nasional dari satu atau lebih negara-negara, tetapi juga pada tinggat internasional</a:t>
            </a:r>
            <a:endParaRPr lang="en-US" sz="2200" dirty="0"/>
          </a:p>
          <a:p>
            <a:pPr>
              <a:defRPr/>
            </a:pPr>
            <a:endParaRPr lang="id-ID" sz="2200" dirty="0"/>
          </a:p>
          <a:p>
            <a:pPr>
              <a:defRPr/>
            </a:pPr>
            <a:r>
              <a:rPr lang="id-ID" sz="2200" dirty="0"/>
              <a:t>- Berakhirnya organisasi internasional</a:t>
            </a:r>
          </a:p>
          <a:p>
            <a:pPr marL="457200" indent="-457200">
              <a:buFont typeface="+mj-lt"/>
              <a:buAutoNum type="alphaLcParenR"/>
              <a:defRPr/>
            </a:pPr>
            <a:r>
              <a:rPr lang="en-US" sz="2200" dirty="0"/>
              <a:t>K</a:t>
            </a:r>
            <a:r>
              <a:rPr lang="id-ID" sz="2200" dirty="0"/>
              <a:t>esepakatan negara- negara anggota</a:t>
            </a:r>
          </a:p>
          <a:p>
            <a:pPr marL="457200" indent="-457200">
              <a:buFont typeface="+mj-lt"/>
              <a:buAutoNum type="alphaLcParenR"/>
              <a:defRPr/>
            </a:pPr>
            <a:r>
              <a:rPr lang="id-ID" sz="2200" dirty="0"/>
              <a:t>Tujuan organisasi internasional tersebut sudah terwujud</a:t>
            </a:r>
          </a:p>
          <a:p>
            <a:pPr marL="457200" indent="-457200">
              <a:buFont typeface="+mj-lt"/>
              <a:buAutoNum type="alphaLcParenR"/>
              <a:defRPr/>
            </a:pPr>
            <a:r>
              <a:rPr lang="en-US" sz="2200" dirty="0"/>
              <a:t>N</a:t>
            </a:r>
            <a:r>
              <a:rPr lang="id-ID" sz="2200" dirty="0"/>
              <a:t>egara- anggota dariorganisasi internasional yg lama membentuk organisasi inter yang baru dengan maksud dan tujuan yg sama</a:t>
            </a:r>
          </a:p>
          <a:p>
            <a:pPr marL="457200" indent="-457200">
              <a:buFont typeface="+mj-lt"/>
              <a:buAutoNum type="alphaLcParenR"/>
              <a:defRPr/>
            </a:pPr>
            <a:r>
              <a:rPr lang="id-ID" sz="2200" dirty="0"/>
              <a:t>Pengunduran diri satu persatu anggotanya</a:t>
            </a:r>
          </a:p>
        </p:txBody>
      </p:sp>
      <p:sp>
        <p:nvSpPr>
          <p:cNvPr id="6" name="Title 4"/>
          <p:cNvSpPr txBox="1">
            <a:spLocks/>
          </p:cNvSpPr>
          <p:nvPr/>
        </p:nvSpPr>
        <p:spPr>
          <a:xfrm>
            <a:off x="301625" y="228600"/>
            <a:ext cx="8534400" cy="758825"/>
          </a:xfrm>
          <a:prstGeom prst="rect">
            <a:avLst/>
          </a:prstGeom>
        </p:spPr>
        <p:txBody>
          <a:bodyPr/>
          <a:lstStyle/>
          <a:p>
            <a:pPr eaLnBrk="1" fontAlgn="auto" hangingPunct="1">
              <a:spcAft>
                <a:spcPts val="0"/>
              </a:spcAft>
              <a:defRPr/>
            </a:pPr>
            <a:r>
              <a:rPr lang="id-ID" sz="3300" dirty="0">
                <a:solidFill>
                  <a:schemeClr val="tx2">
                    <a:lumMod val="60000"/>
                    <a:lumOff val="40000"/>
                  </a:schemeClr>
                </a:solidFill>
                <a:latin typeface="Georgia" pitchFamily="18" charset="0"/>
              </a:rPr>
              <a:t>2. Organisasi Internasional (Ian Brownlie</a:t>
            </a:r>
            <a:r>
              <a:rPr lang="id-ID" sz="3300" dirty="0">
                <a:latin typeface="Georgia" pitchFamily="18" charset="0"/>
              </a:rPr>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Box 4"/>
          <p:cNvSpPr txBox="1">
            <a:spLocks noChangeArrowheads="1"/>
          </p:cNvSpPr>
          <p:nvPr/>
        </p:nvSpPr>
        <p:spPr bwMode="auto">
          <a:xfrm>
            <a:off x="642938" y="714375"/>
            <a:ext cx="8215312" cy="5508625"/>
          </a:xfrm>
          <a:prstGeom prst="rect">
            <a:avLst/>
          </a:prstGeom>
          <a:noFill/>
          <a:ln w="9525">
            <a:noFill/>
            <a:miter lim="800000"/>
            <a:headEnd/>
            <a:tailEnd/>
          </a:ln>
        </p:spPr>
        <p:txBody>
          <a:bodyPr>
            <a:spAutoFit/>
          </a:bodyPr>
          <a:lstStyle/>
          <a:p>
            <a:r>
              <a:rPr lang="id-ID" sz="2200"/>
              <a:t>3. </a:t>
            </a:r>
            <a:r>
              <a:rPr lang="en-US" sz="2200" i="1"/>
              <a:t>International Non Government Organizatiun (INGO)</a:t>
            </a:r>
          </a:p>
          <a:p>
            <a:r>
              <a:rPr lang="en-US" sz="2200"/>
              <a:t>4. Individu</a:t>
            </a:r>
          </a:p>
          <a:p>
            <a:r>
              <a:rPr lang="en-US" sz="2200"/>
              <a:t>5. </a:t>
            </a:r>
            <a:r>
              <a:rPr lang="id-ID" sz="2200"/>
              <a:t>Perusahaan trans nasional</a:t>
            </a:r>
            <a:endParaRPr lang="en-US" sz="2200"/>
          </a:p>
          <a:p>
            <a:r>
              <a:rPr lang="en-US" sz="2200"/>
              <a:t>6. (International Committee in the Red Cross) </a:t>
            </a:r>
            <a:r>
              <a:rPr lang="id-ID" sz="2200"/>
              <a:t>Palang merah internasional</a:t>
            </a:r>
          </a:p>
          <a:p>
            <a:r>
              <a:rPr lang="id-ID" sz="2200"/>
              <a:t>	jenewa swiss</a:t>
            </a:r>
          </a:p>
          <a:p>
            <a:r>
              <a:rPr lang="en-US" sz="2200"/>
              <a:t>7</a:t>
            </a:r>
            <a:r>
              <a:rPr lang="id-ID" sz="2200"/>
              <a:t>. Organisasi pembebasan atau bangsa yang sedang 	memperjuangkan hak-haknya</a:t>
            </a:r>
          </a:p>
          <a:p>
            <a:r>
              <a:rPr lang="en-US" sz="2200"/>
              <a:t>8</a:t>
            </a:r>
            <a:r>
              <a:rPr lang="id-ID" sz="2200"/>
              <a:t>. Kaum belligerensi</a:t>
            </a:r>
          </a:p>
          <a:p>
            <a:r>
              <a:rPr lang="id-ID" sz="2200"/>
              <a:t>    hurwitz : a) kaum pemberontak harus terorganisasikan secara 	teratur dibawah pemimpin yang bertanggung jawab</a:t>
            </a:r>
          </a:p>
          <a:p>
            <a:r>
              <a:rPr lang="id-ID" sz="2200"/>
              <a:t>	b) mereka harus menggunakan tanda-tanda pengenal yang 	jelas dapat dilihat</a:t>
            </a:r>
          </a:p>
          <a:p>
            <a:r>
              <a:rPr lang="id-ID" sz="2200"/>
              <a:t>	c) harus membawa senjata terang-terangan</a:t>
            </a:r>
          </a:p>
          <a:p>
            <a:r>
              <a:rPr lang="id-ID" sz="2200"/>
              <a:t>	d) harus mengindahkan cara-cara berperang yang lazim</a:t>
            </a:r>
          </a:p>
          <a:p>
            <a:r>
              <a:rPr lang="en-US" sz="2200"/>
              <a:t>9</a:t>
            </a:r>
            <a:r>
              <a:rPr lang="id-ID" sz="2200"/>
              <a:t>. Vatikan dan tahta suci</a:t>
            </a:r>
            <a:r>
              <a:rPr lang="en-US" sz="2200"/>
              <a:t>: </a:t>
            </a:r>
            <a:r>
              <a:rPr lang="id-ID" sz="2200"/>
              <a:t>roma italia</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142875"/>
            <a:ext cx="8786813" cy="1143000"/>
          </a:xfrm>
        </p:spPr>
        <p:txBody>
          <a:bodyPr>
            <a:normAutofit fontScale="90000"/>
          </a:bodyPr>
          <a:lstStyle/>
          <a:p>
            <a:pPr eaLnBrk="1" hangingPunct="1"/>
            <a:r>
              <a:rPr lang="id-ID" smtClean="0"/>
              <a:t>IV</a:t>
            </a:r>
            <a:r>
              <a:rPr lang="en-US" smtClean="0"/>
              <a:t/>
            </a:r>
            <a:br>
              <a:rPr lang="en-US" smtClean="0"/>
            </a:br>
            <a:r>
              <a:rPr lang="id-ID" smtClean="0"/>
              <a:t>Wilayah Negara</a:t>
            </a:r>
            <a:endParaRPr lang="en-GB" smtClean="0"/>
          </a:p>
        </p:txBody>
      </p:sp>
      <p:sp>
        <p:nvSpPr>
          <p:cNvPr id="7171" name="Rectangle 3"/>
          <p:cNvSpPr>
            <a:spLocks noGrp="1" noChangeArrowheads="1"/>
          </p:cNvSpPr>
          <p:nvPr>
            <p:ph type="body" idx="4294967295"/>
          </p:nvPr>
        </p:nvSpPr>
        <p:spPr>
          <a:xfrm>
            <a:off x="0" y="1571625"/>
            <a:ext cx="8715375" cy="3724275"/>
          </a:xfrm>
        </p:spPr>
        <p:txBody>
          <a:bodyPr/>
          <a:lstStyle/>
          <a:p>
            <a:pPr marL="609600" indent="-609600" eaLnBrk="1" hangingPunct="1">
              <a:buFont typeface="Wingdings 3" pitchFamily="18" charset="2"/>
              <a:buNone/>
            </a:pPr>
            <a:r>
              <a:rPr lang="id-ID" smtClean="0"/>
              <a:t>a. Bagian-bagian Wilayah Negara</a:t>
            </a:r>
          </a:p>
          <a:p>
            <a:pPr marL="609600" indent="-609600" eaLnBrk="1" hangingPunct="1">
              <a:buFont typeface="Wingdings 3" pitchFamily="18" charset="2"/>
              <a:buNone/>
            </a:pPr>
            <a:r>
              <a:rPr lang="id-ID" smtClean="0"/>
              <a:t>darat, perairan/laut, dan udara</a:t>
            </a:r>
          </a:p>
          <a:p>
            <a:pPr marL="609600" indent="-609600" eaLnBrk="1" hangingPunct="1">
              <a:buFont typeface="Wingdings 3" pitchFamily="18" charset="2"/>
              <a:buNone/>
            </a:pPr>
            <a:r>
              <a:rPr lang="id-ID" smtClean="0"/>
              <a:t>b. Kawasan Perairan Laut (UNCLOS 1982)</a:t>
            </a:r>
          </a:p>
          <a:p>
            <a:pPr marL="609600" indent="-609600" eaLnBrk="1" hangingPunct="1">
              <a:buFont typeface="Wingdings 3" pitchFamily="18" charset="2"/>
              <a:buNone/>
            </a:pPr>
            <a:r>
              <a:rPr lang="id-ID" smtClean="0"/>
              <a:t>	garis pangkal – normal/ biasa</a:t>
            </a:r>
          </a:p>
          <a:p>
            <a:pPr marL="609600" indent="-609600" eaLnBrk="1" hangingPunct="1">
              <a:buFont typeface="Wingdings 3" pitchFamily="18" charset="2"/>
              <a:buNone/>
            </a:pPr>
            <a:r>
              <a:rPr lang="id-ID" smtClean="0"/>
              <a:t>				  - lurus</a:t>
            </a:r>
          </a:p>
          <a:p>
            <a:pPr marL="609600" indent="-609600" eaLnBrk="1" hangingPunct="1">
              <a:buFont typeface="Wingdings 3" pitchFamily="18" charset="2"/>
              <a:buNone/>
            </a:pPr>
            <a:r>
              <a:rPr lang="id-ID" smtClean="0"/>
              <a:t>				  - kepulauan</a:t>
            </a:r>
          </a:p>
          <a:p>
            <a:pPr marL="609600" indent="-609600" eaLnBrk="1" hangingPunct="1">
              <a:buFont typeface="Wingdings 3" pitchFamily="18" charset="2"/>
              <a:buNone/>
            </a:pPr>
            <a:endParaRPr lang="id-ID" smtClean="0"/>
          </a:p>
          <a:p>
            <a:pPr marL="609600" indent="-609600" eaLnBrk="1" hangingPunct="1">
              <a:buFont typeface="Wingdings 3" pitchFamily="18" charset="2"/>
              <a:buNone/>
            </a:pPr>
            <a:endParaRPr lang="id-ID"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800" decel="100000"/>
                                        <p:tgtEl>
                                          <p:spTgt spid="7170"/>
                                        </p:tgtEl>
                                      </p:cBhvr>
                                    </p:animEffect>
                                    <p:anim calcmode="lin" valueType="num">
                                      <p:cBhvr>
                                        <p:cTn id="8" dur="800" decel="100000" fill="hold"/>
                                        <p:tgtEl>
                                          <p:spTgt spid="7170"/>
                                        </p:tgtEl>
                                        <p:attrNameLst>
                                          <p:attrName>style.rotation</p:attrName>
                                        </p:attrNameLst>
                                      </p:cBhvr>
                                      <p:tavLst>
                                        <p:tav tm="0">
                                          <p:val>
                                            <p:fltVal val="-90"/>
                                          </p:val>
                                        </p:tav>
                                        <p:tav tm="100000">
                                          <p:val>
                                            <p:fltVal val="0"/>
                                          </p:val>
                                        </p:tav>
                                      </p:tavLst>
                                    </p:anim>
                                    <p:anim calcmode="lin" valueType="num">
                                      <p:cBhvr>
                                        <p:cTn id="9" dur="800" decel="100000" fill="hold"/>
                                        <p:tgtEl>
                                          <p:spTgt spid="7170"/>
                                        </p:tgtEl>
                                        <p:attrNameLst>
                                          <p:attrName>ppt_x</p:attrName>
                                        </p:attrNameLst>
                                      </p:cBhvr>
                                      <p:tavLst>
                                        <p:tav tm="0">
                                          <p:val>
                                            <p:strVal val="#ppt_x+0.4"/>
                                          </p:val>
                                        </p:tav>
                                        <p:tav tm="100000">
                                          <p:val>
                                            <p:strVal val="#ppt_x-0.05"/>
                                          </p:val>
                                        </p:tav>
                                      </p:tavLst>
                                    </p:anim>
                                    <p:anim calcmode="lin" valueType="num">
                                      <p:cBhvr>
                                        <p:cTn id="10" dur="800" decel="100000" fill="hold"/>
                                        <p:tgtEl>
                                          <p:spTgt spid="717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17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170"/>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7171">
                                            <p:txEl>
                                              <p:pRg st="0" end="0"/>
                                            </p:txEl>
                                          </p:spTgt>
                                        </p:tgtEl>
                                        <p:attrNameLst>
                                          <p:attrName>style.visibility</p:attrName>
                                        </p:attrNameLst>
                                      </p:cBhvr>
                                      <p:to>
                                        <p:strVal val="visible"/>
                                      </p:to>
                                    </p:set>
                                    <p:animEffect transition="in" filter="fade">
                                      <p:cBhvr>
                                        <p:cTn id="17" dur="1000"/>
                                        <p:tgtEl>
                                          <p:spTgt spid="7171">
                                            <p:txEl>
                                              <p:pRg st="0" end="0"/>
                                            </p:txEl>
                                          </p:spTgt>
                                        </p:tgtEl>
                                      </p:cBhvr>
                                    </p:animEffect>
                                    <p:anim calcmode="lin" valueType="num">
                                      <p:cBhvr>
                                        <p:cTn id="1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7171">
                                            <p:txEl>
                                              <p:pRg st="1" end="1"/>
                                            </p:txEl>
                                          </p:spTgt>
                                        </p:tgtEl>
                                        <p:attrNameLst>
                                          <p:attrName>style.visibility</p:attrName>
                                        </p:attrNameLst>
                                      </p:cBhvr>
                                      <p:to>
                                        <p:strVal val="visible"/>
                                      </p:to>
                                    </p:set>
                                    <p:animEffect transition="in" filter="fade">
                                      <p:cBhvr>
                                        <p:cTn id="24" dur="1000"/>
                                        <p:tgtEl>
                                          <p:spTgt spid="7171">
                                            <p:txEl>
                                              <p:pRg st="1" end="1"/>
                                            </p:txEl>
                                          </p:spTgt>
                                        </p:tgtEl>
                                      </p:cBhvr>
                                    </p:animEffect>
                                    <p:anim calcmode="lin" valueType="num">
                                      <p:cBhvr>
                                        <p:cTn id="2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7171">
                                            <p:txEl>
                                              <p:pRg st="2" end="2"/>
                                            </p:txEl>
                                          </p:spTgt>
                                        </p:tgtEl>
                                        <p:attrNameLst>
                                          <p:attrName>style.visibility</p:attrName>
                                        </p:attrNameLst>
                                      </p:cBhvr>
                                      <p:to>
                                        <p:strVal val="visible"/>
                                      </p:to>
                                    </p:set>
                                    <p:animEffect transition="in" filter="fade">
                                      <p:cBhvr>
                                        <p:cTn id="31" dur="1000"/>
                                        <p:tgtEl>
                                          <p:spTgt spid="7171">
                                            <p:txEl>
                                              <p:pRg st="2" end="2"/>
                                            </p:txEl>
                                          </p:spTgt>
                                        </p:tgtEl>
                                      </p:cBhvr>
                                    </p:animEffect>
                                    <p:anim calcmode="lin" valueType="num">
                                      <p:cBhvr>
                                        <p:cTn id="3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7171">
                                            <p:txEl>
                                              <p:pRg st="3" end="3"/>
                                            </p:txEl>
                                          </p:spTgt>
                                        </p:tgtEl>
                                        <p:attrNameLst>
                                          <p:attrName>style.visibility</p:attrName>
                                        </p:attrNameLst>
                                      </p:cBhvr>
                                      <p:to>
                                        <p:strVal val="visible"/>
                                      </p:to>
                                    </p:set>
                                    <p:animEffect transition="in" filter="fade">
                                      <p:cBhvr>
                                        <p:cTn id="38" dur="1000"/>
                                        <p:tgtEl>
                                          <p:spTgt spid="7171">
                                            <p:txEl>
                                              <p:pRg st="3" end="3"/>
                                            </p:txEl>
                                          </p:spTgt>
                                        </p:tgtEl>
                                      </p:cBhvr>
                                    </p:animEffect>
                                    <p:anim calcmode="lin" valueType="num">
                                      <p:cBhvr>
                                        <p:cTn id="39"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grpId="0" nodeType="clickEffect">
                                  <p:stCondLst>
                                    <p:cond delay="0"/>
                                  </p:stCondLst>
                                  <p:childTnLst>
                                    <p:set>
                                      <p:cBhvr>
                                        <p:cTn id="44" dur="1" fill="hold">
                                          <p:stCondLst>
                                            <p:cond delay="0"/>
                                          </p:stCondLst>
                                        </p:cTn>
                                        <p:tgtEl>
                                          <p:spTgt spid="7171">
                                            <p:txEl>
                                              <p:pRg st="4" end="4"/>
                                            </p:txEl>
                                          </p:spTgt>
                                        </p:tgtEl>
                                        <p:attrNameLst>
                                          <p:attrName>style.visibility</p:attrName>
                                        </p:attrNameLst>
                                      </p:cBhvr>
                                      <p:to>
                                        <p:strVal val="visible"/>
                                      </p:to>
                                    </p:set>
                                    <p:animEffect transition="in" filter="fade">
                                      <p:cBhvr>
                                        <p:cTn id="45" dur="1000"/>
                                        <p:tgtEl>
                                          <p:spTgt spid="7171">
                                            <p:txEl>
                                              <p:pRg st="4" end="4"/>
                                            </p:txEl>
                                          </p:spTgt>
                                        </p:tgtEl>
                                      </p:cBhvr>
                                    </p:animEffect>
                                    <p:anim calcmode="lin" valueType="num">
                                      <p:cBhvr>
                                        <p:cTn id="46" dur="10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717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7" presetClass="entr" presetSubtype="0" fill="hold" grpId="0" nodeType="clickEffect">
                                  <p:stCondLst>
                                    <p:cond delay="0"/>
                                  </p:stCondLst>
                                  <p:childTnLst>
                                    <p:set>
                                      <p:cBhvr>
                                        <p:cTn id="51" dur="1" fill="hold">
                                          <p:stCondLst>
                                            <p:cond delay="0"/>
                                          </p:stCondLst>
                                        </p:cTn>
                                        <p:tgtEl>
                                          <p:spTgt spid="7171">
                                            <p:txEl>
                                              <p:pRg st="5" end="5"/>
                                            </p:txEl>
                                          </p:spTgt>
                                        </p:tgtEl>
                                        <p:attrNameLst>
                                          <p:attrName>style.visibility</p:attrName>
                                        </p:attrNameLst>
                                      </p:cBhvr>
                                      <p:to>
                                        <p:strVal val="visible"/>
                                      </p:to>
                                    </p:set>
                                    <p:animEffect transition="in" filter="fade">
                                      <p:cBhvr>
                                        <p:cTn id="52" dur="1000"/>
                                        <p:tgtEl>
                                          <p:spTgt spid="7171">
                                            <p:txEl>
                                              <p:pRg st="5" end="5"/>
                                            </p:txEl>
                                          </p:spTgt>
                                        </p:tgtEl>
                                      </p:cBhvr>
                                    </p:animEffect>
                                    <p:anim calcmode="lin" valueType="num">
                                      <p:cBhvr>
                                        <p:cTn id="53" dur="1000" fill="hold"/>
                                        <p:tgtEl>
                                          <p:spTgt spid="7171">
                                            <p:txEl>
                                              <p:pRg st="5" end="5"/>
                                            </p:txEl>
                                          </p:spTgt>
                                        </p:tgtEl>
                                        <p:attrNameLst>
                                          <p:attrName>ppt_x</p:attrName>
                                        </p:attrNameLst>
                                      </p:cBhvr>
                                      <p:tavLst>
                                        <p:tav tm="0">
                                          <p:val>
                                            <p:strVal val="#ppt_x"/>
                                          </p:val>
                                        </p:tav>
                                        <p:tav tm="100000">
                                          <p:val>
                                            <p:strVal val="#ppt_x"/>
                                          </p:val>
                                        </p:tav>
                                      </p:tavLst>
                                    </p:anim>
                                    <p:anim calcmode="lin" valueType="num">
                                      <p:cBhvr>
                                        <p:cTn id="54" dur="1000" fill="hold"/>
                                        <p:tgtEl>
                                          <p:spTgt spid="717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Content Placeholder 2"/>
          <p:cNvSpPr>
            <a:spLocks noGrp="1"/>
          </p:cNvSpPr>
          <p:nvPr>
            <p:ph idx="1"/>
          </p:nvPr>
        </p:nvSpPr>
        <p:spPr>
          <a:xfrm>
            <a:off x="142875" y="285750"/>
            <a:ext cx="8858250" cy="6215063"/>
          </a:xfrm>
        </p:spPr>
        <p:txBody>
          <a:bodyPr>
            <a:normAutofit lnSpcReduction="10000"/>
          </a:bodyPr>
          <a:lstStyle/>
          <a:p>
            <a:pPr eaLnBrk="1" hangingPunct="1"/>
            <a:r>
              <a:rPr lang="id-ID" sz="2000" smtClean="0"/>
              <a:t>Laut teritorial</a:t>
            </a:r>
          </a:p>
          <a:p>
            <a:pPr eaLnBrk="1" hangingPunct="1">
              <a:buFont typeface="Wingdings 3" pitchFamily="18" charset="2"/>
              <a:buNone/>
            </a:pPr>
            <a:r>
              <a:rPr lang="id-ID" sz="2000" smtClean="0"/>
              <a:t>	- 12 mil laut dari garis pangkal</a:t>
            </a:r>
          </a:p>
          <a:p>
            <a:pPr eaLnBrk="1" hangingPunct="1">
              <a:buFont typeface="Wingdings 3" pitchFamily="18" charset="2"/>
              <a:buNone/>
            </a:pPr>
            <a:r>
              <a:rPr lang="id-ID" sz="2000" smtClean="0"/>
              <a:t>	- negara memiliki kewenangan penuh</a:t>
            </a:r>
          </a:p>
          <a:p>
            <a:pPr eaLnBrk="1" hangingPunct="1">
              <a:buFont typeface="Wingdings 3" pitchFamily="18" charset="2"/>
              <a:buNone/>
            </a:pPr>
            <a:r>
              <a:rPr lang="id-ID" sz="2000" smtClean="0"/>
              <a:t>	- adanya lintas damai</a:t>
            </a:r>
          </a:p>
          <a:p>
            <a:pPr eaLnBrk="1" hangingPunct="1"/>
            <a:r>
              <a:rPr lang="id-ID" sz="2000" smtClean="0"/>
              <a:t>Laut tambahan</a:t>
            </a:r>
          </a:p>
          <a:p>
            <a:pPr eaLnBrk="1" hangingPunct="1">
              <a:buFont typeface="Wingdings 3" pitchFamily="18" charset="2"/>
              <a:buNone/>
            </a:pPr>
            <a:r>
              <a:rPr lang="id-ID" sz="2000" smtClean="0"/>
              <a:t>	- 24 mil laut dari garis pangkal</a:t>
            </a:r>
          </a:p>
          <a:p>
            <a:pPr eaLnBrk="1" hangingPunct="1">
              <a:buFont typeface="Wingdings 3" pitchFamily="18" charset="2"/>
              <a:buNone/>
            </a:pPr>
            <a:r>
              <a:rPr lang="id-ID" sz="2000" smtClean="0"/>
              <a:t>	- mencegah dan menghukum atas pelanggaran terhadap peraturan becuakai, perpajakan, imigrasi dan kesehatan</a:t>
            </a:r>
          </a:p>
          <a:p>
            <a:pPr eaLnBrk="1" hangingPunct="1"/>
            <a:r>
              <a:rPr lang="id-ID" sz="2000" smtClean="0"/>
              <a:t>Zona ekonomi esklusif</a:t>
            </a:r>
          </a:p>
          <a:p>
            <a:pPr eaLnBrk="1" hangingPunct="1">
              <a:buFont typeface="Wingdings 3" pitchFamily="18" charset="2"/>
              <a:buNone/>
            </a:pPr>
            <a:r>
              <a:rPr lang="id-ID" sz="2000" smtClean="0"/>
              <a:t>	- 200 mil laut dari garis pangkal</a:t>
            </a:r>
          </a:p>
          <a:p>
            <a:pPr eaLnBrk="1" hangingPunct="1">
              <a:buFont typeface="Wingdings 3" pitchFamily="18" charset="2"/>
              <a:buNone/>
            </a:pPr>
            <a:r>
              <a:rPr lang="id-ID" sz="2000" smtClean="0"/>
              <a:t>	- eksplorasi, eksploitasi, konservasi dan pengelolaan SDA</a:t>
            </a:r>
          </a:p>
          <a:p>
            <a:pPr eaLnBrk="1" hangingPunct="1">
              <a:buFont typeface="Wingdings 3" pitchFamily="18" charset="2"/>
              <a:buNone/>
            </a:pPr>
            <a:r>
              <a:rPr lang="id-ID" sz="2000" smtClean="0"/>
              <a:t>	- membuat dan memakai pulau buatan, instalasi dan bangunan, riset ilmiah untuk kepnetingan pelestarian lingkung</a:t>
            </a:r>
          </a:p>
          <a:p>
            <a:pPr eaLnBrk="1" hangingPunct="1"/>
            <a:r>
              <a:rPr lang="id-ID" sz="2000" smtClean="0"/>
              <a:t>Landas kontinen</a:t>
            </a:r>
          </a:p>
          <a:p>
            <a:pPr eaLnBrk="1" hangingPunct="1">
              <a:buFont typeface="Wingdings 3" pitchFamily="18" charset="2"/>
              <a:buNone/>
            </a:pPr>
            <a:r>
              <a:rPr lang="id-ID" sz="2000" smtClean="0"/>
              <a:t>	- kelanjutan ilmiah pantai di luar LT hingga pinggiran luar tepi kontinen atau 200 mil dari garis pangkal LT jika pinggiran luar tepi kontenin tidak mencapai jarak 200mil</a:t>
            </a:r>
          </a:p>
          <a:p>
            <a:pPr eaLnBrk="1" hangingPunct="1">
              <a:buFont typeface="Wingdings 3" pitchFamily="18" charset="2"/>
              <a:buNone/>
            </a:pPr>
            <a:r>
              <a:rPr lang="id-ID" sz="2000" smtClean="0"/>
              <a:t>	-hak berdaulat untuk eksplorasi dan eksploitasi sumber kekayaan alam</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normAutofit fontScale="90000"/>
          </a:bodyPr>
          <a:lstStyle/>
          <a:p>
            <a:pPr eaLnBrk="1" hangingPunct="1"/>
            <a:r>
              <a:rPr lang="id-ID" smtClean="0">
                <a:solidFill>
                  <a:srgbClr val="7B9899"/>
                </a:solidFill>
              </a:rPr>
              <a:t>c. Kawasan perairan Indonesia</a:t>
            </a:r>
          </a:p>
        </p:txBody>
      </p:sp>
      <p:sp>
        <p:nvSpPr>
          <p:cNvPr id="53252" name="Content Placeholder 2"/>
          <p:cNvSpPr>
            <a:spLocks noGrp="1"/>
          </p:cNvSpPr>
          <p:nvPr>
            <p:ph idx="1"/>
          </p:nvPr>
        </p:nvSpPr>
        <p:spPr>
          <a:xfrm>
            <a:off x="214313" y="1481138"/>
            <a:ext cx="8786812" cy="4733925"/>
          </a:xfrm>
        </p:spPr>
        <p:txBody>
          <a:bodyPr>
            <a:normAutofit lnSpcReduction="10000"/>
          </a:bodyPr>
          <a:lstStyle/>
          <a:p>
            <a:pPr eaLnBrk="1" hangingPunct="1"/>
            <a:r>
              <a:rPr lang="id-ID" sz="2400" smtClean="0"/>
              <a:t>Zaman belanda : LT = 3 mil (terrritoriale zee en maritieme kringen</a:t>
            </a:r>
            <a:r>
              <a:rPr lang="en-US" sz="2400" smtClean="0"/>
              <a:t> </a:t>
            </a:r>
            <a:r>
              <a:rPr lang="id-ID" sz="2400" smtClean="0"/>
              <a:t>ordonatie) stb 442 thn 1939</a:t>
            </a:r>
          </a:p>
          <a:p>
            <a:pPr eaLnBrk="1" hangingPunct="1">
              <a:buFont typeface="Wingdings 3" pitchFamily="18" charset="2"/>
              <a:buNone/>
            </a:pPr>
            <a:r>
              <a:rPr lang="id-ID" sz="2400" smtClean="0"/>
              <a:t>	- ada lintas damai di sebelah dalam garis pangkal (perairan darat)</a:t>
            </a:r>
          </a:p>
          <a:p>
            <a:pPr eaLnBrk="1" hangingPunct="1"/>
            <a:r>
              <a:rPr lang="id-ID" sz="2400" smtClean="0"/>
              <a:t>Zaman jepang : sama</a:t>
            </a:r>
          </a:p>
          <a:p>
            <a:pPr eaLnBrk="1" hangingPunct="1"/>
            <a:r>
              <a:rPr lang="id-ID" sz="2400" smtClean="0"/>
              <a:t>Masa kemerdekaan : 13 desember 1957 = deklarasi djuanda</a:t>
            </a:r>
          </a:p>
          <a:p>
            <a:pPr eaLnBrk="1" hangingPunct="1">
              <a:buFont typeface="Wingdings 3" pitchFamily="18" charset="2"/>
              <a:buNone/>
            </a:pPr>
            <a:r>
              <a:rPr lang="id-ID" sz="2400" smtClean="0"/>
              <a:t>	UU No 4/prp tahun 1960</a:t>
            </a:r>
          </a:p>
          <a:p>
            <a:pPr eaLnBrk="1" hangingPunct="1">
              <a:buFont typeface="Wingdings 3" pitchFamily="18" charset="2"/>
              <a:buNone/>
            </a:pPr>
            <a:r>
              <a:rPr lang="id-ID" sz="2400" smtClean="0"/>
              <a:t>	- 12 mil laut</a:t>
            </a:r>
          </a:p>
          <a:p>
            <a:pPr eaLnBrk="1" hangingPunct="1">
              <a:buFont typeface="Wingdings 3" pitchFamily="18" charset="2"/>
              <a:buNone/>
            </a:pPr>
            <a:r>
              <a:rPr lang="id-ID" sz="2400" smtClean="0"/>
              <a:t>	- adanya lintas damai sampai perairan darat</a:t>
            </a:r>
          </a:p>
          <a:p>
            <a:pPr eaLnBrk="1" hangingPunct="1">
              <a:buFont typeface="Wingdings 3" pitchFamily="18" charset="2"/>
              <a:buNone/>
            </a:pPr>
            <a:r>
              <a:rPr lang="id-ID" sz="2400" smtClean="0"/>
              <a:t>	PP no 8 tahun 1962</a:t>
            </a:r>
          </a:p>
          <a:p>
            <a:pPr eaLnBrk="1" hangingPunct="1">
              <a:buFont typeface="Wingdings 3" pitchFamily="18" charset="2"/>
              <a:buNone/>
            </a:pPr>
            <a:r>
              <a:rPr lang="id-ID" sz="2400" smtClean="0"/>
              <a:t>	- lintas damai hanya sampai luar garis pangkal</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214313"/>
            <a:ext cx="8786813" cy="1143000"/>
          </a:xfrm>
        </p:spPr>
        <p:txBody>
          <a:bodyPr>
            <a:normAutofit fontScale="90000"/>
          </a:bodyPr>
          <a:lstStyle/>
          <a:p>
            <a:pPr eaLnBrk="1" hangingPunct="1"/>
            <a:r>
              <a:rPr lang="id-ID" smtClean="0"/>
              <a:t>V</a:t>
            </a:r>
            <a:r>
              <a:rPr lang="en-US" smtClean="0"/>
              <a:t/>
            </a:r>
            <a:br>
              <a:rPr lang="en-US" smtClean="0"/>
            </a:br>
            <a:r>
              <a:rPr lang="id-ID" smtClean="0"/>
              <a:t>Sumber-sumber Hkm Internasional</a:t>
            </a:r>
            <a:endParaRPr lang="en-GB" smtClean="0"/>
          </a:p>
        </p:txBody>
      </p:sp>
      <p:sp>
        <p:nvSpPr>
          <p:cNvPr id="8195" name="Rectangle 3"/>
          <p:cNvSpPr>
            <a:spLocks noGrp="1" noChangeArrowheads="1"/>
          </p:cNvSpPr>
          <p:nvPr>
            <p:ph type="body" idx="4294967295"/>
          </p:nvPr>
        </p:nvSpPr>
        <p:spPr>
          <a:xfrm>
            <a:off x="357188" y="1428750"/>
            <a:ext cx="8786812" cy="3724275"/>
          </a:xfrm>
        </p:spPr>
        <p:txBody>
          <a:bodyPr>
            <a:normAutofit lnSpcReduction="10000"/>
          </a:bodyPr>
          <a:lstStyle/>
          <a:p>
            <a:pPr marL="609600" indent="-609600" eaLnBrk="1" fontAlgn="auto" hangingPunct="1">
              <a:spcAft>
                <a:spcPts val="0"/>
              </a:spcAft>
              <a:buFontTx/>
              <a:buNone/>
              <a:defRPr/>
            </a:pPr>
            <a:r>
              <a:rPr lang="en-US" dirty="0" smtClean="0"/>
              <a:t>a. </a:t>
            </a:r>
            <a:r>
              <a:rPr lang="en-US" dirty="0" err="1" smtClean="0"/>
              <a:t>Sumber</a:t>
            </a:r>
            <a:r>
              <a:rPr lang="en-US" dirty="0" smtClean="0"/>
              <a:t> hukum </a:t>
            </a:r>
            <a:r>
              <a:rPr lang="en-US" dirty="0" err="1" smtClean="0"/>
              <a:t>dapat</a:t>
            </a:r>
            <a:r>
              <a:rPr lang="en-US" dirty="0" smtClean="0"/>
              <a:t> </a:t>
            </a:r>
            <a:r>
              <a:rPr lang="en-US" dirty="0" err="1" smtClean="0"/>
              <a:t>dibedakan</a:t>
            </a:r>
            <a:r>
              <a:rPr lang="en-US" dirty="0" smtClean="0"/>
              <a:t> </a:t>
            </a:r>
            <a:r>
              <a:rPr lang="en-US" dirty="0" err="1" smtClean="0"/>
              <a:t>menjadi</a:t>
            </a:r>
            <a:r>
              <a:rPr lang="en-US" dirty="0" smtClean="0"/>
              <a:t> </a:t>
            </a:r>
            <a:r>
              <a:rPr lang="en-US" dirty="0" err="1" smtClean="0"/>
              <a:t>dua</a:t>
            </a:r>
            <a:r>
              <a:rPr lang="en-US" dirty="0" smtClean="0"/>
              <a:t> </a:t>
            </a:r>
            <a:r>
              <a:rPr lang="en-US" dirty="0" err="1" smtClean="0"/>
              <a:t>bagian</a:t>
            </a:r>
            <a:r>
              <a:rPr lang="en-US" dirty="0" smtClean="0"/>
              <a:t>, </a:t>
            </a:r>
            <a:r>
              <a:rPr lang="en-US" dirty="0" err="1" smtClean="0"/>
              <a:t>yaitu</a:t>
            </a:r>
            <a:r>
              <a:rPr lang="en-US" dirty="0" smtClean="0"/>
              <a:t> :</a:t>
            </a:r>
          </a:p>
          <a:p>
            <a:pPr marL="514350" indent="-514350" eaLnBrk="1" fontAlgn="auto" hangingPunct="1">
              <a:spcAft>
                <a:spcPts val="0"/>
              </a:spcAft>
              <a:buFont typeface="+mj-lt"/>
              <a:buAutoNum type="arabicPeriod"/>
              <a:defRPr/>
            </a:pPr>
            <a:r>
              <a:rPr lang="en-US" dirty="0" err="1" smtClean="0"/>
              <a:t>Sumber</a:t>
            </a:r>
            <a:r>
              <a:rPr lang="en-US" dirty="0" smtClean="0"/>
              <a:t> hukum </a:t>
            </a:r>
            <a:r>
              <a:rPr lang="en-US" dirty="0" err="1" smtClean="0"/>
              <a:t>materil</a:t>
            </a:r>
            <a:r>
              <a:rPr lang="en-US" dirty="0" smtClean="0"/>
              <a:t>, </a:t>
            </a:r>
            <a:r>
              <a:rPr lang="en-US" dirty="0" err="1" smtClean="0"/>
              <a:t>yaitu</a:t>
            </a:r>
            <a:r>
              <a:rPr lang="en-US" dirty="0" smtClean="0"/>
              <a:t> </a:t>
            </a:r>
            <a:r>
              <a:rPr lang="en-US" dirty="0" err="1" smtClean="0"/>
              <a:t>segala</a:t>
            </a:r>
            <a:r>
              <a:rPr lang="en-US" dirty="0" smtClean="0"/>
              <a:t> </a:t>
            </a:r>
            <a:r>
              <a:rPr lang="en-US" dirty="0" err="1" smtClean="0"/>
              <a:t>sesuatu</a:t>
            </a:r>
            <a:r>
              <a:rPr lang="en-US" dirty="0" smtClean="0"/>
              <a:t> yang </a:t>
            </a:r>
            <a:r>
              <a:rPr lang="en-US" dirty="0" err="1" smtClean="0"/>
              <a:t>membahas</a:t>
            </a:r>
            <a:r>
              <a:rPr lang="en-US" dirty="0" smtClean="0"/>
              <a:t> </a:t>
            </a:r>
            <a:r>
              <a:rPr lang="en-US" dirty="0" err="1" smtClean="0"/>
              <a:t>dasar</a:t>
            </a:r>
            <a:r>
              <a:rPr lang="en-US" dirty="0" smtClean="0"/>
              <a:t> </a:t>
            </a:r>
            <a:r>
              <a:rPr lang="en-US" dirty="0" err="1" smtClean="0"/>
              <a:t>berlakunya</a:t>
            </a:r>
            <a:r>
              <a:rPr lang="en-US" dirty="0" smtClean="0"/>
              <a:t> hukum </a:t>
            </a:r>
            <a:r>
              <a:rPr lang="en-US" dirty="0" err="1" smtClean="0"/>
              <a:t>suatu</a:t>
            </a:r>
            <a:r>
              <a:rPr lang="en-US" dirty="0" smtClean="0"/>
              <a:t> </a:t>
            </a:r>
            <a:r>
              <a:rPr lang="en-US" dirty="0" err="1" smtClean="0"/>
              <a:t>negara</a:t>
            </a:r>
            <a:r>
              <a:rPr lang="en-US" dirty="0" smtClean="0"/>
              <a:t>.</a:t>
            </a:r>
          </a:p>
          <a:p>
            <a:pPr marL="514350" indent="-514350" eaLnBrk="1" fontAlgn="auto" hangingPunct="1">
              <a:spcAft>
                <a:spcPts val="0"/>
              </a:spcAft>
              <a:buFont typeface="+mj-lt"/>
              <a:buAutoNum type="arabicPeriod"/>
              <a:defRPr/>
            </a:pPr>
            <a:r>
              <a:rPr lang="en-US" dirty="0" err="1" smtClean="0"/>
              <a:t>Sumber</a:t>
            </a:r>
            <a:r>
              <a:rPr lang="en-US" dirty="0" smtClean="0"/>
              <a:t> hukum formal, </a:t>
            </a:r>
            <a:r>
              <a:rPr lang="en-US" dirty="0" err="1" smtClean="0"/>
              <a:t>yaitu</a:t>
            </a:r>
            <a:r>
              <a:rPr lang="en-US" dirty="0" smtClean="0"/>
              <a:t> </a:t>
            </a:r>
            <a:r>
              <a:rPr lang="en-US" dirty="0" err="1" smtClean="0"/>
              <a:t>sumber</a:t>
            </a:r>
            <a:r>
              <a:rPr lang="en-US" dirty="0" smtClean="0"/>
              <a:t> </a:t>
            </a:r>
            <a:r>
              <a:rPr lang="en-US" dirty="0" err="1" smtClean="0"/>
              <a:t>dari</a:t>
            </a:r>
            <a:r>
              <a:rPr lang="en-US" dirty="0" smtClean="0"/>
              <a:t> </a:t>
            </a:r>
            <a:r>
              <a:rPr lang="en-US" dirty="0" err="1" smtClean="0"/>
              <a:t>mana</a:t>
            </a:r>
            <a:r>
              <a:rPr lang="en-US" dirty="0" smtClean="0"/>
              <a:t> </a:t>
            </a:r>
            <a:r>
              <a:rPr lang="en-US" dirty="0" err="1" smtClean="0"/>
              <a:t>kita</a:t>
            </a:r>
            <a:r>
              <a:rPr lang="en-US" dirty="0" smtClean="0"/>
              <a:t> </a:t>
            </a:r>
            <a:r>
              <a:rPr lang="en-US" dirty="0" err="1" smtClean="0"/>
              <a:t>mendapatkan</a:t>
            </a:r>
            <a:r>
              <a:rPr lang="en-US" dirty="0" smtClean="0"/>
              <a:t> </a:t>
            </a:r>
            <a:r>
              <a:rPr lang="en-US" dirty="0" err="1" smtClean="0"/>
              <a:t>atau</a:t>
            </a:r>
            <a:r>
              <a:rPr lang="en-US" dirty="0" smtClean="0"/>
              <a:t> </a:t>
            </a:r>
            <a:r>
              <a:rPr lang="en-US" dirty="0" err="1" smtClean="0"/>
              <a:t>menemukan</a:t>
            </a:r>
            <a:r>
              <a:rPr lang="en-US" dirty="0" smtClean="0"/>
              <a:t> </a:t>
            </a:r>
            <a:r>
              <a:rPr lang="en-US" dirty="0" err="1" smtClean="0"/>
              <a:t>ketentuan-ketentuan</a:t>
            </a:r>
            <a:r>
              <a:rPr lang="en-US" dirty="0" smtClean="0"/>
              <a:t> hukum </a:t>
            </a:r>
            <a:r>
              <a:rPr lang="en-US" dirty="0" err="1" smtClean="0"/>
              <a:t>internasional</a:t>
            </a:r>
            <a:r>
              <a:rPr lang="en-US" dirty="0" smtClean="0"/>
              <a:t>.</a:t>
            </a:r>
          </a:p>
          <a:p>
            <a:pPr marL="609600" indent="-609600" eaLnBrk="1" fontAlgn="auto" hangingPunct="1">
              <a:spcAft>
                <a:spcPts val="0"/>
              </a:spcAft>
              <a:buFontTx/>
              <a:buNone/>
              <a:defRPr/>
            </a:pPr>
            <a:endParaRPr lang="id-ID" dirty="0" smtClean="0"/>
          </a:p>
          <a:p>
            <a:pPr marL="609600" indent="-609600" eaLnBrk="1" fontAlgn="auto" hangingPunct="1">
              <a:spcAft>
                <a:spcPts val="0"/>
              </a:spcAft>
              <a:buFontTx/>
              <a:buNone/>
              <a:defRPr/>
            </a:pPr>
            <a:endParaRPr lang="en-GB"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8195">
                                            <p:txEl>
                                              <p:pRg st="0" end="0"/>
                                            </p:txEl>
                                          </p:spTgt>
                                        </p:tgtEl>
                                        <p:attrNameLst>
                                          <p:attrName>style.visibility</p:attrName>
                                        </p:attrNameLst>
                                      </p:cBhvr>
                                      <p:to>
                                        <p:strVal val="visible"/>
                                      </p:to>
                                    </p:set>
                                    <p:animEffect transition="in" filter="fade">
                                      <p:cBhvr>
                                        <p:cTn id="17" dur="1000"/>
                                        <p:tgtEl>
                                          <p:spTgt spid="8195">
                                            <p:txEl>
                                              <p:pRg st="0" end="0"/>
                                            </p:txEl>
                                          </p:spTgt>
                                        </p:tgtEl>
                                      </p:cBhvr>
                                    </p:animEffect>
                                    <p:anim calcmode="lin" valueType="num">
                                      <p:cBhvr>
                                        <p:cTn id="1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8195">
                                            <p:txEl>
                                              <p:pRg st="1" end="1"/>
                                            </p:txEl>
                                          </p:spTgt>
                                        </p:tgtEl>
                                        <p:attrNameLst>
                                          <p:attrName>style.visibility</p:attrName>
                                        </p:attrNameLst>
                                      </p:cBhvr>
                                      <p:to>
                                        <p:strVal val="visible"/>
                                      </p:to>
                                    </p:set>
                                    <p:animEffect transition="in" filter="fade">
                                      <p:cBhvr>
                                        <p:cTn id="24" dur="1000"/>
                                        <p:tgtEl>
                                          <p:spTgt spid="8195">
                                            <p:txEl>
                                              <p:pRg st="1" end="1"/>
                                            </p:txEl>
                                          </p:spTgt>
                                        </p:tgtEl>
                                      </p:cBhvr>
                                    </p:animEffect>
                                    <p:anim calcmode="lin" valueType="num">
                                      <p:cBhvr>
                                        <p:cTn id="25"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8195">
                                            <p:txEl>
                                              <p:pRg st="2" end="2"/>
                                            </p:txEl>
                                          </p:spTgt>
                                        </p:tgtEl>
                                        <p:attrNameLst>
                                          <p:attrName>style.visibility</p:attrName>
                                        </p:attrNameLst>
                                      </p:cBhvr>
                                      <p:to>
                                        <p:strVal val="visible"/>
                                      </p:to>
                                    </p:set>
                                    <p:animEffect transition="in" filter="fade">
                                      <p:cBhvr>
                                        <p:cTn id="31" dur="1000"/>
                                        <p:tgtEl>
                                          <p:spTgt spid="8195">
                                            <p:txEl>
                                              <p:pRg st="2" end="2"/>
                                            </p:txEl>
                                          </p:spTgt>
                                        </p:tgtEl>
                                      </p:cBhvr>
                                    </p:animEffect>
                                    <p:anim calcmode="lin" valueType="num">
                                      <p:cBhvr>
                                        <p:cTn id="32"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normAutofit/>
          </a:bodyPr>
          <a:lstStyle/>
          <a:p>
            <a:pPr eaLnBrk="1" fontAlgn="auto" hangingPunct="1">
              <a:spcAft>
                <a:spcPts val="0"/>
              </a:spcAft>
              <a:defRPr/>
            </a:pPr>
            <a:r>
              <a:rPr lang="en-US" sz="3200" dirty="0" smtClean="0"/>
              <a:t>b.   </a:t>
            </a:r>
            <a:r>
              <a:rPr lang="id-ID" sz="3200" dirty="0" smtClean="0"/>
              <a:t>Sumber-sumber Hkm Internasional</a:t>
            </a:r>
            <a:endParaRPr lang="en-US" sz="3200" dirty="0" smtClean="0"/>
          </a:p>
        </p:txBody>
      </p:sp>
      <p:sp>
        <p:nvSpPr>
          <p:cNvPr id="55300" name="Rectangle 3"/>
          <p:cNvSpPr>
            <a:spLocks noGrp="1" noChangeArrowheads="1"/>
          </p:cNvSpPr>
          <p:nvPr>
            <p:ph idx="1"/>
          </p:nvPr>
        </p:nvSpPr>
        <p:spPr>
          <a:xfrm>
            <a:off x="301625" y="1527175"/>
            <a:ext cx="8504238" cy="4572000"/>
          </a:xfrm>
        </p:spPr>
        <p:txBody>
          <a:bodyPr/>
          <a:lstStyle/>
          <a:p>
            <a:pPr eaLnBrk="1" hangingPunct="1">
              <a:buFont typeface="Wingdings" pitchFamily="2" charset="2"/>
              <a:buNone/>
            </a:pPr>
            <a:r>
              <a:rPr lang="id-ID" sz="2400" i="1" smtClean="0"/>
              <a:t>Pasal 38 ayat 1 Statuta Mahkamah Internasional</a:t>
            </a:r>
          </a:p>
          <a:p>
            <a:pPr eaLnBrk="1" hangingPunct="1">
              <a:buFont typeface="Wingdings" pitchFamily="2" charset="2"/>
              <a:buNone/>
            </a:pPr>
            <a:r>
              <a:rPr lang="en-US" sz="2400" smtClean="0"/>
              <a:t>1.	Perjanjian Internasional : merupakan sumber hukum utama apabila perjanjian tersebut ber bentuk Law Making Treaties, yaitu perjanjian internasional yang berisikan prinsip-prin</a:t>
            </a:r>
            <a:r>
              <a:rPr lang="id-ID" sz="2400" smtClean="0"/>
              <a:t>s</a:t>
            </a:r>
            <a:r>
              <a:rPr lang="en-US" sz="2400" smtClean="0"/>
              <a:t>ip dan ketentuan-ketentuan yang berlaku secara umum, Misalnya :</a:t>
            </a:r>
          </a:p>
          <a:p>
            <a:pPr eaLnBrk="1" hangingPunct="1">
              <a:buFont typeface="Wingdings" pitchFamily="2" charset="2"/>
              <a:buNone/>
            </a:pPr>
            <a:r>
              <a:rPr lang="en-US" sz="2400" smtClean="0"/>
              <a:t>    1) Piagam Perserikatan Bangsa-Bangsa 1945;</a:t>
            </a:r>
          </a:p>
          <a:p>
            <a:pPr eaLnBrk="1" hangingPunct="1">
              <a:buFont typeface="Wingdings" pitchFamily="2" charset="2"/>
              <a:buNone/>
            </a:pPr>
            <a:r>
              <a:rPr lang="en-US" sz="2400" smtClean="0"/>
              <a:t>   	</a:t>
            </a:r>
            <a:r>
              <a:rPr lang="id-ID" sz="2400" smtClean="0"/>
              <a:t>2</a:t>
            </a:r>
            <a:r>
              <a:rPr lang="en-US" sz="2400" smtClean="0"/>
              <a:t>) Konvensi PBB tentang Hukum Laut 1982, dll</a:t>
            </a:r>
            <a:endParaRPr lang="id-ID" sz="2400" smtClean="0"/>
          </a:p>
          <a:p>
            <a:pPr eaLnBrk="1" hangingPunct="1">
              <a:buFont typeface="Wingdings" pitchFamily="2" charset="2"/>
              <a:buNone/>
            </a:pPr>
            <a:endParaRPr lang="en-US" sz="2400" smtClean="0"/>
          </a:p>
          <a:p>
            <a:pPr eaLnBrk="1" hangingPunct="1">
              <a:buFont typeface="Wingdings" pitchFamily="2" charset="2"/>
              <a:buNone/>
            </a:pPr>
            <a:endParaRPr lang="en-US" sz="240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2"/>
          <p:cNvSpPr>
            <a:spLocks noGrp="1"/>
          </p:cNvSpPr>
          <p:nvPr>
            <p:ph type="title"/>
          </p:nvPr>
        </p:nvSpPr>
        <p:spPr/>
        <p:txBody>
          <a:bodyPr/>
          <a:lstStyle/>
          <a:p>
            <a:pPr eaLnBrk="1" hangingPunct="1"/>
            <a:r>
              <a:rPr lang="id-ID" smtClean="0">
                <a:solidFill>
                  <a:srgbClr val="7B9899"/>
                </a:solidFill>
              </a:rPr>
              <a:t>Macam-macam perjanjian</a:t>
            </a:r>
          </a:p>
        </p:txBody>
      </p:sp>
      <p:sp>
        <p:nvSpPr>
          <p:cNvPr id="56324" name="Content Placeholder 1"/>
          <p:cNvSpPr>
            <a:spLocks noGrp="1"/>
          </p:cNvSpPr>
          <p:nvPr>
            <p:ph idx="1"/>
          </p:nvPr>
        </p:nvSpPr>
        <p:spPr>
          <a:xfrm>
            <a:off x="301625" y="1527175"/>
            <a:ext cx="8504238" cy="4572000"/>
          </a:xfrm>
        </p:spPr>
        <p:txBody>
          <a:bodyPr/>
          <a:lstStyle/>
          <a:p>
            <a:pPr eaLnBrk="1" hangingPunct="1">
              <a:buFontTx/>
              <a:buChar char="-"/>
            </a:pPr>
            <a:r>
              <a:rPr lang="id-ID" smtClean="0"/>
              <a:t>Jumlah peserta : bilateral dan multilateral</a:t>
            </a:r>
          </a:p>
          <a:p>
            <a:pPr eaLnBrk="1" hangingPunct="1">
              <a:buFontTx/>
              <a:buChar char="-"/>
            </a:pPr>
            <a:r>
              <a:rPr lang="id-ID" smtClean="0"/>
              <a:t>Kaedah hukum yg timbul : umum dan khusus</a:t>
            </a:r>
          </a:p>
          <a:p>
            <a:pPr eaLnBrk="1" hangingPunct="1">
              <a:buFontTx/>
              <a:buChar char="-"/>
            </a:pPr>
            <a:r>
              <a:rPr lang="id-ID" smtClean="0"/>
              <a:t>Ditinjau dari prosedur dan tahap pembentukannya : dua tahap – perundingan dan penadatangannan, tiga tahap – perundingan, penandatanganan dan pengesahan.</a:t>
            </a:r>
          </a:p>
          <a:p>
            <a:pPr eaLnBrk="1" hangingPunct="1">
              <a:buFontTx/>
              <a:buChar char="-"/>
            </a:pPr>
            <a:r>
              <a:rPr lang="id-ID" smtClean="0"/>
              <a:t>Ditinjau dari jangkawaktu : terbatas dan tidak terbatas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a:xfrm>
            <a:off x="301625" y="1527175"/>
            <a:ext cx="8504238" cy="4572000"/>
          </a:xfrm>
        </p:spPr>
        <p:txBody>
          <a:bodyPr/>
          <a:lstStyle/>
          <a:p>
            <a:pPr eaLnBrk="1" hangingPunct="1">
              <a:lnSpc>
                <a:spcPct val="90000"/>
              </a:lnSpc>
              <a:buFont typeface="Wingdings" pitchFamily="2" charset="2"/>
              <a:buNone/>
            </a:pPr>
            <a:r>
              <a:rPr lang="en-US" sz="2400" smtClean="0"/>
              <a:t>2. Hukum Kebiasaan Internasional : Hal ini berasal dari praktek negara-negara melalui sikap dan tindakan yang diambilnya terhadap suatu persoalan. Contoh hasil kodifikasi hukum kebiasaan adalah Konvensi Hubungan Diplomatik, Konsule</a:t>
            </a:r>
            <a:r>
              <a:rPr lang="id-ID" sz="2400" smtClean="0"/>
              <a:t>r</a:t>
            </a:r>
            <a:endParaRPr lang="en-US" sz="2400" smtClean="0"/>
          </a:p>
          <a:p>
            <a:pPr eaLnBrk="1" hangingPunct="1">
              <a:lnSpc>
                <a:spcPct val="90000"/>
              </a:lnSpc>
              <a:buFont typeface="Wingdings" pitchFamily="2" charset="2"/>
              <a:buNone/>
            </a:pPr>
            <a:r>
              <a:rPr lang="en-US" sz="2400" smtClean="0"/>
              <a:t>3. Prinsip-prinsip Umum Hukum: Yaitu prinsip-2 umum hukum nasional yang dapat mengisi ke kosongan dalam hukum internasional. Misalnya : Presumption of innocence,  dll.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985838"/>
          </a:xfrm>
        </p:spPr>
        <p:txBody>
          <a:bodyPr>
            <a:normAutofit fontScale="90000"/>
          </a:bodyPr>
          <a:lstStyle/>
          <a:p>
            <a:pPr algn="l" eaLnBrk="1" fontAlgn="auto" hangingPunct="1">
              <a:spcAft>
                <a:spcPts val="0"/>
              </a:spcAft>
              <a:defRPr/>
            </a:pPr>
            <a:r>
              <a:rPr lang="en-US" dirty="0" smtClean="0"/>
              <a:t>d. </a:t>
            </a:r>
            <a:r>
              <a:rPr lang="en-US" dirty="0" err="1" smtClean="0"/>
              <a:t>Asas</a:t>
            </a:r>
            <a:r>
              <a:rPr lang="en-US" dirty="0" smtClean="0"/>
              <a:t>-</a:t>
            </a:r>
            <a:r>
              <a:rPr lang="en-US" dirty="0" err="1" smtClean="0"/>
              <a:t>asas</a:t>
            </a:r>
            <a:r>
              <a:rPr lang="en-US" dirty="0" smtClean="0"/>
              <a:t> yang </a:t>
            </a:r>
            <a:r>
              <a:rPr lang="en-US" dirty="0" err="1" smtClean="0"/>
              <a:t>berlaku</a:t>
            </a:r>
            <a:r>
              <a:rPr lang="en-US" dirty="0" smtClean="0"/>
              <a:t> </a:t>
            </a:r>
            <a:r>
              <a:rPr lang="en-US" dirty="0" err="1" smtClean="0"/>
              <a:t>dalam</a:t>
            </a:r>
            <a:r>
              <a:rPr lang="en-US" dirty="0" smtClean="0"/>
              <a:t> hukum </a:t>
            </a:r>
            <a:r>
              <a:rPr lang="en-US" dirty="0" err="1" smtClean="0"/>
              <a:t>internasional</a:t>
            </a:r>
            <a:endParaRPr lang="en-US" dirty="0"/>
          </a:p>
        </p:txBody>
      </p:sp>
      <p:sp>
        <p:nvSpPr>
          <p:cNvPr id="4" name="Content Placeholder 3"/>
          <p:cNvSpPr>
            <a:spLocks noGrp="1"/>
          </p:cNvSpPr>
          <p:nvPr>
            <p:ph idx="1"/>
          </p:nvPr>
        </p:nvSpPr>
        <p:spPr>
          <a:xfrm>
            <a:off x="301625" y="1527174"/>
            <a:ext cx="8504238" cy="4902221"/>
          </a:xfrm>
        </p:spPr>
        <p:txBody>
          <a:bodyPr>
            <a:normAutofit fontScale="92500" lnSpcReduction="20000"/>
          </a:bodyPr>
          <a:lstStyle/>
          <a:p>
            <a:pPr marL="514350" indent="-514350" eaLnBrk="1" fontAlgn="auto" hangingPunct="1">
              <a:spcAft>
                <a:spcPts val="0"/>
              </a:spcAft>
              <a:buFont typeface="+mj-lt"/>
              <a:buAutoNum type="arabicPeriod"/>
              <a:defRPr/>
            </a:pPr>
            <a:r>
              <a:rPr lang="en-US" sz="2800" i="1" dirty="0" err="1" smtClean="0">
                <a:latin typeface="+mj-lt"/>
              </a:rPr>
              <a:t>Asas</a:t>
            </a:r>
            <a:r>
              <a:rPr lang="en-US" sz="2800" i="1" dirty="0" smtClean="0">
                <a:latin typeface="+mj-lt"/>
              </a:rPr>
              <a:t> </a:t>
            </a:r>
            <a:r>
              <a:rPr lang="en-US" sz="2800" i="1" dirty="0" err="1" smtClean="0">
                <a:latin typeface="+mj-lt"/>
              </a:rPr>
              <a:t>Teritorial</a:t>
            </a:r>
            <a:r>
              <a:rPr lang="en-US" sz="2800" dirty="0" smtClean="0">
                <a:latin typeface="+mj-lt"/>
              </a:rPr>
              <a:t>, </a:t>
            </a:r>
            <a:r>
              <a:rPr lang="en-US" sz="2800" dirty="0" err="1" smtClean="0">
                <a:latin typeface="+mj-lt"/>
              </a:rPr>
              <a:t>Menurut</a:t>
            </a:r>
            <a:r>
              <a:rPr lang="en-US" sz="2800" dirty="0" smtClean="0">
                <a:latin typeface="+mj-lt"/>
              </a:rPr>
              <a:t> </a:t>
            </a:r>
            <a:r>
              <a:rPr lang="en-US" sz="2800" dirty="0" err="1" smtClean="0">
                <a:latin typeface="+mj-lt"/>
              </a:rPr>
              <a:t>asas</a:t>
            </a:r>
            <a:r>
              <a:rPr lang="en-US" sz="2800" dirty="0" smtClean="0">
                <a:latin typeface="+mj-lt"/>
              </a:rPr>
              <a:t> </a:t>
            </a:r>
            <a:r>
              <a:rPr lang="en-US" sz="2800" dirty="0" err="1" smtClean="0">
                <a:latin typeface="+mj-lt"/>
              </a:rPr>
              <a:t>ini</a:t>
            </a:r>
            <a:r>
              <a:rPr lang="en-US" sz="2800" dirty="0" smtClean="0">
                <a:latin typeface="+mj-lt"/>
              </a:rPr>
              <a:t>, </a:t>
            </a:r>
            <a:r>
              <a:rPr lang="en-US" sz="2800" dirty="0" err="1" smtClean="0">
                <a:latin typeface="+mj-lt"/>
              </a:rPr>
              <a:t>negara</a:t>
            </a:r>
            <a:r>
              <a:rPr lang="en-US" sz="2800" dirty="0" smtClean="0">
                <a:latin typeface="+mj-lt"/>
              </a:rPr>
              <a:t> </a:t>
            </a:r>
            <a:r>
              <a:rPr lang="en-US" sz="2800" dirty="0" err="1" smtClean="0">
                <a:latin typeface="+mj-lt"/>
              </a:rPr>
              <a:t>melaksanakan</a:t>
            </a:r>
            <a:r>
              <a:rPr lang="en-US" sz="2800" dirty="0" smtClean="0">
                <a:latin typeface="+mj-lt"/>
              </a:rPr>
              <a:t> hukum </a:t>
            </a:r>
            <a:r>
              <a:rPr lang="en-US" sz="2800" dirty="0" err="1" smtClean="0">
                <a:latin typeface="+mj-lt"/>
              </a:rPr>
              <a:t>bagi</a:t>
            </a:r>
            <a:r>
              <a:rPr lang="en-US" sz="2800" dirty="0" smtClean="0">
                <a:latin typeface="+mj-lt"/>
              </a:rPr>
              <a:t> </a:t>
            </a:r>
            <a:r>
              <a:rPr lang="en-US" sz="2800" dirty="0" err="1" smtClean="0">
                <a:latin typeface="+mj-lt"/>
              </a:rPr>
              <a:t>semua</a:t>
            </a:r>
            <a:r>
              <a:rPr lang="en-US" sz="2800" dirty="0" smtClean="0">
                <a:latin typeface="+mj-lt"/>
              </a:rPr>
              <a:t> </a:t>
            </a:r>
            <a:r>
              <a:rPr lang="en-US" sz="2800" dirty="0" err="1" smtClean="0">
                <a:latin typeface="+mj-lt"/>
              </a:rPr>
              <a:t>orang</a:t>
            </a:r>
            <a:r>
              <a:rPr lang="en-US" sz="2800" dirty="0" smtClean="0">
                <a:latin typeface="+mj-lt"/>
              </a:rPr>
              <a:t> </a:t>
            </a:r>
            <a:r>
              <a:rPr lang="en-US" sz="2800" dirty="0" err="1" smtClean="0">
                <a:latin typeface="+mj-lt"/>
              </a:rPr>
              <a:t>dan</a:t>
            </a:r>
            <a:r>
              <a:rPr lang="en-US" sz="2800" dirty="0" smtClean="0">
                <a:latin typeface="+mj-lt"/>
              </a:rPr>
              <a:t> </a:t>
            </a:r>
            <a:r>
              <a:rPr lang="en-US" sz="2800" dirty="0" err="1" smtClean="0">
                <a:latin typeface="+mj-lt"/>
              </a:rPr>
              <a:t>semua</a:t>
            </a:r>
            <a:r>
              <a:rPr lang="en-US" sz="2800" dirty="0" smtClean="0">
                <a:latin typeface="+mj-lt"/>
              </a:rPr>
              <a:t> </a:t>
            </a:r>
            <a:r>
              <a:rPr lang="en-US" sz="2800" dirty="0" err="1" smtClean="0">
                <a:latin typeface="+mj-lt"/>
              </a:rPr>
              <a:t>barang</a:t>
            </a:r>
            <a:r>
              <a:rPr lang="en-US" sz="2800" dirty="0" smtClean="0">
                <a:latin typeface="+mj-lt"/>
              </a:rPr>
              <a:t> yang </a:t>
            </a:r>
            <a:r>
              <a:rPr lang="en-US" sz="2800" dirty="0" err="1" smtClean="0">
                <a:latin typeface="+mj-lt"/>
              </a:rPr>
              <a:t>berada</a:t>
            </a:r>
            <a:r>
              <a:rPr lang="en-US" sz="2800" dirty="0" smtClean="0">
                <a:latin typeface="+mj-lt"/>
              </a:rPr>
              <a:t> </a:t>
            </a:r>
            <a:r>
              <a:rPr lang="en-US" sz="2800" dirty="0" err="1" smtClean="0">
                <a:latin typeface="+mj-lt"/>
              </a:rPr>
              <a:t>dalam</a:t>
            </a:r>
            <a:r>
              <a:rPr lang="en-US" sz="2800" dirty="0" smtClean="0">
                <a:latin typeface="+mj-lt"/>
              </a:rPr>
              <a:t> </a:t>
            </a:r>
            <a:r>
              <a:rPr lang="en-US" sz="2800" dirty="0" err="1" smtClean="0">
                <a:latin typeface="+mj-lt"/>
              </a:rPr>
              <a:t>wilayahnya</a:t>
            </a:r>
            <a:r>
              <a:rPr lang="en-US" sz="2800" dirty="0" smtClean="0">
                <a:latin typeface="+mj-lt"/>
              </a:rPr>
              <a:t>.</a:t>
            </a:r>
          </a:p>
          <a:p>
            <a:pPr marL="514350" indent="-514350" eaLnBrk="1" fontAlgn="auto" hangingPunct="1">
              <a:spcAft>
                <a:spcPts val="0"/>
              </a:spcAft>
              <a:buFont typeface="+mj-lt"/>
              <a:buAutoNum type="arabicPeriod"/>
              <a:defRPr/>
            </a:pPr>
            <a:r>
              <a:rPr lang="en-US" sz="2800" i="1" dirty="0" err="1" smtClean="0">
                <a:latin typeface="+mj-lt"/>
              </a:rPr>
              <a:t>Asas</a:t>
            </a:r>
            <a:r>
              <a:rPr lang="en-US" sz="2800" i="1" dirty="0" smtClean="0">
                <a:latin typeface="+mj-lt"/>
              </a:rPr>
              <a:t> </a:t>
            </a:r>
            <a:r>
              <a:rPr lang="en-US" sz="2800" i="1" dirty="0" err="1" smtClean="0">
                <a:latin typeface="+mj-lt"/>
              </a:rPr>
              <a:t>Kebangsaan</a:t>
            </a:r>
            <a:r>
              <a:rPr lang="en-US" sz="2800" dirty="0" smtClean="0">
                <a:latin typeface="+mj-lt"/>
              </a:rPr>
              <a:t>, </a:t>
            </a:r>
            <a:r>
              <a:rPr lang="en-US" sz="2800" dirty="0" err="1" smtClean="0">
                <a:latin typeface="+mj-lt"/>
              </a:rPr>
              <a:t>menurut</a:t>
            </a:r>
            <a:r>
              <a:rPr lang="en-US" sz="2800" dirty="0" smtClean="0">
                <a:latin typeface="+mj-lt"/>
              </a:rPr>
              <a:t> </a:t>
            </a:r>
            <a:r>
              <a:rPr lang="en-US" sz="2800" dirty="0" err="1" smtClean="0">
                <a:latin typeface="+mj-lt"/>
              </a:rPr>
              <a:t>asas</a:t>
            </a:r>
            <a:r>
              <a:rPr lang="en-US" sz="2800" dirty="0" smtClean="0">
                <a:latin typeface="+mj-lt"/>
              </a:rPr>
              <a:t> </a:t>
            </a:r>
            <a:r>
              <a:rPr lang="en-US" sz="2800" dirty="0" err="1" smtClean="0">
                <a:latin typeface="+mj-lt"/>
              </a:rPr>
              <a:t>ini</a:t>
            </a:r>
            <a:r>
              <a:rPr lang="en-US" sz="2800" dirty="0" smtClean="0">
                <a:latin typeface="+mj-lt"/>
              </a:rPr>
              <a:t> </a:t>
            </a:r>
            <a:r>
              <a:rPr lang="en-US" sz="2800" dirty="0" err="1" smtClean="0">
                <a:latin typeface="+mj-lt"/>
              </a:rPr>
              <a:t>setap</a:t>
            </a:r>
            <a:r>
              <a:rPr lang="en-US" sz="2800" dirty="0" smtClean="0">
                <a:latin typeface="+mj-lt"/>
              </a:rPr>
              <a:t> </a:t>
            </a:r>
            <a:r>
              <a:rPr lang="en-US" sz="2800" dirty="0" err="1" smtClean="0">
                <a:latin typeface="+mj-lt"/>
              </a:rPr>
              <a:t>warganegara</a:t>
            </a:r>
            <a:r>
              <a:rPr lang="en-US" sz="2800" dirty="0" smtClean="0">
                <a:latin typeface="+mj-lt"/>
              </a:rPr>
              <a:t> </a:t>
            </a:r>
            <a:r>
              <a:rPr lang="en-US" sz="2800" dirty="0" err="1" smtClean="0">
                <a:latin typeface="+mj-lt"/>
              </a:rPr>
              <a:t>dimanapun</a:t>
            </a:r>
            <a:r>
              <a:rPr lang="en-US" sz="2800" dirty="0" smtClean="0">
                <a:latin typeface="+mj-lt"/>
              </a:rPr>
              <a:t> </a:t>
            </a:r>
            <a:r>
              <a:rPr lang="en-US" sz="2800" dirty="0" err="1" smtClean="0">
                <a:latin typeface="+mj-lt"/>
              </a:rPr>
              <a:t>dia</a:t>
            </a:r>
            <a:r>
              <a:rPr lang="en-US" sz="2800" dirty="0" smtClean="0">
                <a:latin typeface="+mj-lt"/>
              </a:rPr>
              <a:t> </a:t>
            </a:r>
            <a:r>
              <a:rPr lang="en-US" sz="2800" dirty="0" err="1" smtClean="0">
                <a:latin typeface="+mj-lt"/>
              </a:rPr>
              <a:t>berada</a:t>
            </a:r>
            <a:r>
              <a:rPr lang="en-US" sz="2800" dirty="0" smtClean="0">
                <a:latin typeface="+mj-lt"/>
              </a:rPr>
              <a:t>, </a:t>
            </a:r>
            <a:r>
              <a:rPr lang="en-US" sz="2800" dirty="0" err="1" smtClean="0">
                <a:latin typeface="+mj-lt"/>
              </a:rPr>
              <a:t>tetap</a:t>
            </a:r>
            <a:r>
              <a:rPr lang="en-US" sz="2800" dirty="0" smtClean="0">
                <a:latin typeface="+mj-lt"/>
              </a:rPr>
              <a:t> </a:t>
            </a:r>
            <a:r>
              <a:rPr lang="en-US" sz="2800" dirty="0" err="1" smtClean="0">
                <a:latin typeface="+mj-lt"/>
              </a:rPr>
              <a:t>mendapat</a:t>
            </a:r>
            <a:r>
              <a:rPr lang="en-US" sz="2800" dirty="0" smtClean="0">
                <a:latin typeface="+mj-lt"/>
              </a:rPr>
              <a:t> </a:t>
            </a:r>
            <a:r>
              <a:rPr lang="en-US" sz="2800" dirty="0" err="1" smtClean="0">
                <a:latin typeface="+mj-lt"/>
              </a:rPr>
              <a:t>perlakuan</a:t>
            </a:r>
            <a:r>
              <a:rPr lang="en-US" sz="2800" dirty="0" smtClean="0">
                <a:latin typeface="+mj-lt"/>
              </a:rPr>
              <a:t> hukum </a:t>
            </a:r>
            <a:r>
              <a:rPr lang="en-US" sz="2800" dirty="0" err="1" smtClean="0">
                <a:latin typeface="+mj-lt"/>
              </a:rPr>
              <a:t>dari</a:t>
            </a:r>
            <a:r>
              <a:rPr lang="en-US" sz="2800" dirty="0" smtClean="0">
                <a:latin typeface="+mj-lt"/>
              </a:rPr>
              <a:t> </a:t>
            </a:r>
            <a:r>
              <a:rPr lang="en-US" sz="2800" dirty="0" err="1" smtClean="0">
                <a:latin typeface="+mj-lt"/>
              </a:rPr>
              <a:t>nearanya</a:t>
            </a:r>
            <a:r>
              <a:rPr lang="en-US" sz="2800" dirty="0" smtClean="0">
                <a:latin typeface="+mj-lt"/>
              </a:rPr>
              <a:t>. </a:t>
            </a:r>
            <a:r>
              <a:rPr lang="en-US" sz="2800" dirty="0" err="1" smtClean="0">
                <a:latin typeface="+mj-lt"/>
              </a:rPr>
              <a:t>asas</a:t>
            </a:r>
            <a:r>
              <a:rPr lang="en-US" sz="2800" dirty="0" smtClean="0">
                <a:latin typeface="+mj-lt"/>
              </a:rPr>
              <a:t> </a:t>
            </a:r>
            <a:r>
              <a:rPr lang="en-US" sz="2800" dirty="0" err="1" smtClean="0">
                <a:latin typeface="+mj-lt"/>
              </a:rPr>
              <a:t>ini</a:t>
            </a:r>
            <a:r>
              <a:rPr lang="en-US" sz="2800" dirty="0" smtClean="0">
                <a:latin typeface="+mj-lt"/>
              </a:rPr>
              <a:t> </a:t>
            </a:r>
            <a:r>
              <a:rPr lang="en-US" sz="2800" dirty="0" err="1" smtClean="0">
                <a:latin typeface="+mj-lt"/>
              </a:rPr>
              <a:t>memiliki</a:t>
            </a:r>
            <a:r>
              <a:rPr lang="en-US" sz="2800" dirty="0" smtClean="0">
                <a:latin typeface="+mj-lt"/>
              </a:rPr>
              <a:t> </a:t>
            </a:r>
            <a:r>
              <a:rPr lang="en-US" sz="2800" dirty="0" err="1" smtClean="0">
                <a:latin typeface="+mj-lt"/>
              </a:rPr>
              <a:t>kekuatan</a:t>
            </a:r>
            <a:r>
              <a:rPr lang="en-US" sz="2800" dirty="0" smtClean="0">
                <a:latin typeface="+mj-lt"/>
              </a:rPr>
              <a:t> </a:t>
            </a:r>
            <a:r>
              <a:rPr lang="en-US" sz="2800" dirty="0" err="1" smtClean="0">
                <a:latin typeface="+mj-lt"/>
              </a:rPr>
              <a:t>ekstrateritorial</a:t>
            </a:r>
            <a:r>
              <a:rPr lang="en-US" sz="2800" dirty="0" smtClean="0">
                <a:latin typeface="+mj-lt"/>
              </a:rPr>
              <a:t>, </a:t>
            </a:r>
            <a:r>
              <a:rPr lang="en-US" sz="2800" dirty="0" err="1" smtClean="0">
                <a:latin typeface="+mj-lt"/>
              </a:rPr>
              <a:t>artinya</a:t>
            </a:r>
            <a:r>
              <a:rPr lang="en-US" sz="2800" dirty="0" smtClean="0">
                <a:latin typeface="+mj-lt"/>
              </a:rPr>
              <a:t> hukum </a:t>
            </a:r>
            <a:r>
              <a:rPr lang="en-US" sz="2800" dirty="0" err="1" smtClean="0">
                <a:latin typeface="+mj-lt"/>
              </a:rPr>
              <a:t>negara</a:t>
            </a:r>
            <a:r>
              <a:rPr lang="en-US" sz="2800" dirty="0" smtClean="0">
                <a:latin typeface="+mj-lt"/>
              </a:rPr>
              <a:t> </a:t>
            </a:r>
            <a:r>
              <a:rPr lang="en-US" sz="2800" dirty="0" err="1" smtClean="0">
                <a:latin typeface="+mj-lt"/>
              </a:rPr>
              <a:t>tetap</a:t>
            </a:r>
            <a:r>
              <a:rPr lang="en-US" sz="2800" dirty="0" smtClean="0">
                <a:latin typeface="+mj-lt"/>
              </a:rPr>
              <a:t> </a:t>
            </a:r>
            <a:r>
              <a:rPr lang="en-US" sz="2800" dirty="0" err="1" smtClean="0">
                <a:latin typeface="+mj-lt"/>
              </a:rPr>
              <a:t>berlaku</a:t>
            </a:r>
            <a:r>
              <a:rPr lang="en-US" sz="2800" dirty="0" smtClean="0">
                <a:latin typeface="+mj-lt"/>
              </a:rPr>
              <a:t> </a:t>
            </a:r>
            <a:r>
              <a:rPr lang="en-US" sz="2800" dirty="0" err="1" smtClean="0">
                <a:latin typeface="+mj-lt"/>
              </a:rPr>
              <a:t>bagi</a:t>
            </a:r>
            <a:r>
              <a:rPr lang="en-US" sz="2800" dirty="0" smtClean="0">
                <a:latin typeface="+mj-lt"/>
              </a:rPr>
              <a:t> </a:t>
            </a:r>
            <a:r>
              <a:rPr lang="en-US" sz="2800" dirty="0" err="1" smtClean="0">
                <a:latin typeface="+mj-lt"/>
              </a:rPr>
              <a:t>seorang</a:t>
            </a:r>
            <a:r>
              <a:rPr lang="en-US" sz="2800" dirty="0" smtClean="0">
                <a:latin typeface="+mj-lt"/>
              </a:rPr>
              <a:t> </a:t>
            </a:r>
            <a:r>
              <a:rPr lang="en-US" sz="2800" dirty="0" err="1" smtClean="0">
                <a:latin typeface="+mj-lt"/>
              </a:rPr>
              <a:t>warganegara</a:t>
            </a:r>
            <a:r>
              <a:rPr lang="en-US" sz="2800" dirty="0" smtClean="0">
                <a:latin typeface="+mj-lt"/>
              </a:rPr>
              <a:t> </a:t>
            </a:r>
            <a:r>
              <a:rPr lang="en-US" sz="2800" dirty="0" err="1" smtClean="0">
                <a:latin typeface="+mj-lt"/>
              </a:rPr>
              <a:t>walaupun</a:t>
            </a:r>
            <a:r>
              <a:rPr lang="en-US" sz="2800" dirty="0" smtClean="0">
                <a:latin typeface="+mj-lt"/>
              </a:rPr>
              <a:t> </a:t>
            </a:r>
            <a:r>
              <a:rPr lang="en-US" sz="2800" dirty="0" err="1" smtClean="0">
                <a:latin typeface="+mj-lt"/>
              </a:rPr>
              <a:t>ia</a:t>
            </a:r>
            <a:r>
              <a:rPr lang="en-US" sz="2800" dirty="0" smtClean="0">
                <a:latin typeface="+mj-lt"/>
              </a:rPr>
              <a:t> </a:t>
            </a:r>
            <a:r>
              <a:rPr lang="en-US" sz="2800" dirty="0" err="1" smtClean="0">
                <a:latin typeface="+mj-lt"/>
              </a:rPr>
              <a:t>berada</a:t>
            </a:r>
            <a:r>
              <a:rPr lang="en-US" sz="2800" dirty="0" smtClean="0">
                <a:latin typeface="+mj-lt"/>
              </a:rPr>
              <a:t> </a:t>
            </a:r>
            <a:r>
              <a:rPr lang="en-US" sz="2800" dirty="0" err="1" smtClean="0">
                <a:latin typeface="+mj-lt"/>
              </a:rPr>
              <a:t>di</a:t>
            </a:r>
            <a:r>
              <a:rPr lang="en-US" sz="2800" dirty="0" smtClean="0">
                <a:latin typeface="+mj-lt"/>
              </a:rPr>
              <a:t> </a:t>
            </a:r>
            <a:r>
              <a:rPr lang="en-US" sz="2800" dirty="0" err="1" smtClean="0">
                <a:latin typeface="+mj-lt"/>
              </a:rPr>
              <a:t>negara</a:t>
            </a:r>
            <a:r>
              <a:rPr lang="en-US" sz="2800" dirty="0" smtClean="0">
                <a:latin typeface="+mj-lt"/>
              </a:rPr>
              <a:t> lain.</a:t>
            </a:r>
          </a:p>
          <a:p>
            <a:pPr marL="514350" indent="-514350" eaLnBrk="1" fontAlgn="auto" hangingPunct="1">
              <a:spcAft>
                <a:spcPts val="0"/>
              </a:spcAft>
              <a:buFont typeface="+mj-lt"/>
              <a:buAutoNum type="arabicPeriod"/>
              <a:defRPr/>
            </a:pPr>
            <a:r>
              <a:rPr lang="en-US" sz="2800" i="1" dirty="0" err="1" smtClean="0">
                <a:latin typeface="+mj-lt"/>
              </a:rPr>
              <a:t>Asa</a:t>
            </a:r>
            <a:r>
              <a:rPr lang="en-US" sz="2800" i="1" dirty="0" smtClean="0">
                <a:latin typeface="+mj-lt"/>
              </a:rPr>
              <a:t> </a:t>
            </a:r>
            <a:r>
              <a:rPr lang="en-US" sz="2800" i="1" dirty="0" err="1" smtClean="0">
                <a:latin typeface="+mj-lt"/>
              </a:rPr>
              <a:t>Kepentingan</a:t>
            </a:r>
            <a:r>
              <a:rPr lang="en-US" sz="2800" i="1" dirty="0" smtClean="0">
                <a:latin typeface="+mj-lt"/>
              </a:rPr>
              <a:t> </a:t>
            </a:r>
            <a:r>
              <a:rPr lang="en-US" sz="2800" i="1" dirty="0" err="1" smtClean="0">
                <a:latin typeface="+mj-lt"/>
              </a:rPr>
              <a:t>Umum</a:t>
            </a:r>
            <a:r>
              <a:rPr lang="en-US" sz="2800" dirty="0" smtClean="0">
                <a:latin typeface="+mj-lt"/>
              </a:rPr>
              <a:t>, </a:t>
            </a:r>
            <a:r>
              <a:rPr lang="en-US" sz="2800" dirty="0" err="1" smtClean="0">
                <a:latin typeface="+mj-lt"/>
              </a:rPr>
              <a:t>menurut</a:t>
            </a:r>
            <a:r>
              <a:rPr lang="en-US" sz="2800" dirty="0" smtClean="0">
                <a:latin typeface="+mj-lt"/>
              </a:rPr>
              <a:t> </a:t>
            </a:r>
            <a:r>
              <a:rPr lang="en-US" sz="2800" dirty="0" err="1" smtClean="0">
                <a:latin typeface="+mj-lt"/>
              </a:rPr>
              <a:t>asas</a:t>
            </a:r>
            <a:r>
              <a:rPr lang="en-US" sz="2800" dirty="0" smtClean="0">
                <a:latin typeface="+mj-lt"/>
              </a:rPr>
              <a:t> </a:t>
            </a:r>
            <a:r>
              <a:rPr lang="en-US" sz="2800" dirty="0" err="1" smtClean="0">
                <a:latin typeface="+mj-lt"/>
              </a:rPr>
              <a:t>ini</a:t>
            </a:r>
            <a:r>
              <a:rPr lang="en-US" sz="2800" dirty="0" smtClean="0">
                <a:latin typeface="+mj-lt"/>
              </a:rPr>
              <a:t> </a:t>
            </a:r>
            <a:r>
              <a:rPr lang="en-US" sz="2800" dirty="0" err="1" smtClean="0">
                <a:latin typeface="+mj-lt"/>
              </a:rPr>
              <a:t>negara</a:t>
            </a:r>
            <a:r>
              <a:rPr lang="en-US" sz="2800" dirty="0" smtClean="0">
                <a:latin typeface="+mj-lt"/>
              </a:rPr>
              <a:t> </a:t>
            </a:r>
            <a:r>
              <a:rPr lang="en-US" sz="2800" dirty="0" err="1" smtClean="0">
                <a:latin typeface="+mj-lt"/>
              </a:rPr>
              <a:t>dapat</a:t>
            </a:r>
            <a:r>
              <a:rPr lang="en-US" sz="2800" dirty="0" smtClean="0">
                <a:latin typeface="+mj-lt"/>
              </a:rPr>
              <a:t> </a:t>
            </a:r>
            <a:r>
              <a:rPr lang="en-US" sz="2800" dirty="0" err="1" smtClean="0">
                <a:latin typeface="+mj-lt"/>
              </a:rPr>
              <a:t>menyesuaikan</a:t>
            </a:r>
            <a:r>
              <a:rPr lang="en-US" sz="2800" dirty="0" smtClean="0">
                <a:latin typeface="+mj-lt"/>
              </a:rPr>
              <a:t> </a:t>
            </a:r>
            <a:r>
              <a:rPr lang="en-US" sz="2800" dirty="0" err="1" smtClean="0">
                <a:latin typeface="+mj-lt"/>
              </a:rPr>
              <a:t>diri</a:t>
            </a:r>
            <a:r>
              <a:rPr lang="en-US" sz="2800" dirty="0" smtClean="0">
                <a:latin typeface="+mj-lt"/>
              </a:rPr>
              <a:t> </a:t>
            </a:r>
            <a:r>
              <a:rPr lang="en-US" sz="2800" dirty="0" err="1" smtClean="0">
                <a:latin typeface="+mj-lt"/>
              </a:rPr>
              <a:t>dengan</a:t>
            </a:r>
            <a:r>
              <a:rPr lang="en-US" sz="2800" dirty="0" smtClean="0">
                <a:latin typeface="+mj-lt"/>
              </a:rPr>
              <a:t> </a:t>
            </a:r>
            <a:r>
              <a:rPr lang="en-US" sz="2800" dirty="0" err="1" smtClean="0">
                <a:latin typeface="+mj-lt"/>
              </a:rPr>
              <a:t>dengan</a:t>
            </a:r>
            <a:r>
              <a:rPr lang="en-US" sz="2800" dirty="0" smtClean="0">
                <a:latin typeface="+mj-lt"/>
              </a:rPr>
              <a:t> </a:t>
            </a:r>
            <a:r>
              <a:rPr lang="en-US" sz="2800" dirty="0" err="1" smtClean="0">
                <a:latin typeface="+mj-lt"/>
              </a:rPr>
              <a:t>semua</a:t>
            </a:r>
            <a:r>
              <a:rPr lang="en-US" sz="2800" dirty="0" smtClean="0">
                <a:latin typeface="+mj-lt"/>
              </a:rPr>
              <a:t> </a:t>
            </a:r>
            <a:r>
              <a:rPr lang="en-US" sz="2800" dirty="0" err="1" smtClean="0">
                <a:latin typeface="+mj-lt"/>
              </a:rPr>
              <a:t>keadaan</a:t>
            </a:r>
            <a:r>
              <a:rPr lang="en-US" sz="2800" dirty="0" smtClean="0">
                <a:latin typeface="+mj-lt"/>
              </a:rPr>
              <a:t> </a:t>
            </a:r>
            <a:r>
              <a:rPr lang="en-US" sz="2800" dirty="0" err="1" smtClean="0">
                <a:latin typeface="+mj-lt"/>
              </a:rPr>
              <a:t>dan</a:t>
            </a:r>
            <a:r>
              <a:rPr lang="en-US" sz="2800" dirty="0" smtClean="0">
                <a:latin typeface="+mj-lt"/>
              </a:rPr>
              <a:t> </a:t>
            </a:r>
            <a:r>
              <a:rPr lang="en-US" sz="2800" dirty="0" err="1" smtClean="0">
                <a:latin typeface="+mj-lt"/>
              </a:rPr>
              <a:t>peristiwa</a:t>
            </a:r>
            <a:r>
              <a:rPr lang="en-US" sz="2800" dirty="0" smtClean="0">
                <a:latin typeface="+mj-lt"/>
              </a:rPr>
              <a:t> yang </a:t>
            </a:r>
            <a:r>
              <a:rPr lang="en-US" sz="2800" dirty="0" err="1" smtClean="0">
                <a:latin typeface="+mj-lt"/>
              </a:rPr>
              <a:t>bersangkut</a:t>
            </a:r>
            <a:r>
              <a:rPr lang="en-US" sz="2800" dirty="0" smtClean="0">
                <a:latin typeface="+mj-lt"/>
              </a:rPr>
              <a:t> </a:t>
            </a:r>
            <a:r>
              <a:rPr lang="en-US" sz="2800" dirty="0" err="1" smtClean="0">
                <a:latin typeface="+mj-lt"/>
              </a:rPr>
              <a:t>paut</a:t>
            </a:r>
            <a:r>
              <a:rPr lang="en-US" sz="2800" dirty="0" smtClean="0">
                <a:latin typeface="+mj-lt"/>
              </a:rPr>
              <a:t> </a:t>
            </a:r>
            <a:r>
              <a:rPr lang="en-US" sz="2800" dirty="0" err="1" smtClean="0">
                <a:latin typeface="+mj-lt"/>
              </a:rPr>
              <a:t>dengan</a:t>
            </a:r>
            <a:r>
              <a:rPr lang="en-US" sz="2800" dirty="0" smtClean="0">
                <a:latin typeface="+mj-lt"/>
              </a:rPr>
              <a:t> </a:t>
            </a:r>
            <a:r>
              <a:rPr lang="en-US" sz="2800" dirty="0" err="1" smtClean="0">
                <a:latin typeface="+mj-lt"/>
              </a:rPr>
              <a:t>kepentingan</a:t>
            </a:r>
            <a:r>
              <a:rPr lang="en-US" sz="2800" dirty="0" smtClean="0">
                <a:latin typeface="+mj-lt"/>
              </a:rPr>
              <a:t> </a:t>
            </a:r>
            <a:r>
              <a:rPr lang="en-US" sz="2800" dirty="0" err="1" smtClean="0">
                <a:latin typeface="+mj-lt"/>
              </a:rPr>
              <a:t>umum</a:t>
            </a:r>
            <a:r>
              <a:rPr lang="en-US" sz="2800" dirty="0" smtClean="0">
                <a:latin typeface="+mj-lt"/>
              </a:rPr>
              <a:t>. </a:t>
            </a:r>
            <a:r>
              <a:rPr lang="en-US" sz="2800" dirty="0" err="1" smtClean="0">
                <a:latin typeface="+mj-lt"/>
              </a:rPr>
              <a:t>Jadi</a:t>
            </a:r>
            <a:r>
              <a:rPr lang="en-US" sz="2800" dirty="0" smtClean="0">
                <a:latin typeface="+mj-lt"/>
              </a:rPr>
              <a:t>, hukum </a:t>
            </a:r>
            <a:r>
              <a:rPr lang="en-US" sz="2800" dirty="0" err="1" smtClean="0">
                <a:latin typeface="+mj-lt"/>
              </a:rPr>
              <a:t>tidak</a:t>
            </a:r>
            <a:r>
              <a:rPr lang="en-US" sz="2800" dirty="0" smtClean="0">
                <a:latin typeface="+mj-lt"/>
              </a:rPr>
              <a:t> </a:t>
            </a:r>
            <a:r>
              <a:rPr lang="en-US" sz="2800" dirty="0" err="1" smtClean="0">
                <a:latin typeface="+mj-lt"/>
              </a:rPr>
              <a:t>terikat</a:t>
            </a:r>
            <a:r>
              <a:rPr lang="en-US" sz="2800" dirty="0" smtClean="0">
                <a:latin typeface="+mj-lt"/>
              </a:rPr>
              <a:t> </a:t>
            </a:r>
            <a:r>
              <a:rPr lang="en-US" sz="2800" dirty="0" err="1" smtClean="0">
                <a:latin typeface="+mj-lt"/>
              </a:rPr>
              <a:t>pada</a:t>
            </a:r>
            <a:r>
              <a:rPr lang="en-US" sz="2800" dirty="0" smtClean="0">
                <a:latin typeface="+mj-lt"/>
              </a:rPr>
              <a:t> </a:t>
            </a:r>
            <a:r>
              <a:rPr lang="en-US" sz="2800" dirty="0" err="1" smtClean="0">
                <a:latin typeface="+mj-lt"/>
              </a:rPr>
              <a:t>batas-batas</a:t>
            </a:r>
            <a:r>
              <a:rPr lang="en-US" sz="2800" dirty="0" smtClean="0">
                <a:latin typeface="+mj-lt"/>
              </a:rPr>
              <a:t> </a:t>
            </a:r>
            <a:r>
              <a:rPr lang="en-US" sz="2800" dirty="0" err="1" smtClean="0">
                <a:latin typeface="+mj-lt"/>
              </a:rPr>
              <a:t>wilayah</a:t>
            </a:r>
            <a:r>
              <a:rPr lang="en-US" sz="2800" dirty="0" smtClean="0">
                <a:latin typeface="+mj-lt"/>
              </a:rPr>
              <a:t> </a:t>
            </a:r>
            <a:r>
              <a:rPr lang="en-US" sz="2800" dirty="0" err="1" smtClean="0">
                <a:latin typeface="+mj-lt"/>
              </a:rPr>
              <a:t>suatu</a:t>
            </a:r>
            <a:r>
              <a:rPr lang="en-US" sz="2800" dirty="0" smtClean="0">
                <a:latin typeface="+mj-lt"/>
              </a:rPr>
              <a:t> </a:t>
            </a:r>
            <a:r>
              <a:rPr lang="en-US" sz="2800" dirty="0" err="1" smtClean="0">
                <a:latin typeface="+mj-lt"/>
              </a:rPr>
              <a:t>negara</a:t>
            </a:r>
            <a:r>
              <a:rPr lang="en-US" sz="2800" dirty="0" smtClean="0">
                <a:latin typeface="+mj-lt"/>
              </a:rPr>
              <a:t>.</a:t>
            </a:r>
          </a:p>
          <a:p>
            <a:pPr marL="274320" indent="-274320" eaLnBrk="1" fontAlgn="auto" hangingPunct="1">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a:xfrm>
            <a:off x="301625" y="1527175"/>
            <a:ext cx="8504238" cy="4572000"/>
          </a:xfrm>
        </p:spPr>
        <p:txBody>
          <a:bodyPr/>
          <a:lstStyle/>
          <a:p>
            <a:pPr eaLnBrk="1" hangingPunct="1">
              <a:lnSpc>
                <a:spcPct val="80000"/>
              </a:lnSpc>
              <a:buFont typeface="Wingdings" pitchFamily="2" charset="2"/>
              <a:buNone/>
            </a:pPr>
            <a:r>
              <a:rPr lang="en-US" sz="2400" smtClean="0"/>
              <a:t>4. Keputusan –Keputusan Peradilan:</a:t>
            </a:r>
          </a:p>
          <a:p>
            <a:pPr eaLnBrk="1" hangingPunct="1">
              <a:lnSpc>
                <a:spcPct val="80000"/>
              </a:lnSpc>
              <a:buFont typeface="Wingdings" pitchFamily="2" charset="2"/>
              <a:buNone/>
            </a:pPr>
            <a:r>
              <a:rPr lang="en-US" sz="2400" smtClean="0"/>
              <a:t>    1) Memainkan peranan yang cukup penting dalam pembentukan norma-norma baru dlm hukum internasional, misalnya dalam sengketa ganti rugi dan penangkapan ikan.</a:t>
            </a:r>
          </a:p>
          <a:p>
            <a:pPr eaLnBrk="1" hangingPunct="1">
              <a:lnSpc>
                <a:spcPct val="80000"/>
              </a:lnSpc>
              <a:buFont typeface="Wingdings" pitchFamily="2" charset="2"/>
              <a:buNone/>
            </a:pPr>
            <a:r>
              <a:rPr lang="en-US" sz="2400" smtClean="0"/>
              <a:t>    2) Mahkamah diperbolehkan memutuskan suatu perkara secara  “ex aequo et bono” yaitu keputusan yang bukan atas pelaksanaan hukum positif tetapi atas dasar prinsip keadilan dan kebenaran.</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2"/>
          <p:cNvSpPr>
            <a:spLocks noGrp="1"/>
          </p:cNvSpPr>
          <p:nvPr>
            <p:ph type="title"/>
          </p:nvPr>
        </p:nvSpPr>
        <p:spPr/>
        <p:txBody>
          <a:bodyPr/>
          <a:lstStyle/>
          <a:p>
            <a:pPr eaLnBrk="1" hangingPunct="1"/>
            <a:r>
              <a:rPr lang="id-ID" smtClean="0">
                <a:solidFill>
                  <a:srgbClr val="7B9899"/>
                </a:solidFill>
              </a:rPr>
              <a:t>J G Starke</a:t>
            </a:r>
          </a:p>
        </p:txBody>
      </p:sp>
      <p:sp>
        <p:nvSpPr>
          <p:cNvPr id="59396" name="Content Placeholder 1"/>
          <p:cNvSpPr>
            <a:spLocks noGrp="1"/>
          </p:cNvSpPr>
          <p:nvPr>
            <p:ph idx="1"/>
          </p:nvPr>
        </p:nvSpPr>
        <p:spPr>
          <a:xfrm>
            <a:off x="301625" y="1527175"/>
            <a:ext cx="8504238" cy="4572000"/>
          </a:xfrm>
        </p:spPr>
        <p:txBody>
          <a:bodyPr/>
          <a:lstStyle/>
          <a:p>
            <a:pPr marL="622300" indent="-514350" eaLnBrk="1" hangingPunct="1">
              <a:buFont typeface="Wingdings 3" pitchFamily="18" charset="2"/>
              <a:buAutoNum type="arabicPeriod"/>
            </a:pPr>
            <a:r>
              <a:rPr lang="id-ID" smtClean="0"/>
              <a:t>Custom (kebiasaan)</a:t>
            </a:r>
          </a:p>
          <a:p>
            <a:pPr marL="622300" indent="-514350" eaLnBrk="1" hangingPunct="1">
              <a:buFont typeface="Wingdings 3" pitchFamily="18" charset="2"/>
              <a:buAutoNum type="arabicPeriod"/>
            </a:pPr>
            <a:r>
              <a:rPr lang="id-ID" smtClean="0"/>
              <a:t>Treaties (perjanjian internasional)</a:t>
            </a:r>
          </a:p>
          <a:p>
            <a:pPr marL="622300" indent="-514350" eaLnBrk="1" hangingPunct="1">
              <a:buFont typeface="Wingdings 3" pitchFamily="18" charset="2"/>
              <a:buAutoNum type="arabicPeriod"/>
            </a:pPr>
            <a:r>
              <a:rPr lang="id-ID" smtClean="0"/>
              <a:t>Decision (putusan badan peradilan atau arbitrase)</a:t>
            </a:r>
          </a:p>
          <a:p>
            <a:pPr marL="622300" indent="-514350" eaLnBrk="1" hangingPunct="1">
              <a:buFont typeface="Wingdings 3" pitchFamily="18" charset="2"/>
              <a:buAutoNum type="arabicPeriod"/>
            </a:pPr>
            <a:r>
              <a:rPr lang="id-ID" smtClean="0"/>
              <a:t>Juristic Works (karya dan pendapat ahli hukum)</a:t>
            </a:r>
          </a:p>
          <a:p>
            <a:pPr marL="622300" indent="-514350" eaLnBrk="1" hangingPunct="1">
              <a:buFont typeface="Wingdings 3" pitchFamily="18" charset="2"/>
              <a:buAutoNum type="arabicPeriod"/>
            </a:pPr>
            <a:r>
              <a:rPr lang="id-ID" smtClean="0"/>
              <a:t>Keputusan dari organisasi internasional</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pPr>
              <a:defRPr/>
            </a:pPr>
            <a:r>
              <a:rPr lang="en-US"/>
              <a:t>Mochtar Kusumaatmadja</a:t>
            </a:r>
          </a:p>
        </p:txBody>
      </p:sp>
      <p:sp>
        <p:nvSpPr>
          <p:cNvPr id="60419" name="Rectangle 3"/>
          <p:cNvSpPr>
            <a:spLocks noGrp="1" noChangeArrowheads="1"/>
          </p:cNvSpPr>
          <p:nvPr>
            <p:ph idx="1"/>
          </p:nvPr>
        </p:nvSpPr>
        <p:spPr>
          <a:xfrm>
            <a:off x="301625" y="1527175"/>
            <a:ext cx="8504238" cy="4572000"/>
          </a:xfrm>
        </p:spPr>
        <p:txBody>
          <a:bodyPr/>
          <a:lstStyle/>
          <a:p>
            <a:pPr marL="609600" indent="-609600">
              <a:lnSpc>
                <a:spcPct val="90000"/>
              </a:lnSpc>
              <a:buFont typeface="Wingdings" pitchFamily="2" charset="2"/>
              <a:buNone/>
            </a:pPr>
            <a:r>
              <a:rPr lang="en-US" smtClean="0"/>
              <a:t>Sumber hukum utama/primer :</a:t>
            </a:r>
          </a:p>
          <a:p>
            <a:pPr marL="609600" indent="-609600">
              <a:lnSpc>
                <a:spcPct val="90000"/>
              </a:lnSpc>
              <a:buFont typeface="Wingdings" pitchFamily="2" charset="2"/>
              <a:buAutoNum type="arabicPeriod"/>
            </a:pPr>
            <a:r>
              <a:rPr lang="en-US" smtClean="0"/>
              <a:t>perjanjian internasional;</a:t>
            </a:r>
          </a:p>
          <a:p>
            <a:pPr marL="609600" indent="-609600">
              <a:lnSpc>
                <a:spcPct val="90000"/>
              </a:lnSpc>
              <a:buFont typeface="Wingdings" pitchFamily="2" charset="2"/>
              <a:buAutoNum type="arabicPeriod"/>
            </a:pPr>
            <a:r>
              <a:rPr lang="en-US" smtClean="0"/>
              <a:t>hukum kebiasaan internasional;</a:t>
            </a:r>
          </a:p>
          <a:p>
            <a:pPr marL="609600" indent="-609600">
              <a:lnSpc>
                <a:spcPct val="90000"/>
              </a:lnSpc>
              <a:buFont typeface="Wingdings" pitchFamily="2" charset="2"/>
              <a:buAutoNum type="arabicPeriod"/>
            </a:pPr>
            <a:r>
              <a:rPr lang="en-US" smtClean="0"/>
              <a:t>prinsip-prinsip hukum umum;</a:t>
            </a:r>
          </a:p>
          <a:p>
            <a:pPr marL="609600" indent="-609600">
              <a:lnSpc>
                <a:spcPct val="90000"/>
              </a:lnSpc>
              <a:buFont typeface="Wingdings" pitchFamily="2" charset="2"/>
              <a:buNone/>
            </a:pPr>
            <a:endParaRPr lang="en-US" smtClean="0"/>
          </a:p>
          <a:p>
            <a:pPr marL="609600" indent="-609600">
              <a:lnSpc>
                <a:spcPct val="90000"/>
              </a:lnSpc>
              <a:buFont typeface="Wingdings" pitchFamily="2" charset="2"/>
              <a:buNone/>
            </a:pPr>
            <a:r>
              <a:rPr lang="en-US" smtClean="0"/>
              <a:t>Sumber hukum tambahan/subsidier :</a:t>
            </a:r>
          </a:p>
          <a:p>
            <a:pPr marL="609600" indent="-609600">
              <a:lnSpc>
                <a:spcPct val="90000"/>
              </a:lnSpc>
              <a:buFont typeface="Wingdings" pitchFamily="2" charset="2"/>
              <a:buAutoNum type="arabicPeriod"/>
            </a:pPr>
            <a:r>
              <a:rPr lang="en-US" smtClean="0"/>
              <a:t>keputusan pengadilan;</a:t>
            </a:r>
          </a:p>
          <a:p>
            <a:pPr marL="609600" indent="-609600">
              <a:lnSpc>
                <a:spcPct val="90000"/>
              </a:lnSpc>
              <a:buFont typeface="Wingdings" pitchFamily="2" charset="2"/>
              <a:buAutoNum type="arabicPeriod"/>
            </a:pPr>
            <a:r>
              <a:rPr lang="en-US" smtClean="0"/>
              <a:t>ajaran para sarjana terkemuka;</a:t>
            </a:r>
          </a:p>
          <a:p>
            <a:pPr marL="609600" indent="-609600">
              <a:lnSpc>
                <a:spcPct val="90000"/>
              </a:lnSpc>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0" y="214313"/>
            <a:ext cx="8715375" cy="1143000"/>
          </a:xfrm>
        </p:spPr>
        <p:txBody>
          <a:bodyPr/>
          <a:lstStyle/>
          <a:p>
            <a:pPr eaLnBrk="1" hangingPunct="1"/>
            <a:r>
              <a:rPr lang="id-ID" sz="3200" smtClean="0"/>
              <a:t>VI. Yuridiksi Negara dalam Hkm Internasional</a:t>
            </a:r>
            <a:endParaRPr lang="en-GB" sz="3200" smtClean="0"/>
          </a:p>
        </p:txBody>
      </p:sp>
      <p:sp>
        <p:nvSpPr>
          <p:cNvPr id="9219" name="Rectangle 3"/>
          <p:cNvSpPr>
            <a:spLocks noGrp="1" noChangeArrowheads="1"/>
          </p:cNvSpPr>
          <p:nvPr>
            <p:ph type="body" idx="4294967295"/>
          </p:nvPr>
        </p:nvSpPr>
        <p:spPr>
          <a:xfrm>
            <a:off x="0" y="1643063"/>
            <a:ext cx="8715375" cy="4370387"/>
          </a:xfrm>
        </p:spPr>
        <p:txBody>
          <a:bodyPr/>
          <a:lstStyle/>
          <a:p>
            <a:pPr marL="609600" indent="-609600" eaLnBrk="1" hangingPunct="1">
              <a:lnSpc>
                <a:spcPct val="90000"/>
              </a:lnSpc>
              <a:buFontTx/>
              <a:buNone/>
            </a:pPr>
            <a:r>
              <a:rPr lang="en-US" sz="2400" b="1" smtClean="0"/>
              <a:t>A. </a:t>
            </a:r>
            <a:r>
              <a:rPr lang="id-ID" sz="2400" b="1" smtClean="0"/>
              <a:t>Pengertian Yurid</a:t>
            </a:r>
            <a:r>
              <a:rPr lang="en-US" sz="2400" b="1" smtClean="0"/>
              <a:t>i</a:t>
            </a:r>
            <a:r>
              <a:rPr lang="id-ID" sz="2400" b="1" smtClean="0"/>
              <a:t>ksi</a:t>
            </a:r>
            <a:r>
              <a:rPr lang="en-US" sz="2300" smtClean="0"/>
              <a:t>					Juridiction – yuridiction</a:t>
            </a:r>
          </a:p>
          <a:p>
            <a:pPr marL="609600" indent="-609600" eaLnBrk="1" hangingPunct="1">
              <a:lnSpc>
                <a:spcPct val="90000"/>
              </a:lnSpc>
              <a:buFont typeface="Wingdings 3" pitchFamily="18" charset="2"/>
              <a:buNone/>
            </a:pPr>
            <a:r>
              <a:rPr lang="en-US" sz="2300" smtClean="0"/>
              <a:t>Yuris : kepunyaan hukum</a:t>
            </a:r>
          </a:p>
          <a:p>
            <a:pPr marL="609600" indent="-609600" eaLnBrk="1" hangingPunct="1">
              <a:lnSpc>
                <a:spcPct val="90000"/>
              </a:lnSpc>
              <a:buFont typeface="Wingdings 3" pitchFamily="18" charset="2"/>
              <a:buNone/>
            </a:pPr>
            <a:r>
              <a:rPr lang="en-US" sz="2300" smtClean="0"/>
              <a:t>Dictio : sabda, sebutan</a:t>
            </a:r>
          </a:p>
          <a:p>
            <a:pPr marL="609600" indent="-609600" eaLnBrk="1" hangingPunct="1">
              <a:lnSpc>
                <a:spcPct val="90000"/>
              </a:lnSpc>
              <a:buFont typeface="Wingdings 3" pitchFamily="18" charset="2"/>
              <a:buNone/>
            </a:pPr>
            <a:r>
              <a:rPr lang="en-US" sz="2300" smtClean="0"/>
              <a:t>Yuridiksi : seperti yang disebut atau dikatakan oleh hukum ( menurut hukum)</a:t>
            </a:r>
          </a:p>
          <a:p>
            <a:pPr marL="609600" indent="-609600" eaLnBrk="1" hangingPunct="1">
              <a:lnSpc>
                <a:spcPct val="90000"/>
              </a:lnSpc>
              <a:buFont typeface="Wingdings 3" pitchFamily="18" charset="2"/>
              <a:buNone/>
            </a:pPr>
            <a:r>
              <a:rPr lang="en-US" sz="2300" smtClean="0"/>
              <a:t>Yuridiksi negara : kekuasaan atau kewenangan dari suatu negara untuk menetapkan dan memaksakan hukum yang dibuat oleh negara itu sendiri (termasuk didalamnya aturan tentang batas2 negara)</a:t>
            </a:r>
            <a:endParaRPr lang="id-ID" sz="23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dissolve">
                                      <p:cBhvr>
                                        <p:cTn id="7" dur="5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dissolve">
                                      <p:cBhvr>
                                        <p:cTn id="12" dur="5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dissolve">
                                      <p:cBhvr>
                                        <p:cTn id="17" dur="5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dissolve">
                                      <p:cBhvr>
                                        <p:cTn id="22" dur="5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dissolve">
                                      <p:cBhvr>
                                        <p:cTn id="27" dur="500"/>
                                        <p:tgtEl>
                                          <p:spTgt spid="92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Effect transition="in" filter="dissolve">
                                      <p:cBhvr>
                                        <p:cTn id="32"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a:xfrm>
            <a:off x="357188" y="214313"/>
            <a:ext cx="8534400" cy="973137"/>
          </a:xfrm>
        </p:spPr>
        <p:txBody>
          <a:bodyPr>
            <a:normAutofit fontScale="90000"/>
          </a:bodyPr>
          <a:lstStyle/>
          <a:p>
            <a:pPr eaLnBrk="1" fontAlgn="auto" hangingPunct="1">
              <a:spcAft>
                <a:spcPts val="0"/>
              </a:spcAft>
              <a:defRPr/>
            </a:pPr>
            <a:r>
              <a:rPr lang="en-US" sz="3700" dirty="0" smtClean="0"/>
              <a:t>B. </a:t>
            </a:r>
            <a:r>
              <a:rPr lang="en-US" sz="3700" dirty="0" err="1" smtClean="0"/>
              <a:t>Yuridiksi</a:t>
            </a:r>
            <a:r>
              <a:rPr lang="en-US" sz="3700" dirty="0" smtClean="0"/>
              <a:t> </a:t>
            </a:r>
            <a:r>
              <a:rPr lang="en-US" sz="3700" dirty="0" err="1" smtClean="0"/>
              <a:t>negara</a:t>
            </a:r>
            <a:r>
              <a:rPr lang="en-US" sz="3700" dirty="0" smtClean="0"/>
              <a:t> </a:t>
            </a:r>
            <a:r>
              <a:rPr lang="en-US" sz="3700" dirty="0" err="1" smtClean="0"/>
              <a:t>dengan</a:t>
            </a:r>
            <a:r>
              <a:rPr lang="en-US" sz="3700" dirty="0" smtClean="0"/>
              <a:t> hukum </a:t>
            </a:r>
            <a:r>
              <a:rPr lang="en-US" sz="3700" dirty="0" err="1" smtClean="0"/>
              <a:t>internasional</a:t>
            </a:r>
            <a:endParaRPr lang="en-US" sz="3700" dirty="0" smtClean="0"/>
          </a:p>
        </p:txBody>
      </p:sp>
      <p:sp>
        <p:nvSpPr>
          <p:cNvPr id="62468" name="Rectangle 3"/>
          <p:cNvSpPr>
            <a:spLocks noGrp="1"/>
          </p:cNvSpPr>
          <p:nvPr>
            <p:ph idx="1"/>
          </p:nvPr>
        </p:nvSpPr>
        <p:spPr>
          <a:xfrm>
            <a:off x="301625" y="1527175"/>
            <a:ext cx="8504238" cy="4572000"/>
          </a:xfrm>
        </p:spPr>
        <p:txBody>
          <a:bodyPr>
            <a:normAutofit lnSpcReduction="10000"/>
          </a:bodyPr>
          <a:lstStyle/>
          <a:p>
            <a:pPr eaLnBrk="1" hangingPunct="1">
              <a:lnSpc>
                <a:spcPct val="90000"/>
              </a:lnSpc>
              <a:buFont typeface="Wingdings 3" pitchFamily="18" charset="2"/>
              <a:buNone/>
            </a:pPr>
            <a:r>
              <a:rPr lang="en-US" smtClean="0"/>
              <a:t>Imre Anthony : hak dari suatu negara untuk mengatur atau mempengaruhi dengan langkah2 atau tindakan yang bersifat L E Y atas individu atau harta kekayaan, perilaku2 atau peristiwa yang tidak semata2 merupakan masalah dalam negeri</a:t>
            </a:r>
          </a:p>
          <a:p>
            <a:pPr eaLnBrk="1" hangingPunct="1">
              <a:lnSpc>
                <a:spcPct val="90000"/>
              </a:lnSpc>
              <a:buFont typeface="Wingdings 3" pitchFamily="18" charset="2"/>
              <a:buNone/>
            </a:pPr>
            <a:r>
              <a:rPr lang="en-US" smtClean="0"/>
              <a:t>F A Mann : hak suatu negara berdasarkan hukum internasional untuk mengatur perilaku berkenaan dengan masalah2 yang tidak secara eksklusif merupakan masalah dalam negara</a:t>
            </a:r>
          </a:p>
          <a:p>
            <a:pPr eaLnBrk="1" hangingPunct="1">
              <a:lnSpc>
                <a:spcPct val="90000"/>
              </a:lnSpc>
              <a:buFont typeface="Wingdings 3" pitchFamily="18" charset="2"/>
              <a:buNone/>
            </a:pPr>
            <a:endParaRPr lang="en-US"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a:xfrm>
            <a:off x="301625" y="228600"/>
            <a:ext cx="8534400" cy="1057275"/>
          </a:xfrm>
        </p:spPr>
        <p:txBody>
          <a:bodyPr>
            <a:normAutofit fontScale="90000"/>
          </a:bodyPr>
          <a:lstStyle/>
          <a:p>
            <a:pPr eaLnBrk="1" fontAlgn="auto" hangingPunct="1">
              <a:spcAft>
                <a:spcPts val="0"/>
              </a:spcAft>
              <a:defRPr/>
            </a:pPr>
            <a:r>
              <a:rPr lang="en-US" sz="3700" dirty="0" err="1" smtClean="0"/>
              <a:t>Unsur-unsur</a:t>
            </a:r>
            <a:r>
              <a:rPr lang="en-US" sz="3700" dirty="0" smtClean="0"/>
              <a:t> </a:t>
            </a:r>
            <a:r>
              <a:rPr lang="en-US" sz="3700" dirty="0" err="1" smtClean="0"/>
              <a:t>yuridiksi</a:t>
            </a:r>
            <a:r>
              <a:rPr lang="en-US" sz="3700" dirty="0" smtClean="0"/>
              <a:t> </a:t>
            </a:r>
            <a:r>
              <a:rPr lang="en-US" sz="3700" dirty="0" err="1" smtClean="0"/>
              <a:t>negara</a:t>
            </a:r>
            <a:r>
              <a:rPr lang="en-US" sz="3700" dirty="0" smtClean="0"/>
              <a:t> </a:t>
            </a:r>
            <a:r>
              <a:rPr lang="en-US" sz="3700" dirty="0" err="1" smtClean="0"/>
              <a:t>dengan</a:t>
            </a:r>
            <a:r>
              <a:rPr lang="en-US" sz="3700" dirty="0" smtClean="0"/>
              <a:t> hukum </a:t>
            </a:r>
            <a:r>
              <a:rPr lang="en-US" sz="3700" dirty="0" err="1" smtClean="0"/>
              <a:t>internasional</a:t>
            </a:r>
            <a:endParaRPr lang="en-US" sz="3700" dirty="0" smtClean="0"/>
          </a:p>
        </p:txBody>
      </p:sp>
      <p:sp>
        <p:nvSpPr>
          <p:cNvPr id="63492" name="Rectangle 3"/>
          <p:cNvSpPr>
            <a:spLocks noGrp="1"/>
          </p:cNvSpPr>
          <p:nvPr>
            <p:ph idx="1"/>
          </p:nvPr>
        </p:nvSpPr>
        <p:spPr>
          <a:xfrm>
            <a:off x="301625" y="1527175"/>
            <a:ext cx="8504238" cy="4572000"/>
          </a:xfrm>
        </p:spPr>
        <p:txBody>
          <a:bodyPr/>
          <a:lstStyle/>
          <a:p>
            <a:pPr marL="623888" indent="-514350" eaLnBrk="1" hangingPunct="1">
              <a:buFontTx/>
              <a:buAutoNum type="arabicPeriod"/>
            </a:pPr>
            <a:r>
              <a:rPr lang="en-US" smtClean="0"/>
              <a:t>Hak, kekuasaan atau wewenang, Mengatur (L E Y)</a:t>
            </a:r>
          </a:p>
          <a:p>
            <a:pPr marL="623888" indent="-514350" eaLnBrk="1" hangingPunct="1">
              <a:buFontTx/>
              <a:buAutoNum type="arabicPeriod"/>
            </a:pPr>
            <a:r>
              <a:rPr lang="en-US" smtClean="0"/>
              <a:t>Objek,Tidak semata2 masalah dalam negeri</a:t>
            </a:r>
          </a:p>
          <a:p>
            <a:pPr marL="623888" indent="-514350" eaLnBrk="1" hangingPunct="1">
              <a:buFontTx/>
              <a:buAutoNum type="arabicPeriod"/>
            </a:pPr>
            <a:r>
              <a:rPr lang="en-US" smtClean="0"/>
              <a:t>Hukum Internasional</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pPr eaLnBrk="1" hangingPunct="1"/>
            <a:r>
              <a:rPr lang="en-US" smtClean="0">
                <a:solidFill>
                  <a:srgbClr val="7B9899"/>
                </a:solidFill>
              </a:rPr>
              <a:t>C. Macam-macam yuridiksi</a:t>
            </a:r>
          </a:p>
        </p:txBody>
      </p:sp>
      <p:sp>
        <p:nvSpPr>
          <p:cNvPr id="64516" name="Rectangle 3"/>
          <p:cNvSpPr>
            <a:spLocks noGrp="1"/>
          </p:cNvSpPr>
          <p:nvPr>
            <p:ph idx="1"/>
          </p:nvPr>
        </p:nvSpPr>
        <p:spPr>
          <a:xfrm>
            <a:off x="301625" y="1527175"/>
            <a:ext cx="8504238" cy="4572000"/>
          </a:xfrm>
        </p:spPr>
        <p:txBody>
          <a:bodyPr>
            <a:normAutofit lnSpcReduction="10000"/>
          </a:bodyPr>
          <a:lstStyle/>
          <a:p>
            <a:pPr marL="623888" indent="-514350" eaLnBrk="1" hangingPunct="1">
              <a:buFont typeface="Wingdings 3" pitchFamily="18" charset="2"/>
              <a:buNone/>
            </a:pPr>
            <a:r>
              <a:rPr lang="en-US" sz="2300" smtClean="0"/>
              <a:t>1. Y negara atas hak, kekuasaan dan wewenang</a:t>
            </a:r>
          </a:p>
          <a:p>
            <a:pPr marL="623888" indent="-514350" eaLnBrk="1" hangingPunct="1">
              <a:buFont typeface="Wingdings 3" pitchFamily="18" charset="2"/>
              <a:buNone/>
            </a:pPr>
            <a:r>
              <a:rPr lang="en-US" sz="2300" smtClean="0"/>
              <a:t>	a. Y Legislatif</a:t>
            </a:r>
          </a:p>
          <a:p>
            <a:pPr marL="623888" indent="-514350" eaLnBrk="1" hangingPunct="1">
              <a:buFont typeface="Wingdings 3" pitchFamily="18" charset="2"/>
              <a:buNone/>
            </a:pPr>
            <a:r>
              <a:rPr lang="en-US" sz="2300" smtClean="0"/>
              <a:t>	b. Y Eksekutif</a:t>
            </a:r>
          </a:p>
          <a:p>
            <a:pPr marL="623888" indent="-514350" eaLnBrk="1" hangingPunct="1">
              <a:buFont typeface="Wingdings 3" pitchFamily="18" charset="2"/>
              <a:buNone/>
            </a:pPr>
            <a:r>
              <a:rPr lang="en-US" sz="2300" smtClean="0"/>
              <a:t>	c. Y Yudikatif</a:t>
            </a:r>
          </a:p>
          <a:p>
            <a:pPr marL="623888" indent="-514350" eaLnBrk="1" hangingPunct="1">
              <a:buFont typeface="Wingdings 3" pitchFamily="18" charset="2"/>
              <a:buNone/>
            </a:pPr>
            <a:r>
              <a:rPr lang="en-US" sz="2300" smtClean="0"/>
              <a:t>2. Y negara atas objek</a:t>
            </a:r>
          </a:p>
          <a:p>
            <a:pPr marL="623888" indent="-514350" eaLnBrk="1" hangingPunct="1">
              <a:buFont typeface="Wingdings 3" pitchFamily="18" charset="2"/>
              <a:buNone/>
            </a:pPr>
            <a:r>
              <a:rPr lang="en-US" sz="2300" smtClean="0"/>
              <a:t>	a. Y Personal – naturlik person&gt; kualifikasi</a:t>
            </a:r>
          </a:p>
          <a:p>
            <a:pPr marL="623888" indent="-514350" eaLnBrk="1" hangingPunct="1">
              <a:buFont typeface="Wingdings 3" pitchFamily="18" charset="2"/>
              <a:buNone/>
            </a:pPr>
            <a:r>
              <a:rPr lang="en-US" sz="2300" smtClean="0"/>
              <a:t>				 - recht person&gt; kualifikasi</a:t>
            </a:r>
          </a:p>
          <a:p>
            <a:pPr marL="623888" indent="-514350" eaLnBrk="1" hangingPunct="1">
              <a:buFont typeface="Wingdings 3" pitchFamily="18" charset="2"/>
              <a:buNone/>
            </a:pPr>
            <a:r>
              <a:rPr lang="en-US" sz="2300" smtClean="0"/>
              <a:t>		kewarganegaran pasif dan aktif	</a:t>
            </a:r>
          </a:p>
          <a:p>
            <a:pPr marL="623888" indent="-514350" eaLnBrk="1" hangingPunct="1">
              <a:buFont typeface="Wingdings 3" pitchFamily="18" charset="2"/>
              <a:buNone/>
            </a:pPr>
            <a:r>
              <a:rPr lang="en-US" sz="2300" smtClean="0"/>
              <a:t>	b. Y Kebendaan – bergerak</a:t>
            </a:r>
          </a:p>
          <a:p>
            <a:pPr marL="623888" indent="-514350" eaLnBrk="1" hangingPunct="1">
              <a:buFont typeface="Wingdings 3" pitchFamily="18" charset="2"/>
              <a:buNone/>
            </a:pPr>
            <a:r>
              <a:rPr lang="en-US" sz="2300" smtClean="0"/>
              <a:t>				     - tidak bergerak</a:t>
            </a:r>
          </a:p>
          <a:p>
            <a:pPr marL="623888" indent="-514350" eaLnBrk="1" hangingPunct="1">
              <a:buFont typeface="Wingdings 3" pitchFamily="18" charset="2"/>
              <a:buNone/>
            </a:pPr>
            <a:r>
              <a:rPr lang="en-US" sz="2300" smtClean="0"/>
              <a:t>	c. Y kriminal dan civil</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p:cNvSpPr>
          <p:nvPr>
            <p:ph idx="1"/>
          </p:nvPr>
        </p:nvSpPr>
        <p:spPr>
          <a:xfrm>
            <a:off x="285750" y="857250"/>
            <a:ext cx="8858250" cy="5746750"/>
          </a:xfrm>
        </p:spPr>
        <p:txBody>
          <a:bodyPr/>
          <a:lstStyle/>
          <a:p>
            <a:pPr eaLnBrk="1" hangingPunct="1">
              <a:lnSpc>
                <a:spcPct val="90000"/>
              </a:lnSpc>
              <a:buFont typeface="Wingdings 3" pitchFamily="18" charset="2"/>
              <a:buNone/>
            </a:pPr>
            <a:r>
              <a:rPr lang="en-US" sz="2300" dirty="0" smtClean="0"/>
              <a:t>3. Y </a:t>
            </a:r>
            <a:r>
              <a:rPr lang="en-US" sz="2300" dirty="0" err="1" smtClean="0"/>
              <a:t>negara</a:t>
            </a:r>
            <a:r>
              <a:rPr lang="en-US" sz="2300" dirty="0" smtClean="0"/>
              <a:t> </a:t>
            </a:r>
            <a:r>
              <a:rPr lang="en-US" sz="2300" dirty="0" err="1" smtClean="0"/>
              <a:t>berdasarkan</a:t>
            </a:r>
            <a:r>
              <a:rPr lang="en-US" sz="2300" dirty="0" smtClean="0"/>
              <a:t> </a:t>
            </a:r>
            <a:r>
              <a:rPr lang="en-US" sz="2300" dirty="0" err="1" smtClean="0"/>
              <a:t>ruang</a:t>
            </a:r>
            <a:r>
              <a:rPr lang="en-US" sz="2300" dirty="0" smtClean="0"/>
              <a:t> </a:t>
            </a:r>
            <a:r>
              <a:rPr lang="en-US" sz="2300" dirty="0" err="1" smtClean="0"/>
              <a:t>dan</a:t>
            </a:r>
            <a:r>
              <a:rPr lang="en-US" sz="2300" dirty="0" smtClean="0"/>
              <a:t> </a:t>
            </a:r>
            <a:r>
              <a:rPr lang="en-US" sz="2300" dirty="0" err="1" smtClean="0"/>
              <a:t>tempat</a:t>
            </a:r>
            <a:endParaRPr lang="en-US" sz="2300" dirty="0" smtClean="0"/>
          </a:p>
          <a:p>
            <a:pPr eaLnBrk="1" hangingPunct="1">
              <a:lnSpc>
                <a:spcPct val="90000"/>
              </a:lnSpc>
              <a:buFont typeface="Wingdings 3" pitchFamily="18" charset="2"/>
              <a:buNone/>
            </a:pPr>
            <a:r>
              <a:rPr lang="en-US" sz="2300" dirty="0" smtClean="0"/>
              <a:t>		a. </a:t>
            </a:r>
            <a:r>
              <a:rPr lang="en-US" sz="2300" dirty="0" err="1" smtClean="0"/>
              <a:t>Yuridiksi</a:t>
            </a:r>
            <a:r>
              <a:rPr lang="en-US" sz="2300" dirty="0" smtClean="0"/>
              <a:t> </a:t>
            </a:r>
            <a:r>
              <a:rPr lang="en-US" sz="2300" dirty="0" err="1" smtClean="0"/>
              <a:t>Teritoril</a:t>
            </a:r>
            <a:endParaRPr lang="en-US" sz="2300" dirty="0" smtClean="0"/>
          </a:p>
          <a:p>
            <a:pPr eaLnBrk="1" hangingPunct="1">
              <a:lnSpc>
                <a:spcPct val="90000"/>
              </a:lnSpc>
              <a:buFont typeface="Wingdings 3" pitchFamily="18" charset="2"/>
              <a:buNone/>
            </a:pPr>
            <a:r>
              <a:rPr lang="en-US" sz="2300" dirty="0" smtClean="0"/>
              <a:t>		</a:t>
            </a:r>
            <a:r>
              <a:rPr lang="en-US" sz="2300" dirty="0" err="1" smtClean="0"/>
              <a:t>kewenangan</a:t>
            </a:r>
            <a:r>
              <a:rPr lang="en-US" sz="2300" dirty="0" smtClean="0"/>
              <a:t> </a:t>
            </a:r>
            <a:r>
              <a:rPr lang="en-US" sz="2300" dirty="0" err="1" smtClean="0"/>
              <a:t>penuh</a:t>
            </a:r>
            <a:r>
              <a:rPr lang="en-US" sz="2300" dirty="0" smtClean="0"/>
              <a:t> </a:t>
            </a:r>
            <a:r>
              <a:rPr lang="en-US" sz="2300" dirty="0" err="1" smtClean="0"/>
              <a:t>negara</a:t>
            </a:r>
            <a:r>
              <a:rPr lang="en-US" sz="2300" dirty="0" smtClean="0"/>
              <a:t> </a:t>
            </a:r>
            <a:r>
              <a:rPr lang="en-US" sz="2300" dirty="0" err="1" smtClean="0"/>
              <a:t>bersangkutan</a:t>
            </a:r>
            <a:endParaRPr lang="en-US" sz="2300" dirty="0" smtClean="0"/>
          </a:p>
          <a:p>
            <a:pPr eaLnBrk="1" hangingPunct="1">
              <a:lnSpc>
                <a:spcPct val="90000"/>
              </a:lnSpc>
              <a:buFont typeface="Wingdings 3" pitchFamily="18" charset="2"/>
              <a:buNone/>
            </a:pPr>
            <a:r>
              <a:rPr lang="en-US" sz="2300" dirty="0" smtClean="0"/>
              <a:t>	</a:t>
            </a:r>
            <a:r>
              <a:rPr lang="en-US" sz="2300" dirty="0" err="1" smtClean="0"/>
              <a:t>kecuali</a:t>
            </a:r>
            <a:r>
              <a:rPr lang="en-US" sz="2300" dirty="0" smtClean="0"/>
              <a:t> :	- </a:t>
            </a:r>
            <a:r>
              <a:rPr lang="en-US" sz="2300" dirty="0" err="1" smtClean="0"/>
              <a:t>kepala</a:t>
            </a:r>
            <a:r>
              <a:rPr lang="en-US" sz="2300" dirty="0" smtClean="0"/>
              <a:t> </a:t>
            </a:r>
            <a:r>
              <a:rPr lang="en-US" sz="2300" dirty="0" err="1" smtClean="0"/>
              <a:t>negara</a:t>
            </a:r>
            <a:r>
              <a:rPr lang="en-US" sz="2300" dirty="0" smtClean="0"/>
              <a:t> </a:t>
            </a:r>
            <a:r>
              <a:rPr lang="en-US" sz="2300" dirty="0" err="1" smtClean="0"/>
              <a:t>atau</a:t>
            </a:r>
            <a:r>
              <a:rPr lang="en-US" sz="2300" dirty="0" smtClean="0"/>
              <a:t> </a:t>
            </a:r>
            <a:r>
              <a:rPr lang="en-US" sz="2300" dirty="0" err="1" smtClean="0"/>
              <a:t>pemerintahan</a:t>
            </a:r>
            <a:endParaRPr lang="en-US" sz="2300" dirty="0" smtClean="0"/>
          </a:p>
          <a:p>
            <a:pPr eaLnBrk="1" hangingPunct="1">
              <a:lnSpc>
                <a:spcPct val="90000"/>
              </a:lnSpc>
              <a:buFont typeface="Wingdings 3" pitchFamily="18" charset="2"/>
              <a:buNone/>
            </a:pPr>
            <a:r>
              <a:rPr lang="en-US" sz="2300" dirty="0" smtClean="0"/>
              <a:t>			- </a:t>
            </a:r>
            <a:r>
              <a:rPr lang="en-US" sz="2300" dirty="0" err="1" smtClean="0"/>
              <a:t>staf</a:t>
            </a:r>
            <a:r>
              <a:rPr lang="en-US" sz="2300" dirty="0" smtClean="0"/>
              <a:t> </a:t>
            </a:r>
            <a:r>
              <a:rPr lang="en-US" sz="2300" dirty="0" err="1" smtClean="0"/>
              <a:t>diplomatik</a:t>
            </a:r>
            <a:r>
              <a:rPr lang="en-US" sz="2300" dirty="0" smtClean="0"/>
              <a:t> </a:t>
            </a:r>
            <a:r>
              <a:rPr lang="en-US" sz="2300" dirty="0" err="1" smtClean="0"/>
              <a:t>dan</a:t>
            </a:r>
            <a:r>
              <a:rPr lang="en-US" sz="2300" dirty="0" smtClean="0"/>
              <a:t> </a:t>
            </a:r>
            <a:r>
              <a:rPr lang="en-US" sz="2300" dirty="0" err="1" smtClean="0"/>
              <a:t>konsuler</a:t>
            </a:r>
            <a:endParaRPr lang="en-US" sz="2300" dirty="0" smtClean="0"/>
          </a:p>
          <a:p>
            <a:pPr eaLnBrk="1" hangingPunct="1">
              <a:lnSpc>
                <a:spcPct val="90000"/>
              </a:lnSpc>
              <a:buFont typeface="Wingdings 3" pitchFamily="18" charset="2"/>
              <a:buNone/>
            </a:pPr>
            <a:r>
              <a:rPr lang="en-US" sz="2300" dirty="0" smtClean="0"/>
              <a:t>			- </a:t>
            </a:r>
            <a:r>
              <a:rPr lang="en-US" sz="2300" dirty="0" err="1" smtClean="0"/>
              <a:t>angkatan</a:t>
            </a:r>
            <a:r>
              <a:rPr lang="en-US" sz="2300" dirty="0" smtClean="0"/>
              <a:t> </a:t>
            </a:r>
            <a:r>
              <a:rPr lang="en-US" sz="2300" dirty="0" err="1" smtClean="0"/>
              <a:t>bersenjata</a:t>
            </a:r>
            <a:r>
              <a:rPr lang="en-US" sz="2300" dirty="0" smtClean="0"/>
              <a:t> </a:t>
            </a:r>
            <a:r>
              <a:rPr lang="en-US" sz="2300" dirty="0" err="1" smtClean="0"/>
              <a:t>asing</a:t>
            </a:r>
            <a:r>
              <a:rPr lang="en-US" sz="2300" dirty="0" smtClean="0"/>
              <a:t> </a:t>
            </a:r>
            <a:r>
              <a:rPr lang="en-US" sz="2300" dirty="0" err="1" smtClean="0"/>
              <a:t>tugas</a:t>
            </a:r>
            <a:r>
              <a:rPr lang="en-US" sz="2300" dirty="0" smtClean="0"/>
              <a:t> </a:t>
            </a:r>
            <a:r>
              <a:rPr lang="en-US" sz="2300" dirty="0" err="1" smtClean="0"/>
              <a:t>negara</a:t>
            </a:r>
            <a:endParaRPr lang="en-US" sz="2300" dirty="0" smtClean="0"/>
          </a:p>
          <a:p>
            <a:pPr eaLnBrk="1" hangingPunct="1">
              <a:lnSpc>
                <a:spcPct val="90000"/>
              </a:lnSpc>
              <a:buFont typeface="Wingdings 3" pitchFamily="18" charset="2"/>
              <a:buNone/>
            </a:pPr>
            <a:r>
              <a:rPr lang="en-US" sz="2300" dirty="0" smtClean="0"/>
              <a:t>			- </a:t>
            </a:r>
            <a:r>
              <a:rPr lang="en-US" sz="2300" dirty="0" err="1" smtClean="0"/>
              <a:t>kepala</a:t>
            </a:r>
            <a:r>
              <a:rPr lang="en-US" sz="2300" dirty="0" smtClean="0"/>
              <a:t> </a:t>
            </a:r>
            <a:r>
              <a:rPr lang="en-US" sz="2300" dirty="0" err="1" smtClean="0"/>
              <a:t>dan</a:t>
            </a:r>
            <a:r>
              <a:rPr lang="en-US" sz="2300" dirty="0" smtClean="0"/>
              <a:t> </a:t>
            </a:r>
            <a:r>
              <a:rPr lang="en-US" sz="2300" dirty="0" err="1" smtClean="0"/>
              <a:t>staf</a:t>
            </a:r>
            <a:r>
              <a:rPr lang="en-US" sz="2300" dirty="0" smtClean="0"/>
              <a:t> lembaga2 </a:t>
            </a:r>
            <a:r>
              <a:rPr lang="en-US" sz="2300" dirty="0" err="1" smtClean="0"/>
              <a:t>internasional</a:t>
            </a:r>
            <a:endParaRPr lang="en-US" sz="2300" dirty="0" smtClean="0"/>
          </a:p>
          <a:p>
            <a:pPr eaLnBrk="1" hangingPunct="1">
              <a:lnSpc>
                <a:spcPct val="90000"/>
              </a:lnSpc>
              <a:buFont typeface="Wingdings 3" pitchFamily="18" charset="2"/>
              <a:buNone/>
            </a:pPr>
            <a:r>
              <a:rPr lang="en-US" sz="2300" dirty="0" smtClean="0"/>
              <a:t>			- gedung2 </a:t>
            </a:r>
            <a:r>
              <a:rPr lang="en-US" sz="2300" dirty="0" err="1" smtClean="0"/>
              <a:t>atau</a:t>
            </a:r>
            <a:r>
              <a:rPr lang="en-US" sz="2300" dirty="0" smtClean="0"/>
              <a:t> kantor2 </a:t>
            </a:r>
            <a:r>
              <a:rPr lang="en-US" sz="2300" dirty="0" err="1" smtClean="0"/>
              <a:t>perwakilan</a:t>
            </a:r>
            <a:r>
              <a:rPr lang="en-US" sz="2300" dirty="0" smtClean="0"/>
              <a:t> </a:t>
            </a:r>
            <a:r>
              <a:rPr lang="en-US" sz="2300" dirty="0" err="1" smtClean="0"/>
              <a:t>neg</a:t>
            </a:r>
            <a:r>
              <a:rPr lang="en-US" sz="2300" dirty="0" smtClean="0"/>
              <a:t> </a:t>
            </a:r>
            <a:r>
              <a:rPr lang="en-US" sz="2300" dirty="0" err="1" smtClean="0"/>
              <a:t>asing</a:t>
            </a:r>
            <a:endParaRPr lang="en-US" sz="2300" dirty="0" smtClean="0"/>
          </a:p>
          <a:p>
            <a:pPr eaLnBrk="1" hangingPunct="1">
              <a:lnSpc>
                <a:spcPct val="90000"/>
              </a:lnSpc>
              <a:buFont typeface="Wingdings 3" pitchFamily="18" charset="2"/>
              <a:buNone/>
            </a:pPr>
            <a:r>
              <a:rPr lang="en-US" sz="2300" dirty="0" smtClean="0"/>
              <a:t>			- gedung2 </a:t>
            </a:r>
            <a:r>
              <a:rPr lang="en-US" sz="2300" dirty="0" err="1" smtClean="0"/>
              <a:t>atau</a:t>
            </a:r>
            <a:r>
              <a:rPr lang="en-US" sz="2300" dirty="0" smtClean="0"/>
              <a:t> kantor2 </a:t>
            </a:r>
            <a:r>
              <a:rPr lang="en-US" sz="2300" dirty="0" err="1" smtClean="0"/>
              <a:t>perwakilan</a:t>
            </a:r>
            <a:r>
              <a:rPr lang="en-US" sz="2300" dirty="0" smtClean="0"/>
              <a:t> </a:t>
            </a:r>
            <a:r>
              <a:rPr lang="en-US" sz="2300" dirty="0" err="1" smtClean="0"/>
              <a:t>lebaga</a:t>
            </a:r>
            <a:r>
              <a:rPr lang="en-US" sz="2300" dirty="0" smtClean="0"/>
              <a:t> </a:t>
            </a:r>
            <a:r>
              <a:rPr lang="en-US" sz="2300" dirty="0" err="1" smtClean="0"/>
              <a:t>intr</a:t>
            </a:r>
            <a:endParaRPr lang="en-US" sz="2300" dirty="0" smtClean="0"/>
          </a:p>
          <a:p>
            <a:pPr eaLnBrk="1" hangingPunct="1">
              <a:lnSpc>
                <a:spcPct val="90000"/>
              </a:lnSpc>
              <a:buFont typeface="Wingdings 3" pitchFamily="18" charset="2"/>
              <a:buNone/>
            </a:pPr>
            <a:r>
              <a:rPr lang="en-US" sz="2300" dirty="0" smtClean="0"/>
              <a:t>			- kapal2 </a:t>
            </a:r>
            <a:r>
              <a:rPr lang="en-US" sz="2300" dirty="0" err="1" smtClean="0"/>
              <a:t>dan</a:t>
            </a:r>
            <a:r>
              <a:rPr lang="en-US" sz="2300" dirty="0" smtClean="0"/>
              <a:t> </a:t>
            </a:r>
            <a:r>
              <a:rPr lang="en-US" sz="2300" dirty="0" err="1" smtClean="0"/>
              <a:t>persawat</a:t>
            </a:r>
            <a:r>
              <a:rPr lang="en-US" sz="2300" dirty="0" smtClean="0"/>
              <a:t> </a:t>
            </a:r>
            <a:r>
              <a:rPr lang="en-US" sz="2300" dirty="0" err="1" smtClean="0"/>
              <a:t>berbendera</a:t>
            </a:r>
            <a:r>
              <a:rPr lang="en-US" sz="2300" dirty="0" smtClean="0"/>
              <a:t> </a:t>
            </a:r>
            <a:r>
              <a:rPr lang="en-US" sz="2300" dirty="0" err="1" smtClean="0"/>
              <a:t>asing</a:t>
            </a:r>
            <a:endParaRPr lang="en-US" sz="2300" dirty="0" smtClean="0"/>
          </a:p>
          <a:p>
            <a:pPr eaLnBrk="1" hangingPunct="1">
              <a:lnSpc>
                <a:spcPct val="90000"/>
              </a:lnSpc>
              <a:buFont typeface="Wingdings 3" pitchFamily="18" charset="2"/>
              <a:buNone/>
            </a:pPr>
            <a:r>
              <a:rPr lang="en-US" sz="2300" dirty="0" smtClean="0"/>
              <a:t>		b. </a:t>
            </a:r>
            <a:r>
              <a:rPr lang="en-US" sz="2300" dirty="0" err="1" smtClean="0"/>
              <a:t>Yuridiksi</a:t>
            </a:r>
            <a:r>
              <a:rPr lang="en-US" sz="2300" dirty="0" smtClean="0"/>
              <a:t> </a:t>
            </a:r>
            <a:r>
              <a:rPr lang="en-US" sz="2300" dirty="0" smtClean="0"/>
              <a:t>quasi </a:t>
            </a:r>
            <a:r>
              <a:rPr lang="en-US" sz="2300" dirty="0" err="1" smtClean="0"/>
              <a:t>teritorial</a:t>
            </a:r>
            <a:endParaRPr lang="en-US" sz="2300" dirty="0" smtClean="0"/>
          </a:p>
          <a:p>
            <a:pPr eaLnBrk="1" hangingPunct="1">
              <a:lnSpc>
                <a:spcPct val="90000"/>
              </a:lnSpc>
              <a:buFont typeface="Wingdings 3" pitchFamily="18" charset="2"/>
              <a:buNone/>
            </a:pPr>
            <a:r>
              <a:rPr lang="en-US" sz="2300" dirty="0" smtClean="0"/>
              <a:t>		</a:t>
            </a:r>
            <a:r>
              <a:rPr lang="en-US" sz="2300" dirty="0" err="1" smtClean="0"/>
              <a:t>yuridiksi</a:t>
            </a:r>
            <a:r>
              <a:rPr lang="en-US" sz="2300" dirty="0" smtClean="0"/>
              <a:t> yang </a:t>
            </a:r>
            <a:r>
              <a:rPr lang="en-US" sz="2300" dirty="0" err="1" smtClean="0"/>
              <a:t>diterapkan</a:t>
            </a:r>
            <a:r>
              <a:rPr lang="en-US" sz="2300" dirty="0" smtClean="0"/>
              <a:t> </a:t>
            </a:r>
            <a:r>
              <a:rPr lang="en-US" sz="2300" dirty="0" err="1" smtClean="0"/>
              <a:t>pada</a:t>
            </a:r>
            <a:r>
              <a:rPr lang="en-US" sz="2300" dirty="0" smtClean="0"/>
              <a:t> </a:t>
            </a:r>
            <a:r>
              <a:rPr lang="en-US" sz="2300" dirty="0" err="1" smtClean="0"/>
              <a:t>suatu</a:t>
            </a:r>
            <a:r>
              <a:rPr lang="en-US" sz="2300" dirty="0" smtClean="0"/>
              <a:t> </a:t>
            </a:r>
            <a:r>
              <a:rPr lang="en-US" sz="2300" dirty="0" err="1" smtClean="0"/>
              <a:t>wilayah</a:t>
            </a:r>
            <a:r>
              <a:rPr lang="en-US" sz="2300" dirty="0" smtClean="0"/>
              <a:t> yang </a:t>
            </a:r>
            <a:r>
              <a:rPr lang="en-US" sz="2300" dirty="0" err="1" smtClean="0"/>
              <a:t>sebenarnya</a:t>
            </a:r>
            <a:r>
              <a:rPr lang="en-US" sz="2300" dirty="0" smtClean="0"/>
              <a:t> </a:t>
            </a:r>
            <a:r>
              <a:rPr lang="en-US" sz="2300" dirty="0" err="1" smtClean="0"/>
              <a:t>bukan</a:t>
            </a:r>
            <a:r>
              <a:rPr lang="en-US" sz="2300" dirty="0" smtClean="0"/>
              <a:t> </a:t>
            </a:r>
            <a:r>
              <a:rPr lang="en-US" sz="2300" dirty="0" err="1" smtClean="0"/>
              <a:t>wilayah</a:t>
            </a:r>
            <a:r>
              <a:rPr lang="en-US" sz="2300" dirty="0" smtClean="0"/>
              <a:t> </a:t>
            </a:r>
            <a:r>
              <a:rPr lang="en-US" sz="2300" dirty="0" err="1" smtClean="0"/>
              <a:t>negara</a:t>
            </a:r>
            <a:r>
              <a:rPr lang="en-US" sz="2300" dirty="0" smtClean="0"/>
              <a:t>. </a:t>
            </a:r>
            <a:r>
              <a:rPr lang="en-US" sz="2300" dirty="0" err="1" smtClean="0"/>
              <a:t>Yuridiksinya</a:t>
            </a:r>
            <a:r>
              <a:rPr lang="en-US" sz="2300" dirty="0" smtClean="0"/>
              <a:t> </a:t>
            </a:r>
            <a:r>
              <a:rPr lang="en-US" sz="2300" dirty="0" err="1" smtClean="0"/>
              <a:t>untuk</a:t>
            </a:r>
            <a:r>
              <a:rPr lang="en-US" sz="2300" dirty="0" smtClean="0"/>
              <a:t> hal2 </a:t>
            </a:r>
            <a:r>
              <a:rPr lang="en-US" sz="2300" dirty="0" err="1" smtClean="0"/>
              <a:t>tertentu</a:t>
            </a:r>
            <a:r>
              <a:rPr lang="en-US" sz="2300" dirty="0" smtClean="0"/>
              <a:t> </a:t>
            </a:r>
            <a:r>
              <a:rPr lang="en-US" sz="2300" dirty="0" err="1" smtClean="0"/>
              <a:t>misal</a:t>
            </a:r>
            <a:r>
              <a:rPr lang="en-US" sz="2300" dirty="0" smtClean="0"/>
              <a:t> di </a:t>
            </a:r>
            <a:r>
              <a:rPr lang="en-US" sz="2300" dirty="0" err="1" smtClean="0"/>
              <a:t>laut</a:t>
            </a:r>
            <a:r>
              <a:rPr lang="en-US" sz="2300" dirty="0" smtClean="0"/>
              <a:t> </a:t>
            </a:r>
            <a:r>
              <a:rPr lang="en-US" sz="2300" dirty="0" err="1" smtClean="0"/>
              <a:t>tambahan</a:t>
            </a:r>
            <a:endParaRPr lang="en-US" sz="2300" dirty="0"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p:cNvSpPr>
          <p:nvPr>
            <p:ph idx="1"/>
          </p:nvPr>
        </p:nvSpPr>
        <p:spPr>
          <a:xfrm>
            <a:off x="301625" y="1527175"/>
            <a:ext cx="8504238" cy="4572000"/>
          </a:xfrm>
        </p:spPr>
        <p:txBody>
          <a:bodyPr/>
          <a:lstStyle/>
          <a:p>
            <a:pPr eaLnBrk="1" hangingPunct="1">
              <a:buFont typeface="Wingdings 3" pitchFamily="18" charset="2"/>
              <a:buNone/>
            </a:pPr>
            <a:r>
              <a:rPr lang="en-US" dirty="0" smtClean="0"/>
              <a:t>c. </a:t>
            </a:r>
            <a:r>
              <a:rPr lang="en-US" dirty="0" err="1" smtClean="0"/>
              <a:t>Yuridiksi</a:t>
            </a:r>
            <a:r>
              <a:rPr lang="en-US" dirty="0" smtClean="0"/>
              <a:t> </a:t>
            </a:r>
            <a:r>
              <a:rPr lang="en-US" dirty="0" err="1" smtClean="0"/>
              <a:t>ekstra</a:t>
            </a:r>
            <a:r>
              <a:rPr lang="en-US" dirty="0" smtClean="0"/>
              <a:t> </a:t>
            </a:r>
            <a:r>
              <a:rPr lang="en-US" dirty="0" err="1" smtClean="0"/>
              <a:t>teritorial</a:t>
            </a:r>
            <a:endParaRPr lang="en-US" dirty="0" smtClean="0"/>
          </a:p>
          <a:p>
            <a:pPr eaLnBrk="1" hangingPunct="1">
              <a:buFont typeface="Wingdings 3" pitchFamily="18" charset="2"/>
              <a:buNone/>
            </a:pPr>
            <a:r>
              <a:rPr lang="en-US" dirty="0" smtClean="0"/>
              <a:t>	</a:t>
            </a:r>
            <a:r>
              <a:rPr lang="en-US" dirty="0" err="1" smtClean="0"/>
              <a:t>wilayah</a:t>
            </a:r>
            <a:r>
              <a:rPr lang="en-US" dirty="0" smtClean="0"/>
              <a:t> </a:t>
            </a:r>
            <a:r>
              <a:rPr lang="en-US" dirty="0" err="1" smtClean="0"/>
              <a:t>suatu</a:t>
            </a:r>
            <a:r>
              <a:rPr lang="en-US" dirty="0" smtClean="0"/>
              <a:t> </a:t>
            </a:r>
            <a:r>
              <a:rPr lang="en-US" dirty="0" err="1" smtClean="0"/>
              <a:t>negara</a:t>
            </a:r>
            <a:r>
              <a:rPr lang="en-US" dirty="0" smtClean="0"/>
              <a:t> yang </a:t>
            </a:r>
            <a:r>
              <a:rPr lang="en-US" dirty="0" err="1" smtClean="0"/>
              <a:t>berada</a:t>
            </a:r>
            <a:r>
              <a:rPr lang="en-US" dirty="0" smtClean="0"/>
              <a:t> di </a:t>
            </a:r>
            <a:r>
              <a:rPr lang="en-US" dirty="0" err="1" smtClean="0"/>
              <a:t>wilayan</a:t>
            </a:r>
            <a:r>
              <a:rPr lang="en-US" dirty="0" smtClean="0"/>
              <a:t> </a:t>
            </a:r>
            <a:r>
              <a:rPr lang="en-US" dirty="0" err="1" smtClean="0"/>
              <a:t>negara</a:t>
            </a:r>
            <a:r>
              <a:rPr lang="en-US" dirty="0" smtClean="0"/>
              <a:t> lain</a:t>
            </a:r>
          </a:p>
          <a:p>
            <a:pPr eaLnBrk="1" hangingPunct="1">
              <a:buFont typeface="Wingdings 3" pitchFamily="18" charset="2"/>
              <a:buNone/>
            </a:pPr>
            <a:r>
              <a:rPr lang="en-US" dirty="0" smtClean="0"/>
              <a:t>d. </a:t>
            </a:r>
            <a:r>
              <a:rPr lang="en-US" dirty="0" err="1" smtClean="0"/>
              <a:t>Yuridiksi</a:t>
            </a:r>
            <a:r>
              <a:rPr lang="en-US" dirty="0" smtClean="0"/>
              <a:t> </a:t>
            </a:r>
            <a:r>
              <a:rPr lang="en-US" dirty="0" smtClean="0"/>
              <a:t>universal</a:t>
            </a:r>
          </a:p>
          <a:p>
            <a:pPr eaLnBrk="1" hangingPunct="1">
              <a:buFont typeface="Wingdings 3" pitchFamily="18" charset="2"/>
              <a:buNone/>
            </a:pPr>
            <a:r>
              <a:rPr lang="en-US" dirty="0" smtClean="0"/>
              <a:t>	yang </a:t>
            </a:r>
            <a:r>
              <a:rPr lang="en-US" dirty="0" err="1" smtClean="0"/>
              <a:t>tidak</a:t>
            </a:r>
            <a:r>
              <a:rPr lang="en-US" dirty="0" smtClean="0"/>
              <a:t> semata2 </a:t>
            </a:r>
            <a:r>
              <a:rPr lang="en-US" dirty="0" err="1" smtClean="0"/>
              <a:t>berkaitan</a:t>
            </a:r>
            <a:r>
              <a:rPr lang="en-US" dirty="0" smtClean="0"/>
              <a:t> </a:t>
            </a:r>
            <a:r>
              <a:rPr lang="en-US" dirty="0" err="1" smtClean="0"/>
              <a:t>dengan</a:t>
            </a:r>
            <a:r>
              <a:rPr lang="en-US" dirty="0" smtClean="0"/>
              <a:t> </a:t>
            </a:r>
            <a:r>
              <a:rPr lang="en-US" dirty="0" err="1" smtClean="0"/>
              <a:t>tempat</a:t>
            </a:r>
            <a:r>
              <a:rPr lang="en-US" dirty="0" smtClean="0"/>
              <a:t> </a:t>
            </a:r>
            <a:r>
              <a:rPr lang="en-US" dirty="0" err="1" smtClean="0"/>
              <a:t>dan</a:t>
            </a:r>
            <a:r>
              <a:rPr lang="en-US" dirty="0" smtClean="0"/>
              <a:t> </a:t>
            </a:r>
            <a:r>
              <a:rPr lang="en-US" dirty="0" err="1" smtClean="0"/>
              <a:t>waktu</a:t>
            </a:r>
            <a:r>
              <a:rPr lang="en-US" dirty="0" smtClean="0"/>
              <a:t> </a:t>
            </a:r>
            <a:r>
              <a:rPr lang="en-US" dirty="0" err="1" smtClean="0"/>
              <a:t>serta</a:t>
            </a:r>
            <a:r>
              <a:rPr lang="en-US" dirty="0" smtClean="0"/>
              <a:t> </a:t>
            </a:r>
            <a:r>
              <a:rPr lang="en-US" dirty="0" err="1" smtClean="0"/>
              <a:t>subjeknya</a:t>
            </a:r>
            <a:r>
              <a:rPr lang="en-US" dirty="0" smtClean="0"/>
              <a:t>, </a:t>
            </a:r>
            <a:r>
              <a:rPr lang="en-US" dirty="0" err="1" smtClean="0"/>
              <a:t>tetapi</a:t>
            </a:r>
            <a:r>
              <a:rPr lang="en-US" dirty="0" smtClean="0"/>
              <a:t> </a:t>
            </a:r>
            <a:r>
              <a:rPr lang="en-US" dirty="0" err="1" smtClean="0"/>
              <a:t>semua</a:t>
            </a:r>
            <a:r>
              <a:rPr lang="en-US" dirty="0" smtClean="0"/>
              <a:t> </a:t>
            </a:r>
            <a:r>
              <a:rPr lang="en-US" dirty="0" err="1" smtClean="0"/>
              <a:t>negara</a:t>
            </a:r>
            <a:r>
              <a:rPr lang="en-US" dirty="0" smtClean="0"/>
              <a:t> </a:t>
            </a:r>
            <a:r>
              <a:rPr lang="en-US" dirty="0" err="1" smtClean="0"/>
              <a:t>dan</a:t>
            </a:r>
            <a:r>
              <a:rPr lang="en-US" dirty="0" smtClean="0"/>
              <a:t> </a:t>
            </a:r>
            <a:r>
              <a:rPr lang="en-US" dirty="0" err="1" smtClean="0"/>
              <a:t>subjek</a:t>
            </a:r>
            <a:r>
              <a:rPr lang="en-US" dirty="0" smtClean="0"/>
              <a:t> </a:t>
            </a:r>
            <a:r>
              <a:rPr lang="en-US" dirty="0" err="1" smtClean="0"/>
              <a:t>hukun</a:t>
            </a:r>
            <a:r>
              <a:rPr lang="en-US" dirty="0" smtClean="0"/>
              <a:t> </a:t>
            </a:r>
            <a:r>
              <a:rPr lang="en-US" dirty="0" err="1" smtClean="0"/>
              <a:t>internasional</a:t>
            </a:r>
            <a:r>
              <a:rPr lang="en-US" dirty="0" smtClean="0"/>
              <a:t> </a:t>
            </a:r>
            <a:r>
              <a:rPr lang="en-US" dirty="0" err="1" smtClean="0"/>
              <a:t>dapat</a:t>
            </a:r>
            <a:r>
              <a:rPr lang="en-US" dirty="0" smtClean="0"/>
              <a:t> </a:t>
            </a:r>
            <a:r>
              <a:rPr lang="en-US" dirty="0" err="1" smtClean="0"/>
              <a:t>berperan</a:t>
            </a: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600" smtClean="0"/>
              <a:t>Pengantar Hubungan HI dan HN</a:t>
            </a:r>
          </a:p>
        </p:txBody>
      </p:sp>
      <p:sp>
        <p:nvSpPr>
          <p:cNvPr id="7171" name="Rectangle 3"/>
          <p:cNvSpPr>
            <a:spLocks noGrp="1" noChangeArrowheads="1"/>
          </p:cNvSpPr>
          <p:nvPr>
            <p:ph idx="1"/>
          </p:nvPr>
        </p:nvSpPr>
        <p:spPr/>
        <p:txBody>
          <a:bodyPr/>
          <a:lstStyle/>
          <a:p>
            <a:pPr eaLnBrk="1" hangingPunct="1">
              <a:lnSpc>
                <a:spcPct val="90000"/>
              </a:lnSpc>
            </a:pPr>
            <a:r>
              <a:rPr lang="en-US" sz="2800" smtClean="0"/>
              <a:t>Pentingnya pemahaman hubungan HI dan HN </a:t>
            </a:r>
          </a:p>
          <a:p>
            <a:pPr eaLnBrk="1" hangingPunct="1">
              <a:lnSpc>
                <a:spcPct val="90000"/>
              </a:lnSpc>
              <a:buFontTx/>
              <a:buNone/>
            </a:pPr>
            <a:r>
              <a:rPr lang="en-US" sz="2800" smtClean="0"/>
              <a:t>	- Tidak semata-mata kepentingan akademik</a:t>
            </a:r>
          </a:p>
          <a:p>
            <a:pPr eaLnBrk="1" hangingPunct="1">
              <a:lnSpc>
                <a:spcPct val="90000"/>
              </a:lnSpc>
              <a:buFontTx/>
              <a:buNone/>
            </a:pPr>
            <a:r>
              <a:rPr lang="en-US" sz="2800" smtClean="0"/>
              <a:t>	- Kebutuhan praktek</a:t>
            </a:r>
          </a:p>
          <a:p>
            <a:pPr eaLnBrk="1" hangingPunct="1">
              <a:lnSpc>
                <a:spcPct val="90000"/>
              </a:lnSpc>
              <a:buFontTx/>
              <a:buNone/>
            </a:pPr>
            <a:r>
              <a:rPr lang="en-US" sz="2800" smtClean="0"/>
              <a:t>	- Klarifikasi hukum perjanjian</a:t>
            </a:r>
          </a:p>
          <a:p>
            <a:pPr eaLnBrk="1" hangingPunct="1">
              <a:lnSpc>
                <a:spcPct val="90000"/>
              </a:lnSpc>
            </a:pPr>
            <a:r>
              <a:rPr lang="en-US" sz="2800" smtClean="0"/>
              <a:t>Masalah utama hubungan HI dan HN :</a:t>
            </a:r>
          </a:p>
          <a:p>
            <a:pPr eaLnBrk="1" hangingPunct="1">
              <a:lnSpc>
                <a:spcPct val="90000"/>
              </a:lnSpc>
              <a:buFontTx/>
              <a:buNone/>
            </a:pPr>
            <a:r>
              <a:rPr lang="en-US" sz="2800" smtClean="0"/>
              <a:t>	- satu sistem atau dua sistem hukum</a:t>
            </a:r>
          </a:p>
          <a:p>
            <a:pPr eaLnBrk="1" hangingPunct="1">
              <a:lnSpc>
                <a:spcPct val="90000"/>
              </a:lnSpc>
              <a:buFontTx/>
              <a:buNone/>
            </a:pPr>
            <a:r>
              <a:rPr lang="en-US" sz="2800" smtClean="0"/>
              <a:t>	- masalah hiearki, supremasi, keutamaan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Organization Chart 6"/>
          <p:cNvGrpSpPr>
            <a:grpSpLocks noChangeAspect="1"/>
          </p:cNvGrpSpPr>
          <p:nvPr/>
        </p:nvGrpSpPr>
        <p:grpSpPr bwMode="auto">
          <a:xfrm>
            <a:off x="0" y="0"/>
            <a:ext cx="9144000" cy="6858000"/>
            <a:chOff x="0" y="0"/>
            <a:chExt cx="5760" cy="4320"/>
          </a:xfrm>
        </p:grpSpPr>
        <p:graphicFrame>
          <p:nvGraphicFramePr>
            <p:cNvPr id="7" name="Diagram 6"/>
            <p:cNvGraphicFramePr/>
            <p:nvPr/>
          </p:nvGraphicFramePr>
          <p:xfrm>
            <a:off x="0" y="0"/>
            <a:ext cx="5760" cy="4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Line 24"/>
            <p:cNvSpPr>
              <a:spLocks noChangeShapeType="1"/>
            </p:cNvSpPr>
            <p:nvPr/>
          </p:nvSpPr>
          <p:spPr bwMode="auto">
            <a:xfrm>
              <a:off x="1343" y="2689"/>
              <a:ext cx="1" cy="574"/>
            </a:xfrm>
            <a:prstGeom prst="line">
              <a:avLst/>
            </a:prstGeom>
            <a:noFill/>
            <a:ln w="50800">
              <a:solidFill>
                <a:schemeClr val="tx1"/>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en-US"/>
            </a:p>
          </p:txBody>
        </p:sp>
        <p:sp>
          <p:nvSpPr>
            <p:cNvPr id="5" name="Line 25"/>
            <p:cNvSpPr>
              <a:spLocks noChangeShapeType="1"/>
            </p:cNvSpPr>
            <p:nvPr/>
          </p:nvSpPr>
          <p:spPr bwMode="auto">
            <a:xfrm>
              <a:off x="4415" y="2688"/>
              <a:ext cx="1" cy="574"/>
            </a:xfrm>
            <a:prstGeom prst="line">
              <a:avLst/>
            </a:prstGeom>
            <a:noFill/>
            <a:ln w="50800">
              <a:solidFill>
                <a:schemeClr val="tx1"/>
              </a:solidFill>
              <a:round/>
              <a:headEnd/>
              <a:tailEnd type="triangle" w="med" len="med"/>
            </a:ln>
            <a:effectLst/>
          </p:spPr>
          <p:txBody>
            <a:bodyPr vert="horz" wrap="square" lIns="91440" tIns="45720" rIns="91440" bIns="45720" numCol="1" anchor="t" anchorCtr="0" compatLnSpc="1">
              <a:prstTxWarp prst="textNoShape">
                <a:avLst/>
              </a:prstTxWarp>
            </a:bodyPr>
            <a:lstStyle/>
            <a:p>
              <a:endParaRPr lang="en-US"/>
            </a:p>
          </p:txBody>
        </p:sp>
        <p:sp>
          <p:nvSpPr>
            <p:cNvPr id="6" name="WordArt 26"/>
            <p:cNvSpPr>
              <a:spLocks noChangeArrowheads="1" noChangeShapeType="1" noTextEdit="1"/>
            </p:cNvSpPr>
            <p:nvPr/>
          </p:nvSpPr>
          <p:spPr bwMode="auto">
            <a:xfrm>
              <a:off x="366" y="2844"/>
              <a:ext cx="5010" cy="228"/>
            </a:xfrm>
            <a:prstGeom prst="rect">
              <a:avLst/>
            </a:prstGeom>
          </p:spPr>
          <p:txBody>
            <a:bodyPr wrap="none" fromWordArt="1">
              <a:prstTxWarp prst="textPlain">
                <a:avLst>
                  <a:gd name="adj" fmla="val 50000"/>
                </a:avLst>
              </a:prstTxWarp>
            </a:bodyPr>
            <a:lstStyle/>
            <a:p>
              <a:pPr algn="ctr" rtl="0"/>
              <a:r>
                <a:rPr lang="en-US" sz="2000" kern="10" spc="0" smtClean="0">
                  <a:ln w="9525">
                    <a:solidFill>
                      <a:srgbClr val="000000"/>
                    </a:solidFill>
                    <a:round/>
                    <a:headEnd/>
                    <a:tailEnd/>
                  </a:ln>
                  <a:solidFill>
                    <a:srgbClr val="FFFFFF"/>
                  </a:solidFill>
                  <a:effectLst/>
                  <a:latin typeface="Arial Black"/>
                </a:rPr>
                <a:t>hubungan antara hukum nasional &amp; hukum internasional</a:t>
              </a:r>
              <a:endParaRPr lang="en-US" sz="2000" kern="10" spc="0">
                <a:ln w="9525">
                  <a:solidFill>
                    <a:srgbClr val="000000"/>
                  </a:solidFill>
                  <a:round/>
                  <a:headEnd/>
                  <a:tailEnd/>
                </a:ln>
                <a:solidFill>
                  <a:srgbClr val="FFFFFF"/>
                </a:solidFill>
                <a:effectLst/>
                <a:latin typeface="Arial Black"/>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8200" y="381000"/>
            <a:ext cx="7696200" cy="914400"/>
          </a:xfrm>
        </p:spPr>
        <p:txBody>
          <a:bodyPr/>
          <a:lstStyle/>
          <a:p>
            <a:pPr eaLnBrk="1" hangingPunct="1"/>
            <a:r>
              <a:rPr lang="en-US" smtClean="0"/>
              <a:t>Paham Dualisme</a:t>
            </a:r>
          </a:p>
        </p:txBody>
      </p:sp>
      <p:sp>
        <p:nvSpPr>
          <p:cNvPr id="8195" name="Rectangle 3"/>
          <p:cNvSpPr>
            <a:spLocks noGrp="1" noChangeArrowheads="1"/>
          </p:cNvSpPr>
          <p:nvPr>
            <p:ph idx="1"/>
          </p:nvPr>
        </p:nvSpPr>
        <p:spPr>
          <a:xfrm>
            <a:off x="0" y="1676400"/>
            <a:ext cx="9144000" cy="4953000"/>
          </a:xfrm>
        </p:spPr>
        <p:txBody>
          <a:bodyPr/>
          <a:lstStyle/>
          <a:p>
            <a:pPr eaLnBrk="1" hangingPunct="1"/>
            <a:r>
              <a:rPr lang="en-US" smtClean="0"/>
              <a:t>Berasal dari teori dasar berlakunya hukum internasional yang mendasarkan atas kemauan negara.</a:t>
            </a:r>
          </a:p>
          <a:p>
            <a:pPr eaLnBrk="1" hangingPunct="1"/>
            <a:r>
              <a:rPr lang="en-US" smtClean="0"/>
              <a:t>Paham diatas mengakibatkan suatu anggapan dimana hukum nasional &amp; hukum internasional adalah dua sistem hukum yang berbeda &amp; terpisah satu sama lain.</a:t>
            </a:r>
          </a:p>
          <a:p>
            <a:pPr eaLnBrk="1" hangingPunct="1"/>
            <a:r>
              <a:rPr lang="en-US" smtClean="0"/>
              <a:t>Dipelopori oleh Triepel (1899) &amp; Anzilotti (1923)</a:t>
            </a:r>
          </a:p>
          <a:p>
            <a:pPr eaLnBrk="1" hangingPunct="1">
              <a:buFontTx/>
              <a:buNone/>
            </a:pP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621</TotalTime>
  <Words>3271</Words>
  <Application>Microsoft Office PowerPoint</Application>
  <PresentationFormat>On-screen Show (4:3)</PresentationFormat>
  <Paragraphs>386</Paragraphs>
  <Slides>68</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68</vt:i4>
      </vt:variant>
    </vt:vector>
  </HeadingPairs>
  <TitlesOfParts>
    <vt:vector size="77" baseType="lpstr">
      <vt:lpstr>Arial</vt:lpstr>
      <vt:lpstr>Arial Black</vt:lpstr>
      <vt:lpstr>Calibri</vt:lpstr>
      <vt:lpstr>Franklin Gothic Book</vt:lpstr>
      <vt:lpstr>Georgia</vt:lpstr>
      <vt:lpstr>Wingdings</vt:lpstr>
      <vt:lpstr>Wingdings 2</vt:lpstr>
      <vt:lpstr>Wingdings 3</vt:lpstr>
      <vt:lpstr>Technic</vt:lpstr>
      <vt:lpstr>HUKUM INTERNASIONAL</vt:lpstr>
      <vt:lpstr>ISTILAH </vt:lpstr>
      <vt:lpstr>PERISTILAHAN HI</vt:lpstr>
      <vt:lpstr>Hkm Internasional pada Umumnya</vt:lpstr>
      <vt:lpstr>c. Hukum internasional terbagi menjadi dua bagian</vt:lpstr>
      <vt:lpstr>d. Asas-asas yang berlaku dalam hukum internasional</vt:lpstr>
      <vt:lpstr>Pengantar Hubungan HI dan HN</vt:lpstr>
      <vt:lpstr>PowerPoint Presentation</vt:lpstr>
      <vt:lpstr>Paham Dualisme</vt:lpstr>
      <vt:lpstr>Paham Dualisme</vt:lpstr>
      <vt:lpstr>Paham Dualisme</vt:lpstr>
      <vt:lpstr>Akibat Hukum dari Dualisme</vt:lpstr>
      <vt:lpstr>MONISME</vt:lpstr>
      <vt:lpstr>Paham Monisme</vt:lpstr>
      <vt:lpstr>PowerPoint Presentation</vt:lpstr>
      <vt:lpstr>Monisme Primat Hukum Nasional</vt:lpstr>
      <vt:lpstr>Monisme Primat Hukum Internasional</vt:lpstr>
      <vt:lpstr>Tanggapan terhadap kedua teori</vt:lpstr>
      <vt:lpstr>Sikap HI terhadap HN</vt:lpstr>
      <vt:lpstr>Sikap HN terhadap HI</vt:lpstr>
      <vt:lpstr> Praktek negara-negara</vt:lpstr>
      <vt:lpstr>Praktek Indonesia</vt:lpstr>
      <vt:lpstr>II Daya Mengikat Hkm Internasional</vt:lpstr>
      <vt:lpstr>PowerPoint Presentation</vt:lpstr>
      <vt:lpstr>III Subjek-subjek Hkm Internasional (montevideo 1933)</vt:lpstr>
      <vt:lpstr>Negara</vt:lpstr>
      <vt:lpstr>A.D 1 Defined Territory</vt:lpstr>
      <vt:lpstr>A.D 2 Permanent Population</vt:lpstr>
      <vt:lpstr>A.D 3 Goverment</vt:lpstr>
      <vt:lpstr>A.D 4 Kemampuan untuk melakukan hubungan dengan negara lain</vt:lpstr>
      <vt:lpstr>Macam-Macam Bentuk Negara dan Kesatuan Bukan Negara </vt:lpstr>
      <vt:lpstr>1. Negara Kesatuan</vt:lpstr>
      <vt:lpstr>2. Negara Federasi</vt:lpstr>
      <vt:lpstr>Cont….</vt:lpstr>
      <vt:lpstr>3. Negara Konfederasi (Conferation) </vt:lpstr>
      <vt:lpstr>Cont…</vt:lpstr>
      <vt:lpstr>4. Negara-negara Persemakmuran (Commonwealth       Nations)</vt:lpstr>
      <vt:lpstr>5. Negara Mikro</vt:lpstr>
      <vt:lpstr>6. Negara Netral (Netralized State)</vt:lpstr>
      <vt:lpstr>7. Negara Protrorat</vt:lpstr>
      <vt:lpstr>8. Condominium</vt:lpstr>
      <vt:lpstr>9. Wilayah Perwalian (trust)</vt:lpstr>
      <vt:lpstr>Cont….</vt:lpstr>
      <vt:lpstr>Cont..</vt:lpstr>
      <vt:lpstr>Hak dan Kewajiban Dasar Negara</vt:lpstr>
      <vt:lpstr>Hak-hak dasar negara adalah</vt:lpstr>
      <vt:lpstr>Cont…</vt:lpstr>
      <vt:lpstr>Cont..</vt:lpstr>
      <vt:lpstr>Kewajiban-Kewajiban Dasar Negara</vt:lpstr>
      <vt:lpstr>Cont..</vt:lpstr>
      <vt:lpstr>PowerPoint Presentation</vt:lpstr>
      <vt:lpstr>PowerPoint Presentation</vt:lpstr>
      <vt:lpstr>IV Wilayah Negara</vt:lpstr>
      <vt:lpstr>PowerPoint Presentation</vt:lpstr>
      <vt:lpstr>c. Kawasan perairan Indonesia</vt:lpstr>
      <vt:lpstr>V Sumber-sumber Hkm Internasional</vt:lpstr>
      <vt:lpstr>b.   Sumber-sumber Hkm Internasional</vt:lpstr>
      <vt:lpstr>Macam-macam perjanjian</vt:lpstr>
      <vt:lpstr>PowerPoint Presentation</vt:lpstr>
      <vt:lpstr>PowerPoint Presentation</vt:lpstr>
      <vt:lpstr>J G Starke</vt:lpstr>
      <vt:lpstr>Mochtar Kusumaatmadja</vt:lpstr>
      <vt:lpstr>VI. Yuridiksi Negara dalam Hkm Internasional</vt:lpstr>
      <vt:lpstr>B. Yuridiksi negara dengan hukum internasional</vt:lpstr>
      <vt:lpstr>Unsur-unsur yuridiksi negara dengan hukum internasional</vt:lpstr>
      <vt:lpstr>C. Macam-macam yuridiksi</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MAYA</dc:creator>
  <cp:lastModifiedBy>Putri Ria</cp:lastModifiedBy>
  <cp:revision>15</cp:revision>
  <dcterms:created xsi:type="dcterms:W3CDTF">2018-08-18T08:07:32Z</dcterms:created>
  <dcterms:modified xsi:type="dcterms:W3CDTF">2020-07-24T14:50:04Z</dcterms:modified>
</cp:coreProperties>
</file>