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86" y="-44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9/2/2021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888432" y="4323233"/>
            <a:ext cx="4788024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500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Destiani</a:t>
            </a:r>
            <a:r>
              <a:rPr kumimoji="0" lang="en-US" altLang="ko-KR" sz="25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kumimoji="0" lang="en-US" altLang="ko-KR" sz="2500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M.Pd</a:t>
            </a:r>
            <a:r>
              <a:rPr kumimoji="0" lang="en-US" altLang="ko-KR" sz="25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kumimoji="0" lang="en-US" altLang="ko-KR" sz="25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1"/>
          <p:cNvSpPr txBox="1">
            <a:spLocks noChangeArrowheads="1"/>
          </p:cNvSpPr>
          <p:nvPr/>
        </p:nvSpPr>
        <p:spPr bwMode="auto">
          <a:xfrm>
            <a:off x="2987824" y="2714479"/>
            <a:ext cx="496855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rgbClr val="002060"/>
                </a:solidFill>
                <a:latin typeface="Baskerville Old Face" pitchFamily="18" charset="0"/>
              </a:rPr>
              <a:t>Sejarah</a:t>
            </a:r>
            <a:r>
              <a:rPr lang="en-US" sz="3600" b="1" dirty="0">
                <a:solidFill>
                  <a:srgbClr val="002060"/>
                </a:solidFill>
                <a:latin typeface="Baskerville Old Face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Baskerville Old Face" pitchFamily="18" charset="0"/>
              </a:rPr>
              <a:t>Bahasa</a:t>
            </a:r>
            <a:r>
              <a:rPr lang="en-US" sz="3600" b="1" dirty="0">
                <a:solidFill>
                  <a:srgbClr val="002060"/>
                </a:solidFill>
                <a:latin typeface="Baskerville Old Face" pitchFamily="18" charset="0"/>
              </a:rPr>
              <a:t> Indonesia </a:t>
            </a:r>
            <a:br>
              <a:rPr lang="en-US" sz="3600" b="1" dirty="0">
                <a:solidFill>
                  <a:srgbClr val="002060"/>
                </a:solidFill>
                <a:latin typeface="Baskerville Old Face" pitchFamily="18" charset="0"/>
              </a:rPr>
            </a:br>
            <a:r>
              <a:rPr lang="en-US" sz="3600" b="1" dirty="0" err="1">
                <a:solidFill>
                  <a:srgbClr val="002060"/>
                </a:solidFill>
                <a:latin typeface="Baskerville Old Face" pitchFamily="18" charset="0"/>
              </a:rPr>
              <a:t>dan</a:t>
            </a:r>
            <a:r>
              <a:rPr lang="en-US" sz="3600" b="1" dirty="0">
                <a:solidFill>
                  <a:srgbClr val="002060"/>
                </a:solidFill>
                <a:latin typeface="Baskerville Old Face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Baskerville Old Face" pitchFamily="18" charset="0"/>
              </a:rPr>
              <a:t>Perkembangannya</a:t>
            </a:r>
            <a:r>
              <a:rPr lang="en-US" sz="3600" b="1" dirty="0">
                <a:solidFill>
                  <a:srgbClr val="002060"/>
                </a:solidFill>
                <a:latin typeface="Baskerville Old Face" pitchFamily="18" charset="0"/>
              </a:rPr>
              <a:t> </a:t>
            </a:r>
            <a:endParaRPr lang="en-US" altLang="ko-KR" sz="3600" b="1" dirty="0" smtClean="0">
              <a:solidFill>
                <a:srgbClr val="002060"/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2881908" y="2118608"/>
            <a:ext cx="1749286" cy="1749286"/>
          </a:xfrm>
          <a:prstGeom prst="ellipse">
            <a:avLst/>
          </a:prstGeom>
          <a:noFill/>
          <a:ln>
            <a:solidFill>
              <a:schemeClr val="bg1">
                <a:lumMod val="9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1"/>
          <p:cNvSpPr txBox="1">
            <a:spLocks/>
          </p:cNvSpPr>
          <p:nvPr/>
        </p:nvSpPr>
        <p:spPr>
          <a:xfrm>
            <a:off x="1613169" y="195486"/>
            <a:ext cx="7067128" cy="4248472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537"/>
            <a:r>
              <a:rPr lang="en-US" dirty="0" err="1" smtClean="0"/>
              <a:t>Sejumlah</a:t>
            </a:r>
            <a:r>
              <a:rPr lang="en-US" dirty="0" smtClean="0"/>
              <a:t> </a:t>
            </a:r>
            <a:r>
              <a:rPr lang="en-US" dirty="0" err="1" smtClean="0"/>
              <a:t>sarjana</a:t>
            </a:r>
            <a:r>
              <a:rPr lang="en-US" dirty="0" smtClean="0"/>
              <a:t> </a:t>
            </a:r>
            <a:r>
              <a:rPr lang="en-US" dirty="0" err="1" smtClean="0"/>
              <a:t>Belanda</a:t>
            </a:r>
            <a:r>
              <a:rPr lang="en-US" dirty="0" smtClean="0"/>
              <a:t> </a:t>
            </a:r>
            <a:r>
              <a:rPr lang="en-US" dirty="0" err="1" smtClean="0"/>
              <a:t>mulai</a:t>
            </a:r>
            <a:r>
              <a:rPr lang="en-US" dirty="0" smtClean="0"/>
              <a:t> </a:t>
            </a:r>
            <a:r>
              <a:rPr lang="en-US" dirty="0" err="1" smtClean="0"/>
              <a:t>terlibat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</a:p>
          <a:p>
            <a:pPr marL="109537"/>
            <a:r>
              <a:rPr lang="en-US" dirty="0" err="1" smtClean="0"/>
              <a:t>standardisasi</a:t>
            </a:r>
            <a:r>
              <a:rPr lang="en-US" dirty="0" smtClean="0"/>
              <a:t> </a:t>
            </a:r>
            <a:r>
              <a:rPr lang="en-US" dirty="0" err="1" smtClean="0"/>
              <a:t>bahasa</a:t>
            </a:r>
            <a:r>
              <a:rPr lang="en-US" dirty="0" smtClean="0"/>
              <a:t>.</a:t>
            </a:r>
          </a:p>
          <a:p>
            <a:pPr marL="109537"/>
            <a:endParaRPr lang="en-US" dirty="0" smtClean="0"/>
          </a:p>
          <a:p>
            <a:pPr marL="109537"/>
            <a:r>
              <a:rPr lang="en-US" dirty="0" err="1" smtClean="0"/>
              <a:t>Promosi</a:t>
            </a:r>
            <a:r>
              <a:rPr lang="en-US" dirty="0" smtClean="0"/>
              <a:t> </a:t>
            </a:r>
            <a:r>
              <a:rPr lang="en-US" dirty="0" err="1" smtClean="0"/>
              <a:t>bahasa</a:t>
            </a:r>
            <a:r>
              <a:rPr lang="en-US" dirty="0" smtClean="0"/>
              <a:t> </a:t>
            </a:r>
            <a:r>
              <a:rPr lang="en-US" dirty="0" err="1" smtClean="0"/>
              <a:t>Melayu</a:t>
            </a:r>
            <a:r>
              <a:rPr lang="en-US" dirty="0" smtClean="0"/>
              <a:t> pun </a:t>
            </a:r>
            <a:r>
              <a:rPr lang="en-US" dirty="0" err="1" smtClean="0"/>
              <a:t>dilakukan</a:t>
            </a:r>
            <a:r>
              <a:rPr lang="en-US" dirty="0" smtClean="0"/>
              <a:t> di </a:t>
            </a:r>
            <a:r>
              <a:rPr lang="en-US" dirty="0" err="1" smtClean="0"/>
              <a:t>sekolah-sekolah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didukung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penerbitan</a:t>
            </a:r>
            <a:r>
              <a:rPr lang="en-US" dirty="0" smtClean="0"/>
              <a:t> </a:t>
            </a:r>
            <a:r>
              <a:rPr lang="en-US" dirty="0" err="1" smtClean="0"/>
              <a:t>karya</a:t>
            </a:r>
            <a:r>
              <a:rPr lang="en-US" dirty="0" smtClean="0"/>
              <a:t> </a:t>
            </a:r>
            <a:r>
              <a:rPr lang="en-US" dirty="0" err="1" smtClean="0"/>
              <a:t>sastra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bahasa</a:t>
            </a:r>
            <a:r>
              <a:rPr lang="en-US" dirty="0" smtClean="0"/>
              <a:t> </a:t>
            </a:r>
            <a:r>
              <a:rPr lang="en-US" dirty="0" err="1" smtClean="0"/>
              <a:t>Melayu</a:t>
            </a:r>
            <a:r>
              <a:rPr lang="en-US" dirty="0" smtClean="0"/>
              <a:t>. </a:t>
            </a:r>
          </a:p>
          <a:p>
            <a:pPr marL="109537"/>
            <a:endParaRPr lang="en-US" dirty="0" smtClean="0"/>
          </a:p>
          <a:p>
            <a:pPr marL="109537" algn="ctr"/>
            <a:endParaRPr lang="en-US" b="1" dirty="0" smtClean="0"/>
          </a:p>
          <a:p>
            <a:pPr marL="109537" algn="ctr"/>
            <a:r>
              <a:rPr lang="en-US" b="1" dirty="0" err="1" smtClean="0"/>
              <a:t>Terbentuklah</a:t>
            </a:r>
            <a:r>
              <a:rPr lang="en-US" b="1" dirty="0" smtClean="0"/>
              <a:t> “</a:t>
            </a:r>
            <a:r>
              <a:rPr lang="en-US" b="1" dirty="0" err="1" smtClean="0"/>
              <a:t>embrio</a:t>
            </a:r>
            <a:r>
              <a:rPr lang="en-US" b="1" dirty="0" smtClean="0"/>
              <a:t>” </a:t>
            </a:r>
            <a:r>
              <a:rPr lang="en-US" b="1" dirty="0" err="1" smtClean="0"/>
              <a:t>bahasa</a:t>
            </a:r>
            <a:r>
              <a:rPr lang="en-US" b="1" dirty="0" smtClean="0"/>
              <a:t> Indonesia yang </a:t>
            </a:r>
            <a:r>
              <a:rPr lang="en-US" b="1" dirty="0" err="1" smtClean="0"/>
              <a:t>secara</a:t>
            </a:r>
            <a:endParaRPr lang="en-US" b="1" dirty="0" smtClean="0"/>
          </a:p>
          <a:p>
            <a:pPr marL="109537" algn="ctr"/>
            <a:r>
              <a:rPr lang="en-US" b="1" dirty="0" smtClean="0"/>
              <a:t> </a:t>
            </a:r>
            <a:r>
              <a:rPr lang="en-US" b="1" dirty="0" err="1" smtClean="0"/>
              <a:t>perlahan</a:t>
            </a:r>
            <a:r>
              <a:rPr lang="en-US" b="1" dirty="0" smtClean="0"/>
              <a:t> </a:t>
            </a:r>
            <a:r>
              <a:rPr lang="en-US" b="1" dirty="0" err="1" smtClean="0"/>
              <a:t>mulai</a:t>
            </a:r>
            <a:r>
              <a:rPr lang="en-US" b="1" dirty="0" smtClean="0"/>
              <a:t> </a:t>
            </a:r>
            <a:r>
              <a:rPr lang="en-US" b="1" dirty="0" err="1" smtClean="0"/>
              <a:t>terpisah</a:t>
            </a:r>
            <a:r>
              <a:rPr lang="en-US" b="1" dirty="0" smtClean="0"/>
              <a:t> </a:t>
            </a:r>
            <a:r>
              <a:rPr lang="en-US" b="1" dirty="0" err="1" smtClean="0"/>
              <a:t>dari</a:t>
            </a:r>
            <a:r>
              <a:rPr lang="en-US" b="1" dirty="0" smtClean="0"/>
              <a:t> </a:t>
            </a:r>
            <a:r>
              <a:rPr lang="en-US" b="1" dirty="0" err="1" smtClean="0"/>
              <a:t>bentuk</a:t>
            </a:r>
            <a:r>
              <a:rPr lang="en-US" b="1" dirty="0" smtClean="0"/>
              <a:t> </a:t>
            </a:r>
            <a:r>
              <a:rPr lang="en-US" b="1" dirty="0" err="1" smtClean="0"/>
              <a:t>semula</a:t>
            </a:r>
            <a:r>
              <a:rPr lang="en-US" b="1" dirty="0" smtClean="0"/>
              <a:t> </a:t>
            </a:r>
            <a:r>
              <a:rPr lang="en-US" b="1" dirty="0" err="1" smtClean="0"/>
              <a:t>bahasa</a:t>
            </a:r>
            <a:r>
              <a:rPr lang="en-US" b="1" dirty="0" smtClean="0"/>
              <a:t> </a:t>
            </a:r>
          </a:p>
          <a:p>
            <a:pPr marL="109537" algn="ctr"/>
            <a:r>
              <a:rPr lang="en-US" b="1" dirty="0" err="1" smtClean="0"/>
              <a:t>Melayu</a:t>
            </a:r>
            <a:r>
              <a:rPr lang="en-US" b="1" dirty="0" smtClean="0"/>
              <a:t>.</a:t>
            </a:r>
            <a:endParaRPr lang="en-US" b="1" dirty="0"/>
          </a:p>
        </p:txBody>
      </p:sp>
      <p:sp>
        <p:nvSpPr>
          <p:cNvPr id="6" name="Down Arrow 5"/>
          <p:cNvSpPr/>
          <p:nvPr/>
        </p:nvSpPr>
        <p:spPr>
          <a:xfrm>
            <a:off x="4786693" y="2427734"/>
            <a:ext cx="360040" cy="648072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8166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1547664" y="365125"/>
            <a:ext cx="6967686" cy="543595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spcBef>
                <a:spcPct val="0"/>
              </a:spcBef>
              <a:buNone/>
              <a:defRPr sz="3600" b="1" kern="120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dirty="0" err="1" smtClean="0"/>
              <a:t>Lahirnya</a:t>
            </a:r>
            <a:r>
              <a:rPr lang="en-US" dirty="0" smtClean="0"/>
              <a:t> </a:t>
            </a:r>
            <a:r>
              <a:rPr lang="en-US" dirty="0" err="1" smtClean="0"/>
              <a:t>Bahasa</a:t>
            </a:r>
            <a:r>
              <a:rPr lang="en-US" dirty="0" smtClean="0"/>
              <a:t> Indonesia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979712" y="1275606"/>
            <a:ext cx="6549804" cy="4037261"/>
          </a:xfrm>
          <a:prstGeom prst="rect">
            <a:avLst/>
          </a:prstGeom>
        </p:spPr>
        <p:txBody>
          <a:bodyPr rtlCol="0" anchor="ctr">
            <a:normAutofit/>
          </a:bodyPr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defRPr/>
            </a:pPr>
            <a:r>
              <a:rPr lang="en-US" dirty="0" err="1" smtClean="0">
                <a:solidFill>
                  <a:srgbClr val="C00000"/>
                </a:solidFill>
              </a:rPr>
              <a:t>Penamaan</a:t>
            </a:r>
            <a:r>
              <a:rPr lang="en-US" dirty="0" smtClean="0">
                <a:solidFill>
                  <a:srgbClr val="C00000"/>
                </a:solidFill>
              </a:rPr>
              <a:t> "</a:t>
            </a:r>
            <a:r>
              <a:rPr lang="en-US" dirty="0" err="1" smtClean="0">
                <a:solidFill>
                  <a:srgbClr val="C00000"/>
                </a:solidFill>
              </a:rPr>
              <a:t>Bahasa</a:t>
            </a:r>
            <a:r>
              <a:rPr lang="en-US" dirty="0" smtClean="0">
                <a:solidFill>
                  <a:srgbClr val="C00000"/>
                </a:solidFill>
              </a:rPr>
              <a:t> Indonesia" </a:t>
            </a:r>
            <a:r>
              <a:rPr lang="en-US" dirty="0" err="1" smtClean="0">
                <a:solidFill>
                  <a:srgbClr val="C00000"/>
                </a:solidFill>
              </a:rPr>
              <a:t>diawali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err="1" smtClean="0">
                <a:solidFill>
                  <a:srgbClr val="C00000"/>
                </a:solidFill>
              </a:rPr>
              <a:t>sejak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err="1" smtClean="0">
                <a:solidFill>
                  <a:srgbClr val="C00000"/>
                </a:solidFill>
              </a:rPr>
              <a:t>dicanang-kannya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err="1" smtClean="0">
                <a:solidFill>
                  <a:srgbClr val="C00000"/>
                </a:solidFill>
              </a:rPr>
              <a:t>Sumpah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err="1" smtClean="0">
                <a:solidFill>
                  <a:srgbClr val="C00000"/>
                </a:solidFill>
              </a:rPr>
              <a:t>Pemuda</a:t>
            </a:r>
            <a:r>
              <a:rPr lang="en-US" dirty="0" smtClean="0">
                <a:solidFill>
                  <a:srgbClr val="C00000"/>
                </a:solidFill>
              </a:rPr>
              <a:t>, </a:t>
            </a:r>
          </a:p>
          <a:p>
            <a:pPr algn="ctr">
              <a:lnSpc>
                <a:spcPct val="150000"/>
              </a:lnSpc>
              <a:defRPr/>
            </a:pPr>
            <a:r>
              <a:rPr lang="en-US" dirty="0" smtClean="0">
                <a:solidFill>
                  <a:srgbClr val="C00000"/>
                </a:solidFill>
              </a:rPr>
              <a:t>	</a:t>
            </a:r>
          </a:p>
          <a:p>
            <a:pPr algn="ctr">
              <a:lnSpc>
                <a:spcPct val="150000"/>
              </a:lnSpc>
              <a:defRPr/>
            </a:pPr>
            <a:r>
              <a:rPr lang="en-US" b="1" dirty="0" smtClean="0">
                <a:solidFill>
                  <a:srgbClr val="C00000"/>
                </a:solidFill>
              </a:rPr>
              <a:t>28 </a:t>
            </a:r>
            <a:r>
              <a:rPr lang="en-US" b="1" dirty="0" err="1" smtClean="0">
                <a:solidFill>
                  <a:srgbClr val="C00000"/>
                </a:solidFill>
              </a:rPr>
              <a:t>Oktober</a:t>
            </a:r>
            <a:r>
              <a:rPr lang="en-US" b="1" dirty="0" smtClean="0">
                <a:solidFill>
                  <a:srgbClr val="C00000"/>
                </a:solidFill>
              </a:rPr>
              <a:t> 1928.</a:t>
            </a:r>
          </a:p>
          <a:p>
            <a:pPr>
              <a:lnSpc>
                <a:spcPct val="150000"/>
              </a:lnSpc>
              <a:defRPr/>
            </a:pPr>
            <a:r>
              <a:rPr lang="en-US" dirty="0" err="1" smtClean="0">
                <a:solidFill>
                  <a:srgbClr val="C00000"/>
                </a:solidFill>
              </a:rPr>
              <a:t>Kemudian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err="1" smtClean="0">
                <a:solidFill>
                  <a:srgbClr val="C00000"/>
                </a:solidFill>
              </a:rPr>
              <a:t>bahasa</a:t>
            </a:r>
            <a:r>
              <a:rPr lang="en-US" dirty="0" smtClean="0">
                <a:solidFill>
                  <a:srgbClr val="C00000"/>
                </a:solidFill>
              </a:rPr>
              <a:t> Indonesia </a:t>
            </a:r>
            <a:r>
              <a:rPr lang="en-US" dirty="0" err="1" smtClean="0">
                <a:solidFill>
                  <a:srgbClr val="C00000"/>
                </a:solidFill>
              </a:rPr>
              <a:t>diresmikan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err="1" smtClean="0">
                <a:solidFill>
                  <a:srgbClr val="C00000"/>
                </a:solidFill>
              </a:rPr>
              <a:t>menjadi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err="1" smtClean="0">
                <a:solidFill>
                  <a:srgbClr val="C00000"/>
                </a:solidFill>
              </a:rPr>
              <a:t>bahasa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err="1" smtClean="0">
                <a:solidFill>
                  <a:srgbClr val="C00000"/>
                </a:solidFill>
              </a:rPr>
              <a:t>negara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err="1" smtClean="0">
                <a:solidFill>
                  <a:srgbClr val="C00000"/>
                </a:solidFill>
              </a:rPr>
              <a:t>pada</a:t>
            </a:r>
            <a:r>
              <a:rPr lang="en-US" dirty="0" smtClean="0">
                <a:solidFill>
                  <a:srgbClr val="C00000"/>
                </a:solidFill>
              </a:rPr>
              <a:t> 18 </a:t>
            </a:r>
            <a:r>
              <a:rPr lang="en-US" dirty="0" err="1" smtClean="0">
                <a:solidFill>
                  <a:srgbClr val="C00000"/>
                </a:solidFill>
              </a:rPr>
              <a:t>Agustus</a:t>
            </a:r>
            <a:r>
              <a:rPr lang="en-US" dirty="0" smtClean="0">
                <a:solidFill>
                  <a:srgbClr val="C00000"/>
                </a:solidFill>
              </a:rPr>
              <a:t> 1945. </a:t>
            </a:r>
          </a:p>
        </p:txBody>
      </p:sp>
    </p:spTree>
    <p:extLst>
      <p:ext uri="{BB962C8B-B14F-4D97-AF65-F5344CB8AC3E}">
        <p14:creationId xmlns:p14="http://schemas.microsoft.com/office/powerpoint/2010/main" val="29096899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763688" y="1002090"/>
            <a:ext cx="6696744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000" b="1" dirty="0" err="1"/>
              <a:t>Pertama</a:t>
            </a:r>
            <a:r>
              <a:rPr lang="en-US" sz="2000" b="1" dirty="0"/>
              <a:t> : </a:t>
            </a:r>
            <a:r>
              <a:rPr lang="en-US" sz="2000" dirty="0"/>
              <a:t>KAMI POETRA DAN POETRI INDONESIA </a:t>
            </a:r>
            <a:endParaRPr lang="en-US" sz="2000" dirty="0" smtClean="0"/>
          </a:p>
          <a:p>
            <a:pPr>
              <a:defRPr/>
            </a:pPr>
            <a:r>
              <a:rPr lang="en-US" sz="2000" dirty="0" smtClean="0"/>
              <a:t>MENGAKOE </a:t>
            </a:r>
            <a:r>
              <a:rPr lang="en-US" sz="2000" dirty="0"/>
              <a:t>BERTOEMPAH DARAH JANG SATOE, TANAH AIR </a:t>
            </a:r>
            <a:r>
              <a:rPr lang="en-US" sz="2000" dirty="0" smtClean="0"/>
              <a:t>INDONESIA</a:t>
            </a:r>
          </a:p>
          <a:p>
            <a:pPr>
              <a:defRPr/>
            </a:pPr>
            <a:endParaRPr lang="en-US" sz="2000" dirty="0"/>
          </a:p>
          <a:p>
            <a:pPr>
              <a:defRPr/>
            </a:pPr>
            <a:r>
              <a:rPr lang="en-US" sz="2000" b="1" dirty="0" err="1"/>
              <a:t>Kedua</a:t>
            </a:r>
            <a:r>
              <a:rPr lang="en-US" sz="2000" b="1" dirty="0"/>
              <a:t> : </a:t>
            </a:r>
            <a:r>
              <a:rPr lang="en-US" sz="2000" dirty="0"/>
              <a:t>KAMI POETRA DAN POETRI INDONESIA</a:t>
            </a:r>
            <a:r>
              <a:rPr lang="en-US" sz="2000" dirty="0" smtClean="0"/>
              <a:t>,</a:t>
            </a:r>
          </a:p>
          <a:p>
            <a:pPr>
              <a:defRPr/>
            </a:pPr>
            <a:r>
              <a:rPr lang="en-US" sz="2000" dirty="0" smtClean="0"/>
              <a:t>MENGAKOE </a:t>
            </a:r>
            <a:r>
              <a:rPr lang="en-US" sz="2000" dirty="0"/>
              <a:t>BERBANGSA JANG SATOE</a:t>
            </a:r>
            <a:r>
              <a:rPr lang="en-US" sz="2000" dirty="0" smtClean="0"/>
              <a:t>, BANGSA </a:t>
            </a:r>
          </a:p>
          <a:p>
            <a:pPr>
              <a:defRPr/>
            </a:pPr>
            <a:r>
              <a:rPr lang="en-US" sz="2000" dirty="0" smtClean="0"/>
              <a:t>INDONESIA</a:t>
            </a:r>
          </a:p>
          <a:p>
            <a:pPr>
              <a:defRPr/>
            </a:pPr>
            <a:endParaRPr lang="en-US" sz="2000" dirty="0"/>
          </a:p>
          <a:p>
            <a:pPr>
              <a:defRPr/>
            </a:pPr>
            <a:r>
              <a:rPr lang="en-US" sz="2000" b="1" dirty="0" err="1"/>
              <a:t>Ketiga</a:t>
            </a:r>
            <a:r>
              <a:rPr lang="en-US" sz="2000" b="1" dirty="0"/>
              <a:t> : </a:t>
            </a:r>
            <a:r>
              <a:rPr lang="en-US" sz="2000" dirty="0"/>
              <a:t>KAMI POETRA DAN POETRI INDONESIA </a:t>
            </a:r>
            <a:r>
              <a:rPr lang="en-US" sz="2000" dirty="0" smtClean="0"/>
              <a:t>  </a:t>
            </a:r>
          </a:p>
          <a:p>
            <a:pPr>
              <a:defRPr/>
            </a:pPr>
            <a:r>
              <a:rPr lang="en-US" sz="2000" dirty="0" smtClean="0"/>
              <a:t>MENGJOENJOENG </a:t>
            </a:r>
            <a:r>
              <a:rPr lang="en-US" sz="2000" dirty="0"/>
              <a:t>BAHASA PERSATOEAN</a:t>
            </a:r>
            <a:r>
              <a:rPr lang="en-US" sz="2000" dirty="0" smtClean="0"/>
              <a:t>, </a:t>
            </a:r>
          </a:p>
          <a:p>
            <a:pPr>
              <a:defRPr/>
            </a:pPr>
            <a:r>
              <a:rPr lang="en-US" sz="2000" dirty="0" smtClean="0"/>
              <a:t>BAHASA </a:t>
            </a:r>
            <a:r>
              <a:rPr lang="en-US" sz="2000" dirty="0"/>
              <a:t>INDONESIA</a:t>
            </a:r>
            <a:br>
              <a:rPr lang="en-US" sz="2000" dirty="0"/>
            </a:br>
            <a:endParaRPr lang="en-US" sz="20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0602383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1583927" y="20013"/>
            <a:ext cx="6895678" cy="679530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spcBef>
                <a:spcPct val="0"/>
              </a:spcBef>
              <a:buNone/>
              <a:defRPr sz="3600" b="1" kern="120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z="3200" dirty="0" err="1" smtClean="0"/>
              <a:t>Penyempurnaan</a:t>
            </a:r>
            <a:r>
              <a:rPr lang="en-US" sz="3200" dirty="0" smtClean="0"/>
              <a:t> </a:t>
            </a:r>
            <a:r>
              <a:rPr lang="en-US" sz="3200" dirty="0" err="1" smtClean="0"/>
              <a:t>Ejaan</a:t>
            </a:r>
            <a:r>
              <a:rPr lang="en-US" sz="3200" dirty="0" smtClean="0"/>
              <a:t> 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763688" y="996312"/>
            <a:ext cx="7056784" cy="3752682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 err="1" smtClean="0"/>
              <a:t>Ejaan</a:t>
            </a:r>
            <a:r>
              <a:rPr lang="en-US" sz="1800" b="1" dirty="0" smtClean="0"/>
              <a:t> van </a:t>
            </a:r>
            <a:r>
              <a:rPr lang="en-US" sz="1800" b="1" dirty="0" err="1" smtClean="0"/>
              <a:t>Ophuisjen</a:t>
            </a:r>
            <a:r>
              <a:rPr lang="en-US" sz="1800" b="1" dirty="0" smtClean="0"/>
              <a:t> (1901)</a:t>
            </a:r>
            <a:endParaRPr lang="en-US" sz="1800" dirty="0" smtClean="0"/>
          </a:p>
          <a:p>
            <a:r>
              <a:rPr lang="en-US" sz="1800" b="1" dirty="0" err="1" smtClean="0"/>
              <a:t>Huruf</a:t>
            </a:r>
            <a:r>
              <a:rPr lang="en-US" sz="1800" b="1" dirty="0" smtClean="0"/>
              <a:t> </a:t>
            </a:r>
            <a:r>
              <a:rPr lang="en-US" sz="1800" b="1" i="1" dirty="0" smtClean="0"/>
              <a:t>ï</a:t>
            </a:r>
            <a:r>
              <a:rPr lang="en-US" sz="1800" b="1" dirty="0" smtClean="0"/>
              <a:t> </a:t>
            </a:r>
            <a:r>
              <a:rPr lang="en-US" sz="1800" dirty="0" smtClean="0"/>
              <a:t>yang </a:t>
            </a:r>
            <a:r>
              <a:rPr lang="en-US" sz="1800" dirty="0" err="1" smtClean="0"/>
              <a:t>berfungsi</a:t>
            </a:r>
            <a:r>
              <a:rPr lang="en-US" sz="1800" dirty="0" smtClean="0"/>
              <a:t> </a:t>
            </a:r>
            <a:r>
              <a:rPr lang="en-US" sz="1800" dirty="0" err="1" smtClean="0"/>
              <a:t>sebagai</a:t>
            </a:r>
            <a:r>
              <a:rPr lang="en-US" sz="1800" dirty="0" smtClean="0"/>
              <a:t> </a:t>
            </a:r>
            <a:r>
              <a:rPr lang="en-US" sz="1800" dirty="0" err="1" smtClean="0"/>
              <a:t>huruf</a:t>
            </a:r>
            <a:r>
              <a:rPr lang="en-US" sz="1800" dirty="0" smtClean="0"/>
              <a:t> </a:t>
            </a:r>
            <a:r>
              <a:rPr lang="en-US" sz="1800" i="1" dirty="0" smtClean="0"/>
              <a:t>i,</a:t>
            </a:r>
            <a:r>
              <a:rPr lang="en-US" sz="1800" dirty="0" smtClean="0"/>
              <a:t> </a:t>
            </a:r>
            <a:r>
              <a:rPr lang="en-US" sz="1800" dirty="0" err="1" smtClean="0"/>
              <a:t>seperti</a:t>
            </a:r>
            <a:r>
              <a:rPr lang="en-US" sz="1800" dirty="0" smtClean="0"/>
              <a:t> </a:t>
            </a:r>
            <a:r>
              <a:rPr lang="en-US" sz="1800" i="1" dirty="0" err="1" smtClean="0"/>
              <a:t>mulaï</a:t>
            </a:r>
            <a:r>
              <a:rPr lang="en-US" sz="1800" dirty="0" smtClean="0"/>
              <a:t> </a:t>
            </a:r>
          </a:p>
          <a:p>
            <a:r>
              <a:rPr lang="en-US" sz="1800" dirty="0" err="1" smtClean="0"/>
              <a:t>dengan</a:t>
            </a:r>
            <a:r>
              <a:rPr lang="en-US" sz="1800" dirty="0" smtClean="0"/>
              <a:t> </a:t>
            </a:r>
            <a:r>
              <a:rPr lang="en-US" sz="1800" i="1" dirty="0" err="1" smtClean="0"/>
              <a:t>ramai</a:t>
            </a:r>
            <a:r>
              <a:rPr lang="en-US" sz="1800" i="1" dirty="0" smtClean="0"/>
              <a:t>,</a:t>
            </a:r>
            <a:r>
              <a:rPr lang="en-US" sz="1800" dirty="0" smtClean="0"/>
              <a:t> </a:t>
            </a:r>
            <a:r>
              <a:rPr lang="en-US" sz="1800" dirty="0" err="1" smtClean="0"/>
              <a:t>juga</a:t>
            </a:r>
            <a:r>
              <a:rPr lang="en-US" sz="1800" dirty="0" smtClean="0"/>
              <a:t> </a:t>
            </a:r>
            <a:r>
              <a:rPr lang="en-US" sz="1800" dirty="0" err="1" smtClean="0"/>
              <a:t>digunakan</a:t>
            </a:r>
            <a:r>
              <a:rPr lang="en-US" sz="1800" dirty="0" smtClean="0"/>
              <a:t> </a:t>
            </a:r>
            <a:r>
              <a:rPr lang="en-US" sz="1800" dirty="0" err="1" smtClean="0"/>
              <a:t>untuk</a:t>
            </a:r>
            <a:r>
              <a:rPr lang="en-US" sz="1800" dirty="0" smtClean="0"/>
              <a:t> </a:t>
            </a:r>
            <a:r>
              <a:rPr lang="en-US" sz="1800" dirty="0" err="1" smtClean="0"/>
              <a:t>menulis</a:t>
            </a:r>
            <a:r>
              <a:rPr lang="en-US" sz="1800" dirty="0" smtClean="0"/>
              <a:t> </a:t>
            </a:r>
            <a:r>
              <a:rPr lang="en-US" sz="1800" dirty="0" err="1" smtClean="0"/>
              <a:t>huruf</a:t>
            </a:r>
            <a:r>
              <a:rPr lang="en-US" sz="1800" dirty="0" smtClean="0"/>
              <a:t> </a:t>
            </a:r>
            <a:r>
              <a:rPr lang="en-US" sz="1800" i="1" dirty="0" smtClean="0"/>
              <a:t>y</a:t>
            </a:r>
            <a:r>
              <a:rPr lang="en-US" sz="1800" dirty="0" smtClean="0"/>
              <a:t> </a:t>
            </a:r>
          </a:p>
          <a:p>
            <a:r>
              <a:rPr lang="en-US" sz="1800" dirty="0" err="1" smtClean="0"/>
              <a:t>seperti</a:t>
            </a:r>
            <a:r>
              <a:rPr lang="en-US" sz="1800" dirty="0" smtClean="0"/>
              <a:t> </a:t>
            </a:r>
            <a:r>
              <a:rPr lang="en-US" sz="1800" dirty="0" err="1" smtClean="0"/>
              <a:t>dalam</a:t>
            </a:r>
            <a:r>
              <a:rPr lang="en-US" sz="1800" dirty="0" smtClean="0"/>
              <a:t> </a:t>
            </a:r>
            <a:r>
              <a:rPr lang="en-US" sz="1800" i="1" dirty="0" err="1" smtClean="0"/>
              <a:t>Soerabaïa</a:t>
            </a:r>
            <a:r>
              <a:rPr lang="en-US" sz="1800" dirty="0" smtClean="0"/>
              <a:t>.</a:t>
            </a:r>
          </a:p>
          <a:p>
            <a:endParaRPr lang="en-US" sz="1800" dirty="0" smtClean="0"/>
          </a:p>
          <a:p>
            <a:r>
              <a:rPr lang="en-US" sz="1800" b="1" dirty="0" err="1" smtClean="0"/>
              <a:t>Huruf</a:t>
            </a:r>
            <a:r>
              <a:rPr lang="en-US" sz="1800" b="1" dirty="0" smtClean="0"/>
              <a:t> </a:t>
            </a:r>
            <a:r>
              <a:rPr lang="en-US" sz="1800" b="1" i="1" dirty="0" smtClean="0"/>
              <a:t>j</a:t>
            </a:r>
            <a:r>
              <a:rPr lang="en-US" sz="1800" b="1" dirty="0" smtClean="0"/>
              <a:t> </a:t>
            </a:r>
            <a:r>
              <a:rPr lang="en-US" sz="1800" dirty="0" err="1" smtClean="0"/>
              <a:t>untuk</a:t>
            </a:r>
            <a:r>
              <a:rPr lang="en-US" sz="1800" dirty="0" smtClean="0"/>
              <a:t> </a:t>
            </a:r>
            <a:r>
              <a:rPr lang="en-US" sz="1800" dirty="0" err="1" smtClean="0"/>
              <a:t>menuliskan</a:t>
            </a:r>
            <a:r>
              <a:rPr lang="en-US" sz="1800" dirty="0" smtClean="0"/>
              <a:t> kata-kata </a:t>
            </a:r>
            <a:r>
              <a:rPr lang="en-US" sz="1800" i="1" dirty="0" err="1" smtClean="0"/>
              <a:t>jang</a:t>
            </a:r>
            <a:r>
              <a:rPr lang="en-US" sz="1800" dirty="0" smtClean="0"/>
              <a:t>, </a:t>
            </a:r>
            <a:r>
              <a:rPr lang="en-US" sz="1800" i="1" dirty="0" err="1" smtClean="0"/>
              <a:t>pajah</a:t>
            </a:r>
            <a:r>
              <a:rPr lang="en-US" sz="1800" dirty="0" smtClean="0"/>
              <a:t>, </a:t>
            </a:r>
            <a:r>
              <a:rPr lang="en-US" sz="1800" i="1" dirty="0" err="1" smtClean="0"/>
              <a:t>sajang</a:t>
            </a:r>
            <a:r>
              <a:rPr lang="en-US" sz="1800" dirty="0" smtClean="0"/>
              <a:t>, </a:t>
            </a:r>
            <a:r>
              <a:rPr lang="en-US" sz="1800" dirty="0" err="1" smtClean="0"/>
              <a:t>dsb</a:t>
            </a:r>
            <a:r>
              <a:rPr lang="en-US" sz="1800" dirty="0" smtClean="0"/>
              <a:t>.</a:t>
            </a:r>
          </a:p>
          <a:p>
            <a:endParaRPr lang="en-US" sz="1800" dirty="0" smtClean="0"/>
          </a:p>
          <a:p>
            <a:r>
              <a:rPr lang="en-US" sz="1800" b="1" dirty="0" err="1" smtClean="0"/>
              <a:t>Huruf</a:t>
            </a:r>
            <a:r>
              <a:rPr lang="en-US" sz="1800" b="1" dirty="0" smtClean="0"/>
              <a:t> </a:t>
            </a:r>
            <a:r>
              <a:rPr lang="en-US" sz="1800" b="1" i="1" dirty="0" err="1" smtClean="0"/>
              <a:t>oe</a:t>
            </a:r>
            <a:r>
              <a:rPr lang="en-US" sz="1800" b="1" dirty="0" smtClean="0"/>
              <a:t> </a:t>
            </a:r>
            <a:r>
              <a:rPr lang="en-US" sz="1800" dirty="0" err="1" smtClean="0"/>
              <a:t>untuk</a:t>
            </a:r>
            <a:r>
              <a:rPr lang="en-US" sz="1800" dirty="0" smtClean="0"/>
              <a:t> </a:t>
            </a:r>
            <a:r>
              <a:rPr lang="en-US" sz="1800" dirty="0" err="1" smtClean="0"/>
              <a:t>menuliskan</a:t>
            </a:r>
            <a:r>
              <a:rPr lang="en-US" sz="1800" dirty="0" smtClean="0"/>
              <a:t> kata-kata </a:t>
            </a:r>
            <a:r>
              <a:rPr lang="en-US" sz="1800" i="1" dirty="0" err="1" smtClean="0"/>
              <a:t>goeroe</a:t>
            </a:r>
            <a:r>
              <a:rPr lang="en-US" sz="1800" dirty="0" smtClean="0"/>
              <a:t>, </a:t>
            </a:r>
            <a:r>
              <a:rPr lang="en-US" sz="1800" i="1" dirty="0" err="1" smtClean="0"/>
              <a:t>itoe</a:t>
            </a:r>
            <a:r>
              <a:rPr lang="en-US" sz="1800" dirty="0" smtClean="0"/>
              <a:t>, </a:t>
            </a:r>
            <a:r>
              <a:rPr lang="en-US" sz="1800" i="1" dirty="0" err="1" smtClean="0"/>
              <a:t>oemoer</a:t>
            </a:r>
            <a:r>
              <a:rPr lang="en-US" sz="1800" dirty="0" smtClean="0"/>
              <a:t>, </a:t>
            </a:r>
            <a:r>
              <a:rPr lang="en-US" sz="1800" dirty="0" err="1" smtClean="0"/>
              <a:t>dsb</a:t>
            </a:r>
            <a:r>
              <a:rPr lang="en-US" sz="1800" dirty="0" smtClean="0"/>
              <a:t>.</a:t>
            </a:r>
          </a:p>
          <a:p>
            <a:endParaRPr lang="en-US" sz="1800" dirty="0" smtClean="0"/>
          </a:p>
          <a:p>
            <a:r>
              <a:rPr lang="en-US" sz="1800" b="1" dirty="0" err="1" smtClean="0"/>
              <a:t>Tanda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baca</a:t>
            </a:r>
            <a:r>
              <a:rPr lang="en-US" sz="1800" b="1" dirty="0" smtClean="0"/>
              <a:t>, </a:t>
            </a:r>
            <a:r>
              <a:rPr lang="en-US" sz="1800" b="1" dirty="0" err="1" smtClean="0"/>
              <a:t>seperti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koma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ain</a:t>
            </a:r>
            <a:r>
              <a:rPr lang="en-US" sz="1800" dirty="0" smtClean="0"/>
              <a:t>, </a:t>
            </a:r>
            <a:r>
              <a:rPr lang="en-US" sz="1800" dirty="0" err="1" smtClean="0"/>
              <a:t>untuk</a:t>
            </a:r>
            <a:r>
              <a:rPr lang="en-US" sz="1800" dirty="0" smtClean="0"/>
              <a:t> </a:t>
            </a:r>
            <a:r>
              <a:rPr lang="en-US" sz="1800" dirty="0" err="1" smtClean="0"/>
              <a:t>menuliskan</a:t>
            </a:r>
            <a:r>
              <a:rPr lang="en-US" sz="1800" dirty="0" smtClean="0"/>
              <a:t> kata-</a:t>
            </a:r>
          </a:p>
          <a:p>
            <a:r>
              <a:rPr lang="en-US" sz="1800" dirty="0" smtClean="0"/>
              <a:t>kata </a:t>
            </a:r>
            <a:r>
              <a:rPr lang="en-US" sz="1800" i="1" dirty="0" err="1" smtClean="0"/>
              <a:t>ma’moer</a:t>
            </a:r>
            <a:r>
              <a:rPr lang="en-US" sz="1800" dirty="0" smtClean="0"/>
              <a:t>, </a:t>
            </a:r>
            <a:r>
              <a:rPr lang="en-US" sz="1800" i="1" dirty="0" smtClean="0"/>
              <a:t>’</a:t>
            </a:r>
            <a:r>
              <a:rPr lang="en-US" sz="1800" i="1" dirty="0" err="1" smtClean="0"/>
              <a:t>akal</a:t>
            </a:r>
            <a:r>
              <a:rPr lang="en-US" sz="1800" dirty="0" smtClean="0"/>
              <a:t>, </a:t>
            </a:r>
            <a:r>
              <a:rPr lang="en-US" sz="1800" i="1" dirty="0" smtClean="0"/>
              <a:t>ta’</a:t>
            </a:r>
            <a:r>
              <a:rPr lang="en-US" sz="1800" dirty="0" smtClean="0"/>
              <a:t>, </a:t>
            </a:r>
            <a:r>
              <a:rPr lang="en-US" sz="1800" i="1" dirty="0" smtClean="0"/>
              <a:t>pa’</a:t>
            </a:r>
            <a:r>
              <a:rPr lang="en-US" sz="1800" dirty="0" smtClean="0"/>
              <a:t>.</a:t>
            </a:r>
          </a:p>
          <a:p>
            <a:endParaRPr lang="en-US" sz="1800" dirty="0" smtClean="0"/>
          </a:p>
        </p:txBody>
      </p:sp>
    </p:spTree>
    <p:extLst>
      <p:ext uri="{BB962C8B-B14F-4D97-AF65-F5344CB8AC3E}">
        <p14:creationId xmlns:p14="http://schemas.microsoft.com/office/powerpoint/2010/main" val="41211714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1586785" y="123478"/>
            <a:ext cx="6895678" cy="766465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spcBef>
                <a:spcPct val="0"/>
              </a:spcBef>
              <a:buNone/>
              <a:defRPr sz="3600" b="1" kern="120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z="3200" dirty="0" err="1" smtClean="0"/>
              <a:t>Ejaan</a:t>
            </a:r>
            <a:r>
              <a:rPr lang="en-US" sz="3200" dirty="0" smtClean="0"/>
              <a:t> </a:t>
            </a:r>
            <a:r>
              <a:rPr lang="en-US" sz="3200" dirty="0" err="1" smtClean="0"/>
              <a:t>Republik</a:t>
            </a:r>
            <a:r>
              <a:rPr lang="en-US" sz="3200" dirty="0" smtClean="0"/>
              <a:t>/ </a:t>
            </a:r>
            <a:r>
              <a:rPr lang="en-US" sz="3200" dirty="0" err="1" smtClean="0"/>
              <a:t>Soewandi</a:t>
            </a:r>
            <a:r>
              <a:rPr lang="en-US" sz="3200" dirty="0" smtClean="0"/>
              <a:t> (1947)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763688" y="1203598"/>
            <a:ext cx="7056784" cy="4048156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 smtClean="0">
                <a:solidFill>
                  <a:srgbClr val="002060"/>
                </a:solidFill>
              </a:rPr>
              <a:t>Huruf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i="1" dirty="0" err="1" smtClean="0">
                <a:solidFill>
                  <a:srgbClr val="002060"/>
                </a:solidFill>
              </a:rPr>
              <a:t>oe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diganti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dengan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i="1" dirty="0" smtClean="0">
                <a:solidFill>
                  <a:srgbClr val="002060"/>
                </a:solidFill>
              </a:rPr>
              <a:t>u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pada</a:t>
            </a:r>
            <a:r>
              <a:rPr lang="en-US" dirty="0" smtClean="0">
                <a:solidFill>
                  <a:srgbClr val="002060"/>
                </a:solidFill>
              </a:rPr>
              <a:t> kata-kata </a:t>
            </a:r>
            <a:r>
              <a:rPr lang="en-US" i="1" dirty="0" smtClean="0">
                <a:solidFill>
                  <a:srgbClr val="002060"/>
                </a:solidFill>
              </a:rPr>
              <a:t>guru</a:t>
            </a:r>
            <a:r>
              <a:rPr lang="en-US" dirty="0" smtClean="0">
                <a:solidFill>
                  <a:srgbClr val="002060"/>
                </a:solidFill>
              </a:rPr>
              <a:t>, </a:t>
            </a:r>
            <a:r>
              <a:rPr lang="en-US" i="1" dirty="0" err="1" smtClean="0">
                <a:solidFill>
                  <a:srgbClr val="002060"/>
                </a:solidFill>
              </a:rPr>
              <a:t>itu</a:t>
            </a:r>
            <a:r>
              <a:rPr lang="en-US" dirty="0" smtClean="0">
                <a:solidFill>
                  <a:srgbClr val="002060"/>
                </a:solidFill>
              </a:rPr>
              <a:t>, </a:t>
            </a:r>
            <a:r>
              <a:rPr lang="en-US" i="1" dirty="0" err="1" smtClean="0">
                <a:solidFill>
                  <a:srgbClr val="002060"/>
                </a:solidFill>
              </a:rPr>
              <a:t>umur</a:t>
            </a:r>
            <a:r>
              <a:rPr lang="en-US" dirty="0" smtClean="0">
                <a:solidFill>
                  <a:srgbClr val="002060"/>
                </a:solidFill>
              </a:rPr>
              <a:t>, </a:t>
            </a:r>
            <a:r>
              <a:rPr lang="en-US" dirty="0" err="1" smtClean="0">
                <a:solidFill>
                  <a:srgbClr val="002060"/>
                </a:solidFill>
              </a:rPr>
              <a:t>dsb</a:t>
            </a:r>
            <a:r>
              <a:rPr lang="en-US" dirty="0" smtClean="0">
                <a:solidFill>
                  <a:srgbClr val="002060"/>
                </a:solidFill>
              </a:rPr>
              <a:t>.</a:t>
            </a:r>
          </a:p>
          <a:p>
            <a:endParaRPr lang="en-US" dirty="0" smtClean="0">
              <a:solidFill>
                <a:srgbClr val="002060"/>
              </a:solidFill>
            </a:endParaRPr>
          </a:p>
          <a:p>
            <a:r>
              <a:rPr lang="en-US" dirty="0" err="1" smtClean="0">
                <a:solidFill>
                  <a:srgbClr val="C00000"/>
                </a:solidFill>
              </a:rPr>
              <a:t>Bunyi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err="1" smtClean="0">
                <a:solidFill>
                  <a:srgbClr val="C00000"/>
                </a:solidFill>
              </a:rPr>
              <a:t>hamzah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err="1" smtClean="0">
                <a:solidFill>
                  <a:srgbClr val="C00000"/>
                </a:solidFill>
              </a:rPr>
              <a:t>dan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err="1" smtClean="0">
                <a:solidFill>
                  <a:srgbClr val="C00000"/>
                </a:solidFill>
              </a:rPr>
              <a:t>bunyi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err="1" smtClean="0">
                <a:solidFill>
                  <a:srgbClr val="C00000"/>
                </a:solidFill>
              </a:rPr>
              <a:t>sentak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err="1" smtClean="0">
                <a:solidFill>
                  <a:srgbClr val="C00000"/>
                </a:solidFill>
              </a:rPr>
              <a:t>ditulis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err="1" smtClean="0">
                <a:solidFill>
                  <a:srgbClr val="C00000"/>
                </a:solidFill>
              </a:rPr>
              <a:t>dengan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i="1" dirty="0" smtClean="0">
                <a:solidFill>
                  <a:srgbClr val="C00000"/>
                </a:solidFill>
              </a:rPr>
              <a:t>k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err="1" smtClean="0">
                <a:solidFill>
                  <a:srgbClr val="C00000"/>
                </a:solidFill>
              </a:rPr>
              <a:t>pada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</a:p>
          <a:p>
            <a:r>
              <a:rPr lang="en-US" dirty="0" smtClean="0">
                <a:solidFill>
                  <a:srgbClr val="C00000"/>
                </a:solidFill>
              </a:rPr>
              <a:t>kata-kata </a:t>
            </a:r>
            <a:r>
              <a:rPr lang="en-US" i="1" dirty="0" err="1" smtClean="0">
                <a:solidFill>
                  <a:srgbClr val="C00000"/>
                </a:solidFill>
              </a:rPr>
              <a:t>tak</a:t>
            </a:r>
            <a:r>
              <a:rPr lang="en-US" dirty="0" smtClean="0">
                <a:solidFill>
                  <a:srgbClr val="C00000"/>
                </a:solidFill>
              </a:rPr>
              <a:t>, </a:t>
            </a:r>
            <a:r>
              <a:rPr lang="en-US" i="1" dirty="0" err="1" smtClean="0">
                <a:solidFill>
                  <a:srgbClr val="C00000"/>
                </a:solidFill>
              </a:rPr>
              <a:t>pak</a:t>
            </a:r>
            <a:r>
              <a:rPr lang="en-US" dirty="0" smtClean="0">
                <a:solidFill>
                  <a:srgbClr val="C00000"/>
                </a:solidFill>
              </a:rPr>
              <a:t>, </a:t>
            </a:r>
            <a:r>
              <a:rPr lang="en-US" i="1" dirty="0" err="1" smtClean="0">
                <a:solidFill>
                  <a:srgbClr val="C00000"/>
                </a:solidFill>
              </a:rPr>
              <a:t>rakjat</a:t>
            </a:r>
            <a:r>
              <a:rPr lang="en-US" dirty="0" smtClean="0">
                <a:solidFill>
                  <a:srgbClr val="C00000"/>
                </a:solidFill>
              </a:rPr>
              <a:t>, </a:t>
            </a:r>
            <a:r>
              <a:rPr lang="en-US" dirty="0" err="1" smtClean="0">
                <a:solidFill>
                  <a:srgbClr val="C00000"/>
                </a:solidFill>
              </a:rPr>
              <a:t>dsb</a:t>
            </a:r>
            <a:r>
              <a:rPr lang="en-US" dirty="0" smtClean="0">
                <a:solidFill>
                  <a:srgbClr val="C00000"/>
                </a:solidFill>
              </a:rPr>
              <a:t>.</a:t>
            </a:r>
          </a:p>
          <a:p>
            <a:endParaRPr lang="en-US" dirty="0" smtClean="0">
              <a:solidFill>
                <a:srgbClr val="C00000"/>
              </a:solidFill>
            </a:endParaRPr>
          </a:p>
          <a:p>
            <a:r>
              <a:rPr lang="en-US" dirty="0" smtClean="0">
                <a:solidFill>
                  <a:schemeClr val="accent4"/>
                </a:solidFill>
              </a:rPr>
              <a:t>Kata </a:t>
            </a:r>
            <a:r>
              <a:rPr lang="en-US" dirty="0" err="1" smtClean="0">
                <a:solidFill>
                  <a:schemeClr val="accent4"/>
                </a:solidFill>
              </a:rPr>
              <a:t>ulang</a:t>
            </a:r>
            <a:r>
              <a:rPr lang="en-US" dirty="0" smtClean="0">
                <a:solidFill>
                  <a:schemeClr val="accent4"/>
                </a:solidFill>
              </a:rPr>
              <a:t> </a:t>
            </a:r>
            <a:r>
              <a:rPr lang="en-US" dirty="0" err="1" smtClean="0">
                <a:solidFill>
                  <a:schemeClr val="accent4"/>
                </a:solidFill>
              </a:rPr>
              <a:t>boleh</a:t>
            </a:r>
            <a:r>
              <a:rPr lang="en-US" dirty="0" smtClean="0">
                <a:solidFill>
                  <a:schemeClr val="accent4"/>
                </a:solidFill>
              </a:rPr>
              <a:t> </a:t>
            </a:r>
            <a:r>
              <a:rPr lang="en-US" dirty="0" err="1" smtClean="0">
                <a:solidFill>
                  <a:schemeClr val="accent4"/>
                </a:solidFill>
              </a:rPr>
              <a:t>ditulis</a:t>
            </a:r>
            <a:r>
              <a:rPr lang="en-US" dirty="0" smtClean="0">
                <a:solidFill>
                  <a:schemeClr val="accent4"/>
                </a:solidFill>
              </a:rPr>
              <a:t> </a:t>
            </a:r>
            <a:r>
              <a:rPr lang="en-US" dirty="0" err="1" smtClean="0">
                <a:solidFill>
                  <a:schemeClr val="accent4"/>
                </a:solidFill>
              </a:rPr>
              <a:t>dengan</a:t>
            </a:r>
            <a:r>
              <a:rPr lang="en-US" dirty="0" smtClean="0">
                <a:solidFill>
                  <a:schemeClr val="accent4"/>
                </a:solidFill>
              </a:rPr>
              <a:t> </a:t>
            </a:r>
            <a:r>
              <a:rPr lang="en-US" dirty="0" err="1" smtClean="0">
                <a:solidFill>
                  <a:schemeClr val="accent4"/>
                </a:solidFill>
              </a:rPr>
              <a:t>angka</a:t>
            </a:r>
            <a:r>
              <a:rPr lang="en-US" dirty="0" smtClean="0">
                <a:solidFill>
                  <a:schemeClr val="accent4"/>
                </a:solidFill>
              </a:rPr>
              <a:t> 2 </a:t>
            </a:r>
            <a:r>
              <a:rPr lang="en-US" dirty="0" err="1" smtClean="0">
                <a:solidFill>
                  <a:schemeClr val="accent4"/>
                </a:solidFill>
              </a:rPr>
              <a:t>seperti</a:t>
            </a:r>
            <a:r>
              <a:rPr lang="en-US" dirty="0" smtClean="0">
                <a:solidFill>
                  <a:schemeClr val="accent4"/>
                </a:solidFill>
              </a:rPr>
              <a:t> </a:t>
            </a:r>
            <a:r>
              <a:rPr lang="en-US" dirty="0" err="1" smtClean="0">
                <a:solidFill>
                  <a:schemeClr val="accent4"/>
                </a:solidFill>
              </a:rPr>
              <a:t>pada</a:t>
            </a:r>
            <a:r>
              <a:rPr lang="en-US" dirty="0" smtClean="0">
                <a:solidFill>
                  <a:schemeClr val="accent4"/>
                </a:solidFill>
              </a:rPr>
              <a:t> </a:t>
            </a:r>
          </a:p>
          <a:p>
            <a:r>
              <a:rPr lang="en-US" i="1" dirty="0" smtClean="0">
                <a:solidFill>
                  <a:schemeClr val="accent4"/>
                </a:solidFill>
              </a:rPr>
              <a:t>kanak2</a:t>
            </a:r>
            <a:r>
              <a:rPr lang="en-US" dirty="0" smtClean="0">
                <a:solidFill>
                  <a:schemeClr val="accent4"/>
                </a:solidFill>
              </a:rPr>
              <a:t>, </a:t>
            </a:r>
            <a:r>
              <a:rPr lang="en-US" i="1" dirty="0" smtClean="0">
                <a:solidFill>
                  <a:schemeClr val="accent4"/>
                </a:solidFill>
              </a:rPr>
              <a:t>ber-jalan2</a:t>
            </a:r>
            <a:r>
              <a:rPr lang="en-US" dirty="0" smtClean="0">
                <a:solidFill>
                  <a:schemeClr val="accent4"/>
                </a:solidFill>
              </a:rPr>
              <a:t>, </a:t>
            </a:r>
            <a:r>
              <a:rPr lang="en-US" i="1" dirty="0" smtClean="0">
                <a:solidFill>
                  <a:schemeClr val="accent4"/>
                </a:solidFill>
              </a:rPr>
              <a:t>ke-barat2-an</a:t>
            </a:r>
            <a:r>
              <a:rPr lang="en-US" dirty="0" smtClean="0">
                <a:solidFill>
                  <a:schemeClr val="accent4"/>
                </a:solidFill>
              </a:rPr>
              <a:t>.</a:t>
            </a:r>
          </a:p>
          <a:p>
            <a:endParaRPr lang="en-US" dirty="0" smtClean="0">
              <a:solidFill>
                <a:srgbClr val="002060"/>
              </a:solidFill>
            </a:endParaRPr>
          </a:p>
          <a:p>
            <a:r>
              <a:rPr lang="en-US" dirty="0" err="1" smtClean="0">
                <a:solidFill>
                  <a:srgbClr val="002060"/>
                </a:solidFill>
              </a:rPr>
              <a:t>Awalan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i="1" dirty="0" smtClean="0">
                <a:solidFill>
                  <a:srgbClr val="002060"/>
                </a:solidFill>
              </a:rPr>
              <a:t>di</a:t>
            </a:r>
            <a:r>
              <a:rPr lang="en-US" dirty="0" smtClean="0">
                <a:solidFill>
                  <a:srgbClr val="002060"/>
                </a:solidFill>
              </a:rPr>
              <a:t>- </a:t>
            </a:r>
            <a:r>
              <a:rPr lang="en-US" dirty="0" err="1" smtClean="0">
                <a:solidFill>
                  <a:srgbClr val="002060"/>
                </a:solidFill>
              </a:rPr>
              <a:t>dan</a:t>
            </a:r>
            <a:r>
              <a:rPr lang="en-US" dirty="0" smtClean="0">
                <a:solidFill>
                  <a:srgbClr val="002060"/>
                </a:solidFill>
              </a:rPr>
              <a:t> kata </a:t>
            </a:r>
            <a:r>
              <a:rPr lang="en-US" dirty="0" err="1" smtClean="0">
                <a:solidFill>
                  <a:srgbClr val="002060"/>
                </a:solidFill>
              </a:rPr>
              <a:t>depan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i="1" dirty="0" smtClean="0">
                <a:solidFill>
                  <a:srgbClr val="002060"/>
                </a:solidFill>
              </a:rPr>
              <a:t>di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kedua-duanya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ditulis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</a:p>
          <a:p>
            <a:r>
              <a:rPr lang="en-US" dirty="0" err="1" smtClean="0">
                <a:solidFill>
                  <a:srgbClr val="002060"/>
                </a:solidFill>
              </a:rPr>
              <a:t>serangkai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dengan</a:t>
            </a:r>
            <a:r>
              <a:rPr lang="en-US" dirty="0" smtClean="0">
                <a:solidFill>
                  <a:srgbClr val="002060"/>
                </a:solidFill>
              </a:rPr>
              <a:t> kata yang </a:t>
            </a:r>
            <a:r>
              <a:rPr lang="en-US" dirty="0" err="1" smtClean="0">
                <a:solidFill>
                  <a:srgbClr val="002060"/>
                </a:solidFill>
              </a:rPr>
              <a:t>mendampinginya</a:t>
            </a:r>
            <a:r>
              <a:rPr lang="en-US" dirty="0" smtClean="0">
                <a:solidFill>
                  <a:srgbClr val="002060"/>
                </a:solidFill>
              </a:rPr>
              <a:t>.</a:t>
            </a:r>
          </a:p>
          <a:p>
            <a:endParaRPr lang="en-US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52028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1619672" y="365125"/>
            <a:ext cx="6895678" cy="622449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spcBef>
                <a:spcPct val="0"/>
              </a:spcBef>
              <a:buNone/>
              <a:defRPr sz="3600" b="1" kern="120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z="3200" dirty="0" err="1" smtClean="0">
                <a:solidFill>
                  <a:srgbClr val="C00000"/>
                </a:solidFill>
              </a:rPr>
              <a:t>Ejaan</a:t>
            </a:r>
            <a:r>
              <a:rPr lang="en-US" sz="3200" dirty="0" smtClean="0">
                <a:solidFill>
                  <a:srgbClr val="C00000"/>
                </a:solidFill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</a:rPr>
              <a:t>Melindo</a:t>
            </a:r>
            <a:r>
              <a:rPr lang="en-US" sz="3200" dirty="0" smtClean="0">
                <a:solidFill>
                  <a:srgbClr val="C00000"/>
                </a:solidFill>
              </a:rPr>
              <a:t> (</a:t>
            </a:r>
            <a:r>
              <a:rPr lang="en-US" sz="3200" dirty="0" err="1" smtClean="0">
                <a:solidFill>
                  <a:srgbClr val="C00000"/>
                </a:solidFill>
              </a:rPr>
              <a:t>Melayu</a:t>
            </a:r>
            <a:r>
              <a:rPr lang="en-US" sz="3200" dirty="0" smtClean="0">
                <a:solidFill>
                  <a:srgbClr val="C00000"/>
                </a:solidFill>
              </a:rPr>
              <a:t> Indonesia)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586785" y="1275606"/>
            <a:ext cx="6895678" cy="3533205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 smtClean="0">
                <a:solidFill>
                  <a:srgbClr val="C00000"/>
                </a:solidFill>
              </a:rPr>
              <a:t>Konsep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err="1" smtClean="0">
                <a:solidFill>
                  <a:srgbClr val="C00000"/>
                </a:solidFill>
              </a:rPr>
              <a:t>ejaan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err="1" smtClean="0">
                <a:solidFill>
                  <a:srgbClr val="C00000"/>
                </a:solidFill>
              </a:rPr>
              <a:t>ini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err="1" smtClean="0">
                <a:solidFill>
                  <a:srgbClr val="C00000"/>
                </a:solidFill>
              </a:rPr>
              <a:t>dikenal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err="1" smtClean="0">
                <a:solidFill>
                  <a:srgbClr val="C00000"/>
                </a:solidFill>
              </a:rPr>
              <a:t>pada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err="1" smtClean="0">
                <a:solidFill>
                  <a:srgbClr val="C00000"/>
                </a:solidFill>
              </a:rPr>
              <a:t>akhir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err="1" smtClean="0">
                <a:solidFill>
                  <a:srgbClr val="C00000"/>
                </a:solidFill>
              </a:rPr>
              <a:t>tahun</a:t>
            </a:r>
            <a:r>
              <a:rPr lang="en-US" dirty="0" smtClean="0">
                <a:solidFill>
                  <a:srgbClr val="C00000"/>
                </a:solidFill>
              </a:rPr>
              <a:t> 1959. </a:t>
            </a:r>
          </a:p>
          <a:p>
            <a:r>
              <a:rPr lang="en-US" dirty="0" err="1" smtClean="0">
                <a:solidFill>
                  <a:srgbClr val="C00000"/>
                </a:solidFill>
              </a:rPr>
              <a:t>Karena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err="1" smtClean="0">
                <a:solidFill>
                  <a:srgbClr val="C00000"/>
                </a:solidFill>
              </a:rPr>
              <a:t>perkembangan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err="1" smtClean="0">
                <a:solidFill>
                  <a:srgbClr val="C00000"/>
                </a:solidFill>
              </a:rPr>
              <a:t>politik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err="1" smtClean="0">
                <a:solidFill>
                  <a:srgbClr val="C00000"/>
                </a:solidFill>
              </a:rPr>
              <a:t>selama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err="1" smtClean="0">
                <a:solidFill>
                  <a:srgbClr val="C00000"/>
                </a:solidFill>
              </a:rPr>
              <a:t>tahun-tahun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</a:p>
          <a:p>
            <a:r>
              <a:rPr lang="en-US" dirty="0" err="1" smtClean="0">
                <a:solidFill>
                  <a:srgbClr val="C00000"/>
                </a:solidFill>
              </a:rPr>
              <a:t>berikutnya</a:t>
            </a:r>
            <a:r>
              <a:rPr lang="en-US" dirty="0" smtClean="0">
                <a:solidFill>
                  <a:srgbClr val="C00000"/>
                </a:solidFill>
              </a:rPr>
              <a:t>, </a:t>
            </a:r>
            <a:r>
              <a:rPr lang="en-US" dirty="0" err="1" smtClean="0">
                <a:solidFill>
                  <a:srgbClr val="C00000"/>
                </a:solidFill>
              </a:rPr>
              <a:t>diurungkanlah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err="1" smtClean="0">
                <a:solidFill>
                  <a:srgbClr val="C00000"/>
                </a:solidFill>
              </a:rPr>
              <a:t>peresmian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err="1" smtClean="0">
                <a:solidFill>
                  <a:srgbClr val="C00000"/>
                </a:solidFill>
              </a:rPr>
              <a:t>ejaan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err="1" smtClean="0">
                <a:solidFill>
                  <a:srgbClr val="C00000"/>
                </a:solidFill>
              </a:rPr>
              <a:t>ini</a:t>
            </a:r>
            <a:r>
              <a:rPr lang="en-US" dirty="0" smtClean="0">
                <a:solidFill>
                  <a:srgbClr val="C0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041110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1547664" y="365125"/>
            <a:ext cx="6967686" cy="1119188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spcBef>
                <a:spcPct val="0"/>
              </a:spcBef>
              <a:buNone/>
              <a:defRPr sz="3600" b="1" kern="120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3200" dirty="0" err="1" smtClean="0">
                <a:solidFill>
                  <a:schemeClr val="accent4"/>
                </a:solidFill>
              </a:rPr>
              <a:t>Ejaan</a:t>
            </a:r>
            <a:r>
              <a:rPr lang="en-US" sz="3200" dirty="0" smtClean="0">
                <a:solidFill>
                  <a:schemeClr val="accent4"/>
                </a:solidFill>
              </a:rPr>
              <a:t> </a:t>
            </a:r>
            <a:r>
              <a:rPr lang="en-US" sz="3200" dirty="0" err="1" smtClean="0">
                <a:solidFill>
                  <a:schemeClr val="accent4"/>
                </a:solidFill>
              </a:rPr>
              <a:t>Bahasa</a:t>
            </a:r>
            <a:r>
              <a:rPr lang="en-US" sz="3200" dirty="0" smtClean="0">
                <a:solidFill>
                  <a:schemeClr val="accent4"/>
                </a:solidFill>
              </a:rPr>
              <a:t> Indonesia </a:t>
            </a:r>
          </a:p>
          <a:p>
            <a:pPr algn="ctr"/>
            <a:r>
              <a:rPr lang="en-US" sz="3200" dirty="0" smtClean="0">
                <a:solidFill>
                  <a:schemeClr val="accent4"/>
                </a:solidFill>
              </a:rPr>
              <a:t>yang </a:t>
            </a:r>
            <a:r>
              <a:rPr lang="en-US" sz="3200" dirty="0" err="1" smtClean="0">
                <a:solidFill>
                  <a:schemeClr val="accent4"/>
                </a:solidFill>
              </a:rPr>
              <a:t>Disempurnakan</a:t>
            </a:r>
            <a:r>
              <a:rPr lang="en-US" sz="3200" dirty="0" smtClean="0">
                <a:solidFill>
                  <a:schemeClr val="accent4"/>
                </a:solidFill>
              </a:rPr>
              <a:t> (EYD)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691680" y="1571230"/>
            <a:ext cx="6823670" cy="3101157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 smtClean="0"/>
              <a:t>Ejaan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diresmikan</a:t>
            </a:r>
            <a:r>
              <a:rPr lang="en-US" dirty="0" smtClean="0"/>
              <a:t> </a:t>
            </a:r>
            <a:r>
              <a:rPr lang="en-US" dirty="0" err="1" smtClean="0"/>
              <a:t>pemakaiannya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tanggal</a:t>
            </a:r>
            <a:r>
              <a:rPr lang="en-US" dirty="0" smtClean="0"/>
              <a:t> </a:t>
            </a:r>
          </a:p>
          <a:p>
            <a:r>
              <a:rPr lang="en-US" dirty="0" smtClean="0"/>
              <a:t>16 </a:t>
            </a:r>
            <a:r>
              <a:rPr lang="en-US" dirty="0" err="1" smtClean="0"/>
              <a:t>Agustus</a:t>
            </a:r>
            <a:r>
              <a:rPr lang="en-US" dirty="0" smtClean="0"/>
              <a:t> 1972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Presiden</a:t>
            </a:r>
            <a:r>
              <a:rPr lang="en-US" dirty="0" smtClean="0"/>
              <a:t> </a:t>
            </a:r>
            <a:r>
              <a:rPr lang="en-US" dirty="0" err="1" smtClean="0"/>
              <a:t>Republik</a:t>
            </a:r>
            <a:r>
              <a:rPr lang="en-US" dirty="0" smtClean="0"/>
              <a:t> Indonesia. </a:t>
            </a:r>
          </a:p>
          <a:p>
            <a:r>
              <a:rPr lang="en-US" dirty="0" err="1" smtClean="0"/>
              <a:t>Peresmian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Putusan</a:t>
            </a:r>
            <a:r>
              <a:rPr lang="en-US" dirty="0" smtClean="0"/>
              <a:t> </a:t>
            </a:r>
            <a:r>
              <a:rPr lang="en-US" dirty="0" err="1" smtClean="0"/>
              <a:t>Presiden</a:t>
            </a:r>
            <a:r>
              <a:rPr lang="en-US" dirty="0" smtClean="0"/>
              <a:t> </a:t>
            </a:r>
          </a:p>
          <a:p>
            <a:r>
              <a:rPr lang="en-US" dirty="0" smtClean="0"/>
              <a:t>No. 57, </a:t>
            </a:r>
            <a:r>
              <a:rPr lang="en-US" dirty="0" err="1" smtClean="0"/>
              <a:t>Tahun</a:t>
            </a:r>
            <a:r>
              <a:rPr lang="en-US" dirty="0" smtClean="0"/>
              <a:t> 1972. </a:t>
            </a:r>
          </a:p>
          <a:p>
            <a:r>
              <a:rPr lang="en-US" dirty="0" smtClean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6497081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0"/>
          </p:nvPr>
        </p:nvSpPr>
        <p:spPr>
          <a:xfrm>
            <a:off x="179512" y="1131590"/>
            <a:ext cx="8496944" cy="2995737"/>
          </a:xfrm>
        </p:spPr>
        <p:txBody>
          <a:bodyPr/>
          <a:lstStyle/>
          <a:p>
            <a:pPr marL="109537"/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Keraf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(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dalam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Smarapradhipa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, 2005: 1)</a:t>
            </a:r>
          </a:p>
          <a:p>
            <a:pPr marL="623887" indent="-514350">
              <a:buAutoNum type="arabicPeriod"/>
            </a:pP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</a:rPr>
              <a:t>Bahasa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</a:rPr>
              <a:t>: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sebagai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alat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komunikasi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antaranggota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endParaRPr lang="en-US" sz="24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109537"/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</a:rPr>
              <a:t>masyarakat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berupa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simbol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bunyi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yang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dihasilkan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oleh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endParaRPr lang="en-US" sz="24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109537"/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</a:rPr>
              <a:t>alat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ucap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manusia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.</a:t>
            </a:r>
          </a:p>
          <a:p>
            <a:pPr marL="109537"/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</a:rPr>
              <a:t>2. </a:t>
            </a:r>
            <a:r>
              <a:rPr lang="en-US" sz="2400" b="1" dirty="0" err="1" smtClean="0">
                <a:solidFill>
                  <a:schemeClr val="accent6">
                    <a:lumMod val="50000"/>
                  </a:schemeClr>
                </a:solidFill>
              </a:rPr>
              <a:t>Bahasa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</a:rPr>
              <a:t>: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sistem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komunikasi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yang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mempergunakan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endParaRPr lang="en-US" sz="24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109537"/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</a:rPr>
              <a:t>simbol-simbol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vokal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(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bunyi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ujaran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) yang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bersifat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arbitrer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. </a:t>
            </a:r>
          </a:p>
          <a:p>
            <a:pPr marL="109537"/>
            <a:endParaRPr lang="en-US" sz="2400" dirty="0">
              <a:solidFill>
                <a:schemeClr val="accent6">
                  <a:lumMod val="50000"/>
                </a:schemeClr>
              </a:solidFill>
            </a:endParaRPr>
          </a:p>
          <a:p>
            <a:endParaRPr lang="ko-KR" altLang="en-US" sz="2400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800" dirty="0" smtClean="0"/>
              <a:t> </a:t>
            </a:r>
            <a:r>
              <a:rPr lang="en-US" sz="2800" dirty="0" smtClean="0">
                <a:solidFill>
                  <a:srgbClr val="C00000"/>
                </a:solidFill>
              </a:rPr>
              <a:t>PENGERTIAN </a:t>
            </a:r>
            <a:r>
              <a:rPr lang="en-US" sz="2800" dirty="0">
                <a:solidFill>
                  <a:srgbClr val="C00000"/>
                </a:solidFill>
              </a:rPr>
              <a:t>DAN HAKIKAT </a:t>
            </a:r>
            <a:r>
              <a:rPr lang="en-US" sz="2800" dirty="0" smtClean="0">
                <a:solidFill>
                  <a:srgbClr val="C00000"/>
                </a:solidFill>
              </a:rPr>
              <a:t/>
            </a:r>
            <a:br>
              <a:rPr lang="en-US" sz="2800" dirty="0" smtClean="0">
                <a:solidFill>
                  <a:srgbClr val="C00000"/>
                </a:solidFill>
              </a:rPr>
            </a:br>
            <a:r>
              <a:rPr lang="en-US" sz="2800" dirty="0" smtClean="0">
                <a:solidFill>
                  <a:srgbClr val="C00000"/>
                </a:solidFill>
              </a:rPr>
              <a:t>FUNGSI BAHASA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0"/>
          </p:nvPr>
        </p:nvSpPr>
        <p:spPr>
          <a:xfrm>
            <a:off x="1547664" y="267494"/>
            <a:ext cx="7355160" cy="4392489"/>
          </a:xfrm>
        </p:spPr>
        <p:txBody>
          <a:bodyPr/>
          <a:lstStyle/>
          <a:p>
            <a:pPr marL="109537"/>
            <a:r>
              <a:rPr lang="pl-PL" sz="2200" b="1" dirty="0">
                <a:solidFill>
                  <a:schemeClr val="accent4">
                    <a:lumMod val="75000"/>
                  </a:schemeClr>
                </a:solidFill>
              </a:rPr>
              <a:t>Owen </a:t>
            </a:r>
            <a:r>
              <a:rPr lang="en-US" sz="2200" b="1" dirty="0" smtClean="0">
                <a:solidFill>
                  <a:schemeClr val="accent4">
                    <a:lumMod val="75000"/>
                  </a:schemeClr>
                </a:solidFill>
              </a:rPr>
              <a:t>(</a:t>
            </a:r>
            <a:r>
              <a:rPr lang="pl-PL" sz="2200" b="1" dirty="0" smtClean="0">
                <a:solidFill>
                  <a:schemeClr val="accent4">
                    <a:lumMod val="75000"/>
                  </a:schemeClr>
                </a:solidFill>
              </a:rPr>
              <a:t>dalam Stiawan</a:t>
            </a:r>
            <a:r>
              <a:rPr lang="en-US" sz="2200" b="1" dirty="0" smtClean="0">
                <a:solidFill>
                  <a:schemeClr val="accent4">
                    <a:lumMod val="75000"/>
                  </a:schemeClr>
                </a:solidFill>
              </a:rPr>
              <a:t>, </a:t>
            </a:r>
            <a:r>
              <a:rPr lang="pl-PL" sz="2200" b="1" dirty="0" smtClean="0">
                <a:solidFill>
                  <a:schemeClr val="accent4">
                    <a:lumMod val="75000"/>
                  </a:schemeClr>
                </a:solidFill>
              </a:rPr>
              <a:t>2006</a:t>
            </a:r>
            <a:r>
              <a:rPr lang="pl-PL" sz="2200" b="1" dirty="0">
                <a:solidFill>
                  <a:schemeClr val="accent4">
                    <a:lumMod val="75000"/>
                  </a:schemeClr>
                </a:solidFill>
              </a:rPr>
              <a:t>: 1)</a:t>
            </a:r>
            <a:endParaRPr lang="en-US" sz="2200" b="1" dirty="0">
              <a:solidFill>
                <a:schemeClr val="accent4">
                  <a:lumMod val="75000"/>
                </a:schemeClr>
              </a:solidFill>
            </a:endParaRPr>
          </a:p>
          <a:p>
            <a:pPr marL="109537"/>
            <a:r>
              <a:rPr lang="en-US" sz="2200" b="1" dirty="0" err="1">
                <a:solidFill>
                  <a:schemeClr val="accent4">
                    <a:lumMod val="75000"/>
                  </a:schemeClr>
                </a:solidFill>
              </a:rPr>
              <a:t>Bahasa</a:t>
            </a:r>
            <a:r>
              <a:rPr lang="en-US" sz="2200" b="1" dirty="0">
                <a:solidFill>
                  <a:schemeClr val="accent4">
                    <a:lumMod val="75000"/>
                  </a:schemeClr>
                </a:solidFill>
              </a:rPr>
              <a:t>: </a:t>
            </a:r>
            <a:r>
              <a:rPr lang="en-US" sz="2200" dirty="0" err="1">
                <a:solidFill>
                  <a:schemeClr val="accent4">
                    <a:lumMod val="75000"/>
                  </a:schemeClr>
                </a:solidFill>
              </a:rPr>
              <a:t>kode</a:t>
            </a:r>
            <a:r>
              <a:rPr lang="en-US" sz="2200" dirty="0">
                <a:solidFill>
                  <a:schemeClr val="accent4">
                    <a:lumMod val="75000"/>
                  </a:schemeClr>
                </a:solidFill>
              </a:rPr>
              <a:t> yang </a:t>
            </a:r>
            <a:r>
              <a:rPr lang="en-US" sz="2200" dirty="0" err="1">
                <a:solidFill>
                  <a:schemeClr val="accent4">
                    <a:lumMod val="75000"/>
                  </a:schemeClr>
                </a:solidFill>
              </a:rPr>
              <a:t>diterima</a:t>
            </a:r>
            <a:r>
              <a:rPr lang="en-US" sz="22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4">
                    <a:lumMod val="75000"/>
                  </a:schemeClr>
                </a:solidFill>
              </a:rPr>
              <a:t>secara</a:t>
            </a:r>
            <a:r>
              <a:rPr lang="en-US" sz="22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4">
                    <a:lumMod val="75000"/>
                  </a:schemeClr>
                </a:solidFill>
              </a:rPr>
              <a:t>sosial</a:t>
            </a:r>
            <a:r>
              <a:rPr lang="en-US" sz="22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4">
                    <a:lumMod val="75000"/>
                  </a:schemeClr>
                </a:solidFill>
              </a:rPr>
              <a:t>atau</a:t>
            </a:r>
            <a:r>
              <a:rPr lang="en-US" sz="22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endParaRPr lang="en-US" sz="2200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marL="109537"/>
            <a:r>
              <a:rPr lang="en-US" sz="2200" dirty="0" err="1" smtClean="0">
                <a:solidFill>
                  <a:schemeClr val="accent4">
                    <a:lumMod val="75000"/>
                  </a:schemeClr>
                </a:solidFill>
              </a:rPr>
              <a:t>sistem</a:t>
            </a:r>
            <a:r>
              <a:rPr lang="en-US" sz="2200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4">
                    <a:lumMod val="75000"/>
                  </a:schemeClr>
                </a:solidFill>
              </a:rPr>
              <a:t>konvensional</a:t>
            </a:r>
            <a:r>
              <a:rPr lang="en-US" sz="22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4">
                    <a:lumMod val="75000"/>
                  </a:schemeClr>
                </a:solidFill>
              </a:rPr>
              <a:t>untuk</a:t>
            </a:r>
            <a:r>
              <a:rPr lang="en-US" sz="22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4">
                    <a:lumMod val="75000"/>
                  </a:schemeClr>
                </a:solidFill>
              </a:rPr>
              <a:t>menyampaikan</a:t>
            </a:r>
            <a:r>
              <a:rPr lang="en-US" sz="22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4">
                    <a:lumMod val="75000"/>
                  </a:schemeClr>
                </a:solidFill>
              </a:rPr>
              <a:t>konsep</a:t>
            </a:r>
            <a:r>
              <a:rPr lang="en-US" sz="22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endParaRPr lang="en-US" sz="2200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marL="109537"/>
            <a:r>
              <a:rPr lang="en-US" sz="2200" dirty="0" err="1" smtClean="0">
                <a:solidFill>
                  <a:schemeClr val="accent4">
                    <a:lumMod val="75000"/>
                  </a:schemeClr>
                </a:solidFill>
              </a:rPr>
              <a:t>melalui</a:t>
            </a:r>
            <a:r>
              <a:rPr lang="en-US" sz="2200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4">
                    <a:lumMod val="75000"/>
                  </a:schemeClr>
                </a:solidFill>
              </a:rPr>
              <a:t>kegunaan</a:t>
            </a:r>
            <a:r>
              <a:rPr lang="en-US" sz="22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4">
                    <a:lumMod val="75000"/>
                  </a:schemeClr>
                </a:solidFill>
              </a:rPr>
              <a:t>simbol-simbol</a:t>
            </a:r>
            <a:r>
              <a:rPr lang="en-US" sz="2200" dirty="0">
                <a:solidFill>
                  <a:schemeClr val="accent4">
                    <a:lumMod val="75000"/>
                  </a:schemeClr>
                </a:solidFill>
              </a:rPr>
              <a:t> yang </a:t>
            </a:r>
            <a:r>
              <a:rPr lang="en-US" sz="2200" dirty="0" err="1">
                <a:solidFill>
                  <a:schemeClr val="accent4">
                    <a:lumMod val="75000"/>
                  </a:schemeClr>
                </a:solidFill>
              </a:rPr>
              <a:t>dikehendaki</a:t>
            </a:r>
            <a:r>
              <a:rPr lang="en-US" sz="22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endParaRPr lang="en-US" sz="2200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marL="109537"/>
            <a:r>
              <a:rPr lang="en-US" sz="2200" dirty="0" err="1" smtClean="0">
                <a:solidFill>
                  <a:schemeClr val="accent4">
                    <a:lumMod val="75000"/>
                  </a:schemeClr>
                </a:solidFill>
              </a:rPr>
              <a:t>dan</a:t>
            </a:r>
            <a:r>
              <a:rPr lang="en-US" sz="2200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4">
                    <a:lumMod val="75000"/>
                  </a:schemeClr>
                </a:solidFill>
              </a:rPr>
              <a:t>kombinasi</a:t>
            </a:r>
            <a:r>
              <a:rPr lang="en-US" sz="22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4">
                    <a:lumMod val="75000"/>
                  </a:schemeClr>
                </a:solidFill>
              </a:rPr>
              <a:t>simbol-simbol</a:t>
            </a:r>
            <a:r>
              <a:rPr lang="en-US" sz="2200" dirty="0">
                <a:solidFill>
                  <a:schemeClr val="accent4">
                    <a:lumMod val="75000"/>
                  </a:schemeClr>
                </a:solidFill>
              </a:rPr>
              <a:t> yang </a:t>
            </a:r>
            <a:r>
              <a:rPr lang="en-US" sz="2200" dirty="0" err="1">
                <a:solidFill>
                  <a:schemeClr val="accent4">
                    <a:lumMod val="75000"/>
                  </a:schemeClr>
                </a:solidFill>
              </a:rPr>
              <a:t>diatur</a:t>
            </a:r>
            <a:r>
              <a:rPr lang="en-US" sz="22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4">
                    <a:lumMod val="75000"/>
                  </a:schemeClr>
                </a:solidFill>
              </a:rPr>
              <a:t>oleh</a:t>
            </a:r>
            <a:r>
              <a:rPr lang="en-US" sz="22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endParaRPr lang="en-US" sz="2200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marL="109537"/>
            <a:r>
              <a:rPr lang="en-US" sz="2200" dirty="0" err="1" smtClean="0">
                <a:solidFill>
                  <a:schemeClr val="accent4">
                    <a:lumMod val="75000"/>
                  </a:schemeClr>
                </a:solidFill>
              </a:rPr>
              <a:t>ketentuan</a:t>
            </a:r>
            <a:r>
              <a:rPr lang="en-US" sz="2200" dirty="0">
                <a:solidFill>
                  <a:schemeClr val="accent4">
                    <a:lumMod val="75000"/>
                  </a:schemeClr>
                </a:solidFill>
              </a:rPr>
              <a:t>.</a:t>
            </a:r>
          </a:p>
          <a:p>
            <a:pPr marL="109537"/>
            <a:endParaRPr lang="en-US" sz="2200" dirty="0">
              <a:solidFill>
                <a:schemeClr val="accent4">
                  <a:lumMod val="75000"/>
                </a:schemeClr>
              </a:solidFill>
            </a:endParaRPr>
          </a:p>
          <a:p>
            <a:pPr marL="109537"/>
            <a:r>
              <a:rPr lang="en-US" sz="2200" b="1" dirty="0" err="1">
                <a:solidFill>
                  <a:srgbClr val="00B050"/>
                </a:solidFill>
              </a:rPr>
              <a:t>Tarigan</a:t>
            </a:r>
            <a:r>
              <a:rPr lang="en-US" sz="2200" b="1" dirty="0">
                <a:solidFill>
                  <a:srgbClr val="00B050"/>
                </a:solidFill>
              </a:rPr>
              <a:t> (1989: 4) </a:t>
            </a:r>
          </a:p>
          <a:p>
            <a:pPr marL="109537"/>
            <a:r>
              <a:rPr lang="en-US" sz="2200" dirty="0">
                <a:solidFill>
                  <a:srgbClr val="00B050"/>
                </a:solidFill>
              </a:rPr>
              <a:t>1. </a:t>
            </a:r>
            <a:r>
              <a:rPr lang="en-US" sz="2200" b="1" dirty="0" err="1">
                <a:solidFill>
                  <a:srgbClr val="00B050"/>
                </a:solidFill>
              </a:rPr>
              <a:t>Bahasa</a:t>
            </a:r>
            <a:r>
              <a:rPr lang="en-US" sz="2200" b="1" dirty="0">
                <a:solidFill>
                  <a:srgbClr val="00B050"/>
                </a:solidFill>
              </a:rPr>
              <a:t>:</a:t>
            </a:r>
            <a:r>
              <a:rPr lang="en-US" sz="2200" dirty="0">
                <a:solidFill>
                  <a:srgbClr val="00B050"/>
                </a:solidFill>
              </a:rPr>
              <a:t> </a:t>
            </a:r>
            <a:r>
              <a:rPr lang="en-US" sz="2200" dirty="0" err="1">
                <a:solidFill>
                  <a:srgbClr val="00B050"/>
                </a:solidFill>
              </a:rPr>
              <a:t>suatu</a:t>
            </a:r>
            <a:r>
              <a:rPr lang="en-US" sz="2200" dirty="0">
                <a:solidFill>
                  <a:srgbClr val="00B050"/>
                </a:solidFill>
              </a:rPr>
              <a:t> </a:t>
            </a:r>
            <a:r>
              <a:rPr lang="en-US" sz="2200" dirty="0" err="1">
                <a:solidFill>
                  <a:srgbClr val="00B050"/>
                </a:solidFill>
              </a:rPr>
              <a:t>sistem</a:t>
            </a:r>
            <a:r>
              <a:rPr lang="en-US" sz="2200" dirty="0">
                <a:solidFill>
                  <a:srgbClr val="00B050"/>
                </a:solidFill>
              </a:rPr>
              <a:t> yang </a:t>
            </a:r>
            <a:r>
              <a:rPr lang="en-US" sz="2200" dirty="0" err="1">
                <a:solidFill>
                  <a:srgbClr val="00B050"/>
                </a:solidFill>
              </a:rPr>
              <a:t>sistematis</a:t>
            </a:r>
            <a:r>
              <a:rPr lang="en-US" sz="2200" dirty="0">
                <a:solidFill>
                  <a:srgbClr val="00B050"/>
                </a:solidFill>
              </a:rPr>
              <a:t>.</a:t>
            </a:r>
          </a:p>
          <a:p>
            <a:pPr marL="109537"/>
            <a:r>
              <a:rPr lang="en-US" sz="2200" dirty="0">
                <a:solidFill>
                  <a:srgbClr val="00B050"/>
                </a:solidFill>
              </a:rPr>
              <a:t>2. </a:t>
            </a:r>
            <a:r>
              <a:rPr lang="en-US" sz="2200" b="1" dirty="0" err="1">
                <a:solidFill>
                  <a:srgbClr val="00B050"/>
                </a:solidFill>
              </a:rPr>
              <a:t>Bahasa</a:t>
            </a:r>
            <a:r>
              <a:rPr lang="en-US" sz="2200" b="1" dirty="0">
                <a:solidFill>
                  <a:srgbClr val="00B050"/>
                </a:solidFill>
              </a:rPr>
              <a:t>:</a:t>
            </a:r>
            <a:r>
              <a:rPr lang="en-US" sz="2200" dirty="0">
                <a:solidFill>
                  <a:srgbClr val="00B050"/>
                </a:solidFill>
              </a:rPr>
              <a:t> </a:t>
            </a:r>
            <a:r>
              <a:rPr lang="en-US" sz="2200" dirty="0" err="1">
                <a:solidFill>
                  <a:srgbClr val="00B050"/>
                </a:solidFill>
              </a:rPr>
              <a:t>seperangkat</a:t>
            </a:r>
            <a:r>
              <a:rPr lang="en-US" sz="2200" dirty="0">
                <a:solidFill>
                  <a:srgbClr val="00B050"/>
                </a:solidFill>
              </a:rPr>
              <a:t> </a:t>
            </a:r>
            <a:r>
              <a:rPr lang="en-US" sz="2200" dirty="0" err="1">
                <a:solidFill>
                  <a:srgbClr val="00B050"/>
                </a:solidFill>
              </a:rPr>
              <a:t>lambang-lambang</a:t>
            </a:r>
            <a:r>
              <a:rPr lang="en-US" sz="2200" dirty="0">
                <a:solidFill>
                  <a:srgbClr val="00B050"/>
                </a:solidFill>
              </a:rPr>
              <a:t> </a:t>
            </a:r>
            <a:r>
              <a:rPr lang="en-US" sz="2200" dirty="0" err="1">
                <a:solidFill>
                  <a:srgbClr val="00B050"/>
                </a:solidFill>
              </a:rPr>
              <a:t>mana</a:t>
            </a:r>
            <a:r>
              <a:rPr lang="en-US" sz="2200" dirty="0">
                <a:solidFill>
                  <a:srgbClr val="00B050"/>
                </a:solidFill>
              </a:rPr>
              <a:t> </a:t>
            </a:r>
            <a:endParaRPr lang="en-US" sz="2200" dirty="0" smtClean="0">
              <a:solidFill>
                <a:srgbClr val="00B050"/>
              </a:solidFill>
            </a:endParaRPr>
          </a:p>
          <a:p>
            <a:pPr marL="109537"/>
            <a:r>
              <a:rPr lang="en-US" sz="2200" dirty="0" err="1" smtClean="0">
                <a:solidFill>
                  <a:srgbClr val="00B050"/>
                </a:solidFill>
              </a:rPr>
              <a:t>suka</a:t>
            </a:r>
            <a:r>
              <a:rPr lang="en-US" sz="2200" dirty="0" smtClean="0">
                <a:solidFill>
                  <a:srgbClr val="00B050"/>
                </a:solidFill>
              </a:rPr>
              <a:t> </a:t>
            </a:r>
            <a:r>
              <a:rPr lang="en-US" sz="2200" dirty="0" err="1">
                <a:solidFill>
                  <a:srgbClr val="00B050"/>
                </a:solidFill>
              </a:rPr>
              <a:t>atau</a:t>
            </a:r>
            <a:r>
              <a:rPr lang="en-US" sz="2200" dirty="0">
                <a:solidFill>
                  <a:srgbClr val="00B050"/>
                </a:solidFill>
              </a:rPr>
              <a:t> </a:t>
            </a:r>
            <a:r>
              <a:rPr lang="en-US" sz="2200" dirty="0" err="1">
                <a:solidFill>
                  <a:srgbClr val="00B050"/>
                </a:solidFill>
              </a:rPr>
              <a:t>simbolsimbol</a:t>
            </a:r>
            <a:r>
              <a:rPr lang="en-US" sz="2200" dirty="0">
                <a:solidFill>
                  <a:srgbClr val="00B050"/>
                </a:solidFill>
              </a:rPr>
              <a:t> </a:t>
            </a:r>
            <a:r>
              <a:rPr lang="en-US" sz="2200" dirty="0" err="1">
                <a:solidFill>
                  <a:srgbClr val="00B050"/>
                </a:solidFill>
              </a:rPr>
              <a:t>arbitrer</a:t>
            </a:r>
            <a:r>
              <a:rPr lang="en-US" sz="2200" dirty="0">
                <a:solidFill>
                  <a:srgbClr val="00B050"/>
                </a:solidFill>
              </a:rPr>
              <a:t>.</a:t>
            </a:r>
          </a:p>
          <a:p>
            <a:pPr marL="109537"/>
            <a:endParaRPr lang="en-US" sz="2200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1619672" y="699543"/>
            <a:ext cx="6912768" cy="3960440"/>
          </a:xfrm>
        </p:spPr>
        <p:txBody>
          <a:bodyPr/>
          <a:lstStyle/>
          <a:p>
            <a:endParaRPr lang="en-US" sz="2200" dirty="0" smtClean="0">
              <a:solidFill>
                <a:schemeClr val="accent2"/>
              </a:solidFill>
            </a:endParaRPr>
          </a:p>
          <a:p>
            <a:pPr algn="ctr"/>
            <a:r>
              <a:rPr lang="en-US" sz="2200" b="1" dirty="0" err="1" smtClean="0">
                <a:solidFill>
                  <a:schemeClr val="accent2"/>
                </a:solidFill>
              </a:rPr>
              <a:t>Bahasa</a:t>
            </a:r>
            <a:r>
              <a:rPr lang="en-US" sz="2200" b="1" dirty="0" smtClean="0">
                <a:solidFill>
                  <a:schemeClr val="accent2"/>
                </a:solidFill>
              </a:rPr>
              <a:t> </a:t>
            </a:r>
            <a:r>
              <a:rPr lang="en-US" sz="2200" b="1" dirty="0" err="1">
                <a:solidFill>
                  <a:schemeClr val="accent2"/>
                </a:solidFill>
              </a:rPr>
              <a:t>adalah</a:t>
            </a:r>
            <a:r>
              <a:rPr lang="en-US" sz="2200" b="1" dirty="0">
                <a:solidFill>
                  <a:schemeClr val="accent2"/>
                </a:solidFill>
              </a:rPr>
              <a:t> </a:t>
            </a:r>
            <a:r>
              <a:rPr lang="en-US" sz="2200" b="1" dirty="0" err="1">
                <a:solidFill>
                  <a:schemeClr val="accent2"/>
                </a:solidFill>
              </a:rPr>
              <a:t>rangkaian</a:t>
            </a:r>
            <a:r>
              <a:rPr lang="en-US" sz="2200" b="1" dirty="0">
                <a:solidFill>
                  <a:schemeClr val="accent2"/>
                </a:solidFill>
              </a:rPr>
              <a:t> </a:t>
            </a:r>
            <a:r>
              <a:rPr lang="en-US" sz="2200" b="1" dirty="0" err="1">
                <a:solidFill>
                  <a:schemeClr val="accent2"/>
                </a:solidFill>
              </a:rPr>
              <a:t>sistem</a:t>
            </a:r>
            <a:r>
              <a:rPr lang="en-US" sz="2200" b="1" dirty="0">
                <a:solidFill>
                  <a:schemeClr val="accent2"/>
                </a:solidFill>
              </a:rPr>
              <a:t> </a:t>
            </a:r>
            <a:r>
              <a:rPr lang="en-US" sz="2200" b="1" dirty="0" err="1">
                <a:solidFill>
                  <a:schemeClr val="accent2"/>
                </a:solidFill>
              </a:rPr>
              <a:t>bunyi</a:t>
            </a:r>
            <a:r>
              <a:rPr lang="en-US" sz="2200" b="1" dirty="0">
                <a:solidFill>
                  <a:schemeClr val="accent2"/>
                </a:solidFill>
              </a:rPr>
              <a:t> </a:t>
            </a:r>
            <a:r>
              <a:rPr lang="en-US" sz="2200" b="1" dirty="0" err="1">
                <a:solidFill>
                  <a:schemeClr val="accent2"/>
                </a:solidFill>
              </a:rPr>
              <a:t>atau</a:t>
            </a:r>
            <a:r>
              <a:rPr lang="en-US" sz="2200" b="1" dirty="0">
                <a:solidFill>
                  <a:schemeClr val="accent2"/>
                </a:solidFill>
              </a:rPr>
              <a:t> </a:t>
            </a:r>
            <a:endParaRPr lang="en-US" sz="2200" b="1" dirty="0" smtClean="0">
              <a:solidFill>
                <a:schemeClr val="accent2"/>
              </a:solidFill>
            </a:endParaRPr>
          </a:p>
          <a:p>
            <a:pPr algn="ctr"/>
            <a:r>
              <a:rPr lang="en-US" sz="2200" b="1" dirty="0" err="1" smtClean="0">
                <a:solidFill>
                  <a:schemeClr val="accent2"/>
                </a:solidFill>
              </a:rPr>
              <a:t>simbol</a:t>
            </a:r>
            <a:r>
              <a:rPr lang="en-US" sz="2200" b="1" dirty="0" smtClean="0">
                <a:solidFill>
                  <a:schemeClr val="accent2"/>
                </a:solidFill>
              </a:rPr>
              <a:t> </a:t>
            </a:r>
            <a:r>
              <a:rPr lang="en-US" sz="2200" b="1" dirty="0">
                <a:solidFill>
                  <a:schemeClr val="accent2"/>
                </a:solidFill>
              </a:rPr>
              <a:t>yang </a:t>
            </a:r>
            <a:r>
              <a:rPr lang="en-US" sz="2200" b="1" dirty="0" err="1">
                <a:solidFill>
                  <a:schemeClr val="accent2"/>
                </a:solidFill>
              </a:rPr>
              <a:t>dihasilkan</a:t>
            </a:r>
            <a:r>
              <a:rPr lang="en-US" sz="2200" b="1" dirty="0">
                <a:solidFill>
                  <a:schemeClr val="accent2"/>
                </a:solidFill>
              </a:rPr>
              <a:t> </a:t>
            </a:r>
            <a:r>
              <a:rPr lang="en-US" sz="2200" b="1" dirty="0" err="1">
                <a:solidFill>
                  <a:schemeClr val="accent2"/>
                </a:solidFill>
              </a:rPr>
              <a:t>oleh</a:t>
            </a:r>
            <a:r>
              <a:rPr lang="en-US" sz="2200" b="1" dirty="0">
                <a:solidFill>
                  <a:schemeClr val="accent2"/>
                </a:solidFill>
              </a:rPr>
              <a:t> </a:t>
            </a:r>
            <a:r>
              <a:rPr lang="en-US" sz="2200" b="1" dirty="0" err="1">
                <a:solidFill>
                  <a:schemeClr val="accent2"/>
                </a:solidFill>
              </a:rPr>
              <a:t>alat</a:t>
            </a:r>
            <a:r>
              <a:rPr lang="en-US" sz="2200" b="1" dirty="0">
                <a:solidFill>
                  <a:schemeClr val="accent2"/>
                </a:solidFill>
              </a:rPr>
              <a:t> </a:t>
            </a:r>
            <a:r>
              <a:rPr lang="en-US" sz="2200" b="1" dirty="0" err="1">
                <a:solidFill>
                  <a:schemeClr val="accent2"/>
                </a:solidFill>
              </a:rPr>
              <a:t>ucap</a:t>
            </a:r>
            <a:r>
              <a:rPr lang="en-US" sz="2200" b="1" dirty="0">
                <a:solidFill>
                  <a:schemeClr val="accent2"/>
                </a:solidFill>
              </a:rPr>
              <a:t> </a:t>
            </a:r>
            <a:r>
              <a:rPr lang="en-US" sz="2200" b="1" dirty="0" err="1">
                <a:solidFill>
                  <a:schemeClr val="accent2"/>
                </a:solidFill>
              </a:rPr>
              <a:t>manusia</a:t>
            </a:r>
            <a:r>
              <a:rPr lang="en-US" sz="2200" b="1" dirty="0" smtClean="0">
                <a:solidFill>
                  <a:schemeClr val="accent2"/>
                </a:solidFill>
              </a:rPr>
              <a:t>,</a:t>
            </a:r>
          </a:p>
          <a:p>
            <a:pPr algn="ctr"/>
            <a:r>
              <a:rPr lang="en-US" sz="2200" b="1" dirty="0" smtClean="0">
                <a:solidFill>
                  <a:schemeClr val="accent2"/>
                </a:solidFill>
              </a:rPr>
              <a:t>yang </a:t>
            </a:r>
            <a:r>
              <a:rPr lang="en-US" sz="2200" b="1" dirty="0" err="1">
                <a:solidFill>
                  <a:schemeClr val="accent2"/>
                </a:solidFill>
              </a:rPr>
              <a:t>memiliki</a:t>
            </a:r>
            <a:r>
              <a:rPr lang="en-US" sz="2200" b="1" dirty="0">
                <a:solidFill>
                  <a:schemeClr val="accent2"/>
                </a:solidFill>
              </a:rPr>
              <a:t> </a:t>
            </a:r>
            <a:r>
              <a:rPr lang="en-US" sz="2200" b="1" dirty="0" err="1">
                <a:solidFill>
                  <a:schemeClr val="accent2"/>
                </a:solidFill>
              </a:rPr>
              <a:t>makna</a:t>
            </a:r>
            <a:r>
              <a:rPr lang="en-US" sz="2200" b="1" dirty="0">
                <a:solidFill>
                  <a:schemeClr val="accent2"/>
                </a:solidFill>
              </a:rPr>
              <a:t> </a:t>
            </a:r>
            <a:r>
              <a:rPr lang="en-US" sz="2200" b="1" dirty="0" err="1">
                <a:solidFill>
                  <a:schemeClr val="accent2"/>
                </a:solidFill>
              </a:rPr>
              <a:t>dan</a:t>
            </a:r>
            <a:r>
              <a:rPr lang="en-US" sz="2200" b="1" dirty="0">
                <a:solidFill>
                  <a:schemeClr val="accent2"/>
                </a:solidFill>
              </a:rPr>
              <a:t> </a:t>
            </a:r>
            <a:r>
              <a:rPr lang="en-US" sz="2200" b="1" dirty="0" err="1">
                <a:solidFill>
                  <a:schemeClr val="accent2"/>
                </a:solidFill>
              </a:rPr>
              <a:t>secara</a:t>
            </a:r>
            <a:r>
              <a:rPr lang="en-US" sz="2200" b="1" dirty="0">
                <a:solidFill>
                  <a:schemeClr val="accent2"/>
                </a:solidFill>
              </a:rPr>
              <a:t> </a:t>
            </a:r>
            <a:r>
              <a:rPr lang="en-US" sz="2200" b="1" dirty="0" err="1">
                <a:solidFill>
                  <a:schemeClr val="accent2"/>
                </a:solidFill>
              </a:rPr>
              <a:t>konvensional</a:t>
            </a:r>
            <a:r>
              <a:rPr lang="en-US" sz="2200" b="1" dirty="0">
                <a:solidFill>
                  <a:schemeClr val="accent2"/>
                </a:solidFill>
              </a:rPr>
              <a:t> </a:t>
            </a:r>
            <a:endParaRPr lang="en-US" sz="2200" b="1" dirty="0" smtClean="0">
              <a:solidFill>
                <a:schemeClr val="accent2"/>
              </a:solidFill>
            </a:endParaRPr>
          </a:p>
          <a:p>
            <a:pPr algn="ctr"/>
            <a:r>
              <a:rPr lang="en-US" sz="2200" b="1" dirty="0" err="1" smtClean="0">
                <a:solidFill>
                  <a:schemeClr val="accent2"/>
                </a:solidFill>
              </a:rPr>
              <a:t>digunakan</a:t>
            </a:r>
            <a:r>
              <a:rPr lang="en-US" sz="2200" b="1" dirty="0" smtClean="0">
                <a:solidFill>
                  <a:schemeClr val="accent2"/>
                </a:solidFill>
              </a:rPr>
              <a:t> </a:t>
            </a:r>
            <a:r>
              <a:rPr lang="en-US" sz="2200" b="1" dirty="0" err="1">
                <a:solidFill>
                  <a:schemeClr val="accent2"/>
                </a:solidFill>
              </a:rPr>
              <a:t>oleh</a:t>
            </a:r>
            <a:r>
              <a:rPr lang="en-US" sz="2200" b="1" dirty="0">
                <a:solidFill>
                  <a:schemeClr val="accent2"/>
                </a:solidFill>
              </a:rPr>
              <a:t> </a:t>
            </a:r>
            <a:r>
              <a:rPr lang="en-US" sz="2200" b="1" dirty="0" err="1">
                <a:solidFill>
                  <a:schemeClr val="accent2"/>
                </a:solidFill>
              </a:rPr>
              <a:t>sekelompok</a:t>
            </a:r>
            <a:r>
              <a:rPr lang="en-US" sz="2200" b="1" dirty="0">
                <a:solidFill>
                  <a:schemeClr val="accent2"/>
                </a:solidFill>
              </a:rPr>
              <a:t> </a:t>
            </a:r>
            <a:r>
              <a:rPr lang="en-US" sz="2200" b="1" dirty="0" err="1">
                <a:solidFill>
                  <a:schemeClr val="accent2"/>
                </a:solidFill>
              </a:rPr>
              <a:t>manusia</a:t>
            </a:r>
            <a:r>
              <a:rPr lang="en-US" sz="2200" b="1" dirty="0">
                <a:solidFill>
                  <a:schemeClr val="accent2"/>
                </a:solidFill>
              </a:rPr>
              <a:t> (</a:t>
            </a:r>
            <a:r>
              <a:rPr lang="en-US" sz="2200" b="1" dirty="0" err="1">
                <a:solidFill>
                  <a:schemeClr val="accent2"/>
                </a:solidFill>
              </a:rPr>
              <a:t>penutur</a:t>
            </a:r>
            <a:r>
              <a:rPr lang="en-US" sz="2200" b="1" dirty="0">
                <a:solidFill>
                  <a:schemeClr val="accent2"/>
                </a:solidFill>
              </a:rPr>
              <a:t>) </a:t>
            </a:r>
            <a:endParaRPr lang="en-US" sz="2200" b="1" dirty="0" smtClean="0">
              <a:solidFill>
                <a:schemeClr val="accent2"/>
              </a:solidFill>
            </a:endParaRPr>
          </a:p>
          <a:p>
            <a:pPr algn="ctr"/>
            <a:r>
              <a:rPr lang="en-US" sz="2200" b="1" dirty="0" err="1" smtClean="0">
                <a:solidFill>
                  <a:schemeClr val="accent2"/>
                </a:solidFill>
              </a:rPr>
              <a:t>untuk</a:t>
            </a:r>
            <a:r>
              <a:rPr lang="en-US" sz="2200" b="1" dirty="0" smtClean="0">
                <a:solidFill>
                  <a:schemeClr val="accent2"/>
                </a:solidFill>
              </a:rPr>
              <a:t> </a:t>
            </a:r>
            <a:r>
              <a:rPr lang="en-US" sz="2200" b="1" dirty="0" err="1">
                <a:solidFill>
                  <a:schemeClr val="accent2"/>
                </a:solidFill>
              </a:rPr>
              <a:t>berkomunikasi</a:t>
            </a:r>
            <a:r>
              <a:rPr lang="en-US" sz="2200" b="1" dirty="0">
                <a:solidFill>
                  <a:schemeClr val="accent2"/>
                </a:solidFill>
              </a:rPr>
              <a:t> (</a:t>
            </a:r>
            <a:r>
              <a:rPr lang="en-US" sz="2200" b="1" dirty="0" err="1">
                <a:solidFill>
                  <a:schemeClr val="accent2"/>
                </a:solidFill>
              </a:rPr>
              <a:t>melahirkan</a:t>
            </a:r>
            <a:r>
              <a:rPr lang="en-US" sz="2200" b="1" dirty="0">
                <a:solidFill>
                  <a:schemeClr val="accent2"/>
                </a:solidFill>
              </a:rPr>
              <a:t> </a:t>
            </a:r>
            <a:r>
              <a:rPr lang="en-US" sz="2200" b="1" dirty="0" err="1">
                <a:solidFill>
                  <a:schemeClr val="accent2"/>
                </a:solidFill>
              </a:rPr>
              <a:t>pikiran</a:t>
            </a:r>
            <a:r>
              <a:rPr lang="en-US" sz="2200" b="1" dirty="0">
                <a:solidFill>
                  <a:schemeClr val="accent2"/>
                </a:solidFill>
              </a:rPr>
              <a:t> </a:t>
            </a:r>
            <a:r>
              <a:rPr lang="en-US" sz="2200" b="1" dirty="0" err="1">
                <a:solidFill>
                  <a:schemeClr val="accent2"/>
                </a:solidFill>
              </a:rPr>
              <a:t>dan</a:t>
            </a:r>
            <a:r>
              <a:rPr lang="en-US" sz="2200" b="1" dirty="0">
                <a:solidFill>
                  <a:schemeClr val="accent2"/>
                </a:solidFill>
              </a:rPr>
              <a:t> </a:t>
            </a:r>
            <a:endParaRPr lang="en-US" sz="2200" b="1" dirty="0" smtClean="0">
              <a:solidFill>
                <a:schemeClr val="accent2"/>
              </a:solidFill>
            </a:endParaRPr>
          </a:p>
          <a:p>
            <a:pPr algn="ctr"/>
            <a:r>
              <a:rPr lang="en-US" sz="2200" b="1" dirty="0" err="1" smtClean="0">
                <a:solidFill>
                  <a:schemeClr val="accent2"/>
                </a:solidFill>
              </a:rPr>
              <a:t>perasaan</a:t>
            </a:r>
            <a:r>
              <a:rPr lang="en-US" sz="2200" b="1" dirty="0">
                <a:solidFill>
                  <a:schemeClr val="accent2"/>
                </a:solidFill>
              </a:rPr>
              <a:t>) </a:t>
            </a:r>
            <a:r>
              <a:rPr lang="en-US" sz="2200" b="1" dirty="0" err="1">
                <a:solidFill>
                  <a:schemeClr val="accent2"/>
                </a:solidFill>
              </a:rPr>
              <a:t>kepada</a:t>
            </a:r>
            <a:r>
              <a:rPr lang="en-US" sz="2200" b="1" dirty="0">
                <a:solidFill>
                  <a:schemeClr val="accent2"/>
                </a:solidFill>
              </a:rPr>
              <a:t> orang lain.</a:t>
            </a:r>
          </a:p>
          <a:p>
            <a:endParaRPr lang="en-US" sz="22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3164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52478" y="73507"/>
            <a:ext cx="8229600" cy="568920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spcBef>
                <a:spcPct val="0"/>
              </a:spcBef>
              <a:buNone/>
              <a:defRPr sz="3600" b="1" kern="120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z="3200" dirty="0" err="1" smtClean="0">
                <a:solidFill>
                  <a:schemeClr val="accent2"/>
                </a:solidFill>
              </a:rPr>
              <a:t>Hakikat</a:t>
            </a:r>
            <a:r>
              <a:rPr lang="en-US" sz="3200" dirty="0" smtClean="0">
                <a:solidFill>
                  <a:schemeClr val="accent2"/>
                </a:solidFill>
              </a:rPr>
              <a:t> </a:t>
            </a:r>
            <a:r>
              <a:rPr lang="en-US" sz="3200" dirty="0" err="1" smtClean="0">
                <a:solidFill>
                  <a:schemeClr val="accent2"/>
                </a:solidFill>
              </a:rPr>
              <a:t>Bahasa</a:t>
            </a:r>
            <a:endParaRPr lang="id-ID" sz="3200" dirty="0" smtClean="0">
              <a:solidFill>
                <a:schemeClr val="accent2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179510" y="747661"/>
            <a:ext cx="1767681" cy="1207591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3200" b="1" dirty="0" smtClean="0">
                <a:latin typeface="Baskerville Old Face" pitchFamily="18" charset="0"/>
              </a:rPr>
              <a:t>sistem</a:t>
            </a:r>
            <a:endParaRPr lang="id-ID" sz="3200" b="1" dirty="0">
              <a:latin typeface="Baskerville Old Face" pitchFamily="18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7015499" y="279411"/>
            <a:ext cx="1812179" cy="1279029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 err="1" smtClean="0">
                <a:latin typeface="Baskerville Old Face" pitchFamily="18" charset="0"/>
              </a:rPr>
              <a:t>bunyi</a:t>
            </a:r>
            <a:endParaRPr lang="id-ID" sz="3200" b="1" dirty="0">
              <a:latin typeface="Baskerville Old Face" pitchFamily="18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1014387" y="2563559"/>
            <a:ext cx="2343745" cy="1231552"/>
          </a:xfrm>
          <a:prstGeom prst="ellipse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 err="1" smtClean="0">
                <a:latin typeface="Baskerville Old Face" pitchFamily="18" charset="0"/>
              </a:rPr>
              <a:t>makna</a:t>
            </a:r>
            <a:endParaRPr lang="id-ID" sz="4000" b="1" dirty="0">
              <a:latin typeface="Baskerville Old Face" pitchFamily="18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4063009" y="2264109"/>
            <a:ext cx="1970830" cy="124894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 err="1" smtClean="0">
                <a:latin typeface="Baskerville Old Face" pitchFamily="18" charset="0"/>
              </a:rPr>
              <a:t>simbol</a:t>
            </a:r>
            <a:endParaRPr lang="id-ID" sz="3200" b="1" dirty="0">
              <a:latin typeface="Baskerville Old Face" pitchFamily="18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81113" y="3299596"/>
            <a:ext cx="1883618" cy="1372145"/>
          </a:xfrm>
          <a:prstGeom prst="ellips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 err="1" smtClean="0">
                <a:latin typeface="Baskerville Old Face" pitchFamily="18" charset="0"/>
              </a:rPr>
              <a:t>rbitrer</a:t>
            </a:r>
            <a:r>
              <a:rPr lang="en-US" sz="2800" b="1" dirty="0" smtClean="0">
                <a:latin typeface="Baskerville Old Face" pitchFamily="18" charset="0"/>
              </a:rPr>
              <a:t> </a:t>
            </a:r>
            <a:endParaRPr lang="id-ID" sz="2800" b="1" dirty="0">
              <a:latin typeface="Baskerville Old Face" pitchFamily="18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4788024" y="357967"/>
            <a:ext cx="1883618" cy="1372145"/>
          </a:xfrm>
          <a:prstGeom prst="ellipse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 err="1" smtClean="0">
                <a:latin typeface="Baskerville Old Face" pitchFamily="18" charset="0"/>
              </a:rPr>
              <a:t>variasi</a:t>
            </a:r>
            <a:endParaRPr lang="id-ID" sz="2800" b="1" dirty="0">
              <a:latin typeface="Baskerville Old Face" pitchFamily="18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63573" y="3812502"/>
            <a:ext cx="1883618" cy="1372145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 err="1">
                <a:solidFill>
                  <a:schemeClr val="accent2"/>
                </a:solidFill>
                <a:latin typeface="Baskerville Old Face" pitchFamily="18" charset="0"/>
              </a:rPr>
              <a:t>m</a:t>
            </a:r>
            <a:r>
              <a:rPr lang="en-US" sz="2800" b="1" dirty="0" err="1" smtClean="0">
                <a:solidFill>
                  <a:schemeClr val="accent2"/>
                </a:solidFill>
                <a:latin typeface="Baskerville Old Face" pitchFamily="18" charset="0"/>
              </a:rPr>
              <a:t>anu</a:t>
            </a:r>
            <a:r>
              <a:rPr lang="en-US" sz="2800" b="1" dirty="0" smtClean="0">
                <a:solidFill>
                  <a:schemeClr val="accent2"/>
                </a:solidFill>
                <a:latin typeface="Baskerville Old Face" pitchFamily="18" charset="0"/>
              </a:rPr>
              <a:t>-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 err="1" smtClean="0">
                <a:solidFill>
                  <a:schemeClr val="accent2"/>
                </a:solidFill>
                <a:latin typeface="Baskerville Old Face" pitchFamily="18" charset="0"/>
              </a:rPr>
              <a:t>siawi</a:t>
            </a:r>
            <a:endParaRPr lang="id-ID" sz="2800" b="1" dirty="0">
              <a:solidFill>
                <a:schemeClr val="accent2"/>
              </a:solidFill>
              <a:latin typeface="Baskerville Old Face" pitchFamily="18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2325835" y="747661"/>
            <a:ext cx="2162521" cy="1545605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 err="1" smtClean="0">
                <a:solidFill>
                  <a:schemeClr val="tx2"/>
                </a:solidFill>
                <a:latin typeface="Baskerville Old Face" pitchFamily="18" charset="0"/>
              </a:rPr>
              <a:t>Identitas</a:t>
            </a:r>
            <a:r>
              <a:rPr lang="en-US" sz="2800" b="1" dirty="0" smtClean="0">
                <a:solidFill>
                  <a:schemeClr val="tx2"/>
                </a:solidFill>
                <a:latin typeface="Baskerville Old Face" pitchFamily="18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Baskerville Old Face" pitchFamily="18" charset="0"/>
              </a:rPr>
              <a:t>diri</a:t>
            </a:r>
            <a:r>
              <a:rPr lang="en-US" sz="2800" b="1" dirty="0" smtClean="0">
                <a:solidFill>
                  <a:schemeClr val="tx2"/>
                </a:solidFill>
                <a:latin typeface="Baskerville Old Face" pitchFamily="18" charset="0"/>
              </a:rPr>
              <a:t> </a:t>
            </a:r>
            <a:endParaRPr lang="id-ID" sz="2800" b="1" dirty="0">
              <a:solidFill>
                <a:schemeClr val="tx2"/>
              </a:solidFill>
              <a:latin typeface="Baskerville Old Face" pitchFamily="18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6332559" y="1877487"/>
            <a:ext cx="1883618" cy="1372145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 err="1" smtClean="0">
                <a:latin typeface="Baskerville Old Face" pitchFamily="18" charset="0"/>
              </a:rPr>
              <a:t>dinamis</a:t>
            </a:r>
            <a:endParaRPr lang="id-ID" sz="2800" b="1" dirty="0">
              <a:latin typeface="Baskerville Old Face" pitchFamily="18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2679708" y="3795111"/>
            <a:ext cx="2051968" cy="137214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 err="1">
                <a:solidFill>
                  <a:schemeClr val="tx2"/>
                </a:solidFill>
                <a:latin typeface="Baskerville Old Face" pitchFamily="18" charset="0"/>
              </a:rPr>
              <a:t>a</a:t>
            </a:r>
            <a:r>
              <a:rPr lang="en-US" sz="2800" b="1" dirty="0" err="1" smtClean="0">
                <a:solidFill>
                  <a:schemeClr val="tx2"/>
                </a:solidFill>
                <a:latin typeface="Baskerville Old Face" pitchFamily="18" charset="0"/>
              </a:rPr>
              <a:t>lat</a:t>
            </a:r>
            <a:r>
              <a:rPr lang="en-US" sz="2800" b="1" dirty="0" smtClean="0">
                <a:solidFill>
                  <a:schemeClr val="tx2"/>
                </a:solidFill>
                <a:latin typeface="Baskerville Old Face" pitchFamily="18" charset="0"/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 err="1" smtClean="0">
                <a:solidFill>
                  <a:schemeClr val="tx2"/>
                </a:solidFill>
                <a:latin typeface="Baskerville Old Face" pitchFamily="18" charset="0"/>
              </a:rPr>
              <a:t>sosial</a:t>
            </a:r>
            <a:endParaRPr lang="id-ID" sz="2800" b="1" dirty="0">
              <a:solidFill>
                <a:schemeClr val="tx2"/>
              </a:solidFill>
              <a:latin typeface="Baskerville Old Face" pitchFamily="18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4964921" y="3693916"/>
            <a:ext cx="2050578" cy="137214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 smtClean="0">
                <a:solidFill>
                  <a:schemeClr val="tx1"/>
                </a:solidFill>
                <a:latin typeface="Baskerville Old Face" pitchFamily="18" charset="0"/>
              </a:rPr>
              <a:t>universal</a:t>
            </a:r>
            <a:endParaRPr lang="id-ID" sz="2800" b="1" dirty="0">
              <a:solidFill>
                <a:schemeClr val="tx1"/>
              </a:solidFill>
              <a:latin typeface="Baskerville Old Fac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1136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1"/>
          <p:cNvSpPr txBox="1">
            <a:spLocks/>
          </p:cNvSpPr>
          <p:nvPr/>
        </p:nvSpPr>
        <p:spPr>
          <a:xfrm>
            <a:off x="1547664" y="1131590"/>
            <a:ext cx="7139136" cy="2376264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537"/>
            <a:r>
              <a:rPr lang="en-US" sz="2400" b="1" dirty="0" err="1" smtClean="0">
                <a:solidFill>
                  <a:schemeClr val="accent2">
                    <a:lumMod val="50000"/>
                  </a:schemeClr>
                </a:solidFill>
              </a:rPr>
              <a:t>Sunaryo</a:t>
            </a:r>
            <a:r>
              <a:rPr lang="en-US" sz="2400" b="1" dirty="0" smtClean="0">
                <a:solidFill>
                  <a:schemeClr val="accent2">
                    <a:lumMod val="50000"/>
                  </a:schemeClr>
                </a:solidFill>
              </a:rPr>
              <a:t> (2010: 6)</a:t>
            </a:r>
          </a:p>
          <a:p>
            <a:pPr marL="109537"/>
            <a:r>
              <a:rPr lang="en-US" sz="2400" dirty="0" err="1" smtClean="0">
                <a:solidFill>
                  <a:schemeClr val="accent2">
                    <a:lumMod val="50000"/>
                  </a:schemeClr>
                </a:solidFill>
              </a:rPr>
              <a:t>Tanpa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2">
                    <a:lumMod val="50000"/>
                  </a:schemeClr>
                </a:solidFill>
              </a:rPr>
              <a:t>adanya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2">
                    <a:lumMod val="50000"/>
                  </a:schemeClr>
                </a:solidFill>
              </a:rPr>
              <a:t>bahasa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> (</a:t>
            </a:r>
            <a:r>
              <a:rPr lang="en-US" sz="2400" dirty="0" err="1" smtClean="0">
                <a:solidFill>
                  <a:schemeClr val="accent2">
                    <a:lumMod val="50000"/>
                  </a:schemeClr>
                </a:solidFill>
              </a:rPr>
              <a:t>termasuk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2">
                    <a:lumMod val="50000"/>
                  </a:schemeClr>
                </a:solidFill>
              </a:rPr>
              <a:t>bahasa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</a:p>
          <a:p>
            <a:pPr marL="109537"/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>Indonesia) </a:t>
            </a:r>
            <a:r>
              <a:rPr lang="en-US" sz="2400" dirty="0" err="1" smtClean="0">
                <a:solidFill>
                  <a:schemeClr val="accent2">
                    <a:lumMod val="50000"/>
                  </a:schemeClr>
                </a:solidFill>
              </a:rPr>
              <a:t>Iptek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2">
                    <a:lumMod val="50000"/>
                  </a:schemeClr>
                </a:solidFill>
              </a:rPr>
              <a:t>tidak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2">
                    <a:lumMod val="50000"/>
                  </a:schemeClr>
                </a:solidFill>
              </a:rPr>
              <a:t>dapat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2">
                    <a:lumMod val="50000"/>
                  </a:schemeClr>
                </a:solidFill>
              </a:rPr>
              <a:t>tumbuh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2">
                    <a:lumMod val="50000"/>
                  </a:schemeClr>
                </a:solidFill>
              </a:rPr>
              <a:t>dan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2">
                    <a:lumMod val="50000"/>
                  </a:schemeClr>
                </a:solidFill>
              </a:rPr>
              <a:t>berkembang</a:t>
            </a:r>
            <a:endParaRPr lang="en-US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" name="Title 2"/>
          <p:cNvSpPr txBox="1">
            <a:spLocks/>
          </p:cNvSpPr>
          <p:nvPr/>
        </p:nvSpPr>
        <p:spPr>
          <a:xfrm>
            <a:off x="1547664" y="274638"/>
            <a:ext cx="7139136" cy="571500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spcBef>
                <a:spcPct val="0"/>
              </a:spcBef>
              <a:buNone/>
              <a:defRPr sz="3600" b="1" kern="120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dirty="0" err="1" smtClean="0">
                <a:solidFill>
                  <a:schemeClr val="accent4"/>
                </a:solidFill>
              </a:rPr>
              <a:t>Fungsi</a:t>
            </a:r>
            <a:r>
              <a:rPr lang="en-US" dirty="0" smtClean="0">
                <a:solidFill>
                  <a:schemeClr val="accent4"/>
                </a:solidFill>
              </a:rPr>
              <a:t> </a:t>
            </a:r>
            <a:r>
              <a:rPr lang="en-US" dirty="0" err="1" smtClean="0">
                <a:solidFill>
                  <a:schemeClr val="accent4"/>
                </a:solidFill>
              </a:rPr>
              <a:t>Bahasa</a:t>
            </a:r>
            <a:endParaRPr lang="en-US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5571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9074" y="823188"/>
            <a:ext cx="7524328" cy="884466"/>
          </a:xfrm>
        </p:spPr>
        <p:txBody>
          <a:bodyPr/>
          <a:lstStyle/>
          <a:p>
            <a:r>
              <a:rPr lang="en-US" sz="3200" dirty="0" err="1" smtClean="0"/>
              <a:t>Fungsi-Fungsi</a:t>
            </a:r>
            <a:r>
              <a:rPr lang="en-US" sz="3200" dirty="0" smtClean="0"/>
              <a:t> </a:t>
            </a:r>
            <a:r>
              <a:rPr lang="en-US" sz="3200" dirty="0" err="1" smtClean="0"/>
              <a:t>Bahasa</a:t>
            </a:r>
            <a:endParaRPr lang="en-US" sz="3200" dirty="0"/>
          </a:p>
        </p:txBody>
      </p:sp>
      <p:sp>
        <p:nvSpPr>
          <p:cNvPr id="5" name="Rectangle 4"/>
          <p:cNvSpPr/>
          <p:nvPr/>
        </p:nvSpPr>
        <p:spPr>
          <a:xfrm>
            <a:off x="3923928" y="1707654"/>
            <a:ext cx="487828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9537" indent="0">
              <a:buNone/>
            </a:pPr>
            <a:r>
              <a:rPr lang="en-US" sz="2400" dirty="0"/>
              <a:t>1. </a:t>
            </a:r>
            <a:r>
              <a:rPr lang="en-US" sz="2400" dirty="0" err="1"/>
              <a:t>Alat</a:t>
            </a:r>
            <a:r>
              <a:rPr lang="en-US" sz="2400" dirty="0"/>
              <a:t> </a:t>
            </a:r>
            <a:r>
              <a:rPr lang="en-US" sz="2400" dirty="0" err="1"/>
              <a:t>Ekspresi</a:t>
            </a:r>
            <a:r>
              <a:rPr lang="en-US" sz="2400" dirty="0"/>
              <a:t> </a:t>
            </a:r>
            <a:r>
              <a:rPr lang="en-US" sz="2400" dirty="0" err="1"/>
              <a:t>Diri</a:t>
            </a:r>
            <a:endParaRPr lang="en-US" sz="2400" dirty="0"/>
          </a:p>
          <a:p>
            <a:pPr marL="109537" indent="0">
              <a:buNone/>
            </a:pPr>
            <a:r>
              <a:rPr lang="en-US" sz="2400" dirty="0"/>
              <a:t>2. </a:t>
            </a:r>
            <a:r>
              <a:rPr lang="en-US" sz="2400" dirty="0" err="1"/>
              <a:t>Alat</a:t>
            </a:r>
            <a:r>
              <a:rPr lang="en-US" sz="2400" dirty="0"/>
              <a:t> </a:t>
            </a:r>
            <a:r>
              <a:rPr lang="en-US" sz="2400" dirty="0" err="1"/>
              <a:t>Komunikasi</a:t>
            </a:r>
            <a:endParaRPr lang="en-US" sz="2400" dirty="0"/>
          </a:p>
          <a:p>
            <a:pPr marL="109537" indent="0">
              <a:buNone/>
            </a:pPr>
            <a:r>
              <a:rPr lang="en-US" sz="2400" dirty="0"/>
              <a:t>3. </a:t>
            </a:r>
            <a:r>
              <a:rPr lang="en-US" sz="2400" dirty="0" err="1"/>
              <a:t>Alat</a:t>
            </a:r>
            <a:r>
              <a:rPr lang="en-US" sz="2400" dirty="0"/>
              <a:t> </a:t>
            </a:r>
            <a:r>
              <a:rPr lang="en-US" sz="2400" dirty="0" err="1"/>
              <a:t>Integrasi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Adaptasi</a:t>
            </a:r>
            <a:r>
              <a:rPr lang="en-US" sz="2400" dirty="0"/>
              <a:t> </a:t>
            </a:r>
            <a:endParaRPr lang="en-US" sz="2400" dirty="0" smtClean="0"/>
          </a:p>
          <a:p>
            <a:pPr marL="109537" indent="0">
              <a:buNone/>
            </a:pPr>
            <a:r>
              <a:rPr lang="en-US" sz="2400" dirty="0"/>
              <a:t> </a:t>
            </a:r>
            <a:r>
              <a:rPr lang="en-US" sz="2400" dirty="0" smtClean="0"/>
              <a:t>  </a:t>
            </a:r>
            <a:r>
              <a:rPr lang="en-US" sz="2400" dirty="0" err="1" smtClean="0"/>
              <a:t>Sosial</a:t>
            </a:r>
            <a:endParaRPr lang="en-US" sz="2400" dirty="0"/>
          </a:p>
          <a:p>
            <a:pPr marL="109537" indent="0">
              <a:buNone/>
            </a:pPr>
            <a:r>
              <a:rPr lang="en-US" sz="2400" dirty="0"/>
              <a:t>4. </a:t>
            </a:r>
            <a:r>
              <a:rPr lang="en-US" sz="2400" dirty="0" err="1"/>
              <a:t>Alat</a:t>
            </a:r>
            <a:r>
              <a:rPr lang="en-US" sz="2400" dirty="0"/>
              <a:t> </a:t>
            </a:r>
            <a:r>
              <a:rPr lang="en-US" sz="2400" dirty="0" err="1"/>
              <a:t>Kontrol</a:t>
            </a:r>
            <a:r>
              <a:rPr lang="en-US" sz="2400" dirty="0"/>
              <a:t> </a:t>
            </a:r>
            <a:r>
              <a:rPr lang="en-US" sz="2400" dirty="0" err="1"/>
              <a:t>Sosial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037993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1"/>
          <p:cNvSpPr txBox="1">
            <a:spLocks/>
          </p:cNvSpPr>
          <p:nvPr/>
        </p:nvSpPr>
        <p:spPr>
          <a:xfrm>
            <a:off x="1619672" y="1419622"/>
            <a:ext cx="7077472" cy="3240360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Bahasa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Indonesia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diangkat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dari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bahasa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Melayu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,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yaitu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salah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satu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rumpun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bahasa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Austronesia.</a:t>
            </a:r>
          </a:p>
          <a:p>
            <a:endParaRPr lang="en-US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en-US" dirty="0" smtClean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Bahasa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Melayu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tertua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didapati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dari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prasasti-prasasti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yang </a:t>
            </a:r>
          </a:p>
          <a:p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dikeluarkan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raja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Sriwijaya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sekitar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Abad ke-7,</a:t>
            </a:r>
          </a:p>
          <a:p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prasasti-prasasti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itu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antara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lain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adalah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Prasasti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Karang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</a:p>
          <a:p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Barahi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,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Prasasti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Kota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Kapur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,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dan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Prasasti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Kedukan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Bukit</a:t>
            </a:r>
          </a:p>
          <a:p>
            <a:endParaRPr lang="en-US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6" name="Title 2"/>
          <p:cNvSpPr txBox="1">
            <a:spLocks/>
          </p:cNvSpPr>
          <p:nvPr/>
        </p:nvSpPr>
        <p:spPr>
          <a:xfrm>
            <a:off x="1475656" y="274638"/>
            <a:ext cx="7211144" cy="1000968"/>
          </a:xfrm>
          <a:prstGeom prst="rect">
            <a:avLst/>
          </a:prstGeom>
        </p:spPr>
        <p:txBody>
          <a:bodyPr anchor="ctr">
            <a:normAutofit fontScale="97500" lnSpcReduction="10000"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sz="3600" b="1" kern="120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z="3200" dirty="0" err="1" smtClean="0">
                <a:solidFill>
                  <a:schemeClr val="accent5">
                    <a:lumMod val="50000"/>
                  </a:schemeClr>
                </a:solidFill>
              </a:rPr>
              <a:t>Sejarah</a:t>
            </a:r>
            <a:r>
              <a:rPr lang="en-US" sz="3200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accent5">
                    <a:lumMod val="50000"/>
                  </a:schemeClr>
                </a:solidFill>
              </a:rPr>
              <a:t>Singkat</a:t>
            </a:r>
            <a:r>
              <a:rPr lang="en-US" sz="3200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en-US" sz="3200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en-US" sz="3200" dirty="0" err="1" smtClean="0">
                <a:solidFill>
                  <a:schemeClr val="accent5">
                    <a:lumMod val="50000"/>
                  </a:schemeClr>
                </a:solidFill>
              </a:rPr>
              <a:t>Lahirnya</a:t>
            </a:r>
            <a:r>
              <a:rPr lang="en-US" sz="3200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accent5">
                    <a:lumMod val="50000"/>
                  </a:schemeClr>
                </a:solidFill>
              </a:rPr>
              <a:t>Bahasa</a:t>
            </a:r>
            <a:r>
              <a:rPr lang="en-US" sz="3200" dirty="0" smtClean="0">
                <a:solidFill>
                  <a:schemeClr val="accent5">
                    <a:lumMod val="50000"/>
                  </a:schemeClr>
                </a:solidFill>
              </a:rPr>
              <a:t> Indonesia</a:t>
            </a:r>
            <a:endParaRPr lang="en-US" sz="32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0758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1"/>
          <p:cNvSpPr txBox="1">
            <a:spLocks/>
          </p:cNvSpPr>
          <p:nvPr/>
        </p:nvSpPr>
        <p:spPr>
          <a:xfrm>
            <a:off x="1691680" y="1203598"/>
            <a:ext cx="6995120" cy="3528392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537"/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Bahasa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Melayu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mengalami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kemajuan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yang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semakin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</a:p>
          <a:p>
            <a:pPr marL="109537"/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mantap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,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sejalan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dengan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perkembangan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kesusastraan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</a:p>
          <a:p>
            <a:pPr marL="109537"/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Melayu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.</a:t>
            </a:r>
          </a:p>
          <a:p>
            <a:pPr marL="109537"/>
            <a:endParaRPr lang="en-US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109537"/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Pemerintah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kolonial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Hindia-Belanda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menyadari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bahwa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</a:p>
          <a:p>
            <a:pPr marL="109537"/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bahasa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Melayu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dapat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dipakai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untuk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membantu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</a:p>
          <a:p>
            <a:pPr marL="109537"/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administrasi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bagi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kalangan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pegawai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pribumi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karena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</a:p>
          <a:p>
            <a:pPr marL="109537"/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penguasaan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bahasa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Belanda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para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pegawai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pribumi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dinilai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lemah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.</a:t>
            </a:r>
            <a:endParaRPr lang="en-US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00485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599</TotalTime>
  <Words>613</Words>
  <Application>Microsoft Office PowerPoint</Application>
  <PresentationFormat>On-screen Show (16:9)</PresentationFormat>
  <Paragraphs>125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18" baseType="lpstr">
      <vt:lpstr>Office Theme</vt:lpstr>
      <vt:lpstr>Custom Design</vt:lpstr>
      <vt:lpstr>PowerPoint Presentation</vt:lpstr>
      <vt:lpstr> PENGERTIAN DAN HAKIKAT  FUNGSI BAHASA</vt:lpstr>
      <vt:lpstr>PowerPoint Presentation</vt:lpstr>
      <vt:lpstr>PowerPoint Presentation</vt:lpstr>
      <vt:lpstr>PowerPoint Presentation</vt:lpstr>
      <vt:lpstr>PowerPoint Presentation</vt:lpstr>
      <vt:lpstr>Fungsi-Fungsi Bahasa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USER</cp:lastModifiedBy>
  <cp:revision>32</cp:revision>
  <dcterms:created xsi:type="dcterms:W3CDTF">2014-04-01T16:27:38Z</dcterms:created>
  <dcterms:modified xsi:type="dcterms:W3CDTF">2021-09-01T23:35:16Z</dcterms:modified>
</cp:coreProperties>
</file>